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6" d="100"/>
          <a:sy n="86" d="100"/>
        </p:scale>
        <p:origin x="-109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14908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4139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8392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923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9158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5083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5933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2180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428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160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759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48CA6-A977-4E5C-9EB7-C287FF4BD043}" type="datetimeFigureOut">
              <a:rPr lang="fa-IR" smtClean="0"/>
              <a:t>1428/12/25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1E598-1ACE-4A0F-AB47-DD80BD4F7A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19784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Laparoscopic  Surgery For </a:t>
            </a:r>
            <a:r>
              <a:rPr lang="en-US" b="1" dirty="0" smtClean="0"/>
              <a:t>Large</a:t>
            </a:r>
            <a:br>
              <a:rPr lang="en-US" b="1" dirty="0" smtClean="0"/>
            </a:br>
            <a:r>
              <a:rPr lang="en-US" b="1" dirty="0" smtClean="0"/>
              <a:t> Pre sacral </a:t>
            </a:r>
            <a:r>
              <a:rPr lang="en-US" b="1" dirty="0"/>
              <a:t>Tumor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 err="1"/>
              <a:t>Behnaz</a:t>
            </a:r>
            <a:r>
              <a:rPr lang="en-US" b="1" u="sng" dirty="0"/>
              <a:t> </a:t>
            </a:r>
            <a:r>
              <a:rPr lang="en-US" b="1" u="sng" dirty="0" err="1"/>
              <a:t>Nouri</a:t>
            </a:r>
            <a:endParaRPr lang="en-US" dirty="0"/>
          </a:p>
          <a:p>
            <a:r>
              <a:rPr lang="en-US" b="1" dirty="0"/>
              <a:t>Department of Gynecology, </a:t>
            </a:r>
            <a:r>
              <a:rPr lang="en-US" b="1" dirty="0" err="1"/>
              <a:t>Shahid</a:t>
            </a:r>
            <a:r>
              <a:rPr lang="en-US" b="1" dirty="0"/>
              <a:t> </a:t>
            </a:r>
            <a:r>
              <a:rPr lang="en-US" b="1" dirty="0" err="1"/>
              <a:t>Beheshti</a:t>
            </a:r>
            <a:r>
              <a:rPr lang="en-US" b="1" dirty="0"/>
              <a:t> University of Medical Sciences, Tehran, Iran </a:t>
            </a:r>
            <a:endParaRPr lang="en-US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0230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b="1" dirty="0" smtClean="0"/>
              <a:t>Pre sacral  tumors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424936" cy="4929411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b="1" dirty="0" smtClean="0"/>
              <a:t>Pre sacral  </a:t>
            </a:r>
            <a:r>
              <a:rPr lang="en-US" b="1" dirty="0"/>
              <a:t>tumors are a rare group of </a:t>
            </a:r>
            <a:r>
              <a:rPr lang="en-US" b="1" dirty="0" smtClean="0"/>
              <a:t>heterogeneous </a:t>
            </a:r>
            <a:r>
              <a:rPr lang="en-US" b="1" dirty="0"/>
              <a:t>lesions located in a </a:t>
            </a:r>
            <a:r>
              <a:rPr lang="en-US" b="1" dirty="0" smtClean="0"/>
              <a:t>potential space referred to as</a:t>
            </a:r>
            <a:endParaRPr lang="en-US" dirty="0"/>
          </a:p>
          <a:p>
            <a:pPr marL="0" indent="0" algn="l" rtl="0">
              <a:buNone/>
            </a:pPr>
            <a:r>
              <a:rPr lang="en-US" b="1" dirty="0" smtClean="0"/>
              <a:t>     retro rectal </a:t>
            </a:r>
            <a:r>
              <a:rPr lang="en-US" b="1" dirty="0"/>
              <a:t>or </a:t>
            </a:r>
            <a:r>
              <a:rPr lang="en-US" b="1" dirty="0" smtClean="0"/>
              <a:t>pre sacral space</a:t>
            </a:r>
          </a:p>
          <a:p>
            <a:pPr marL="0" indent="0" algn="l" rtl="0">
              <a:buNone/>
            </a:pPr>
            <a:endParaRPr lang="en-US" b="1" dirty="0" smtClean="0"/>
          </a:p>
          <a:p>
            <a:pPr algn="l" rtl="0"/>
            <a:r>
              <a:rPr lang="en-US" b="1" dirty="0" smtClean="0"/>
              <a:t> </a:t>
            </a:r>
            <a:r>
              <a:rPr lang="en-US" b="1" dirty="0"/>
              <a:t>The estimated incidence is about </a:t>
            </a:r>
            <a:r>
              <a:rPr lang="en-US" b="1" dirty="0" smtClean="0"/>
              <a:t>1 case in </a:t>
            </a:r>
            <a:endParaRPr lang="en-US" dirty="0"/>
          </a:p>
          <a:p>
            <a:pPr marL="0" indent="0" algn="l" rtl="0">
              <a:buNone/>
            </a:pPr>
            <a:r>
              <a:rPr lang="en-US" b="1" dirty="0" smtClean="0"/>
              <a:t>     every </a:t>
            </a:r>
            <a:r>
              <a:rPr lang="en-US" b="1" dirty="0"/>
              <a:t>40,000 hospital </a:t>
            </a:r>
            <a:r>
              <a:rPr lang="en-US" b="1" dirty="0" smtClean="0"/>
              <a:t>admissions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 </a:t>
            </a:r>
            <a:r>
              <a:rPr lang="en-US" b="1" dirty="0"/>
              <a:t>About two thirds of all the pre-sacral tumors are </a:t>
            </a:r>
            <a:endParaRPr lang="en-US" dirty="0"/>
          </a:p>
          <a:p>
            <a:pPr marL="0" indent="0" algn="l" rtl="0">
              <a:buNone/>
            </a:pPr>
            <a:r>
              <a:rPr lang="en-US" b="1" dirty="0" smtClean="0"/>
              <a:t>     congenital </a:t>
            </a:r>
            <a:r>
              <a:rPr lang="en-US" b="1" dirty="0"/>
              <a:t>,and most of them are cystic and </a:t>
            </a:r>
            <a:r>
              <a:rPr lang="en-US" b="1" dirty="0" smtClean="0"/>
              <a:t>benign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 </a:t>
            </a:r>
            <a:r>
              <a:rPr lang="en-US" b="1" dirty="0"/>
              <a:t>M</a:t>
            </a:r>
            <a:r>
              <a:rPr lang="en-US" b="1" dirty="0" smtClean="0"/>
              <a:t>ost diagnosed incidentally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1992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SURGICAL RESECTION</a:t>
            </a: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968552"/>
          </a:xfrm>
        </p:spPr>
        <p:txBody>
          <a:bodyPr>
            <a:normAutofit fontScale="92500" lnSpcReduction="10000"/>
          </a:bodyPr>
          <a:lstStyle/>
          <a:p>
            <a:pPr algn="l" rtl="0">
              <a:buFont typeface="Wingdings" pitchFamily="2" charset="2"/>
              <a:buChar char="Ø"/>
            </a:pPr>
            <a:r>
              <a:rPr lang="en-US" b="1" dirty="0" smtClean="0"/>
              <a:t>Posterior approach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b="1" dirty="0" smtClean="0"/>
              <a:t>Anterior  approach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b="1" dirty="0" smtClean="0"/>
              <a:t>Combined </a:t>
            </a:r>
            <a:r>
              <a:rPr lang="en-US" b="1" dirty="0" err="1" smtClean="0"/>
              <a:t>abdominosacral</a:t>
            </a:r>
            <a:r>
              <a:rPr lang="en-US" b="1" dirty="0" smtClean="0"/>
              <a:t> approach</a:t>
            </a:r>
          </a:p>
          <a:p>
            <a:pPr algn="l" rtl="0">
              <a:buFont typeface="Wingdings" pitchFamily="2" charset="2"/>
              <a:buChar char="Ø"/>
            </a:pPr>
            <a:endParaRPr lang="en-US" b="1" dirty="0" smtClean="0"/>
          </a:p>
          <a:p>
            <a:pPr algn="l" rtl="0"/>
            <a:r>
              <a:rPr lang="en-US" b="1" dirty="0"/>
              <a:t> Laparoscopy may be an alternative to the anterior abdominal </a:t>
            </a:r>
            <a:r>
              <a:rPr lang="en-US" b="1" dirty="0" smtClean="0"/>
              <a:t>approach</a:t>
            </a:r>
          </a:p>
          <a:p>
            <a:pPr algn="l" rtl="0"/>
            <a:endParaRPr lang="en-US" b="1" dirty="0"/>
          </a:p>
          <a:p>
            <a:pPr algn="l" rtl="0"/>
            <a:r>
              <a:rPr lang="en-US" b="1" dirty="0" smtClean="0"/>
              <a:t> Surgical resection is recommended</a:t>
            </a:r>
            <a:endParaRPr lang="en-US" b="1" dirty="0"/>
          </a:p>
          <a:p>
            <a:pPr algn="l" rtl="0"/>
            <a:endParaRPr lang="en-US" b="1" dirty="0"/>
          </a:p>
          <a:p>
            <a:pPr marL="0" indent="0" algn="l" rtl="0">
              <a:buNone/>
            </a:pPr>
            <a:r>
              <a:rPr lang="en-US" b="1" dirty="0"/>
              <a:t>      </a:t>
            </a:r>
            <a:endParaRPr lang="fa-IR" b="1" dirty="0"/>
          </a:p>
          <a:p>
            <a:pPr algn="l" rtl="0">
              <a:buFont typeface="Wingdings" pitchFamily="2" charset="2"/>
              <a:buChar char="Ø"/>
            </a:pP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20078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b="1" dirty="0"/>
              <a:t>Case presentation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328592"/>
          </a:xfrm>
        </p:spPr>
        <p:txBody>
          <a:bodyPr>
            <a:normAutofit fontScale="62500" lnSpcReduction="20000"/>
          </a:bodyPr>
          <a:lstStyle/>
          <a:p>
            <a:pPr algn="l" rtl="0"/>
            <a:r>
              <a:rPr lang="en-US" b="1" dirty="0" smtClean="0"/>
              <a:t>A </a:t>
            </a:r>
            <a:r>
              <a:rPr lang="en-US" b="1" dirty="0"/>
              <a:t>40 years old woman was referred </a:t>
            </a:r>
            <a:r>
              <a:rPr lang="en-US" b="1" dirty="0" smtClean="0"/>
              <a:t>with </a:t>
            </a:r>
            <a:r>
              <a:rPr lang="en-US" b="1" dirty="0"/>
              <a:t>complaints </a:t>
            </a:r>
            <a:r>
              <a:rPr lang="en-US" b="1" dirty="0" smtClean="0"/>
              <a:t>infertility</a:t>
            </a:r>
            <a:endParaRPr lang="en-US" dirty="0"/>
          </a:p>
          <a:p>
            <a:pPr marL="0" indent="0" algn="l" rtl="0">
              <a:buNone/>
            </a:pPr>
            <a:r>
              <a:rPr lang="en-US" b="1" smtClean="0"/>
              <a:t>      and </a:t>
            </a:r>
            <a:r>
              <a:rPr lang="en-US" b="1" dirty="0"/>
              <a:t>pelvic pain for 2 years </a:t>
            </a:r>
            <a:endParaRPr lang="en-US" b="1" dirty="0" smtClean="0"/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MRI and CT  reported :a </a:t>
            </a:r>
            <a:r>
              <a:rPr lang="en-US" b="1" dirty="0"/>
              <a:t>large (12.5cm*11cm ) solid –cystic </a:t>
            </a:r>
            <a:r>
              <a:rPr lang="en-US" b="1" dirty="0" smtClean="0"/>
              <a:t>pre sacral mass</a:t>
            </a:r>
          </a:p>
          <a:p>
            <a:pPr algn="l" rtl="0"/>
            <a:endParaRPr lang="en-US" b="1" dirty="0" smtClean="0"/>
          </a:p>
          <a:p>
            <a:pPr algn="l" rtl="0"/>
            <a:r>
              <a:rPr lang="en-US" b="1" dirty="0" smtClean="0"/>
              <a:t>Physical </a:t>
            </a:r>
            <a:r>
              <a:rPr lang="en-US" b="1" dirty="0"/>
              <a:t>examination of the abdomen showed  a surgical scar due to previous  ovarian cystectomy </a:t>
            </a:r>
            <a:r>
              <a:rPr lang="en-US" b="1" dirty="0" smtClean="0"/>
              <a:t>about 2 months ago , without</a:t>
            </a:r>
            <a:endParaRPr lang="en-US" dirty="0"/>
          </a:p>
          <a:p>
            <a:pPr marL="0" indent="0" algn="l" rtl="0">
              <a:buNone/>
            </a:pPr>
            <a:r>
              <a:rPr lang="en-US" b="1" dirty="0" smtClean="0"/>
              <a:t>     palpable masses</a:t>
            </a:r>
          </a:p>
          <a:p>
            <a:pPr marL="0" indent="0" algn="l" rtl="0">
              <a:buNone/>
            </a:pPr>
            <a:endParaRPr lang="en-US" b="1" dirty="0" smtClean="0"/>
          </a:p>
          <a:p>
            <a:pPr algn="l" rtl="0"/>
            <a:r>
              <a:rPr lang="en-US" b="1" dirty="0" smtClean="0"/>
              <a:t>Recto-vaginal </a:t>
            </a:r>
            <a:r>
              <a:rPr lang="en-US" b="1" dirty="0"/>
              <a:t>examination showed a large </a:t>
            </a:r>
            <a:r>
              <a:rPr lang="en-US" b="1" dirty="0" smtClean="0"/>
              <a:t>mass </a:t>
            </a:r>
            <a:r>
              <a:rPr lang="en-US" b="1" dirty="0" smtClean="0"/>
              <a:t> </a:t>
            </a:r>
            <a:r>
              <a:rPr lang="en-US" b="1" dirty="0"/>
              <a:t>in the posterior vaginal </a:t>
            </a:r>
            <a:endParaRPr lang="en-US" b="1" dirty="0" smtClean="0"/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en-US" b="1" dirty="0" smtClean="0"/>
              <a:t>wall </a:t>
            </a:r>
          </a:p>
          <a:p>
            <a:pPr algn="l" rtl="0"/>
            <a:endParaRPr lang="en-US" b="1" dirty="0"/>
          </a:p>
          <a:p>
            <a:pPr algn="l" rtl="0"/>
            <a:r>
              <a:rPr lang="en-US" b="1" dirty="0" smtClean="0"/>
              <a:t>Laboratory </a:t>
            </a:r>
            <a:r>
              <a:rPr lang="en-US" b="1" dirty="0" smtClean="0"/>
              <a:t>analyses </a:t>
            </a:r>
            <a:r>
              <a:rPr lang="en-US" b="1" dirty="0"/>
              <a:t>were normal , including tumor </a:t>
            </a:r>
            <a:r>
              <a:rPr lang="en-US" b="1" dirty="0" smtClean="0"/>
              <a:t>markers</a:t>
            </a:r>
          </a:p>
          <a:p>
            <a:pPr algn="l" rtl="0"/>
            <a:endParaRPr lang="en-US" dirty="0"/>
          </a:p>
          <a:p>
            <a:pPr algn="l" rtl="0"/>
            <a:r>
              <a:rPr lang="en-US" b="1" dirty="0" smtClean="0"/>
              <a:t>The </a:t>
            </a:r>
            <a:r>
              <a:rPr lang="en-US" b="1" dirty="0"/>
              <a:t>laparoscopic mass resection was performed, and final pathology reported </a:t>
            </a:r>
            <a:r>
              <a:rPr lang="en-US" b="1" dirty="0" smtClean="0"/>
              <a:t>, well – differentiated  carcinoid tumor </a:t>
            </a:r>
            <a:endParaRPr lang="en-US" dirty="0"/>
          </a:p>
          <a:p>
            <a:pPr algn="l" rtl="0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97242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1F5B3FF-06B5-4752-B187-944D725E2E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2980" y="944724"/>
            <a:ext cx="685800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52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208</Words>
  <Application>Microsoft Office PowerPoint</Application>
  <PresentationFormat>On-screen Show (4:3)</PresentationFormat>
  <Paragraphs>39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Laparoscopic  Surgery For Large  Pre sacral Tumor </vt:lpstr>
      <vt:lpstr>Pre sacral  tumors</vt:lpstr>
      <vt:lpstr>SURGICAL RESECTION</vt:lpstr>
      <vt:lpstr>Case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Laparoscopic  Surgery For Large  Pre sacral Tumor </dc:title>
  <dc:creator>Syavash</dc:creator>
  <cp:lastModifiedBy>Syavash</cp:lastModifiedBy>
  <cp:revision>6</cp:revision>
  <dcterms:created xsi:type="dcterms:W3CDTF">2008-01-02T18:30:32Z</dcterms:created>
  <dcterms:modified xsi:type="dcterms:W3CDTF">2008-01-02T20:57:44Z</dcterms:modified>
</cp:coreProperties>
</file>