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0" r:id="rId2"/>
    <p:sldId id="331" r:id="rId3"/>
    <p:sldId id="332" r:id="rId4"/>
    <p:sldId id="333" r:id="rId5"/>
    <p:sldId id="334"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8" r:id="rId20"/>
    <p:sldId id="349" r:id="rId21"/>
    <p:sldId id="303" r:id="rId22"/>
    <p:sldId id="304" r:id="rId23"/>
    <p:sldId id="301" r:id="rId24"/>
    <p:sldId id="305" r:id="rId25"/>
    <p:sldId id="306" r:id="rId26"/>
    <p:sldId id="307" r:id="rId27"/>
    <p:sldId id="309" r:id="rId28"/>
    <p:sldId id="310" r:id="rId29"/>
    <p:sldId id="311"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3" r:id="rId44"/>
    <p:sldId id="364" r:id="rId45"/>
    <p:sldId id="365" r:id="rId46"/>
    <p:sldId id="366" r:id="rId47"/>
    <p:sldId id="367" r:id="rId48"/>
    <p:sldId id="368" r:id="rId49"/>
    <p:sldId id="369" r:id="rId50"/>
    <p:sldId id="370" r:id="rId51"/>
    <p:sldId id="371" r:id="rId52"/>
    <p:sldId id="372" r:id="rId53"/>
    <p:sldId id="373" r:id="rId54"/>
    <p:sldId id="374" r:id="rId55"/>
    <p:sldId id="375" r:id="rId56"/>
    <p:sldId id="376" r:id="rId57"/>
    <p:sldId id="377" r:id="rId58"/>
    <p:sldId id="378" r:id="rId59"/>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45" d="100"/>
          <a:sy n="45" d="100"/>
        </p:scale>
        <p:origin x="79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22/06/1443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22/06/1443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DB9FD0-C8AF-460C-80FA-9ADF491BCFD1}"/>
              </a:ext>
            </a:extLst>
          </p:cNvPr>
          <p:cNvPicPr>
            <a:picLocks noChangeAspect="1"/>
          </p:cNvPicPr>
          <p:nvPr/>
        </p:nvPicPr>
        <p:blipFill>
          <a:blip r:embed="rId2"/>
          <a:stretch>
            <a:fillRect/>
          </a:stretch>
        </p:blipFill>
        <p:spPr>
          <a:xfrm>
            <a:off x="857250" y="1962150"/>
            <a:ext cx="9667875" cy="4375149"/>
          </a:xfrm>
          <a:prstGeom prst="rect">
            <a:avLst/>
          </a:prstGeom>
        </p:spPr>
      </p:pic>
      <p:sp>
        <p:nvSpPr>
          <p:cNvPr id="3" name="Subtitle 2">
            <a:extLst>
              <a:ext uri="{FF2B5EF4-FFF2-40B4-BE49-F238E27FC236}">
                <a16:creationId xmlns:a16="http://schemas.microsoft.com/office/drawing/2014/main" id="{897D8FEC-21C7-48E2-B1F7-143A61956E4D}"/>
              </a:ext>
            </a:extLst>
          </p:cNvPr>
          <p:cNvSpPr>
            <a:spLocks noGrp="1"/>
          </p:cNvSpPr>
          <p:nvPr>
            <p:ph type="subTitle" idx="1"/>
          </p:nvPr>
        </p:nvSpPr>
        <p:spPr/>
        <p:txBody>
          <a:bodyPr/>
          <a:lstStyle/>
          <a:p>
            <a:endParaRPr lang="fa-IR" dirty="0"/>
          </a:p>
        </p:txBody>
      </p:sp>
    </p:spTree>
    <p:extLst>
      <p:ext uri="{BB962C8B-B14F-4D97-AF65-F5344CB8AC3E}">
        <p14:creationId xmlns:p14="http://schemas.microsoft.com/office/powerpoint/2010/main" val="765134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247899"/>
            <a:ext cx="10515600" cy="3929063"/>
          </a:xfrm>
        </p:spPr>
        <p:txBody>
          <a:bodyPr>
            <a:normAutofit/>
          </a:bodyPr>
          <a:lstStyle/>
          <a:p>
            <a:r>
              <a:rPr lang="en-US" sz="4000" dirty="0"/>
              <a:t>When the </a:t>
            </a:r>
            <a:r>
              <a:rPr lang="en-US" sz="4000" dirty="0">
                <a:solidFill>
                  <a:srgbClr val="C00000"/>
                </a:solidFill>
              </a:rPr>
              <a:t>ovary cannot be salvaged </a:t>
            </a:r>
            <a:r>
              <a:rPr lang="en-US" sz="4000" dirty="0"/>
              <a:t>or </a:t>
            </a:r>
            <a:r>
              <a:rPr lang="en-US" sz="4000" dirty="0" err="1"/>
              <a:t>insuficient</a:t>
            </a:r>
            <a:r>
              <a:rPr lang="en-US" sz="4000" dirty="0"/>
              <a:t> viable tissue remains after attempts at conservation, </a:t>
            </a:r>
            <a:r>
              <a:rPr lang="en-US" sz="4000" dirty="0">
                <a:solidFill>
                  <a:srgbClr val="C00000"/>
                </a:solidFill>
              </a:rPr>
              <a:t>oophorectomy</a:t>
            </a:r>
            <a:r>
              <a:rPr lang="en-US" sz="4000" dirty="0"/>
              <a:t> is usually performed</a:t>
            </a:r>
          </a:p>
        </p:txBody>
      </p:sp>
    </p:spTree>
    <p:extLst>
      <p:ext uri="{BB962C8B-B14F-4D97-AF65-F5344CB8AC3E}">
        <p14:creationId xmlns:p14="http://schemas.microsoft.com/office/powerpoint/2010/main" val="300733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6000" b="1" dirty="0">
                <a:solidFill>
                  <a:schemeClr val="accent4">
                    <a:lumMod val="40000"/>
                    <a:lumOff val="60000"/>
                  </a:schemeClr>
                </a:solidFill>
              </a:rPr>
              <a:t>AGE</a:t>
            </a:r>
            <a:endParaRPr lang="en-US" b="1" dirty="0">
              <a:solidFill>
                <a:schemeClr val="accent4">
                  <a:lumMod val="40000"/>
                  <a:lumOff val="60000"/>
                </a:schemeClr>
              </a:solidFill>
            </a:endParaRPr>
          </a:p>
        </p:txBody>
      </p:sp>
      <p:sp>
        <p:nvSpPr>
          <p:cNvPr id="3" name="Content Placeholder 2"/>
          <p:cNvSpPr>
            <a:spLocks noGrp="1"/>
          </p:cNvSpPr>
          <p:nvPr>
            <p:ph idx="1"/>
          </p:nvPr>
        </p:nvSpPr>
        <p:spPr>
          <a:xfrm>
            <a:off x="838200" y="2695575"/>
            <a:ext cx="10515600" cy="3481388"/>
          </a:xfrm>
        </p:spPr>
        <p:txBody>
          <a:bodyPr>
            <a:normAutofit/>
          </a:bodyPr>
          <a:lstStyle/>
          <a:p>
            <a:r>
              <a:rPr lang="en-US" sz="4000" dirty="0"/>
              <a:t>there is a lower all-cause mortality in patients who preserved ovarian function </a:t>
            </a:r>
            <a:r>
              <a:rPr lang="en-US" sz="4000" dirty="0">
                <a:solidFill>
                  <a:srgbClr val="C00000"/>
                </a:solidFill>
              </a:rPr>
              <a:t>up to age 65 </a:t>
            </a:r>
            <a:r>
              <a:rPr lang="en-US" sz="4000" dirty="0"/>
              <a:t>compared with those who had elective oophorectomy</a:t>
            </a:r>
          </a:p>
        </p:txBody>
      </p:sp>
    </p:spTree>
    <p:extLst>
      <p:ext uri="{BB962C8B-B14F-4D97-AF65-F5344CB8AC3E}">
        <p14:creationId xmlns:p14="http://schemas.microsoft.com/office/powerpoint/2010/main" val="497161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66775"/>
            <a:ext cx="10515600" cy="823913"/>
          </a:xfrm>
        </p:spPr>
        <p:txBody>
          <a:bodyPr/>
          <a:lstStyle/>
          <a:p>
            <a:pPr algn="ctr"/>
            <a:r>
              <a:rPr lang="en-US" b="1" dirty="0">
                <a:solidFill>
                  <a:srgbClr val="FFFF00"/>
                </a:solidFill>
              </a:rPr>
              <a:t>Indications for oophorectomy</a:t>
            </a:r>
          </a:p>
        </p:txBody>
      </p:sp>
      <p:sp>
        <p:nvSpPr>
          <p:cNvPr id="3" name="Content Placeholder 2"/>
          <p:cNvSpPr>
            <a:spLocks noGrp="1"/>
          </p:cNvSpPr>
          <p:nvPr>
            <p:ph idx="1"/>
          </p:nvPr>
        </p:nvSpPr>
        <p:spPr>
          <a:xfrm>
            <a:off x="838200" y="2200275"/>
            <a:ext cx="10515600" cy="3976688"/>
          </a:xfrm>
        </p:spPr>
        <p:txBody>
          <a:bodyPr>
            <a:normAutofit fontScale="85000" lnSpcReduction="10000"/>
          </a:bodyPr>
          <a:lstStyle/>
          <a:p>
            <a:r>
              <a:rPr lang="en-US" dirty="0"/>
              <a:t>Benign ovarian neoplasms that are not amenable to treatment by a lesser procedure (</a:t>
            </a:r>
            <a:r>
              <a:rPr lang="en-US" dirty="0" err="1"/>
              <a:t>eg</a:t>
            </a:r>
            <a:r>
              <a:rPr lang="en-US" dirty="0"/>
              <a:t>, cystectomy, </a:t>
            </a:r>
            <a:r>
              <a:rPr lang="en-US" dirty="0" err="1"/>
              <a:t>enucleation</a:t>
            </a:r>
            <a:r>
              <a:rPr lang="en-US" dirty="0"/>
              <a:t>, partial oophorectomy).</a:t>
            </a:r>
          </a:p>
          <a:p>
            <a:r>
              <a:rPr lang="en-US" dirty="0"/>
              <a:t>Elective or risk-reducing </a:t>
            </a:r>
            <a:r>
              <a:rPr lang="en-US" dirty="0" err="1"/>
              <a:t>salpingo</a:t>
            </a:r>
            <a:r>
              <a:rPr lang="en-US" dirty="0"/>
              <a:t>-oophorectomy with or without hysterectomy.</a:t>
            </a:r>
          </a:p>
          <a:p>
            <a:r>
              <a:rPr lang="en-US" dirty="0"/>
              <a:t>Adnexal (ovarian) torsion with necrosis</a:t>
            </a:r>
          </a:p>
          <a:p>
            <a:r>
              <a:rPr lang="en-US" dirty="0"/>
              <a:t>Ovarian malignancy</a:t>
            </a:r>
          </a:p>
          <a:p>
            <a:r>
              <a:rPr lang="en-US" dirty="0" err="1"/>
              <a:t>Tubo</a:t>
            </a:r>
            <a:r>
              <a:rPr lang="en-US" dirty="0"/>
              <a:t>-ovarian abscess unresponsive to antibiotics</a:t>
            </a:r>
          </a:p>
          <a:p>
            <a:r>
              <a:rPr lang="en-US" dirty="0"/>
              <a:t>Definitive surgery for endometriosis</a:t>
            </a:r>
          </a:p>
          <a:p>
            <a:r>
              <a:rPr lang="en-US" dirty="0"/>
              <a:t>Gastrointestinal or other metastatic cancer</a:t>
            </a:r>
          </a:p>
          <a:p>
            <a:r>
              <a:rPr lang="en-US" dirty="0"/>
              <a:t>Male </a:t>
            </a:r>
            <a:r>
              <a:rPr lang="en-US" dirty="0" err="1"/>
              <a:t>pseudohermaphrodites</a:t>
            </a:r>
            <a:r>
              <a:rPr lang="en-US" dirty="0"/>
              <a:t>, in whom the procedure is termed "</a:t>
            </a:r>
            <a:r>
              <a:rPr lang="en-US" dirty="0" err="1"/>
              <a:t>gonadectomy</a:t>
            </a:r>
            <a:r>
              <a:rPr lang="en-US" dirty="0"/>
              <a:t>“</a:t>
            </a:r>
          </a:p>
          <a:p>
            <a:endParaRPr lang="en-US" dirty="0"/>
          </a:p>
          <a:p>
            <a:endParaRPr lang="en-US" dirty="0"/>
          </a:p>
        </p:txBody>
      </p:sp>
    </p:spTree>
    <p:extLst>
      <p:ext uri="{BB962C8B-B14F-4D97-AF65-F5344CB8AC3E}">
        <p14:creationId xmlns:p14="http://schemas.microsoft.com/office/powerpoint/2010/main" val="2977716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66825"/>
            <a:ext cx="10515600" cy="1238249"/>
          </a:xfrm>
        </p:spPr>
        <p:txBody>
          <a:bodyPr>
            <a:normAutofit fontScale="90000"/>
          </a:bodyPr>
          <a:lstStyle/>
          <a:p>
            <a:pPr algn="ctr"/>
            <a:r>
              <a:rPr lang="en-US" b="1" dirty="0">
                <a:solidFill>
                  <a:schemeClr val="tx1">
                    <a:lumMod val="95000"/>
                    <a:lumOff val="5000"/>
                  </a:schemeClr>
                </a:solidFill>
              </a:rPr>
              <a:t>ASPIRATION AND FENESTRATION</a:t>
            </a:r>
            <a:br>
              <a:rPr lang="en-US" b="1" dirty="0">
                <a:solidFill>
                  <a:schemeClr val="tx1">
                    <a:lumMod val="95000"/>
                    <a:lumOff val="5000"/>
                  </a:schemeClr>
                </a:solidFill>
              </a:rPr>
            </a:br>
            <a:r>
              <a:rPr lang="en-US" b="1" dirty="0">
                <a:solidFill>
                  <a:schemeClr val="tx1">
                    <a:lumMod val="95000"/>
                    <a:lumOff val="5000"/>
                  </a:schemeClr>
                </a:solidFill>
              </a:rPr>
              <a:t>VERSUS CYSTECTOMY</a:t>
            </a:r>
            <a:endParaRPr lang="en-US" dirty="0">
              <a:solidFill>
                <a:schemeClr val="tx1">
                  <a:lumMod val="95000"/>
                  <a:lumOff val="5000"/>
                </a:schemeClr>
              </a:solidFill>
            </a:endParaRPr>
          </a:p>
        </p:txBody>
      </p:sp>
      <p:sp>
        <p:nvSpPr>
          <p:cNvPr id="3" name="Content Placeholder 2"/>
          <p:cNvSpPr>
            <a:spLocks noGrp="1"/>
          </p:cNvSpPr>
          <p:nvPr>
            <p:ph idx="1"/>
          </p:nvPr>
        </p:nvSpPr>
        <p:spPr>
          <a:xfrm>
            <a:off x="838200" y="2867025"/>
            <a:ext cx="10515600" cy="3309938"/>
          </a:xfrm>
        </p:spPr>
        <p:txBody>
          <a:bodyPr>
            <a:normAutofit/>
          </a:bodyPr>
          <a:lstStyle/>
          <a:p>
            <a:r>
              <a:rPr lang="en-US" sz="3600" b="1" dirty="0">
                <a:solidFill>
                  <a:srgbClr val="FF0000"/>
                </a:solidFill>
              </a:rPr>
              <a:t>ASPIRATION AND FENESTRATION </a:t>
            </a:r>
            <a:r>
              <a:rPr lang="en-US" sz="3600" b="1" dirty="0">
                <a:solidFill>
                  <a:srgbClr val="C00000"/>
                </a:solidFill>
              </a:rPr>
              <a:t>not </a:t>
            </a:r>
            <a:r>
              <a:rPr lang="en-US" sz="3600" dirty="0">
                <a:solidFill>
                  <a:srgbClr val="C00000"/>
                </a:solidFill>
              </a:rPr>
              <a:t>recommended </a:t>
            </a:r>
            <a:r>
              <a:rPr lang="en-US" sz="3600" dirty="0"/>
              <a:t>because </a:t>
            </a:r>
            <a:r>
              <a:rPr lang="en-US" sz="3600" dirty="0">
                <a:solidFill>
                  <a:srgbClr val="C00000"/>
                </a:solidFill>
              </a:rPr>
              <a:t>no tissue </a:t>
            </a:r>
            <a:r>
              <a:rPr lang="en-US" sz="3600" dirty="0"/>
              <a:t>is obtained for histopathology and </a:t>
            </a:r>
            <a:r>
              <a:rPr lang="en-US" sz="3600" dirty="0">
                <a:solidFill>
                  <a:srgbClr val="C00000"/>
                </a:solidFill>
              </a:rPr>
              <a:t>cytology of cyst fluid is not reliable </a:t>
            </a:r>
            <a:r>
              <a:rPr lang="en-US" sz="3600" dirty="0"/>
              <a:t>for exclusion of malignancy. </a:t>
            </a:r>
          </a:p>
          <a:p>
            <a:r>
              <a:rPr lang="en-US" sz="3600" dirty="0">
                <a:solidFill>
                  <a:srgbClr val="002060"/>
                </a:solidFill>
              </a:rPr>
              <a:t>Cystectomy is the preferred operation for a benign ovarian cyst.</a:t>
            </a:r>
          </a:p>
          <a:p>
            <a:endParaRPr lang="en-US" sz="3600" dirty="0">
              <a:solidFill>
                <a:srgbClr val="002060"/>
              </a:solidFill>
            </a:endParaRPr>
          </a:p>
        </p:txBody>
      </p:sp>
    </p:spTree>
    <p:extLst>
      <p:ext uri="{BB962C8B-B14F-4D97-AF65-F5344CB8AC3E}">
        <p14:creationId xmlns:p14="http://schemas.microsoft.com/office/powerpoint/2010/main" val="59024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2276475"/>
            <a:ext cx="10515600" cy="3900488"/>
          </a:xfrm>
        </p:spPr>
        <p:txBody>
          <a:bodyPr>
            <a:normAutofit lnSpcReduction="10000"/>
          </a:bodyPr>
          <a:lstStyle/>
          <a:p>
            <a:r>
              <a:rPr lang="en-US" dirty="0"/>
              <a:t>While </a:t>
            </a:r>
            <a:r>
              <a:rPr lang="en-US" dirty="0">
                <a:solidFill>
                  <a:srgbClr val="FF0000"/>
                </a:solidFill>
              </a:rPr>
              <a:t>aspiration</a:t>
            </a:r>
            <a:r>
              <a:rPr lang="en-US" dirty="0"/>
              <a:t> resulted in cyst resolution in 37 percent of patients in one study, the </a:t>
            </a:r>
            <a:r>
              <a:rPr lang="en-US" dirty="0">
                <a:solidFill>
                  <a:srgbClr val="FF0000"/>
                </a:solidFill>
              </a:rPr>
              <a:t>high rate of recurrence </a:t>
            </a:r>
            <a:r>
              <a:rPr lang="en-US" dirty="0"/>
              <a:t>(up to 65 percent) and </a:t>
            </a:r>
            <a:r>
              <a:rPr lang="en-US" dirty="0">
                <a:solidFill>
                  <a:srgbClr val="FF0000"/>
                </a:solidFill>
              </a:rPr>
              <a:t>high complication rate</a:t>
            </a:r>
            <a:r>
              <a:rPr lang="en-US" dirty="0"/>
              <a:t> (2.6 percent) make it an ineffective option for the management of low-risk adnexal cysts.</a:t>
            </a:r>
          </a:p>
          <a:p>
            <a:r>
              <a:rPr lang="en-US" dirty="0">
                <a:solidFill>
                  <a:srgbClr val="FF0000"/>
                </a:solidFill>
              </a:rPr>
              <a:t>aspiration does not provide better results than simple observation</a:t>
            </a:r>
            <a:r>
              <a:rPr lang="en-US" dirty="0"/>
              <a:t>.</a:t>
            </a:r>
          </a:p>
          <a:p>
            <a:r>
              <a:rPr lang="it-IT" sz="1500" dirty="0"/>
              <a:t>Zanetta G, Lissoni A, Torri V, et al. Role of puncture </a:t>
            </a:r>
            <a:r>
              <a:rPr lang="en-US" sz="1500" dirty="0"/>
              <a:t>and aspiration in expectant management of simple ovarian cysts: a </a:t>
            </a:r>
            <a:r>
              <a:rPr lang="en-US" sz="1500" dirty="0" err="1"/>
              <a:t>randomised</a:t>
            </a:r>
            <a:r>
              <a:rPr lang="en-US" sz="1500" dirty="0"/>
              <a:t> study. BMJ 1996; 313:1110.</a:t>
            </a:r>
          </a:p>
          <a:p>
            <a:endParaRPr lang="en-US" sz="1500" dirty="0"/>
          </a:p>
          <a:p>
            <a:r>
              <a:rPr lang="es-ES" sz="1500" dirty="0"/>
              <a:t>11. Díaz de la Noval B, Rodríguez Suárez MJ, Fernández </a:t>
            </a:r>
            <a:r>
              <a:rPr lang="en-US" sz="1500" dirty="0" err="1"/>
              <a:t>Ferrera</a:t>
            </a:r>
            <a:r>
              <a:rPr lang="en-US" sz="1500" dirty="0"/>
              <a:t> CB, et al. </a:t>
            </a:r>
            <a:r>
              <a:rPr lang="en-US" sz="1500" dirty="0" err="1"/>
              <a:t>Transvaginal</a:t>
            </a:r>
            <a:r>
              <a:rPr lang="en-US" sz="1500" dirty="0"/>
              <a:t> Ultrasound-Guided Fine-Needle Aspiration of Adnexal Cysts With a Low Risk of Malignancy: Our Experience and Recommendations. J Ultrasound Med 2020; 39:1787.</a:t>
            </a:r>
          </a:p>
          <a:p>
            <a:r>
              <a:rPr lang="da-DK" sz="1500" dirty="0"/>
              <a:t>Mesogitis S, Daskalakis G, Pilalis A, et al. </a:t>
            </a:r>
            <a:r>
              <a:rPr lang="en-US" sz="1500" dirty="0"/>
              <a:t>Management of ovarian cysts with aspiration and methotrexate injection. Radiology 2005; 235:668</a:t>
            </a:r>
            <a:endParaRPr lang="en-US" sz="1700" dirty="0"/>
          </a:p>
        </p:txBody>
      </p:sp>
    </p:spTree>
    <p:extLst>
      <p:ext uri="{BB962C8B-B14F-4D97-AF65-F5344CB8AC3E}">
        <p14:creationId xmlns:p14="http://schemas.microsoft.com/office/powerpoint/2010/main" val="2242680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01302"/>
          </a:xfrm>
        </p:spPr>
        <p:txBody>
          <a:bodyPr>
            <a:normAutofit fontScale="90000"/>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0504" y="2257425"/>
            <a:ext cx="3816835" cy="41985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a:spLocks noGrp="1"/>
          </p:cNvSpPr>
          <p:nvPr>
            <p:ph idx="1"/>
          </p:nvPr>
        </p:nvSpPr>
        <p:spPr>
          <a:xfrm>
            <a:off x="838200" y="2257425"/>
            <a:ext cx="10515600" cy="3919538"/>
          </a:xfrm>
        </p:spPr>
        <p:txBody>
          <a:bodyPr>
            <a:normAutofit/>
          </a:bodyPr>
          <a:lstStyle/>
          <a:p>
            <a:r>
              <a:rPr lang="en-US" dirty="0"/>
              <a:t>These problems are less common with fenestration (</a:t>
            </a:r>
            <a:r>
              <a:rPr lang="en-US" dirty="0" err="1"/>
              <a:t>ie</a:t>
            </a:r>
            <a:r>
              <a:rPr lang="en-US" dirty="0"/>
              <a:t>, removing a full-thickness, square portion of the cyst wall to create a window)</a:t>
            </a:r>
          </a:p>
          <a:p>
            <a:pPr marL="0" indent="0">
              <a:buNone/>
            </a:pPr>
            <a:endParaRPr lang="en-US" dirty="0"/>
          </a:p>
          <a:p>
            <a:r>
              <a:rPr lang="en-US" dirty="0"/>
              <a:t>cystectomy is still preferable.</a:t>
            </a:r>
          </a:p>
          <a:p>
            <a:pPr marL="0" indent="0">
              <a:buNone/>
            </a:pPr>
            <a:endParaRPr lang="en-US" dirty="0"/>
          </a:p>
          <a:p>
            <a:r>
              <a:rPr lang="en-US" dirty="0"/>
              <a:t> </a:t>
            </a:r>
            <a:r>
              <a:rPr lang="en-US" dirty="0">
                <a:solidFill>
                  <a:srgbClr val="002060"/>
                </a:solidFill>
              </a:rPr>
              <a:t>If the cyst is malignant, spillage of malignant cells into the peritoneal cavity is possible with both aspiration and fenestration</a:t>
            </a:r>
          </a:p>
        </p:txBody>
      </p:sp>
    </p:spTree>
    <p:extLst>
      <p:ext uri="{BB962C8B-B14F-4D97-AF65-F5344CB8AC3E}">
        <p14:creationId xmlns:p14="http://schemas.microsoft.com/office/powerpoint/2010/main" val="4073132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295525"/>
            <a:ext cx="10515600" cy="3881438"/>
          </a:xfrm>
        </p:spPr>
        <p:txBody>
          <a:bodyPr/>
          <a:lstStyle/>
          <a:p>
            <a:r>
              <a:rPr lang="en-US" dirty="0">
                <a:solidFill>
                  <a:srgbClr val="C00000"/>
                </a:solidFill>
              </a:rPr>
              <a:t>Aspiration followed by </a:t>
            </a:r>
            <a:r>
              <a:rPr lang="en-US" dirty="0" err="1">
                <a:solidFill>
                  <a:srgbClr val="C00000"/>
                </a:solidFill>
              </a:rPr>
              <a:t>sclerotherapy</a:t>
            </a:r>
            <a:r>
              <a:rPr lang="en-US" dirty="0">
                <a:solidFill>
                  <a:srgbClr val="C00000"/>
                </a:solidFill>
              </a:rPr>
              <a:t> </a:t>
            </a:r>
            <a:r>
              <a:rPr lang="en-US" dirty="0"/>
              <a:t>via injection of methotrexate, tetracycline, alcohol, or erythromycin has been associated with a lower rate (4 to 38 percent) of cyst persistence or recurrence in observational series </a:t>
            </a:r>
          </a:p>
          <a:p>
            <a:r>
              <a:rPr lang="en-US" dirty="0"/>
              <a:t>However, it is </a:t>
            </a:r>
            <a:r>
              <a:rPr lang="en-US" dirty="0">
                <a:solidFill>
                  <a:srgbClr val="C00000"/>
                </a:solidFill>
              </a:rPr>
              <a:t>not clear </a:t>
            </a:r>
            <a:r>
              <a:rPr lang="en-US" dirty="0"/>
              <a:t>that this intervention </a:t>
            </a:r>
            <a:r>
              <a:rPr lang="en-US" dirty="0">
                <a:solidFill>
                  <a:srgbClr val="C00000"/>
                </a:solidFill>
              </a:rPr>
              <a:t>is more effective </a:t>
            </a:r>
            <a:r>
              <a:rPr lang="en-US" dirty="0"/>
              <a:t>than </a:t>
            </a:r>
            <a:r>
              <a:rPr lang="en-US" dirty="0">
                <a:solidFill>
                  <a:srgbClr val="C00000"/>
                </a:solidFill>
              </a:rPr>
              <a:t>expectant management </a:t>
            </a:r>
            <a:r>
              <a:rPr lang="en-US" dirty="0"/>
              <a:t>because the studies were not adequately controlled.</a:t>
            </a:r>
          </a:p>
        </p:txBody>
      </p:sp>
    </p:spTree>
    <p:extLst>
      <p:ext uri="{BB962C8B-B14F-4D97-AF65-F5344CB8AC3E}">
        <p14:creationId xmlns:p14="http://schemas.microsoft.com/office/powerpoint/2010/main" val="199572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FF00"/>
                </a:solidFill>
              </a:rPr>
              <a:t>SURGICAL APPROACH</a:t>
            </a:r>
            <a:endParaRPr lang="en-US" dirty="0">
              <a:solidFill>
                <a:srgbClr val="FFFF00"/>
              </a:solidFill>
            </a:endParaRPr>
          </a:p>
        </p:txBody>
      </p:sp>
      <p:sp>
        <p:nvSpPr>
          <p:cNvPr id="3" name="Content Placeholder 2"/>
          <p:cNvSpPr>
            <a:spLocks noGrp="1"/>
          </p:cNvSpPr>
          <p:nvPr>
            <p:ph idx="1"/>
          </p:nvPr>
        </p:nvSpPr>
        <p:spPr>
          <a:xfrm>
            <a:off x="838200" y="2771775"/>
            <a:ext cx="10515600" cy="3405188"/>
          </a:xfrm>
        </p:spPr>
        <p:txBody>
          <a:bodyPr/>
          <a:lstStyle/>
          <a:p>
            <a:r>
              <a:rPr lang="en-US" b="1" dirty="0"/>
              <a:t>Open laparotomy versus minimally invasive Surgery</a:t>
            </a:r>
          </a:p>
          <a:p>
            <a:r>
              <a:rPr lang="en-US" dirty="0"/>
              <a:t>Most ovarian surgeries are for benign disease and can be performed via a minimally invasive surgical (MIS) approach.</a:t>
            </a:r>
          </a:p>
        </p:txBody>
      </p:sp>
    </p:spTree>
    <p:extLst>
      <p:ext uri="{BB962C8B-B14F-4D97-AF65-F5344CB8AC3E}">
        <p14:creationId xmlns:p14="http://schemas.microsoft.com/office/powerpoint/2010/main" val="343325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dirty="0"/>
          </a:p>
          <a:p>
            <a:r>
              <a:rPr lang="en-US" dirty="0"/>
              <a:t>The major </a:t>
            </a:r>
            <a:r>
              <a:rPr lang="en-US" b="1" dirty="0">
                <a:solidFill>
                  <a:srgbClr val="C00000"/>
                </a:solidFill>
              </a:rPr>
              <a:t>advantages to MIS </a:t>
            </a:r>
            <a:r>
              <a:rPr lang="en-US" dirty="0"/>
              <a:t>over laparotomy :</a:t>
            </a:r>
          </a:p>
          <a:p>
            <a:r>
              <a:rPr lang="en-US" dirty="0">
                <a:solidFill>
                  <a:srgbClr val="C00000"/>
                </a:solidFill>
              </a:rPr>
              <a:t>√</a:t>
            </a:r>
            <a:r>
              <a:rPr lang="en-US" dirty="0"/>
              <a:t>reductions in recovery time, hospital stay, cost</a:t>
            </a:r>
          </a:p>
          <a:p>
            <a:r>
              <a:rPr lang="en-US" dirty="0">
                <a:solidFill>
                  <a:srgbClr val="C00000"/>
                </a:solidFill>
              </a:rPr>
              <a:t>√</a:t>
            </a:r>
            <a:r>
              <a:rPr lang="en-US" dirty="0"/>
              <a:t>adhesion formation,( which is particularly important for patients in whom fertility is an issue)</a:t>
            </a:r>
          </a:p>
          <a:p>
            <a:r>
              <a:rPr lang="en-US" dirty="0">
                <a:solidFill>
                  <a:srgbClr val="C00000"/>
                </a:solidFill>
              </a:rPr>
              <a:t>√</a:t>
            </a:r>
            <a:r>
              <a:rPr lang="en-US" dirty="0"/>
              <a:t>less febrile morbidity</a:t>
            </a:r>
          </a:p>
          <a:p>
            <a:r>
              <a:rPr lang="en-US" dirty="0">
                <a:solidFill>
                  <a:srgbClr val="C00000"/>
                </a:solidFill>
              </a:rPr>
              <a:t>√</a:t>
            </a:r>
            <a:r>
              <a:rPr lang="en-US" dirty="0"/>
              <a:t> a lower frequency of urinary tract infection, postoperative pain, and postoperative complications with MIS</a:t>
            </a:r>
          </a:p>
        </p:txBody>
      </p:sp>
    </p:spTree>
    <p:extLst>
      <p:ext uri="{BB962C8B-B14F-4D97-AF65-F5344CB8AC3E}">
        <p14:creationId xmlns:p14="http://schemas.microsoft.com/office/powerpoint/2010/main" val="3122901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616074"/>
          </a:xfrm>
        </p:spPr>
        <p:txBody>
          <a:bodyPr>
            <a:normAutofit/>
          </a:bodyPr>
          <a:lstStyle/>
          <a:p>
            <a:pPr algn="ctr"/>
            <a:r>
              <a:rPr lang="en-US" sz="4400" b="1" dirty="0">
                <a:solidFill>
                  <a:srgbClr val="FFFF00"/>
                </a:solidFill>
              </a:rPr>
              <a:t> </a:t>
            </a:r>
            <a:r>
              <a:rPr lang="en-US" sz="4400" b="1" dirty="0">
                <a:solidFill>
                  <a:schemeClr val="accent2">
                    <a:lumMod val="75000"/>
                  </a:schemeClr>
                </a:solidFill>
              </a:rPr>
              <a:t>disadvantage of an MIS oophorectomy/cystectomy</a:t>
            </a:r>
            <a:endParaRPr lang="en-US" dirty="0">
              <a:solidFill>
                <a:schemeClr val="accent2">
                  <a:lumMod val="75000"/>
                </a:schemeClr>
              </a:solidFill>
            </a:endParaRPr>
          </a:p>
        </p:txBody>
      </p:sp>
      <p:sp>
        <p:nvSpPr>
          <p:cNvPr id="3" name="Content Placeholder 2"/>
          <p:cNvSpPr>
            <a:spLocks noGrp="1"/>
          </p:cNvSpPr>
          <p:nvPr>
            <p:ph idx="1"/>
          </p:nvPr>
        </p:nvSpPr>
        <p:spPr>
          <a:xfrm>
            <a:off x="838200" y="1981200"/>
            <a:ext cx="10515600" cy="4195763"/>
          </a:xfrm>
        </p:spPr>
        <p:txBody>
          <a:bodyPr>
            <a:normAutofit fontScale="92500" lnSpcReduction="10000"/>
          </a:bodyPr>
          <a:lstStyle/>
          <a:p>
            <a:pPr algn="ctr"/>
            <a:r>
              <a:rPr lang="en-US" dirty="0"/>
              <a:t>:</a:t>
            </a:r>
          </a:p>
          <a:p>
            <a:r>
              <a:rPr lang="en-US" dirty="0"/>
              <a:t> the potential for spill of cancer cells if the mass is malignant</a:t>
            </a:r>
          </a:p>
          <a:p>
            <a:r>
              <a:rPr lang="en-US" dirty="0"/>
              <a:t>Unfortunately, neither preoperative clinical and </a:t>
            </a:r>
            <a:r>
              <a:rPr lang="en-US" dirty="0" err="1"/>
              <a:t>sonographic</a:t>
            </a:r>
            <a:r>
              <a:rPr lang="en-US" dirty="0"/>
              <a:t> evaluation nor the laparoscopic appearance of the ovary can reliably predict which masses are malignant.</a:t>
            </a:r>
          </a:p>
          <a:p>
            <a:r>
              <a:rPr lang="en-US" dirty="0">
                <a:solidFill>
                  <a:srgbClr val="0070C0"/>
                </a:solidFill>
              </a:rPr>
              <a:t>with appropriate patient selection, these risks can be minimized</a:t>
            </a:r>
          </a:p>
          <a:p>
            <a:endParaRPr lang="en-US" dirty="0"/>
          </a:p>
          <a:p>
            <a:r>
              <a:rPr lang="en-US" dirty="0"/>
              <a:t> A survey by the American Association of Gynecologic </a:t>
            </a:r>
            <a:r>
              <a:rPr lang="en-US" dirty="0" err="1"/>
              <a:t>Laparoscopists</a:t>
            </a:r>
            <a:r>
              <a:rPr lang="en-US" dirty="0"/>
              <a:t> reported unsuspected ovarian cancer was found in only 0.04 percent of 13,739 cases of laparoscopic ovarian cyst surgery</a:t>
            </a:r>
          </a:p>
        </p:txBody>
      </p:sp>
    </p:spTree>
    <p:extLst>
      <p:ext uri="{BB962C8B-B14F-4D97-AF65-F5344CB8AC3E}">
        <p14:creationId xmlns:p14="http://schemas.microsoft.com/office/powerpoint/2010/main" val="1438304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b="1"/>
              <a:t>Laparoscopic/minimally invasive surgery cystectomy</a:t>
            </a:r>
            <a:endParaRPr lang="en-US" sz="3600" b="1" dirty="0"/>
          </a:p>
        </p:txBody>
      </p:sp>
    </p:spTree>
    <p:extLst>
      <p:ext uri="{BB962C8B-B14F-4D97-AF65-F5344CB8AC3E}">
        <p14:creationId xmlns:p14="http://schemas.microsoft.com/office/powerpoint/2010/main" val="3283080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82680" y="2340244"/>
            <a:ext cx="8938198" cy="2083459"/>
          </a:xfrm>
          <a:prstGeom prst="rect">
            <a:avLst/>
          </a:prstGeom>
        </p:spPr>
      </p:pic>
    </p:spTree>
    <p:extLst>
      <p:ext uri="{BB962C8B-B14F-4D97-AF65-F5344CB8AC3E}">
        <p14:creationId xmlns:p14="http://schemas.microsoft.com/office/powerpoint/2010/main" val="3313148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800349"/>
            <a:ext cx="10515600" cy="3376613"/>
          </a:xfrm>
        </p:spPr>
        <p:txBody>
          <a:bodyPr/>
          <a:lstStyle/>
          <a:p>
            <a:r>
              <a:rPr lang="en-US" dirty="0"/>
              <a:t>clinicians must individualize treatment according to their index of suspicion. </a:t>
            </a:r>
          </a:p>
          <a:p>
            <a:r>
              <a:rPr lang="en-US" dirty="0"/>
              <a:t>The concern associated with the use of MIS in this setting is that the prognosis may be worsened by cyst rupture if malignancy is encountered, although this is unproven</a:t>
            </a:r>
          </a:p>
        </p:txBody>
      </p:sp>
    </p:spTree>
    <p:extLst>
      <p:ext uri="{BB962C8B-B14F-4D97-AF65-F5344CB8AC3E}">
        <p14:creationId xmlns:p14="http://schemas.microsoft.com/office/powerpoint/2010/main" val="2335055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343149"/>
            <a:ext cx="10515600" cy="3833813"/>
          </a:xfrm>
        </p:spPr>
        <p:txBody>
          <a:bodyPr/>
          <a:lstStyle/>
          <a:p>
            <a:r>
              <a:rPr lang="en-US" dirty="0"/>
              <a:t>One must take into account the patient's age,</a:t>
            </a:r>
          </a:p>
          <a:p>
            <a:r>
              <a:rPr lang="en-US" dirty="0"/>
              <a:t>medical conditions,</a:t>
            </a:r>
          </a:p>
          <a:p>
            <a:r>
              <a:rPr lang="en-US" dirty="0"/>
              <a:t> clinical examination (</a:t>
            </a:r>
            <a:r>
              <a:rPr lang="en-US" dirty="0" err="1"/>
              <a:t>eg</a:t>
            </a:r>
            <a:r>
              <a:rPr lang="en-US" dirty="0"/>
              <a:t>, fixed mass or mobile), </a:t>
            </a:r>
          </a:p>
          <a:p>
            <a:r>
              <a:rPr lang="en-US" dirty="0" err="1"/>
              <a:t>sonographic</a:t>
            </a:r>
            <a:r>
              <a:rPr lang="en-US" dirty="0"/>
              <a:t> appearance of the mass, </a:t>
            </a:r>
          </a:p>
          <a:p>
            <a:r>
              <a:rPr lang="en-US" dirty="0"/>
              <a:t> tumor markers (</a:t>
            </a:r>
            <a:r>
              <a:rPr lang="en-US" dirty="0" err="1"/>
              <a:t>eg</a:t>
            </a:r>
            <a:r>
              <a:rPr lang="en-US" dirty="0"/>
              <a:t>, cancer antigen 125) to gauge the likelihood of malignancy when deciding upon the proper operative approach</a:t>
            </a:r>
          </a:p>
        </p:txBody>
      </p:sp>
    </p:spTree>
    <p:extLst>
      <p:ext uri="{BB962C8B-B14F-4D97-AF65-F5344CB8AC3E}">
        <p14:creationId xmlns:p14="http://schemas.microsoft.com/office/powerpoint/2010/main" val="3826622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506081" y="696947"/>
            <a:ext cx="10847719" cy="5449020"/>
          </a:xfrm>
          <a:prstGeom prst="rect">
            <a:avLst/>
          </a:prstGeom>
        </p:spPr>
      </p:pic>
    </p:spTree>
    <p:extLst>
      <p:ext uri="{BB962C8B-B14F-4D97-AF65-F5344CB8AC3E}">
        <p14:creationId xmlns:p14="http://schemas.microsoft.com/office/powerpoint/2010/main" val="2267092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solidFill>
                  <a:srgbClr val="C00000"/>
                </a:solidFill>
              </a:rPr>
              <a:t>MIS</a:t>
            </a:r>
            <a:r>
              <a:rPr lang="en-US" dirty="0"/>
              <a:t> should be reserved for those cases in which the </a:t>
            </a:r>
            <a:r>
              <a:rPr lang="en-US" dirty="0">
                <a:solidFill>
                  <a:srgbClr val="C00000"/>
                </a:solidFill>
              </a:rPr>
              <a:t>risk of malignancy is low</a:t>
            </a:r>
            <a:r>
              <a:rPr lang="en-US" dirty="0"/>
              <a:t>, or if a malignancy is encountered, the patient should have immediate access to appropriate surgical staging and definitive treatment, </a:t>
            </a:r>
            <a:r>
              <a:rPr lang="en-US" dirty="0">
                <a:solidFill>
                  <a:srgbClr val="0070C0"/>
                </a:solidFill>
              </a:rPr>
              <a:t>preferably with the assistance of a gynecologic oncologist</a:t>
            </a:r>
          </a:p>
        </p:txBody>
      </p:sp>
    </p:spTree>
    <p:extLst>
      <p:ext uri="{BB962C8B-B14F-4D97-AF65-F5344CB8AC3E}">
        <p14:creationId xmlns:p14="http://schemas.microsoft.com/office/powerpoint/2010/main" val="652703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581275"/>
            <a:ext cx="10515600" cy="3595688"/>
          </a:xfrm>
        </p:spPr>
        <p:txBody>
          <a:bodyPr/>
          <a:lstStyle/>
          <a:p>
            <a:r>
              <a:rPr lang="en-US" dirty="0">
                <a:solidFill>
                  <a:srgbClr val="C00000"/>
                </a:solidFill>
              </a:rPr>
              <a:t>Another approach is </a:t>
            </a:r>
            <a:r>
              <a:rPr lang="en-US" dirty="0" err="1">
                <a:solidFill>
                  <a:srgbClr val="C00000"/>
                </a:solidFill>
              </a:rPr>
              <a:t>minilaparotomy</a:t>
            </a:r>
            <a:r>
              <a:rPr lang="en-US" dirty="0"/>
              <a:t>, which some surgeons</a:t>
            </a:r>
          </a:p>
          <a:p>
            <a:r>
              <a:rPr lang="en-US" dirty="0"/>
              <a:t>consider a minimally invasive procedure.</a:t>
            </a:r>
          </a:p>
          <a:p>
            <a:r>
              <a:rPr lang="en-US" dirty="0">
                <a:solidFill>
                  <a:srgbClr val="00B0F0"/>
                </a:solidFill>
              </a:rPr>
              <a:t> </a:t>
            </a:r>
            <a:r>
              <a:rPr lang="en-US" dirty="0" err="1">
                <a:solidFill>
                  <a:srgbClr val="00B0F0"/>
                </a:solidFill>
              </a:rPr>
              <a:t>Minilaparotomy</a:t>
            </a:r>
            <a:r>
              <a:rPr lang="en-US" dirty="0">
                <a:solidFill>
                  <a:srgbClr val="00B0F0"/>
                </a:solidFill>
              </a:rPr>
              <a:t> ,advantages </a:t>
            </a:r>
          </a:p>
          <a:p>
            <a:r>
              <a:rPr lang="en-US" dirty="0">
                <a:solidFill>
                  <a:srgbClr val="C00000"/>
                </a:solidFill>
              </a:rPr>
              <a:t>shorter operating time </a:t>
            </a:r>
            <a:r>
              <a:rPr lang="en-US" dirty="0"/>
              <a:t>and </a:t>
            </a:r>
            <a:r>
              <a:rPr lang="en-US" dirty="0">
                <a:solidFill>
                  <a:srgbClr val="C00000"/>
                </a:solidFill>
              </a:rPr>
              <a:t>learning curve</a:t>
            </a:r>
            <a:r>
              <a:rPr lang="en-US" dirty="0"/>
              <a:t> </a:t>
            </a:r>
          </a:p>
          <a:p>
            <a:r>
              <a:rPr lang="en-US" dirty="0">
                <a:solidFill>
                  <a:srgbClr val="C00000"/>
                </a:solidFill>
              </a:rPr>
              <a:t>avoidance of </a:t>
            </a:r>
            <a:r>
              <a:rPr lang="en-US" dirty="0" err="1">
                <a:solidFill>
                  <a:srgbClr val="C00000"/>
                </a:solidFill>
              </a:rPr>
              <a:t>pneumoperitoneum</a:t>
            </a:r>
            <a:endParaRPr lang="en-US" dirty="0"/>
          </a:p>
          <a:p>
            <a:r>
              <a:rPr lang="en-US" dirty="0">
                <a:solidFill>
                  <a:srgbClr val="C00000"/>
                </a:solidFill>
              </a:rPr>
              <a:t>without the large incision </a:t>
            </a:r>
            <a:r>
              <a:rPr lang="en-US" dirty="0"/>
              <a:t>associated with classical open laparotomy</a:t>
            </a:r>
          </a:p>
        </p:txBody>
      </p:sp>
    </p:spTree>
    <p:extLst>
      <p:ext uri="{BB962C8B-B14F-4D97-AF65-F5344CB8AC3E}">
        <p14:creationId xmlns:p14="http://schemas.microsoft.com/office/powerpoint/2010/main" val="904728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390775"/>
            <a:ext cx="10515600" cy="3786188"/>
          </a:xfrm>
        </p:spPr>
        <p:txBody>
          <a:bodyPr/>
          <a:lstStyle/>
          <a:p>
            <a:r>
              <a:rPr lang="en-US" dirty="0">
                <a:solidFill>
                  <a:srgbClr val="FF0000"/>
                </a:solidFill>
              </a:rPr>
              <a:t>MIS is the preferred technique for oophorectomy/cystectomy</a:t>
            </a:r>
            <a:r>
              <a:rPr lang="en-US" dirty="0"/>
              <a:t> because it is associated with</a:t>
            </a:r>
          </a:p>
          <a:p>
            <a:r>
              <a:rPr lang="en-US" dirty="0"/>
              <a:t>fewer complications, faster recovery, and lower cost than laparotomy</a:t>
            </a:r>
          </a:p>
          <a:p>
            <a:endParaRPr lang="en-US" dirty="0"/>
          </a:p>
          <a:p>
            <a:r>
              <a:rPr lang="en-US" dirty="0"/>
              <a:t>Situations in which </a:t>
            </a:r>
            <a:r>
              <a:rPr lang="en-US" dirty="0">
                <a:solidFill>
                  <a:srgbClr val="0070C0"/>
                </a:solidFill>
              </a:rPr>
              <a:t>laparotomy</a:t>
            </a:r>
            <a:r>
              <a:rPr lang="en-US" dirty="0"/>
              <a:t> may be more appropriate than MIS include the presence of </a:t>
            </a:r>
            <a:r>
              <a:rPr lang="en-US" dirty="0">
                <a:solidFill>
                  <a:srgbClr val="0070C0"/>
                </a:solidFill>
              </a:rPr>
              <a:t>dense adnexal adhesions</a:t>
            </a:r>
            <a:r>
              <a:rPr lang="en-US" dirty="0"/>
              <a:t>, when the </a:t>
            </a:r>
            <a:r>
              <a:rPr lang="en-US" dirty="0">
                <a:solidFill>
                  <a:srgbClr val="0070C0"/>
                </a:solidFill>
              </a:rPr>
              <a:t>ovary is very large</a:t>
            </a:r>
            <a:r>
              <a:rPr lang="en-US" dirty="0"/>
              <a:t>, or when there is a </a:t>
            </a:r>
            <a:r>
              <a:rPr lang="en-US" dirty="0">
                <a:solidFill>
                  <a:srgbClr val="0070C0"/>
                </a:solidFill>
              </a:rPr>
              <a:t>high suspicion of malignancy</a:t>
            </a:r>
          </a:p>
        </p:txBody>
      </p:sp>
    </p:spTree>
    <p:extLst>
      <p:ext uri="{BB962C8B-B14F-4D97-AF65-F5344CB8AC3E}">
        <p14:creationId xmlns:p14="http://schemas.microsoft.com/office/powerpoint/2010/main" val="4151064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400299"/>
            <a:ext cx="10515600" cy="3776663"/>
          </a:xfrm>
        </p:spPr>
        <p:txBody>
          <a:bodyPr/>
          <a:lstStyle/>
          <a:p>
            <a:r>
              <a:rPr lang="en-US" dirty="0"/>
              <a:t>The </a:t>
            </a:r>
            <a:r>
              <a:rPr lang="en-US" dirty="0">
                <a:solidFill>
                  <a:srgbClr val="FF0000"/>
                </a:solidFill>
              </a:rPr>
              <a:t>MIS approach </a:t>
            </a:r>
            <a:r>
              <a:rPr lang="en-US" dirty="0"/>
              <a:t>is reasonable for patients whose preoperative evaluation </a:t>
            </a:r>
            <a:r>
              <a:rPr lang="en-US" dirty="0">
                <a:solidFill>
                  <a:srgbClr val="FF0000"/>
                </a:solidFill>
              </a:rPr>
              <a:t>suggests benign disease</a:t>
            </a:r>
          </a:p>
          <a:p>
            <a:r>
              <a:rPr lang="en-US" dirty="0"/>
              <a:t>These patients include those with probable </a:t>
            </a:r>
            <a:r>
              <a:rPr lang="en-US" dirty="0" err="1">
                <a:solidFill>
                  <a:srgbClr val="FF0000"/>
                </a:solidFill>
              </a:rPr>
              <a:t>dermoids</a:t>
            </a:r>
            <a:r>
              <a:rPr lang="en-US" dirty="0">
                <a:solidFill>
                  <a:srgbClr val="FF0000"/>
                </a:solidFill>
              </a:rPr>
              <a:t>,</a:t>
            </a:r>
            <a:r>
              <a:rPr lang="en-US" dirty="0"/>
              <a:t> </a:t>
            </a:r>
            <a:r>
              <a:rPr lang="en-US" dirty="0" err="1">
                <a:solidFill>
                  <a:srgbClr val="FF0000"/>
                </a:solidFill>
              </a:rPr>
              <a:t>endometriomas</a:t>
            </a:r>
            <a:r>
              <a:rPr lang="en-US" dirty="0"/>
              <a:t>, or </a:t>
            </a:r>
            <a:r>
              <a:rPr lang="en-US" dirty="0">
                <a:solidFill>
                  <a:srgbClr val="FF0000"/>
                </a:solidFill>
              </a:rPr>
              <a:t>physiological cysts </a:t>
            </a:r>
            <a:r>
              <a:rPr lang="en-US" dirty="0"/>
              <a:t>that have not resolved with conservative management or are associated with acute symptoms.</a:t>
            </a:r>
          </a:p>
          <a:p>
            <a:r>
              <a:rPr lang="en-US" dirty="0"/>
              <a:t> A laparoscopy may be converted to a laparotomy if the surgeon encounters a difficult dissection.</a:t>
            </a:r>
          </a:p>
        </p:txBody>
      </p:sp>
    </p:spTree>
    <p:extLst>
      <p:ext uri="{BB962C8B-B14F-4D97-AF65-F5344CB8AC3E}">
        <p14:creationId xmlns:p14="http://schemas.microsoft.com/office/powerpoint/2010/main" val="1554888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19199"/>
            <a:ext cx="10515600" cy="1019175"/>
          </a:xfrm>
        </p:spPr>
        <p:txBody>
          <a:bodyPr>
            <a:normAutofit fontScale="90000"/>
          </a:bodyPr>
          <a:lstStyle/>
          <a:p>
            <a:pPr algn="ctr"/>
            <a:r>
              <a:rPr lang="en-US" b="1" dirty="0">
                <a:solidFill>
                  <a:srgbClr val="C00000"/>
                </a:solidFill>
              </a:rPr>
              <a:t>Intraoperative findings suspicious for malignancy</a:t>
            </a:r>
            <a:br>
              <a:rPr lang="en-US" b="1" dirty="0">
                <a:solidFill>
                  <a:srgbClr val="FFC000"/>
                </a:solidFill>
              </a:rPr>
            </a:br>
            <a:endParaRPr lang="en-US" b="1" dirty="0">
              <a:solidFill>
                <a:srgbClr val="FFC000"/>
              </a:solidFill>
            </a:endParaRPr>
          </a:p>
        </p:txBody>
      </p:sp>
      <p:sp>
        <p:nvSpPr>
          <p:cNvPr id="3" name="Content Placeholder 2"/>
          <p:cNvSpPr>
            <a:spLocks noGrp="1"/>
          </p:cNvSpPr>
          <p:nvPr>
            <p:ph idx="1"/>
          </p:nvPr>
        </p:nvSpPr>
        <p:spPr>
          <a:xfrm>
            <a:off x="838200" y="2609849"/>
            <a:ext cx="10515600" cy="3567113"/>
          </a:xfrm>
        </p:spPr>
        <p:txBody>
          <a:bodyPr/>
          <a:lstStyle/>
          <a:p>
            <a:r>
              <a:rPr lang="en-US" dirty="0"/>
              <a:t>(ascites, enlarged </a:t>
            </a:r>
            <a:r>
              <a:rPr lang="en-US" dirty="0" err="1"/>
              <a:t>nodes,matted</a:t>
            </a:r>
            <a:r>
              <a:rPr lang="en-US" dirty="0"/>
              <a:t> </a:t>
            </a:r>
            <a:r>
              <a:rPr lang="en-US" dirty="0" err="1"/>
              <a:t>bowel,excrescences</a:t>
            </a:r>
            <a:r>
              <a:rPr lang="en-US" dirty="0"/>
              <a:t>, multiple nodular areas) traditionally </a:t>
            </a:r>
            <a:r>
              <a:rPr lang="en-US" dirty="0" err="1"/>
              <a:t>warran</a:t>
            </a:r>
            <a:r>
              <a:rPr lang="en-US" dirty="0"/>
              <a:t> conversion to an open evaluation, but the use of MIS in this setting is still evolving.</a:t>
            </a:r>
          </a:p>
          <a:p>
            <a:r>
              <a:rPr lang="en-US" dirty="0"/>
              <a:t> However</a:t>
            </a:r>
            <a:r>
              <a:rPr lang="en-US" dirty="0">
                <a:solidFill>
                  <a:srgbClr val="FF0000"/>
                </a:solidFill>
              </a:rPr>
              <a:t>, a smooth appearance on the surface of the cyst does not exclude the possibility of a malignancy.</a:t>
            </a:r>
          </a:p>
        </p:txBody>
      </p:sp>
    </p:spTree>
    <p:extLst>
      <p:ext uri="{BB962C8B-B14F-4D97-AF65-F5344CB8AC3E}">
        <p14:creationId xmlns:p14="http://schemas.microsoft.com/office/powerpoint/2010/main" val="4040034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495549"/>
            <a:ext cx="10515600" cy="3681413"/>
          </a:xfrm>
        </p:spPr>
        <p:txBody>
          <a:bodyPr/>
          <a:lstStyle/>
          <a:p>
            <a:r>
              <a:rPr lang="en-US" dirty="0">
                <a:solidFill>
                  <a:srgbClr val="FF0000"/>
                </a:solidFill>
              </a:rPr>
              <a:t>Removing cysts in a specimen bag </a:t>
            </a:r>
            <a:r>
              <a:rPr lang="en-US" dirty="0"/>
              <a:t>reduces both operating time and spillage. </a:t>
            </a:r>
          </a:p>
          <a:p>
            <a:r>
              <a:rPr lang="en-US" dirty="0"/>
              <a:t>Controlled </a:t>
            </a:r>
            <a:r>
              <a:rPr lang="en-US" dirty="0" err="1"/>
              <a:t>intraperitoneal</a:t>
            </a:r>
            <a:r>
              <a:rPr lang="en-US" dirty="0"/>
              <a:t> spillage of benign cyst contents (</a:t>
            </a:r>
            <a:r>
              <a:rPr lang="en-US" dirty="0" err="1"/>
              <a:t>eg</a:t>
            </a:r>
            <a:r>
              <a:rPr lang="en-US" dirty="0"/>
              <a:t>, cystic </a:t>
            </a:r>
            <a:r>
              <a:rPr lang="en-US" dirty="0" err="1"/>
              <a:t>teratoma</a:t>
            </a:r>
            <a:r>
              <a:rPr lang="en-US" dirty="0"/>
              <a:t>) does not increase postoperative morbidity as long as the spillage is aspirated and the peritoneal cavity is </a:t>
            </a:r>
            <a:r>
              <a:rPr lang="en-US" dirty="0" err="1"/>
              <a:t>lavaged</a:t>
            </a:r>
            <a:r>
              <a:rPr lang="en-US" dirty="0"/>
              <a:t>.</a:t>
            </a:r>
          </a:p>
        </p:txBody>
      </p:sp>
    </p:spTree>
    <p:extLst>
      <p:ext uri="{BB962C8B-B14F-4D97-AF65-F5344CB8AC3E}">
        <p14:creationId xmlns:p14="http://schemas.microsoft.com/office/powerpoint/2010/main" val="414289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0600"/>
            <a:ext cx="10515600" cy="700088"/>
          </a:xfrm>
        </p:spPr>
        <p:txBody>
          <a:bodyPr/>
          <a:lstStyle/>
          <a:p>
            <a:pPr algn="ctr"/>
            <a:r>
              <a:rPr lang="en-US" sz="4400" b="1" dirty="0">
                <a:solidFill>
                  <a:srgbClr val="FFC000"/>
                </a:solidFill>
              </a:rPr>
              <a:t>Epidemiology  and symptoms of ovarian cysts</a:t>
            </a:r>
            <a:endParaRPr lang="en-US" dirty="0">
              <a:solidFill>
                <a:srgbClr val="FFC000"/>
              </a:solidFill>
            </a:endParaRPr>
          </a:p>
        </p:txBody>
      </p:sp>
      <p:sp>
        <p:nvSpPr>
          <p:cNvPr id="3" name="Content Placeholder 2"/>
          <p:cNvSpPr>
            <a:spLocks noGrp="1"/>
          </p:cNvSpPr>
          <p:nvPr>
            <p:ph idx="1"/>
          </p:nvPr>
        </p:nvSpPr>
        <p:spPr>
          <a:xfrm>
            <a:off x="838200" y="2324099"/>
            <a:ext cx="10515600" cy="3852863"/>
          </a:xfrm>
        </p:spPr>
        <p:txBody>
          <a:bodyPr/>
          <a:lstStyle/>
          <a:p>
            <a:r>
              <a:rPr lang="en-US" dirty="0"/>
              <a:t>Ovarian pathology can occur at any time from fetal life to menopause</a:t>
            </a:r>
          </a:p>
        </p:txBody>
      </p:sp>
      <p:pic>
        <p:nvPicPr>
          <p:cNvPr id="4" name="Picture 3"/>
          <p:cNvPicPr>
            <a:picLocks noChangeAspect="1"/>
          </p:cNvPicPr>
          <p:nvPr/>
        </p:nvPicPr>
        <p:blipFill>
          <a:blip r:embed="rId2"/>
          <a:stretch>
            <a:fillRect/>
          </a:stretch>
        </p:blipFill>
        <p:spPr>
          <a:xfrm>
            <a:off x="2366559" y="2740025"/>
            <a:ext cx="6896100" cy="3752850"/>
          </a:xfrm>
          <a:prstGeom prst="rect">
            <a:avLst/>
          </a:prstGeom>
        </p:spPr>
      </p:pic>
    </p:spTree>
    <p:extLst>
      <p:ext uri="{BB962C8B-B14F-4D97-AF65-F5344CB8AC3E}">
        <p14:creationId xmlns:p14="http://schemas.microsoft.com/office/powerpoint/2010/main" val="1153511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24125"/>
            <a:ext cx="10515600" cy="3652838"/>
          </a:xfrm>
        </p:spPr>
        <p:txBody>
          <a:bodyPr>
            <a:normAutofit/>
          </a:bodyPr>
          <a:lstStyle/>
          <a:p>
            <a:r>
              <a:rPr lang="en-US" sz="3200" b="1" dirty="0">
                <a:solidFill>
                  <a:srgbClr val="FF0000"/>
                </a:solidFill>
              </a:rPr>
              <a:t>Cysts that are complex should be removed, not fenestrated, given the possibility of malignancy</a:t>
            </a:r>
          </a:p>
          <a:p>
            <a:endParaRPr lang="en-US" sz="3200" b="1" dirty="0">
              <a:solidFill>
                <a:srgbClr val="FF0000"/>
              </a:solidFill>
            </a:endParaRPr>
          </a:p>
        </p:txBody>
      </p:sp>
    </p:spTree>
    <p:extLst>
      <p:ext uri="{BB962C8B-B14F-4D97-AF65-F5344CB8AC3E}">
        <p14:creationId xmlns:p14="http://schemas.microsoft.com/office/powerpoint/2010/main" val="3942422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686049"/>
            <a:ext cx="10515600" cy="3490913"/>
          </a:xfrm>
        </p:spPr>
        <p:txBody>
          <a:bodyPr/>
          <a:lstStyle/>
          <a:p>
            <a:r>
              <a:rPr lang="en-US" dirty="0"/>
              <a:t>A solid adnexal mass that is small enough to be removed intact via </a:t>
            </a:r>
            <a:r>
              <a:rPr lang="en-US" dirty="0" err="1"/>
              <a:t>colpotomy</a:t>
            </a:r>
            <a:r>
              <a:rPr lang="en-US" dirty="0"/>
              <a:t> or via a laparoscopic bag can be managed with MIS.</a:t>
            </a:r>
          </a:p>
          <a:p>
            <a:r>
              <a:rPr lang="en-US" dirty="0"/>
              <a:t> Solid masses can also be mobilized via MIS and then removed through a </a:t>
            </a:r>
            <a:r>
              <a:rPr lang="en-US" dirty="0" err="1"/>
              <a:t>minilaparotomy</a:t>
            </a:r>
            <a:r>
              <a:rPr lang="en-US" dirty="0"/>
              <a:t> incision or </a:t>
            </a:r>
            <a:r>
              <a:rPr lang="en-US" dirty="0" err="1"/>
              <a:t>morcellated</a:t>
            </a:r>
            <a:r>
              <a:rPr lang="en-US" dirty="0"/>
              <a:t> inside a specimen bag.</a:t>
            </a:r>
          </a:p>
        </p:txBody>
      </p:sp>
    </p:spTree>
    <p:extLst>
      <p:ext uri="{BB962C8B-B14F-4D97-AF65-F5344CB8AC3E}">
        <p14:creationId xmlns:p14="http://schemas.microsoft.com/office/powerpoint/2010/main" val="3856141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Use of robotic or single-port laparoscopy</a:t>
            </a:r>
            <a:endParaRPr lang="en-US" dirty="0"/>
          </a:p>
        </p:txBody>
      </p:sp>
      <p:sp>
        <p:nvSpPr>
          <p:cNvPr id="3" name="Content Placeholder 2"/>
          <p:cNvSpPr>
            <a:spLocks noGrp="1"/>
          </p:cNvSpPr>
          <p:nvPr>
            <p:ph idx="1"/>
          </p:nvPr>
        </p:nvSpPr>
        <p:spPr>
          <a:xfrm>
            <a:off x="838200" y="2638425"/>
            <a:ext cx="10515600" cy="3538538"/>
          </a:xfrm>
        </p:spPr>
        <p:txBody>
          <a:bodyPr/>
          <a:lstStyle/>
          <a:p>
            <a:r>
              <a:rPr lang="en-US" dirty="0"/>
              <a:t>The study authors commented that they prefer to approach large adnexal masses with conventional laparoscopy because trocar placement is more flexible, manipulation of large masses is easier, and intraoperative drainage can be accomplished.</a:t>
            </a:r>
          </a:p>
        </p:txBody>
      </p:sp>
    </p:spTree>
    <p:extLst>
      <p:ext uri="{BB962C8B-B14F-4D97-AF65-F5344CB8AC3E}">
        <p14:creationId xmlns:p14="http://schemas.microsoft.com/office/powerpoint/2010/main" val="2604854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FF00"/>
                </a:solidFill>
              </a:rPr>
              <a:t>Cystectomy</a:t>
            </a:r>
            <a:endParaRPr lang="en-US" dirty="0">
              <a:solidFill>
                <a:srgbClr val="FFFF00"/>
              </a:solidFill>
            </a:endParaRPr>
          </a:p>
        </p:txBody>
      </p:sp>
      <p:sp>
        <p:nvSpPr>
          <p:cNvPr id="3" name="Content Placeholder 2"/>
          <p:cNvSpPr>
            <a:spLocks noGrp="1"/>
          </p:cNvSpPr>
          <p:nvPr>
            <p:ph idx="1"/>
          </p:nvPr>
        </p:nvSpPr>
        <p:spPr>
          <a:xfrm>
            <a:off x="838200" y="2333625"/>
            <a:ext cx="10515600" cy="3843338"/>
          </a:xfrm>
        </p:spPr>
        <p:txBody>
          <a:bodyPr>
            <a:normAutofit fontScale="92500"/>
          </a:bodyPr>
          <a:lstStyle/>
          <a:p>
            <a:r>
              <a:rPr lang="en-US" dirty="0"/>
              <a:t>abdomen is entered</a:t>
            </a:r>
          </a:p>
          <a:p>
            <a:r>
              <a:rPr lang="en-US" dirty="0">
                <a:solidFill>
                  <a:srgbClr val="FF0000"/>
                </a:solidFill>
              </a:rPr>
              <a:t> pelvic and abdominal washings </a:t>
            </a:r>
            <a:r>
              <a:rPr lang="en-US" dirty="0"/>
              <a:t>are obtained and saved to use for staging if a malignancy is subsequently diagnosed.</a:t>
            </a:r>
          </a:p>
          <a:p>
            <a:r>
              <a:rPr lang="en-US" dirty="0"/>
              <a:t> The </a:t>
            </a:r>
            <a:r>
              <a:rPr lang="en-US" dirty="0">
                <a:solidFill>
                  <a:srgbClr val="FF0000"/>
                </a:solidFill>
              </a:rPr>
              <a:t>entire pelvis and abdomen </a:t>
            </a:r>
            <a:r>
              <a:rPr lang="en-US" dirty="0"/>
              <a:t>(</a:t>
            </a:r>
            <a:r>
              <a:rPr lang="en-US" dirty="0" err="1"/>
              <a:t>eg</a:t>
            </a:r>
            <a:r>
              <a:rPr lang="en-US" dirty="0"/>
              <a:t>, diaphragm, viscera, </a:t>
            </a:r>
            <a:r>
              <a:rPr lang="en-US" dirty="0" err="1"/>
              <a:t>omentum</a:t>
            </a:r>
            <a:r>
              <a:rPr lang="en-US" dirty="0"/>
              <a:t>) are </a:t>
            </a:r>
            <a:r>
              <a:rPr lang="en-US" dirty="0">
                <a:solidFill>
                  <a:srgbClr val="FF0000"/>
                </a:solidFill>
              </a:rPr>
              <a:t>inspected </a:t>
            </a:r>
            <a:r>
              <a:rPr lang="pt-BR" dirty="0">
                <a:solidFill>
                  <a:srgbClr val="FF0000"/>
                </a:solidFill>
              </a:rPr>
              <a:t>for carcinoma</a:t>
            </a:r>
            <a:r>
              <a:rPr lang="pt-BR" dirty="0"/>
              <a:t>; suspicious sites (excrescences, adhesions, </a:t>
            </a:r>
            <a:r>
              <a:rPr lang="en-US" dirty="0"/>
              <a:t>nodules, enlarged nodes) should be biopsied and sent for frozen section.</a:t>
            </a:r>
          </a:p>
          <a:p>
            <a:r>
              <a:rPr lang="en-US" dirty="0"/>
              <a:t>Before actually performing the cystectomy, all </a:t>
            </a:r>
            <a:r>
              <a:rPr lang="en-US" dirty="0">
                <a:solidFill>
                  <a:srgbClr val="FF0000"/>
                </a:solidFill>
              </a:rPr>
              <a:t>adhesions</a:t>
            </a:r>
            <a:r>
              <a:rPr lang="en-US" dirty="0"/>
              <a:t> should be carefully divided to allow proper mobilization of the ovary and restore the normal relationship between it and the other pelvic structures.</a:t>
            </a:r>
          </a:p>
        </p:txBody>
      </p:sp>
    </p:spTree>
    <p:extLst>
      <p:ext uri="{BB962C8B-B14F-4D97-AF65-F5344CB8AC3E}">
        <p14:creationId xmlns:p14="http://schemas.microsoft.com/office/powerpoint/2010/main" val="2147451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1037"/>
            <a:ext cx="10515600" cy="1452563"/>
          </a:xfrm>
        </p:spPr>
        <p:txBody>
          <a:bodyPr>
            <a:normAutofit/>
          </a:bodyPr>
          <a:lstStyle/>
          <a:p>
            <a:pPr algn="ctr"/>
            <a:r>
              <a:rPr lang="en-US" b="1" dirty="0">
                <a:solidFill>
                  <a:schemeClr val="accent4"/>
                </a:solidFill>
              </a:rPr>
              <a:t>Laparoscopic/minimally invasive surgery cystectomy</a:t>
            </a:r>
            <a:endParaRPr lang="en-US" dirty="0">
              <a:solidFill>
                <a:schemeClr val="accent4"/>
              </a:solidFill>
            </a:endParaRPr>
          </a:p>
        </p:txBody>
      </p:sp>
      <p:sp>
        <p:nvSpPr>
          <p:cNvPr id="3" name="Content Placeholder 2"/>
          <p:cNvSpPr>
            <a:spLocks noGrp="1"/>
          </p:cNvSpPr>
          <p:nvPr>
            <p:ph idx="1"/>
          </p:nvPr>
        </p:nvSpPr>
        <p:spPr>
          <a:xfrm>
            <a:off x="838200" y="2409825"/>
            <a:ext cx="10515600" cy="3767138"/>
          </a:xfrm>
        </p:spPr>
        <p:txBody>
          <a:bodyPr>
            <a:normAutofit lnSpcReduction="10000"/>
          </a:bodyPr>
          <a:lstStyle/>
          <a:p>
            <a:r>
              <a:rPr lang="en-US" dirty="0"/>
              <a:t>The laparoscope is inserted </a:t>
            </a:r>
            <a:r>
              <a:rPr lang="en-US" dirty="0" err="1"/>
              <a:t>periumbilically</a:t>
            </a:r>
            <a:r>
              <a:rPr lang="en-US" dirty="0"/>
              <a:t> and other trocar sites are usually placed 5 to 6 cm laterally on either side.</a:t>
            </a:r>
          </a:p>
          <a:p>
            <a:r>
              <a:rPr lang="en-US" dirty="0"/>
              <a:t>After a thorough inspection of the abdominal cavity and the ovarian</a:t>
            </a:r>
            <a:r>
              <a:rPr lang="en-US" sz="4400" b="1" dirty="0">
                <a:solidFill>
                  <a:srgbClr val="FFFF00"/>
                </a:solidFill>
                <a:latin typeface="+mj-lt"/>
                <a:ea typeface="+mj-ea"/>
                <a:cs typeface="+mj-cs"/>
              </a:rPr>
              <a:t> </a:t>
            </a:r>
            <a:r>
              <a:rPr lang="en-US" dirty="0"/>
              <a:t>cyst to visually confirm no suspicion of malignancy, the utero-ovarian ligament is grasped and the ovary stabilized. As with an open procedure, </a:t>
            </a:r>
          </a:p>
          <a:p>
            <a:r>
              <a:rPr lang="en-US" dirty="0"/>
              <a:t>all adhesions should be lysed prior to beginning cyst removal.</a:t>
            </a:r>
          </a:p>
          <a:p>
            <a:r>
              <a:rPr lang="en-US" dirty="0"/>
              <a:t> A </a:t>
            </a:r>
            <a:r>
              <a:rPr lang="en-US" dirty="0" err="1"/>
              <a:t>cystotomy</a:t>
            </a:r>
            <a:r>
              <a:rPr lang="en-US" dirty="0"/>
              <a:t> can then be performed, or if dissection around the cyst is possible, the cyst can be removed intact.</a:t>
            </a:r>
          </a:p>
        </p:txBody>
      </p:sp>
    </p:spTree>
    <p:extLst>
      <p:ext uri="{BB962C8B-B14F-4D97-AF65-F5344CB8AC3E}">
        <p14:creationId xmlns:p14="http://schemas.microsoft.com/office/powerpoint/2010/main" val="40580358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50E90-EA85-46CF-BA3D-0DEFBC7C48DB}"/>
              </a:ext>
            </a:extLst>
          </p:cNvPr>
          <p:cNvSpPr>
            <a:spLocks noGrp="1"/>
          </p:cNvSpPr>
          <p:nvPr>
            <p:ph type="ctrTitle"/>
          </p:nvPr>
        </p:nvSpPr>
        <p:spPr/>
        <p:txBody>
          <a:bodyPr/>
          <a:lstStyle/>
          <a:p>
            <a:r>
              <a:rPr lang="en-US" b="1" dirty="0"/>
              <a:t>Laparoscopic/minimally invasive surgery cystectomy</a:t>
            </a:r>
            <a:endParaRPr lang="fa-IR" dirty="0"/>
          </a:p>
        </p:txBody>
      </p:sp>
      <p:sp>
        <p:nvSpPr>
          <p:cNvPr id="3" name="Subtitle 2">
            <a:extLst>
              <a:ext uri="{FF2B5EF4-FFF2-40B4-BE49-F238E27FC236}">
                <a16:creationId xmlns:a16="http://schemas.microsoft.com/office/drawing/2014/main" id="{48C7167C-2620-4A3C-A4D8-8160CE9474C1}"/>
              </a:ext>
            </a:extLst>
          </p:cNvPr>
          <p:cNvSpPr>
            <a:spLocks noGrp="1"/>
          </p:cNvSpPr>
          <p:nvPr>
            <p:ph type="subTitle" idx="1"/>
          </p:nvPr>
        </p:nvSpPr>
        <p:spPr/>
        <p:txBody>
          <a:bodyPr>
            <a:normAutofit/>
          </a:bodyPr>
          <a:lstStyle/>
          <a:p>
            <a:r>
              <a:rPr lang="en-US" sz="3600" b="1" dirty="0"/>
              <a:t>Conventional </a:t>
            </a:r>
            <a:r>
              <a:rPr lang="en-US" sz="3600" b="1" dirty="0" err="1"/>
              <a:t>laparascopy</a:t>
            </a:r>
            <a:endParaRPr lang="fa-IR" sz="3600" dirty="0"/>
          </a:p>
        </p:txBody>
      </p:sp>
    </p:spTree>
    <p:extLst>
      <p:ext uri="{BB962C8B-B14F-4D97-AF65-F5344CB8AC3E}">
        <p14:creationId xmlns:p14="http://schemas.microsoft.com/office/powerpoint/2010/main" val="3962489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14061" y="2266950"/>
            <a:ext cx="7339739" cy="4447461"/>
          </a:xfrm>
          <a:prstGeom prst="rect">
            <a:avLst/>
          </a:prstGeom>
          <a:ln>
            <a:noFill/>
          </a:ln>
          <a:effectLst>
            <a:softEdge rad="112500"/>
          </a:effectLst>
        </p:spPr>
      </p:pic>
      <p:sp>
        <p:nvSpPr>
          <p:cNvPr id="2" name="Title 1"/>
          <p:cNvSpPr>
            <a:spLocks noGrp="1"/>
          </p:cNvSpPr>
          <p:nvPr>
            <p:ph type="title"/>
          </p:nvPr>
        </p:nvSpPr>
        <p:spPr>
          <a:xfrm>
            <a:off x="838200" y="2190750"/>
            <a:ext cx="10515600" cy="285750"/>
          </a:xfrm>
        </p:spPr>
        <p:txBody>
          <a:bodyPr>
            <a:normAutofit fontScale="90000"/>
          </a:bodyPr>
          <a:lstStyle/>
          <a:p>
            <a:pPr algn="ctr"/>
            <a:r>
              <a:rPr lang="en-US" b="1" dirty="0">
                <a:solidFill>
                  <a:schemeClr val="accent2">
                    <a:lumMod val="75000"/>
                  </a:schemeClr>
                </a:solidFill>
              </a:rPr>
              <a:t>The laparoscope is inserted </a:t>
            </a:r>
            <a:r>
              <a:rPr lang="en-US" b="1" dirty="0" err="1">
                <a:solidFill>
                  <a:schemeClr val="accent2">
                    <a:lumMod val="75000"/>
                  </a:schemeClr>
                </a:solidFill>
              </a:rPr>
              <a:t>periumbilically</a:t>
            </a:r>
            <a:r>
              <a:rPr lang="en-US" b="1" dirty="0">
                <a:solidFill>
                  <a:schemeClr val="accent2">
                    <a:lumMod val="75000"/>
                  </a:schemeClr>
                </a:solidFill>
              </a:rPr>
              <a:t> and other trocar sites are usually placed 5 to 6 cm laterally on either side</a:t>
            </a:r>
            <a:r>
              <a:rPr lang="en-US" b="1" dirty="0">
                <a:solidFill>
                  <a:schemeClr val="accent4"/>
                </a:solidFill>
              </a:rPr>
              <a:t>.</a:t>
            </a:r>
            <a:br>
              <a:rPr lang="en-US" b="1" dirty="0">
                <a:solidFill>
                  <a:schemeClr val="accent4"/>
                </a:solidFill>
              </a:rPr>
            </a:br>
            <a:endParaRPr lang="en-US" b="1" dirty="0">
              <a:solidFill>
                <a:schemeClr val="accent4"/>
              </a:solidFill>
            </a:endParaRPr>
          </a:p>
        </p:txBody>
      </p:sp>
    </p:spTree>
    <p:extLst>
      <p:ext uri="{BB962C8B-B14F-4D97-AF65-F5344CB8AC3E}">
        <p14:creationId xmlns:p14="http://schemas.microsoft.com/office/powerpoint/2010/main" val="18480683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5899449" y="2811705"/>
            <a:ext cx="7050269" cy="4351338"/>
          </a:xfrm>
          <a:prstGeom prst="rect">
            <a:avLst/>
          </a:prstGeom>
        </p:spPr>
      </p:pic>
      <p:sp>
        <p:nvSpPr>
          <p:cNvPr id="6" name="Rectangle 5"/>
          <p:cNvSpPr/>
          <p:nvPr/>
        </p:nvSpPr>
        <p:spPr>
          <a:xfrm>
            <a:off x="981075" y="1831975"/>
            <a:ext cx="9448800" cy="2062103"/>
          </a:xfrm>
          <a:prstGeom prst="rect">
            <a:avLst/>
          </a:prstGeom>
        </p:spPr>
        <p:txBody>
          <a:bodyPr wrap="square">
            <a:spAutoFit/>
          </a:bodyPr>
          <a:lstStyle/>
          <a:p>
            <a:r>
              <a:rPr lang="en-US" sz="3200" b="1" dirty="0">
                <a:solidFill>
                  <a:schemeClr val="accent2">
                    <a:lumMod val="75000"/>
                  </a:schemeClr>
                </a:solidFill>
              </a:rPr>
              <a:t>After a thorough inspection of the abdominal cavity and the ovarian cyst to visually confirm no suspicion of malignancy, the </a:t>
            </a:r>
            <a:r>
              <a:rPr lang="en-US" sz="3200" b="1" dirty="0">
                <a:solidFill>
                  <a:srgbClr val="FFC000"/>
                </a:solidFill>
              </a:rPr>
              <a:t>utero-ovarian ligament is grasped and </a:t>
            </a:r>
            <a:r>
              <a:rPr lang="en-US" sz="3200" b="1" dirty="0">
                <a:solidFill>
                  <a:schemeClr val="accent2">
                    <a:lumMod val="75000"/>
                  </a:schemeClr>
                </a:solidFill>
              </a:rPr>
              <a:t>the ovary stabilized</a:t>
            </a:r>
          </a:p>
        </p:txBody>
      </p:sp>
    </p:spTree>
    <p:extLst>
      <p:ext uri="{BB962C8B-B14F-4D97-AF65-F5344CB8AC3E}">
        <p14:creationId xmlns:p14="http://schemas.microsoft.com/office/powerpoint/2010/main" val="1272197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816" y="480447"/>
            <a:ext cx="8254139" cy="1275913"/>
          </a:xfrm>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3811482" y="3201193"/>
            <a:ext cx="8216655" cy="3784021"/>
          </a:xfrm>
          <a:prstGeom prst="rect">
            <a:avLst/>
          </a:prstGeom>
        </p:spPr>
      </p:pic>
      <p:sp>
        <p:nvSpPr>
          <p:cNvPr id="5" name="Rectangle 4"/>
          <p:cNvSpPr/>
          <p:nvPr/>
        </p:nvSpPr>
        <p:spPr>
          <a:xfrm>
            <a:off x="598249" y="2554862"/>
            <a:ext cx="11593751" cy="646331"/>
          </a:xfrm>
          <a:prstGeom prst="rect">
            <a:avLst/>
          </a:prstGeom>
        </p:spPr>
        <p:txBody>
          <a:bodyPr wrap="none">
            <a:spAutoFit/>
          </a:bodyPr>
          <a:lstStyle/>
          <a:p>
            <a:r>
              <a:rPr lang="en-US" sz="3600" dirty="0"/>
              <a:t>all adhesions should be lysed prior to beginning cyst removal</a:t>
            </a:r>
            <a:r>
              <a:rPr lang="en-US" dirty="0"/>
              <a:t>.</a:t>
            </a:r>
          </a:p>
        </p:txBody>
      </p:sp>
    </p:spTree>
    <p:extLst>
      <p:ext uri="{BB962C8B-B14F-4D97-AF65-F5344CB8AC3E}">
        <p14:creationId xmlns:p14="http://schemas.microsoft.com/office/powerpoint/2010/main" val="26832336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tretch>
            <a:fillRect/>
          </a:stretch>
        </p:blipFill>
        <p:spPr>
          <a:xfrm>
            <a:off x="3534501" y="2606675"/>
            <a:ext cx="5808028" cy="4351338"/>
          </a:xfrm>
          <a:prstGeom prst="rect">
            <a:avLst/>
          </a:prstGeom>
        </p:spPr>
      </p:pic>
      <p:sp>
        <p:nvSpPr>
          <p:cNvPr id="5" name="Rectangle 4"/>
          <p:cNvSpPr/>
          <p:nvPr/>
        </p:nvSpPr>
        <p:spPr>
          <a:xfrm>
            <a:off x="1162050" y="1628776"/>
            <a:ext cx="10315575" cy="1077218"/>
          </a:xfrm>
          <a:prstGeom prst="rect">
            <a:avLst/>
          </a:prstGeom>
        </p:spPr>
        <p:txBody>
          <a:bodyPr wrap="square">
            <a:spAutoFit/>
          </a:bodyPr>
          <a:lstStyle/>
          <a:p>
            <a:r>
              <a:rPr lang="en-US" sz="3200" b="1" dirty="0"/>
              <a:t>A </a:t>
            </a:r>
            <a:r>
              <a:rPr lang="en-US" sz="3200" b="1" dirty="0" err="1"/>
              <a:t>cystotomy</a:t>
            </a:r>
            <a:r>
              <a:rPr lang="en-US" sz="3200" b="1" dirty="0"/>
              <a:t> can then be performed, or if dissection around the cyst is possible, the cyst can be removed intact</a:t>
            </a:r>
          </a:p>
        </p:txBody>
      </p:sp>
    </p:spTree>
    <p:extLst>
      <p:ext uri="{BB962C8B-B14F-4D97-AF65-F5344CB8AC3E}">
        <p14:creationId xmlns:p14="http://schemas.microsoft.com/office/powerpoint/2010/main" val="2263027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F9D93-DD5A-4CEA-8FD1-BD91693C8C2D}"/>
              </a:ext>
            </a:extLst>
          </p:cNvPr>
          <p:cNvSpPr>
            <a:spLocks noGrp="1"/>
          </p:cNvSpPr>
          <p:nvPr>
            <p:ph type="title"/>
          </p:nvPr>
        </p:nvSpPr>
        <p:spPr>
          <a:xfrm>
            <a:off x="838200" y="365126"/>
            <a:ext cx="10515600" cy="215900"/>
          </a:xfrm>
        </p:spPr>
        <p:txBody>
          <a:bodyPr>
            <a:normAutofit fontScale="90000"/>
          </a:bodyPr>
          <a:lstStyle/>
          <a:p>
            <a:endParaRPr lang="fa-IR" dirty="0"/>
          </a:p>
        </p:txBody>
      </p:sp>
      <p:sp>
        <p:nvSpPr>
          <p:cNvPr id="3" name="Content Placeholder 2">
            <a:extLst>
              <a:ext uri="{FF2B5EF4-FFF2-40B4-BE49-F238E27FC236}">
                <a16:creationId xmlns:a16="http://schemas.microsoft.com/office/drawing/2014/main" id="{E50ADF66-16EB-40E0-88DF-4B5A009A2EE7}"/>
              </a:ext>
            </a:extLst>
          </p:cNvPr>
          <p:cNvSpPr>
            <a:spLocks noGrp="1"/>
          </p:cNvSpPr>
          <p:nvPr>
            <p:ph idx="1"/>
          </p:nvPr>
        </p:nvSpPr>
        <p:spPr>
          <a:xfrm>
            <a:off x="838200" y="2295525"/>
            <a:ext cx="10515600" cy="3881438"/>
          </a:xfrm>
        </p:spPr>
        <p:txBody>
          <a:bodyPr>
            <a:normAutofit fontScale="92500" lnSpcReduction="20000"/>
          </a:bodyPr>
          <a:lstStyle/>
          <a:p>
            <a:r>
              <a:rPr lang="en-US" sz="2800" dirty="0"/>
              <a:t>Ovarian cyst is a female disease with high clinical incidence and women aged </a:t>
            </a:r>
            <a:r>
              <a:rPr lang="en-US" sz="2800" b="1" dirty="0">
                <a:solidFill>
                  <a:srgbClr val="FF0000"/>
                </a:solidFill>
              </a:rPr>
              <a:t>25-50 y</a:t>
            </a:r>
            <a:r>
              <a:rPr lang="en-US" sz="2800" dirty="0"/>
              <a:t> has the highest incidence.</a:t>
            </a:r>
          </a:p>
          <a:p>
            <a:r>
              <a:rPr lang="en-US" sz="2800" dirty="0"/>
              <a:t>passing from the pelvic to the abdominal cavity</a:t>
            </a:r>
          </a:p>
          <a:p>
            <a:r>
              <a:rPr lang="en-US" sz="2800" dirty="0"/>
              <a:t>In malignant </a:t>
            </a:r>
            <a:r>
              <a:rPr lang="en-US" sz="2800" dirty="0" err="1"/>
              <a:t>conditions</a:t>
            </a:r>
            <a:r>
              <a:rPr lang="en-US" sz="2800" dirty="0" err="1">
                <a:sym typeface="Wingdings" panose="05000000000000000000" pitchFamily="2" charset="2"/>
              </a:rPr>
              <a:t></a:t>
            </a:r>
            <a:r>
              <a:rPr lang="en-US" sz="2800" dirty="0" err="1"/>
              <a:t>no</a:t>
            </a:r>
            <a:r>
              <a:rPr lang="en-US" sz="2800" dirty="0"/>
              <a:t> tenderness</a:t>
            </a:r>
          </a:p>
          <a:p>
            <a:r>
              <a:rPr lang="en-US" sz="2800" dirty="0"/>
              <a:t>infection and other </a:t>
            </a:r>
            <a:r>
              <a:rPr lang="en-US" sz="2800" dirty="0" err="1"/>
              <a:t>complications</a:t>
            </a:r>
            <a:r>
              <a:rPr lang="en-US" sz="2800" dirty="0" err="1">
                <a:sym typeface="Wingdings" panose="05000000000000000000" pitchFamily="2" charset="2"/>
              </a:rPr>
              <a:t></a:t>
            </a:r>
            <a:r>
              <a:rPr lang="en-US" sz="2800" dirty="0" err="1"/>
              <a:t>tenderness+peritoneal</a:t>
            </a:r>
            <a:r>
              <a:rPr lang="en-US" sz="2800" dirty="0"/>
              <a:t> irritation and ascites</a:t>
            </a:r>
          </a:p>
          <a:p>
            <a:r>
              <a:rPr lang="en-US" sz="2800" dirty="0"/>
              <a:t>increasing physical pain</a:t>
            </a:r>
          </a:p>
          <a:p>
            <a:r>
              <a:rPr lang="en-US" sz="2800" dirty="0"/>
              <a:t>menstrual irregularities</a:t>
            </a:r>
          </a:p>
          <a:p>
            <a:r>
              <a:rPr lang="en-US" sz="2800" dirty="0"/>
              <a:t>negative emotions </a:t>
            </a:r>
          </a:p>
          <a:p>
            <a:r>
              <a:rPr lang="en-US" sz="2800" dirty="0"/>
              <a:t>too heavy psychological stress, anxiety, irritability</a:t>
            </a:r>
          </a:p>
          <a:p>
            <a:endParaRPr lang="fa-IR" dirty="0"/>
          </a:p>
        </p:txBody>
      </p:sp>
    </p:spTree>
    <p:extLst>
      <p:ext uri="{BB962C8B-B14F-4D97-AF65-F5344CB8AC3E}">
        <p14:creationId xmlns:p14="http://schemas.microsoft.com/office/powerpoint/2010/main" val="23061656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724149"/>
            <a:ext cx="10515600" cy="3452813"/>
          </a:xfrm>
        </p:spPr>
        <p:txBody>
          <a:bodyPr/>
          <a:lstStyle/>
          <a:p>
            <a:r>
              <a:rPr lang="en-US" dirty="0"/>
              <a:t>To perform a cystectomy – The cyst may then be punctured with a 16- to 18-gauge needle or with cautery. </a:t>
            </a:r>
          </a:p>
          <a:p>
            <a:r>
              <a:rPr lang="en-US" dirty="0"/>
              <a:t>The </a:t>
            </a:r>
            <a:r>
              <a:rPr lang="en-US" dirty="0" err="1"/>
              <a:t>cystotomy</a:t>
            </a:r>
            <a:r>
              <a:rPr lang="en-US" dirty="0"/>
              <a:t> is extended to allow introduction of a suction/irrigator, the cyst contents are aspirated, and the cyst cavity is irrigated thoroughly.</a:t>
            </a:r>
          </a:p>
        </p:txBody>
      </p:sp>
    </p:spTree>
    <p:extLst>
      <p:ext uri="{BB962C8B-B14F-4D97-AF65-F5344CB8AC3E}">
        <p14:creationId xmlns:p14="http://schemas.microsoft.com/office/powerpoint/2010/main" val="21442382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984268" y="1027906"/>
            <a:ext cx="7555070" cy="5667239"/>
          </a:xfrm>
          <a:prstGeom prst="rect">
            <a:avLst/>
          </a:prstGeom>
        </p:spPr>
      </p:pic>
    </p:spTree>
    <p:extLst>
      <p:ext uri="{BB962C8B-B14F-4D97-AF65-F5344CB8AC3E}">
        <p14:creationId xmlns:p14="http://schemas.microsoft.com/office/powerpoint/2010/main" val="2628916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rgbClr val="FFC000"/>
                </a:solidFill>
              </a:rPr>
              <a:t>Single-port platforms </a:t>
            </a:r>
          </a:p>
        </p:txBody>
      </p:sp>
      <p:sp>
        <p:nvSpPr>
          <p:cNvPr id="3" name="Content Placeholder 2"/>
          <p:cNvSpPr>
            <a:spLocks noGrp="1"/>
          </p:cNvSpPr>
          <p:nvPr>
            <p:ph idx="1"/>
          </p:nvPr>
        </p:nvSpPr>
        <p:spPr>
          <a:xfrm>
            <a:off x="838200" y="1904999"/>
            <a:ext cx="10515600" cy="4271963"/>
          </a:xfrm>
        </p:spPr>
        <p:txBody>
          <a:bodyPr>
            <a:normAutofit/>
          </a:bodyPr>
          <a:lstStyle/>
          <a:p>
            <a:r>
              <a:rPr lang="en-US" sz="2400" dirty="0"/>
              <a:t>Instruments are commonly introduced through a single port inserted via the umbilicus</a:t>
            </a:r>
          </a:p>
          <a:p>
            <a:endParaRPr lang="en-US" sz="2400" dirty="0"/>
          </a:p>
          <a:p>
            <a:r>
              <a:rPr lang="en-US" sz="2400" dirty="0"/>
              <a:t>single-incision laparoscopy has become the preferred surgical option for ovarian cystectomy to minimize postoperative scarring further </a:t>
            </a:r>
          </a:p>
          <a:p>
            <a:endParaRPr lang="en-US" sz="2400" dirty="0"/>
          </a:p>
          <a:p>
            <a:r>
              <a:rPr lang="en-US" sz="2400" dirty="0">
                <a:solidFill>
                  <a:srgbClr val="C00000"/>
                </a:solidFill>
              </a:rPr>
              <a:t>SILS is considered superior to other natural orifice approaches </a:t>
            </a:r>
            <a:r>
              <a:rPr lang="en-US" sz="2400" dirty="0"/>
              <a:t>because it does not involve insertion and manipulation of instruments through internal organs such as the stomach or vagina</a:t>
            </a:r>
          </a:p>
        </p:txBody>
      </p:sp>
    </p:spTree>
    <p:extLst>
      <p:ext uri="{BB962C8B-B14F-4D97-AF65-F5344CB8AC3E}">
        <p14:creationId xmlns:p14="http://schemas.microsoft.com/office/powerpoint/2010/main" val="9435255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rgbClr val="FFC000"/>
                </a:solidFill>
              </a:rPr>
              <a:t>SPL versus MPL</a:t>
            </a:r>
          </a:p>
        </p:txBody>
      </p:sp>
      <p:sp>
        <p:nvSpPr>
          <p:cNvPr id="3" name="Content Placeholder 2"/>
          <p:cNvSpPr>
            <a:spLocks noGrp="1"/>
          </p:cNvSpPr>
          <p:nvPr>
            <p:ph idx="1"/>
          </p:nvPr>
        </p:nvSpPr>
        <p:spPr>
          <a:xfrm>
            <a:off x="838200" y="2038349"/>
            <a:ext cx="10515600" cy="4138613"/>
          </a:xfrm>
        </p:spPr>
        <p:txBody>
          <a:bodyPr>
            <a:normAutofit/>
          </a:bodyPr>
          <a:lstStyle/>
          <a:p>
            <a:endParaRPr lang="en-US" sz="2400" dirty="0"/>
          </a:p>
          <a:p>
            <a:r>
              <a:rPr lang="en-US" sz="2400" dirty="0" err="1"/>
              <a:t>SPL</a:t>
            </a:r>
            <a:r>
              <a:rPr lang="en-US" sz="2400" dirty="0" err="1">
                <a:sym typeface="Wingdings" panose="05000000000000000000" pitchFamily="2" charset="2"/>
              </a:rPr>
              <a:t></a:t>
            </a:r>
            <a:r>
              <a:rPr lang="en-US" sz="2400" dirty="0" err="1"/>
              <a:t>total</a:t>
            </a:r>
            <a:r>
              <a:rPr lang="en-US" sz="2400" dirty="0"/>
              <a:t> operative time and blood loss increased </a:t>
            </a:r>
          </a:p>
          <a:p>
            <a:endParaRPr lang="en-US" sz="2400" dirty="0"/>
          </a:p>
          <a:p>
            <a:endParaRPr lang="en-US" sz="2400" dirty="0"/>
          </a:p>
          <a:p>
            <a:r>
              <a:rPr lang="en-US" sz="2400" dirty="0"/>
              <a:t>No remarkable </a:t>
            </a:r>
            <a:r>
              <a:rPr lang="en-US" sz="2400" dirty="0" err="1"/>
              <a:t>difference</a:t>
            </a:r>
            <a:r>
              <a:rPr lang="en-US" sz="2400" dirty="0" err="1">
                <a:sym typeface="Wingdings" panose="05000000000000000000" pitchFamily="2" charset="2"/>
              </a:rPr>
              <a:t></a:t>
            </a:r>
            <a:r>
              <a:rPr lang="en-US" sz="2400" dirty="0" err="1"/>
              <a:t>in</a:t>
            </a:r>
            <a:r>
              <a:rPr lang="en-US" sz="2400" dirty="0"/>
              <a:t> hospital stay</a:t>
            </a:r>
          </a:p>
          <a:p>
            <a:pPr marL="0" indent="0">
              <a:buNone/>
            </a:pPr>
            <a:r>
              <a:rPr lang="en-US" sz="2400" dirty="0"/>
              <a:t>        </a:t>
            </a:r>
          </a:p>
          <a:p>
            <a:pPr marL="0" indent="0">
              <a:buNone/>
            </a:pPr>
            <a:r>
              <a:rPr lang="en-US" sz="2400" dirty="0"/>
              <a:t>                                                 postoperative AMH </a:t>
            </a:r>
          </a:p>
          <a:p>
            <a:pPr marL="0" indent="0">
              <a:buNone/>
            </a:pPr>
            <a:r>
              <a:rPr lang="en-US" sz="2400" dirty="0"/>
              <a:t>                                          </a:t>
            </a:r>
          </a:p>
          <a:p>
            <a:pPr marL="0" indent="0">
              <a:buNone/>
            </a:pPr>
            <a:r>
              <a:rPr lang="en-US" sz="2400" dirty="0"/>
              <a:t>                                                 the risk of complications </a:t>
            </a:r>
          </a:p>
          <a:p>
            <a:pPr marL="0" indent="0">
              <a:buNone/>
            </a:pPr>
            <a:endParaRPr lang="en-US" sz="2400" dirty="0"/>
          </a:p>
        </p:txBody>
      </p:sp>
      <p:cxnSp>
        <p:nvCxnSpPr>
          <p:cNvPr id="5" name="Straight Arrow Connector 4"/>
          <p:cNvCxnSpPr/>
          <p:nvPr/>
        </p:nvCxnSpPr>
        <p:spPr>
          <a:xfrm>
            <a:off x="3121572" y="4209393"/>
            <a:ext cx="914400" cy="520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121572" y="4209393"/>
            <a:ext cx="1040525" cy="14661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5994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sz="2800" b="1" dirty="0"/>
              <a:t>vaginal natural orifice transluminal endoscopiy(</a:t>
            </a:r>
            <a:r>
              <a:rPr lang="en-US" sz="2800" b="1" dirty="0"/>
              <a:t>VNOTE)</a:t>
            </a:r>
          </a:p>
        </p:txBody>
      </p:sp>
      <p:sp>
        <p:nvSpPr>
          <p:cNvPr id="3" name="Content Placeholder 2"/>
          <p:cNvSpPr>
            <a:spLocks noGrp="1"/>
          </p:cNvSpPr>
          <p:nvPr>
            <p:ph idx="1"/>
          </p:nvPr>
        </p:nvSpPr>
        <p:spPr/>
        <p:txBody>
          <a:bodyPr>
            <a:normAutofit/>
          </a:bodyPr>
          <a:lstStyle/>
          <a:p>
            <a:r>
              <a:rPr lang="en-US" sz="2400" dirty="0"/>
              <a:t>No need to penetrate abdominal muscle and </a:t>
            </a:r>
            <a:r>
              <a:rPr lang="en-US" sz="2400" dirty="0" err="1"/>
              <a:t>fascia</a:t>
            </a:r>
            <a:r>
              <a:rPr lang="en-US" sz="2400" dirty="0" err="1">
                <a:sym typeface="Wingdings" panose="05000000000000000000" pitchFamily="2" charset="2"/>
              </a:rPr>
              <a:t></a:t>
            </a:r>
            <a:r>
              <a:rPr lang="en-US" sz="2400" dirty="0" err="1"/>
              <a:t>avoids</a:t>
            </a:r>
            <a:r>
              <a:rPr lang="en-US" sz="2400" dirty="0"/>
              <a:t> possible complications related to puncture device and better cosmetic effect</a:t>
            </a:r>
          </a:p>
          <a:p>
            <a:r>
              <a:rPr lang="en-US" sz="2400" dirty="0"/>
              <a:t>the pelvic anatomy of the adnexa, located at a relative lower position near the posterior </a:t>
            </a:r>
            <a:r>
              <a:rPr lang="en-US" sz="2400" dirty="0" err="1"/>
              <a:t>cul-de-sac</a:t>
            </a:r>
            <a:r>
              <a:rPr lang="en-US" sz="2400" dirty="0" err="1">
                <a:sym typeface="Wingdings" panose="05000000000000000000" pitchFamily="2" charset="2"/>
              </a:rPr>
              <a:t></a:t>
            </a:r>
            <a:r>
              <a:rPr lang="en-US" sz="2400" dirty="0" err="1"/>
              <a:t>natural</a:t>
            </a:r>
            <a:r>
              <a:rPr lang="en-US" sz="2400" dirty="0"/>
              <a:t> advantage for </a:t>
            </a:r>
            <a:r>
              <a:rPr lang="en-US" sz="2400" dirty="0" err="1"/>
              <a:t>vNOTES</a:t>
            </a:r>
            <a:endParaRPr lang="en-US" sz="2400" dirty="0"/>
          </a:p>
          <a:p>
            <a:r>
              <a:rPr lang="en-US" sz="2400" dirty="0"/>
              <a:t>The elastic distension of </a:t>
            </a:r>
            <a:r>
              <a:rPr lang="en-US" sz="2400" dirty="0" err="1"/>
              <a:t>colpotomy</a:t>
            </a:r>
            <a:r>
              <a:rPr lang="en-US" sz="2400" dirty="0"/>
              <a:t> incision makes removal of solid </a:t>
            </a:r>
            <a:r>
              <a:rPr lang="en-US" sz="2400" dirty="0" err="1"/>
              <a:t>pathologies,such</a:t>
            </a:r>
            <a:r>
              <a:rPr lang="en-US" sz="2400" dirty="0"/>
              <a:t> as </a:t>
            </a:r>
            <a:r>
              <a:rPr lang="en-US" sz="2400" dirty="0" err="1"/>
              <a:t>teratomas</a:t>
            </a:r>
            <a:r>
              <a:rPr lang="en-US" sz="2400" dirty="0"/>
              <a:t> or fibromas, faster and easier</a:t>
            </a:r>
          </a:p>
          <a:p>
            <a:r>
              <a:rPr lang="en-US" sz="2400" dirty="0"/>
              <a:t>requires good skills of transvaginal surgery and </a:t>
            </a:r>
            <a:r>
              <a:rPr lang="en-US" sz="2400" dirty="0" err="1"/>
              <a:t>laparoendoscopic</a:t>
            </a:r>
            <a:r>
              <a:rPr lang="en-US" sz="2400" dirty="0"/>
              <a:t> single-site surgery</a:t>
            </a:r>
          </a:p>
          <a:p>
            <a:r>
              <a:rPr lang="en-US" sz="2400" dirty="0"/>
              <a:t>the key to the success of the operation is </a:t>
            </a:r>
            <a:r>
              <a:rPr lang="en-US" sz="2400" dirty="0" err="1"/>
              <a:t>culdotomy</a:t>
            </a:r>
            <a:r>
              <a:rPr lang="en-US" sz="2400" dirty="0"/>
              <a:t> and establishing the transvaginal route access</a:t>
            </a:r>
          </a:p>
        </p:txBody>
      </p:sp>
    </p:spTree>
    <p:extLst>
      <p:ext uri="{BB962C8B-B14F-4D97-AF65-F5344CB8AC3E}">
        <p14:creationId xmlns:p14="http://schemas.microsoft.com/office/powerpoint/2010/main" val="859373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81503" y="52775"/>
            <a:ext cx="7805699" cy="6742161"/>
          </a:xfrm>
          <a:prstGeom prst="rect">
            <a:avLst/>
          </a:prstGeom>
        </p:spPr>
      </p:pic>
    </p:spTree>
    <p:extLst>
      <p:ext uri="{BB962C8B-B14F-4D97-AF65-F5344CB8AC3E}">
        <p14:creationId xmlns:p14="http://schemas.microsoft.com/office/powerpoint/2010/main" val="14966031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27729" y="3161654"/>
            <a:ext cx="6664271" cy="3983078"/>
          </a:xfrm>
          <a:prstGeom prst="rect">
            <a:avLst/>
          </a:prstGeom>
        </p:spPr>
      </p:pic>
      <p:sp>
        <p:nvSpPr>
          <p:cNvPr id="3" name="Content Placeholder 2"/>
          <p:cNvSpPr>
            <a:spLocks noGrp="1"/>
          </p:cNvSpPr>
          <p:nvPr>
            <p:ph idx="1"/>
          </p:nvPr>
        </p:nvSpPr>
        <p:spPr>
          <a:xfrm>
            <a:off x="838200" y="1914525"/>
            <a:ext cx="10515600" cy="4262438"/>
          </a:xfrm>
        </p:spPr>
        <p:txBody>
          <a:bodyPr>
            <a:scene3d>
              <a:camera prst="orthographicFront"/>
              <a:lightRig rig="soft" dir="t">
                <a:rot lat="0" lon="0" rev="15600000"/>
              </a:lightRig>
            </a:scene3d>
            <a:sp3d extrusionH="57150" prstMaterial="softEdge">
              <a:bevelT w="25400" h="38100"/>
            </a:sp3d>
          </a:bodyPr>
          <a:lstStyle/>
          <a:p>
            <a:r>
              <a:rPr lang="en-US" b="1" dirty="0" err="1">
                <a:ln/>
                <a:solidFill>
                  <a:srgbClr val="C00000"/>
                </a:solidFill>
              </a:rPr>
              <a:t>Endometriomas</a:t>
            </a:r>
            <a:r>
              <a:rPr lang="en-US" b="1" dirty="0">
                <a:ln/>
                <a:solidFill>
                  <a:srgbClr val="C00000"/>
                </a:solidFill>
              </a:rPr>
              <a:t> </a:t>
            </a:r>
          </a:p>
          <a:p>
            <a:r>
              <a:rPr lang="en-US" b="1" dirty="0">
                <a:ln/>
                <a:solidFill>
                  <a:srgbClr val="C00000"/>
                </a:solidFill>
              </a:rPr>
              <a:t> It is particularly important to remove all of the cyst when dealing with </a:t>
            </a:r>
            <a:r>
              <a:rPr lang="en-US" b="1" dirty="0" err="1">
                <a:ln/>
                <a:solidFill>
                  <a:srgbClr val="C00000"/>
                </a:solidFill>
              </a:rPr>
              <a:t>endometriomas</a:t>
            </a:r>
            <a:r>
              <a:rPr lang="en-US" b="1" dirty="0">
                <a:ln/>
                <a:solidFill>
                  <a:srgbClr val="C00000"/>
                </a:solidFill>
              </a:rPr>
              <a:t> to prevent recurrences and improve reproductive outcome. </a:t>
            </a:r>
          </a:p>
          <a:p>
            <a:r>
              <a:rPr lang="en-US" b="1" dirty="0">
                <a:ln/>
                <a:solidFill>
                  <a:srgbClr val="C00000"/>
                </a:solidFill>
              </a:rPr>
              <a:t>Fulguration can be used to </a:t>
            </a:r>
            <a:r>
              <a:rPr lang="en-US" b="1" dirty="0">
                <a:ln/>
                <a:solidFill>
                  <a:schemeClr val="accent4"/>
                </a:solidFill>
              </a:rPr>
              <a:t>destroy areas that cannot be excised</a:t>
            </a:r>
          </a:p>
        </p:txBody>
      </p:sp>
      <p:sp>
        <p:nvSpPr>
          <p:cNvPr id="2" name="Title 1"/>
          <p:cNvSpPr>
            <a:spLocks noGrp="1"/>
          </p:cNvSpPr>
          <p:nvPr>
            <p:ph type="title"/>
          </p:nvPr>
        </p:nvSpPr>
        <p:spPr/>
        <p:txBody>
          <a:bodyPr/>
          <a:lstStyle/>
          <a:p>
            <a:endParaRPr lang="en-US" dirty="0"/>
          </a:p>
        </p:txBody>
      </p:sp>
    </p:spTree>
    <p:extLst>
      <p:ext uri="{BB962C8B-B14F-4D97-AF65-F5344CB8AC3E}">
        <p14:creationId xmlns:p14="http://schemas.microsoft.com/office/powerpoint/2010/main" val="2964969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err="1">
                <a:solidFill>
                  <a:schemeClr val="accent4"/>
                </a:solidFill>
              </a:rPr>
              <a:t>Endometrioma</a:t>
            </a:r>
            <a:r>
              <a:rPr lang="en-US" sz="3200" b="1" dirty="0">
                <a:solidFill>
                  <a:schemeClr val="accent4"/>
                </a:solidFill>
              </a:rPr>
              <a:t> </a:t>
            </a:r>
          </a:p>
        </p:txBody>
      </p:sp>
      <p:sp>
        <p:nvSpPr>
          <p:cNvPr id="3" name="Content Placeholder 2"/>
          <p:cNvSpPr>
            <a:spLocks noGrp="1"/>
          </p:cNvSpPr>
          <p:nvPr>
            <p:ph idx="1"/>
          </p:nvPr>
        </p:nvSpPr>
        <p:spPr/>
        <p:txBody>
          <a:bodyPr/>
          <a:lstStyle/>
          <a:p>
            <a:endParaRPr lang="en-US" sz="2400" dirty="0"/>
          </a:p>
          <a:p>
            <a:r>
              <a:rPr lang="en-US" sz="2400" dirty="0"/>
              <a:t>the available approaches for conservative surgical treatment of ovarian </a:t>
            </a:r>
            <a:r>
              <a:rPr lang="en-US" sz="2400" dirty="0" err="1"/>
              <a:t>endometrioma</a:t>
            </a:r>
            <a:r>
              <a:rPr lang="en-US" sz="2400" dirty="0"/>
              <a:t> are cystectomy, ablation or a combined technique.</a:t>
            </a:r>
          </a:p>
          <a:p>
            <a:endParaRPr lang="en-US" sz="2400" dirty="0"/>
          </a:p>
          <a:p>
            <a:r>
              <a:rPr lang="en-US" sz="2400" dirty="0"/>
              <a:t>Laparoscopic ovarian cystectomy is performed by the stripping technique, in which the drained </a:t>
            </a:r>
            <a:r>
              <a:rPr lang="en-US" sz="2400" dirty="0" err="1"/>
              <a:t>endometrioma</a:t>
            </a:r>
            <a:r>
              <a:rPr lang="en-US" sz="2400" dirty="0"/>
              <a:t> and ovarian cortex are pulled apart and </a:t>
            </a:r>
            <a:r>
              <a:rPr lang="en-US" sz="2400" dirty="0" err="1"/>
              <a:t>haemostasis</a:t>
            </a:r>
            <a:r>
              <a:rPr lang="en-US" sz="2400" dirty="0"/>
              <a:t> is applied on the ovarian cyst bed</a:t>
            </a:r>
          </a:p>
          <a:p>
            <a:endParaRPr lang="en-US" dirty="0"/>
          </a:p>
        </p:txBody>
      </p:sp>
    </p:spTree>
    <p:extLst>
      <p:ext uri="{BB962C8B-B14F-4D97-AF65-F5344CB8AC3E}">
        <p14:creationId xmlns:p14="http://schemas.microsoft.com/office/powerpoint/2010/main" val="37982559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a:solidFill>
                  <a:schemeClr val="accent4"/>
                </a:solidFill>
              </a:rPr>
              <a:t>Ablative approach for </a:t>
            </a:r>
            <a:r>
              <a:rPr lang="en-US" sz="3200" b="1" dirty="0" err="1">
                <a:solidFill>
                  <a:schemeClr val="accent4"/>
                </a:solidFill>
              </a:rPr>
              <a:t>endometrioma</a:t>
            </a:r>
            <a:endParaRPr lang="en-US" sz="3200" b="1" dirty="0">
              <a:solidFill>
                <a:schemeClr val="accent4"/>
              </a:solidFill>
            </a:endParaRPr>
          </a:p>
        </p:txBody>
      </p:sp>
      <p:sp>
        <p:nvSpPr>
          <p:cNvPr id="3" name="Content Placeholder 2"/>
          <p:cNvSpPr>
            <a:spLocks noGrp="1"/>
          </p:cNvSpPr>
          <p:nvPr>
            <p:ph idx="1"/>
          </p:nvPr>
        </p:nvSpPr>
        <p:spPr/>
        <p:txBody>
          <a:bodyPr>
            <a:normAutofit/>
          </a:bodyPr>
          <a:lstStyle/>
          <a:p>
            <a:endParaRPr lang="en-US" sz="2400" dirty="0"/>
          </a:p>
          <a:p>
            <a:r>
              <a:rPr lang="en-US" sz="2400" dirty="0" err="1"/>
              <a:t>Endometrioma</a:t>
            </a:r>
            <a:r>
              <a:rPr lang="en-US" sz="2400" dirty="0"/>
              <a:t> is fenestrated, drained and washed </a:t>
            </a:r>
            <a:r>
              <a:rPr lang="en-US" sz="2400" dirty="0" err="1"/>
              <a:t>out</a:t>
            </a:r>
            <a:r>
              <a:rPr lang="en-US" sz="2400" dirty="0" err="1">
                <a:sym typeface="Wingdings" panose="05000000000000000000" pitchFamily="2" charset="2"/>
              </a:rPr>
              <a:t></a:t>
            </a:r>
            <a:r>
              <a:rPr lang="en-US" sz="2400" dirty="0" err="1"/>
              <a:t>cyst</a:t>
            </a:r>
            <a:r>
              <a:rPr lang="en-US" sz="2400" dirty="0"/>
              <a:t> wall is then destroyed with an energy source(CO</a:t>
            </a:r>
            <a:r>
              <a:rPr lang="en-US" sz="2400" baseline="-25000" dirty="0"/>
              <a:t>2</a:t>
            </a:r>
            <a:r>
              <a:rPr lang="en-US" sz="2400" dirty="0"/>
              <a:t> laser, bipolar coagulation or plasma energy)</a:t>
            </a:r>
          </a:p>
          <a:p>
            <a:endParaRPr lang="en-US" sz="2400" dirty="0"/>
          </a:p>
          <a:p>
            <a:r>
              <a:rPr lang="en-US" sz="2400" dirty="0" err="1"/>
              <a:t>Endometriotic</a:t>
            </a:r>
            <a:r>
              <a:rPr lang="en-US" sz="2400" dirty="0"/>
              <a:t> tissue is present only superficially, with a mean depth of 0.6 mm</a:t>
            </a:r>
            <a:r>
              <a:rPr lang="en-US" sz="2400" dirty="0">
                <a:sym typeface="Wingdings" panose="05000000000000000000" pitchFamily="2" charset="2"/>
              </a:rPr>
              <a:t></a:t>
            </a:r>
            <a:r>
              <a:rPr lang="en-US" sz="2400" dirty="0"/>
              <a:t> The entire depth of the cyst capsule must not be ablated</a:t>
            </a:r>
          </a:p>
          <a:p>
            <a:endParaRPr lang="en-US" sz="2400" dirty="0"/>
          </a:p>
          <a:p>
            <a:r>
              <a:rPr lang="en-US" sz="2400" dirty="0"/>
              <a:t>suture hemostasis can better protect patient’s ovarian function, as among patients with bipolar coagulation hemostasis </a:t>
            </a:r>
          </a:p>
        </p:txBody>
      </p:sp>
    </p:spTree>
    <p:extLst>
      <p:ext uri="{BB962C8B-B14F-4D97-AF65-F5344CB8AC3E}">
        <p14:creationId xmlns:p14="http://schemas.microsoft.com/office/powerpoint/2010/main" val="21949390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a:solidFill>
                  <a:schemeClr val="accent4"/>
                </a:solidFill>
              </a:rPr>
              <a:t>large ovarian </a:t>
            </a:r>
            <a:r>
              <a:rPr lang="en-US" sz="3200" b="1" dirty="0" err="1">
                <a:solidFill>
                  <a:schemeClr val="accent4"/>
                </a:solidFill>
              </a:rPr>
              <a:t>endometrioma</a:t>
            </a:r>
            <a:endParaRPr lang="en-US" sz="3200" b="1" dirty="0">
              <a:solidFill>
                <a:schemeClr val="accent4"/>
              </a:solidFill>
            </a:endParaRPr>
          </a:p>
        </p:txBody>
      </p:sp>
      <p:sp>
        <p:nvSpPr>
          <p:cNvPr id="3" name="Content Placeholder 2"/>
          <p:cNvSpPr>
            <a:spLocks noGrp="1"/>
          </p:cNvSpPr>
          <p:nvPr>
            <p:ph idx="1"/>
          </p:nvPr>
        </p:nvSpPr>
        <p:spPr/>
        <p:txBody>
          <a:bodyPr>
            <a:normAutofit/>
          </a:bodyPr>
          <a:lstStyle/>
          <a:p>
            <a:r>
              <a:rPr lang="en-US" sz="2400" dirty="0"/>
              <a:t>Three-step approach could be suggested</a:t>
            </a:r>
          </a:p>
          <a:p>
            <a:pPr marL="0" indent="0">
              <a:buNone/>
            </a:pPr>
            <a:endParaRPr lang="en-US" sz="2400" dirty="0"/>
          </a:p>
          <a:p>
            <a:pPr marL="0" indent="0">
              <a:buNone/>
            </a:pPr>
            <a:r>
              <a:rPr lang="en-US" sz="2400" dirty="0"/>
              <a:t>1-first laparoscopy for draining the cyst</a:t>
            </a:r>
          </a:p>
          <a:p>
            <a:pPr marL="0" indent="0">
              <a:buNone/>
            </a:pPr>
            <a:endParaRPr lang="en-US" sz="2400" dirty="0"/>
          </a:p>
          <a:p>
            <a:pPr marL="0" indent="0">
              <a:buNone/>
            </a:pPr>
            <a:r>
              <a:rPr lang="en-US" sz="2400" dirty="0"/>
              <a:t>2-3 months of gonadotropin-releasing hormone (</a:t>
            </a:r>
            <a:r>
              <a:rPr lang="en-US" sz="2400" dirty="0" err="1"/>
              <a:t>GnRH</a:t>
            </a:r>
            <a:r>
              <a:rPr lang="en-US" sz="2400" dirty="0"/>
              <a:t>) agonist therapy</a:t>
            </a:r>
          </a:p>
          <a:p>
            <a:pPr marL="0" indent="0">
              <a:buNone/>
            </a:pPr>
            <a:endParaRPr lang="en-US" sz="2400" dirty="0"/>
          </a:p>
          <a:p>
            <a:pPr marL="0" indent="0">
              <a:buNone/>
            </a:pPr>
            <a:r>
              <a:rPr lang="en-US" sz="2400" dirty="0"/>
              <a:t>3-A second laparoscopy is performed in order to ablate the reduced ovarian </a:t>
            </a:r>
            <a:r>
              <a:rPr lang="en-US" sz="2400" dirty="0" err="1"/>
              <a:t>endometrioma</a:t>
            </a:r>
            <a:endParaRPr lang="en-US" sz="2400" dirty="0"/>
          </a:p>
        </p:txBody>
      </p:sp>
    </p:spTree>
    <p:extLst>
      <p:ext uri="{BB962C8B-B14F-4D97-AF65-F5344CB8AC3E}">
        <p14:creationId xmlns:p14="http://schemas.microsoft.com/office/powerpoint/2010/main" val="1421202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chemeClr val="accent4">
                    <a:lumMod val="40000"/>
                    <a:lumOff val="60000"/>
                  </a:schemeClr>
                </a:solidFill>
              </a:rPr>
              <a:t>Benign ovarian cysts</a:t>
            </a:r>
          </a:p>
        </p:txBody>
      </p:sp>
      <p:sp>
        <p:nvSpPr>
          <p:cNvPr id="3" name="Content Placeholder 2"/>
          <p:cNvSpPr>
            <a:spLocks noGrp="1"/>
          </p:cNvSpPr>
          <p:nvPr>
            <p:ph idx="1"/>
          </p:nvPr>
        </p:nvSpPr>
        <p:spPr>
          <a:xfrm>
            <a:off x="838200" y="2266949"/>
            <a:ext cx="10515600" cy="3910013"/>
          </a:xfrm>
        </p:spPr>
        <p:txBody>
          <a:bodyPr>
            <a:normAutofit/>
          </a:bodyPr>
          <a:lstStyle/>
          <a:p>
            <a:r>
              <a:rPr lang="en-US" sz="2400" dirty="0"/>
              <a:t>Benign ovarian tumors account for 90% of all ovarian tumors </a:t>
            </a:r>
          </a:p>
          <a:p>
            <a:r>
              <a:rPr lang="en-US" sz="2400" dirty="0"/>
              <a:t>Usually unilateral, cystic, movable, and smooth with minimal or no </a:t>
            </a:r>
            <a:r>
              <a:rPr lang="en-US" sz="2400" dirty="0" err="1"/>
              <a:t>ascites,slow</a:t>
            </a:r>
            <a:r>
              <a:rPr lang="en-US" sz="2400" dirty="0"/>
              <a:t> growth</a:t>
            </a:r>
          </a:p>
          <a:p>
            <a:r>
              <a:rPr lang="en-US" sz="2400" dirty="0"/>
              <a:t>Frequently found in younger patients</a:t>
            </a:r>
          </a:p>
          <a:p>
            <a:r>
              <a:rPr lang="en-US" sz="2400" dirty="0"/>
              <a:t>Even in ovarian borderline malignancies, cystectomy is often chosen for fertility preservation and to prevent early surgical menopause</a:t>
            </a:r>
          </a:p>
          <a:p>
            <a:r>
              <a:rPr lang="en-US" sz="2400" dirty="0"/>
              <a:t> Damage to the ovarian vascularity and removal of a considerable amount of ovarian </a:t>
            </a:r>
            <a:r>
              <a:rPr lang="en-US" sz="2400" dirty="0" err="1"/>
              <a:t>tissue</a:t>
            </a:r>
            <a:r>
              <a:rPr lang="en-US" sz="2400" dirty="0" err="1">
                <a:sym typeface="Wingdings" panose="05000000000000000000" pitchFamily="2" charset="2"/>
              </a:rPr>
              <a:t></a:t>
            </a:r>
            <a:r>
              <a:rPr lang="en-US" sz="2400" dirty="0" err="1"/>
              <a:t>reduction</a:t>
            </a:r>
            <a:r>
              <a:rPr lang="en-US" sz="2400" dirty="0"/>
              <a:t> of the ovarian reserve</a:t>
            </a:r>
          </a:p>
        </p:txBody>
      </p:sp>
    </p:spTree>
    <p:extLst>
      <p:ext uri="{BB962C8B-B14F-4D97-AF65-F5344CB8AC3E}">
        <p14:creationId xmlns:p14="http://schemas.microsoft.com/office/powerpoint/2010/main" val="15883956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95350"/>
            <a:ext cx="10515600" cy="795338"/>
          </a:xfrm>
        </p:spPr>
        <p:txBody>
          <a:bodyPr>
            <a:normAutofit/>
          </a:bodyPr>
          <a:lstStyle/>
          <a:p>
            <a:pPr algn="ctr"/>
            <a:r>
              <a:rPr lang="en-US" sz="3200" b="1" dirty="0">
                <a:solidFill>
                  <a:schemeClr val="accent4"/>
                </a:solidFill>
              </a:rPr>
              <a:t>combined technique for </a:t>
            </a:r>
            <a:r>
              <a:rPr lang="en-US" sz="3200" b="1" dirty="0" err="1">
                <a:solidFill>
                  <a:schemeClr val="accent4"/>
                </a:solidFill>
              </a:rPr>
              <a:t>endometrioma</a:t>
            </a:r>
            <a:endParaRPr lang="en-US" sz="3200" b="1" dirty="0">
              <a:solidFill>
                <a:schemeClr val="accent4"/>
              </a:solidFill>
            </a:endParaRPr>
          </a:p>
        </p:txBody>
      </p:sp>
      <p:sp>
        <p:nvSpPr>
          <p:cNvPr id="3" name="Content Placeholder 2"/>
          <p:cNvSpPr>
            <a:spLocks noGrp="1"/>
          </p:cNvSpPr>
          <p:nvPr>
            <p:ph idx="1"/>
          </p:nvPr>
        </p:nvSpPr>
        <p:spPr>
          <a:xfrm>
            <a:off x="838200" y="2305049"/>
            <a:ext cx="10515600" cy="3871913"/>
          </a:xfrm>
        </p:spPr>
        <p:txBody>
          <a:bodyPr>
            <a:normAutofit/>
          </a:bodyPr>
          <a:lstStyle/>
          <a:p>
            <a:r>
              <a:rPr lang="en-US" sz="2400" dirty="0"/>
              <a:t>80–90% of the </a:t>
            </a:r>
            <a:r>
              <a:rPr lang="en-US" sz="2400" dirty="0" err="1"/>
              <a:t>endometrioma</a:t>
            </a:r>
            <a:r>
              <a:rPr lang="en-US" sz="2400" dirty="0"/>
              <a:t> is excised according to the cystectomy technique</a:t>
            </a:r>
          </a:p>
          <a:p>
            <a:endParaRPr lang="en-US" sz="2400" dirty="0"/>
          </a:p>
          <a:p>
            <a:r>
              <a:rPr lang="en-US" sz="2400" dirty="0"/>
              <a:t>CO</a:t>
            </a:r>
            <a:r>
              <a:rPr lang="en-US" sz="2400" baseline="-25000" dirty="0"/>
              <a:t>2</a:t>
            </a:r>
            <a:r>
              <a:rPr lang="en-US" sz="2400" dirty="0"/>
              <a:t> laser is then used to vaporize the remaining 10–20% of the </a:t>
            </a:r>
            <a:r>
              <a:rPr lang="en-US" sz="2400" dirty="0" err="1"/>
              <a:t>endometrioma</a:t>
            </a:r>
            <a:r>
              <a:rPr lang="en-US" sz="2400" dirty="0"/>
              <a:t> close to the ovarian </a:t>
            </a:r>
            <a:r>
              <a:rPr lang="en-US" sz="2400" dirty="0" err="1"/>
              <a:t>hilus</a:t>
            </a:r>
            <a:r>
              <a:rPr lang="en-US" sz="2400" dirty="0"/>
              <a:t>.</a:t>
            </a:r>
          </a:p>
          <a:p>
            <a:endParaRPr lang="en-US" sz="2400" dirty="0"/>
          </a:p>
          <a:p>
            <a:r>
              <a:rPr lang="en-US" sz="2400" dirty="0"/>
              <a:t>In the </a:t>
            </a:r>
            <a:r>
              <a:rPr lang="en-US" sz="2400" dirty="0" err="1"/>
              <a:t>hilus</a:t>
            </a:r>
            <a:r>
              <a:rPr lang="en-US" sz="2400" dirty="0"/>
              <a:t> of the </a:t>
            </a:r>
            <a:r>
              <a:rPr lang="en-US" sz="2400" dirty="0" err="1"/>
              <a:t>ovary</a:t>
            </a:r>
            <a:r>
              <a:rPr lang="en-US" sz="2400" dirty="0" err="1">
                <a:sym typeface="Wingdings" panose="05000000000000000000" pitchFamily="2" charset="2"/>
              </a:rPr>
              <a:t></a:t>
            </a:r>
            <a:r>
              <a:rPr lang="en-US" sz="2400" dirty="0" err="1"/>
              <a:t>dissection</a:t>
            </a:r>
            <a:r>
              <a:rPr lang="en-US" sz="2400" dirty="0"/>
              <a:t> is usually more difficult and is associated with a higher risk of bleeding which needs coagulation close to the ovarian vessels</a:t>
            </a:r>
          </a:p>
        </p:txBody>
      </p:sp>
    </p:spTree>
    <p:extLst>
      <p:ext uri="{BB962C8B-B14F-4D97-AF65-F5344CB8AC3E}">
        <p14:creationId xmlns:p14="http://schemas.microsoft.com/office/powerpoint/2010/main" val="3274595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5346915" y="3629025"/>
            <a:ext cx="4679277" cy="3084163"/>
          </a:xfrm>
          <a:prstGeom prst="rect">
            <a:avLst/>
          </a:prstGeom>
        </p:spPr>
      </p:pic>
      <p:sp>
        <p:nvSpPr>
          <p:cNvPr id="3" name="Content Placeholder 2"/>
          <p:cNvSpPr>
            <a:spLocks noGrp="1"/>
          </p:cNvSpPr>
          <p:nvPr>
            <p:ph idx="1"/>
          </p:nvPr>
        </p:nvSpPr>
        <p:spPr>
          <a:xfrm>
            <a:off x="838200" y="2428875"/>
            <a:ext cx="10515600" cy="3748088"/>
          </a:xfrm>
        </p:spPr>
        <p:txBody>
          <a:bodyPr/>
          <a:lstStyle/>
          <a:p>
            <a:r>
              <a:rPr lang="en-US" dirty="0"/>
              <a:t>Mature </a:t>
            </a:r>
            <a:r>
              <a:rPr lang="en-US" dirty="0" err="1"/>
              <a:t>teratomas</a:t>
            </a:r>
            <a:r>
              <a:rPr lang="en-US" dirty="0"/>
              <a:t> (</a:t>
            </a:r>
            <a:r>
              <a:rPr lang="en-US" dirty="0" err="1"/>
              <a:t>dermoid</a:t>
            </a:r>
            <a:r>
              <a:rPr lang="en-US" dirty="0"/>
              <a:t> cysts) –</a:t>
            </a:r>
          </a:p>
          <a:p>
            <a:r>
              <a:rPr lang="en-US" dirty="0"/>
              <a:t> When </a:t>
            </a:r>
            <a:r>
              <a:rPr lang="en-US" dirty="0" err="1"/>
              <a:t>dermoid</a:t>
            </a:r>
            <a:r>
              <a:rPr lang="en-US" dirty="0"/>
              <a:t> cystectomy is performed, care should be taken to irrigate extensively after </a:t>
            </a:r>
            <a:r>
              <a:rPr lang="en-US" dirty="0" err="1"/>
              <a:t>cystotomy</a:t>
            </a:r>
            <a:r>
              <a:rPr lang="en-US" dirty="0"/>
              <a:t>. </a:t>
            </a:r>
          </a:p>
          <a:p>
            <a:r>
              <a:rPr lang="en-US" dirty="0"/>
              <a:t>Persistence of </a:t>
            </a:r>
            <a:r>
              <a:rPr lang="en-US" dirty="0" err="1"/>
              <a:t>teratoma</a:t>
            </a:r>
            <a:r>
              <a:rPr lang="en-US" dirty="0"/>
              <a:t> fluid can cause peritonitis</a:t>
            </a:r>
          </a:p>
        </p:txBody>
      </p:sp>
    </p:spTree>
    <p:extLst>
      <p:ext uri="{BB962C8B-B14F-4D97-AF65-F5344CB8AC3E}">
        <p14:creationId xmlns:p14="http://schemas.microsoft.com/office/powerpoint/2010/main" val="20448854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3124199"/>
            <a:ext cx="10515600" cy="3052763"/>
          </a:xfrm>
        </p:spPr>
        <p:txBody>
          <a:bodyPr/>
          <a:lstStyle/>
          <a:p>
            <a:r>
              <a:rPr lang="en-US" dirty="0"/>
              <a:t>Some cysts/neoplasms lend themselves to intact resection and retrieval through a specimen bag</a:t>
            </a:r>
          </a:p>
          <a:p>
            <a:r>
              <a:rPr lang="en-US" dirty="0"/>
              <a:t>introduced into the peritoneal cavity or through a </a:t>
            </a:r>
            <a:r>
              <a:rPr lang="en-US" dirty="0" err="1"/>
              <a:t>minilaparotomy</a:t>
            </a:r>
            <a:r>
              <a:rPr lang="en-US" dirty="0"/>
              <a:t> incision, taking care not to puncture the bag or spill its contents</a:t>
            </a:r>
          </a:p>
        </p:txBody>
      </p:sp>
    </p:spTree>
    <p:extLst>
      <p:ext uri="{BB962C8B-B14F-4D97-AF65-F5344CB8AC3E}">
        <p14:creationId xmlns:p14="http://schemas.microsoft.com/office/powerpoint/2010/main" val="1779274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466975"/>
            <a:ext cx="10515600" cy="3709988"/>
          </a:xfrm>
        </p:spPr>
        <p:txBody>
          <a:bodyPr>
            <a:normAutofit/>
          </a:bodyPr>
          <a:lstStyle/>
          <a:p>
            <a:r>
              <a:rPr lang="en-US" dirty="0"/>
              <a:t>If the cyst bed is hemostatic, it can be left to heal by secondary intention.</a:t>
            </a:r>
          </a:p>
          <a:p>
            <a:r>
              <a:rPr lang="en-US" dirty="0"/>
              <a:t> Any suturing that is done should avoid the surface of the ovary. </a:t>
            </a:r>
          </a:p>
          <a:p>
            <a:r>
              <a:rPr lang="en-US" dirty="0"/>
              <a:t>Cautery is also very effective for hemostasis but should be kept to a minimum to reduce tissue destruction. </a:t>
            </a:r>
          </a:p>
          <a:p>
            <a:r>
              <a:rPr lang="en-US" dirty="0"/>
              <a:t>Adhesion prevention barriers such as oxidized regenerated cellulose (</a:t>
            </a:r>
            <a:r>
              <a:rPr lang="en-US" dirty="0" err="1"/>
              <a:t>Interceed</a:t>
            </a:r>
            <a:r>
              <a:rPr lang="en-US" dirty="0"/>
              <a:t>, TC7) can be applied through the laparoscope to deter adhesion formation</a:t>
            </a:r>
          </a:p>
        </p:txBody>
      </p:sp>
    </p:spTree>
    <p:extLst>
      <p:ext uri="{BB962C8B-B14F-4D97-AF65-F5344CB8AC3E}">
        <p14:creationId xmlns:p14="http://schemas.microsoft.com/office/powerpoint/2010/main" val="12580947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6875"/>
          </a:xfrm>
        </p:spPr>
        <p:txBody>
          <a:bodyPr>
            <a:normAutofit fontScale="90000"/>
          </a:bodyPr>
          <a:lstStyle/>
          <a:p>
            <a:endParaRPr lang="en-US" dirty="0"/>
          </a:p>
        </p:txBody>
      </p:sp>
      <p:sp>
        <p:nvSpPr>
          <p:cNvPr id="3" name="Content Placeholder 2"/>
          <p:cNvSpPr>
            <a:spLocks noGrp="1"/>
          </p:cNvSpPr>
          <p:nvPr>
            <p:ph idx="1"/>
          </p:nvPr>
        </p:nvSpPr>
        <p:spPr>
          <a:xfrm>
            <a:off x="838200" y="1619250"/>
            <a:ext cx="10515600" cy="4557713"/>
          </a:xfrm>
        </p:spPr>
        <p:txBody>
          <a:bodyPr>
            <a:normAutofit fontScale="92500" lnSpcReduction="20000"/>
          </a:bodyPr>
          <a:lstStyle/>
          <a:p>
            <a:pPr algn="ctr"/>
            <a:r>
              <a:rPr lang="en-US" sz="4800" b="1" dirty="0">
                <a:solidFill>
                  <a:schemeClr val="accent4"/>
                </a:solidFill>
              </a:rPr>
              <a:t>Large cysts </a:t>
            </a:r>
            <a:r>
              <a:rPr lang="en-US" sz="3900" dirty="0">
                <a:solidFill>
                  <a:schemeClr val="accent4"/>
                </a:solidFill>
              </a:rPr>
              <a:t>– </a:t>
            </a:r>
          </a:p>
          <a:p>
            <a:r>
              <a:rPr lang="en-US" dirty="0"/>
              <a:t>large cysts (10 cm or greater</a:t>
            </a:r>
          </a:p>
          <a:p>
            <a:r>
              <a:rPr lang="en-US" dirty="0"/>
              <a:t>aspirated, either preoperatively ( ultrasound guidance) or intraoperatively ( placing the cyst in a laparoscopic specimen bag )</a:t>
            </a:r>
          </a:p>
          <a:p>
            <a:r>
              <a:rPr lang="en-US" dirty="0"/>
              <a:t>open laparoscopy → avoid puncture of the cyst during initial placement of laparoscopic instruments </a:t>
            </a:r>
          </a:p>
          <a:p>
            <a:r>
              <a:rPr lang="en-US" dirty="0"/>
              <a:t>↓risk of intraperitoneal </a:t>
            </a:r>
            <a:r>
              <a:rPr lang="en-US" dirty="0" err="1"/>
              <a:t>spillage→laparoscopically</a:t>
            </a:r>
            <a:r>
              <a:rPr lang="en-US" dirty="0"/>
              <a:t> guided </a:t>
            </a:r>
            <a:r>
              <a:rPr lang="en-US" dirty="0" err="1"/>
              <a:t>minilaparotomy</a:t>
            </a:r>
            <a:endParaRPr lang="en-US" dirty="0"/>
          </a:p>
          <a:p>
            <a:r>
              <a:rPr lang="en-US" dirty="0">
                <a:solidFill>
                  <a:srgbClr val="FF0000"/>
                </a:solidFill>
              </a:rPr>
              <a:t>If ovarian conservation is planned, the presence of a large cyst should not change the surgeon's goal. </a:t>
            </a:r>
          </a:p>
          <a:p>
            <a:r>
              <a:rPr lang="en-US" dirty="0">
                <a:solidFill>
                  <a:srgbClr val="FF0000"/>
                </a:solidFill>
              </a:rPr>
              <a:t>No matter how large the cyst, it is usually possible to save ovarian cortex and hormonal function.</a:t>
            </a:r>
          </a:p>
        </p:txBody>
      </p:sp>
    </p:spTree>
    <p:extLst>
      <p:ext uri="{BB962C8B-B14F-4D97-AF65-F5344CB8AC3E}">
        <p14:creationId xmlns:p14="http://schemas.microsoft.com/office/powerpoint/2010/main" val="9002204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1037"/>
            <a:ext cx="10515600" cy="1009651"/>
          </a:xfrm>
        </p:spPr>
        <p:txBody>
          <a:bodyPr>
            <a:normAutofit/>
          </a:bodyPr>
          <a:lstStyle/>
          <a:p>
            <a:pPr algn="ctr"/>
            <a:r>
              <a:rPr lang="en-US" sz="3200" b="1" dirty="0">
                <a:solidFill>
                  <a:srgbClr val="FFC000"/>
                </a:solidFill>
              </a:rPr>
              <a:t>Ovarian closure after </a:t>
            </a:r>
            <a:r>
              <a:rPr lang="en-US" sz="3200" b="1" dirty="0" err="1">
                <a:solidFill>
                  <a:srgbClr val="FFC000"/>
                </a:solidFill>
              </a:rPr>
              <a:t>laparascopy</a:t>
            </a:r>
            <a:r>
              <a:rPr lang="en-US" sz="3200" b="1" dirty="0">
                <a:solidFill>
                  <a:srgbClr val="FFC000"/>
                </a:solidFill>
              </a:rPr>
              <a:t> cystectomy</a:t>
            </a:r>
          </a:p>
        </p:txBody>
      </p:sp>
      <p:sp>
        <p:nvSpPr>
          <p:cNvPr id="3" name="Content Placeholder 2"/>
          <p:cNvSpPr>
            <a:spLocks noGrp="1"/>
          </p:cNvSpPr>
          <p:nvPr>
            <p:ph idx="1"/>
          </p:nvPr>
        </p:nvSpPr>
        <p:spPr>
          <a:xfrm>
            <a:off x="838200" y="2600325"/>
            <a:ext cx="10515600" cy="3576638"/>
          </a:xfrm>
        </p:spPr>
        <p:txBody>
          <a:bodyPr>
            <a:normAutofit/>
          </a:bodyPr>
          <a:lstStyle/>
          <a:p>
            <a:r>
              <a:rPr lang="en-US" sz="2400" dirty="0"/>
              <a:t>the ovary needs to be closed after cystectomy is controversial</a:t>
            </a:r>
          </a:p>
          <a:p>
            <a:endParaRPr lang="en-US" sz="2400" dirty="0"/>
          </a:p>
          <a:p>
            <a:r>
              <a:rPr lang="en-US" sz="2400" dirty="0"/>
              <a:t>cystadenomas and </a:t>
            </a:r>
            <a:r>
              <a:rPr lang="en-US" sz="2400" dirty="0" err="1"/>
              <a:t>dermoid</a:t>
            </a:r>
            <a:r>
              <a:rPr lang="en-US" sz="2400" dirty="0"/>
              <a:t> cysts(the postoperative adhesion rate is minimal)</a:t>
            </a:r>
            <a:r>
              <a:rPr lang="en-US" sz="2400" dirty="0">
                <a:sym typeface="Wingdings" panose="05000000000000000000" pitchFamily="2" charset="2"/>
              </a:rPr>
              <a:t></a:t>
            </a:r>
            <a:r>
              <a:rPr lang="en-US" sz="2400" dirty="0"/>
              <a:t> unnecessary for closure</a:t>
            </a:r>
          </a:p>
          <a:p>
            <a:pPr marL="0" indent="0">
              <a:buNone/>
            </a:pPr>
            <a:r>
              <a:rPr lang="en-US" sz="2400" dirty="0"/>
              <a:t>    (Suturing of ovarian tissue may increase adhesion formation )</a:t>
            </a:r>
          </a:p>
          <a:p>
            <a:endParaRPr lang="en-US" sz="2400" dirty="0"/>
          </a:p>
          <a:p>
            <a:r>
              <a:rPr lang="en-US" sz="2400" dirty="0" err="1"/>
              <a:t>endometriotic</a:t>
            </a:r>
            <a:r>
              <a:rPr lang="en-US" sz="2400" dirty="0"/>
              <a:t> cysts</a:t>
            </a:r>
            <a:r>
              <a:rPr lang="en-US" sz="2400" dirty="0">
                <a:sym typeface="Wingdings" panose="05000000000000000000" pitchFamily="2" charset="2"/>
              </a:rPr>
              <a:t></a:t>
            </a:r>
            <a:r>
              <a:rPr lang="en-US" sz="2400" dirty="0"/>
              <a:t> controversial </a:t>
            </a:r>
          </a:p>
        </p:txBody>
      </p:sp>
    </p:spTree>
    <p:extLst>
      <p:ext uri="{BB962C8B-B14F-4D97-AF65-F5344CB8AC3E}">
        <p14:creationId xmlns:p14="http://schemas.microsoft.com/office/powerpoint/2010/main" val="30282074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solidFill>
                  <a:srgbClr val="FFC000"/>
                </a:solidFill>
              </a:rPr>
              <a:t>operative complications</a:t>
            </a:r>
            <a:br>
              <a:rPr lang="en-US" sz="2800" b="1" dirty="0"/>
            </a:br>
            <a:endParaRPr lang="en-US" sz="2800" b="1" dirty="0"/>
          </a:p>
        </p:txBody>
      </p:sp>
      <p:sp>
        <p:nvSpPr>
          <p:cNvPr id="3" name="Text Placeholder 2"/>
          <p:cNvSpPr>
            <a:spLocks noGrp="1"/>
          </p:cNvSpPr>
          <p:nvPr>
            <p:ph type="body" idx="1"/>
          </p:nvPr>
        </p:nvSpPr>
        <p:spPr>
          <a:xfrm>
            <a:off x="839788" y="1444673"/>
            <a:ext cx="5157787" cy="823912"/>
          </a:xfrm>
        </p:spPr>
        <p:txBody>
          <a:bodyPr>
            <a:normAutofit/>
          </a:bodyPr>
          <a:lstStyle/>
          <a:p>
            <a:r>
              <a:rPr lang="en-US" sz="2600" dirty="0"/>
              <a:t>Intra operative </a:t>
            </a:r>
          </a:p>
        </p:txBody>
      </p:sp>
      <p:sp>
        <p:nvSpPr>
          <p:cNvPr id="4" name="Content Placeholder 3"/>
          <p:cNvSpPr>
            <a:spLocks noGrp="1"/>
          </p:cNvSpPr>
          <p:nvPr>
            <p:ph sz="half" idx="2"/>
          </p:nvPr>
        </p:nvSpPr>
        <p:spPr>
          <a:xfrm>
            <a:off x="839788" y="2300117"/>
            <a:ext cx="5157787" cy="3684588"/>
          </a:xfrm>
        </p:spPr>
        <p:txBody>
          <a:bodyPr>
            <a:normAutofit/>
          </a:bodyPr>
          <a:lstStyle/>
          <a:p>
            <a:r>
              <a:rPr lang="en-US" sz="2000" dirty="0"/>
              <a:t>organ injury</a:t>
            </a:r>
          </a:p>
          <a:p>
            <a:r>
              <a:rPr lang="en-US" sz="2000" dirty="0"/>
              <a:t>Bleeding</a:t>
            </a:r>
          </a:p>
          <a:p>
            <a:r>
              <a:rPr lang="en-US" sz="2000" dirty="0"/>
              <a:t>skin emphysema</a:t>
            </a:r>
          </a:p>
          <a:p>
            <a:r>
              <a:rPr lang="en-US" sz="2000" dirty="0"/>
              <a:t>Conversion to open surgery</a:t>
            </a:r>
          </a:p>
          <a:p>
            <a:r>
              <a:rPr lang="en-US" sz="2000" dirty="0"/>
              <a:t>Anesthetic related problems</a:t>
            </a:r>
          </a:p>
        </p:txBody>
      </p:sp>
      <p:sp>
        <p:nvSpPr>
          <p:cNvPr id="5" name="Text Placeholder 4"/>
          <p:cNvSpPr>
            <a:spLocks noGrp="1"/>
          </p:cNvSpPr>
          <p:nvPr>
            <p:ph type="body" sz="quarter" idx="3"/>
          </p:nvPr>
        </p:nvSpPr>
        <p:spPr>
          <a:xfrm>
            <a:off x="6172200" y="1460439"/>
            <a:ext cx="5183188" cy="823912"/>
          </a:xfrm>
        </p:spPr>
        <p:txBody>
          <a:bodyPr>
            <a:normAutofit/>
          </a:bodyPr>
          <a:lstStyle/>
          <a:p>
            <a:r>
              <a:rPr lang="en-US" sz="2600" dirty="0"/>
              <a:t>Post operative </a:t>
            </a:r>
          </a:p>
        </p:txBody>
      </p:sp>
      <p:sp>
        <p:nvSpPr>
          <p:cNvPr id="6" name="Content Placeholder 5"/>
          <p:cNvSpPr>
            <a:spLocks noGrp="1"/>
          </p:cNvSpPr>
          <p:nvPr>
            <p:ph sz="quarter" idx="4"/>
          </p:nvPr>
        </p:nvSpPr>
        <p:spPr>
          <a:xfrm>
            <a:off x="6172200" y="2315883"/>
            <a:ext cx="5183188" cy="3684588"/>
          </a:xfrm>
        </p:spPr>
        <p:txBody>
          <a:bodyPr>
            <a:noAutofit/>
          </a:bodyPr>
          <a:lstStyle/>
          <a:p>
            <a:r>
              <a:rPr lang="en-US" sz="2000" dirty="0"/>
              <a:t>hemorrhage and hematomas (most common)</a:t>
            </a:r>
          </a:p>
          <a:p>
            <a:r>
              <a:rPr lang="en-US" sz="2000" dirty="0"/>
              <a:t>Infections and abscesses</a:t>
            </a:r>
          </a:p>
          <a:p>
            <a:r>
              <a:rPr lang="en-US" sz="2000" dirty="0"/>
              <a:t>Anemia</a:t>
            </a:r>
          </a:p>
          <a:p>
            <a:r>
              <a:rPr lang="en-US" sz="2000" dirty="0" err="1"/>
              <a:t>ileuses</a:t>
            </a:r>
            <a:r>
              <a:rPr lang="en-US" sz="2000" dirty="0"/>
              <a:t> and Peritonitis</a:t>
            </a:r>
          </a:p>
          <a:p>
            <a:r>
              <a:rPr lang="en-US" sz="2000" dirty="0"/>
              <a:t>anastomosis insufficiency</a:t>
            </a:r>
          </a:p>
          <a:p>
            <a:r>
              <a:rPr lang="en-US" sz="2000" dirty="0"/>
              <a:t>Bladder &amp; ureteral injury </a:t>
            </a:r>
          </a:p>
          <a:p>
            <a:r>
              <a:rPr lang="en-US" sz="2000" dirty="0" err="1"/>
              <a:t>vesicovaginal</a:t>
            </a:r>
            <a:r>
              <a:rPr lang="en-US" sz="2000" dirty="0"/>
              <a:t> fistula </a:t>
            </a:r>
          </a:p>
          <a:p>
            <a:r>
              <a:rPr lang="en-US" sz="2000" dirty="0"/>
              <a:t>Nerve lesions</a:t>
            </a:r>
          </a:p>
          <a:p>
            <a:r>
              <a:rPr lang="en-US" sz="2000" dirty="0"/>
              <a:t>trocar site hernia</a:t>
            </a:r>
          </a:p>
          <a:p>
            <a:r>
              <a:rPr lang="en-US" sz="2000" dirty="0"/>
              <a:t>compartment syndrome</a:t>
            </a:r>
          </a:p>
          <a:p>
            <a:r>
              <a:rPr lang="en-US" sz="2000" dirty="0"/>
              <a:t>Decrease ovarian function</a:t>
            </a:r>
          </a:p>
        </p:txBody>
      </p:sp>
    </p:spTree>
    <p:extLst>
      <p:ext uri="{BB962C8B-B14F-4D97-AF65-F5344CB8AC3E}">
        <p14:creationId xmlns:p14="http://schemas.microsoft.com/office/powerpoint/2010/main" val="22245953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81149"/>
            <a:ext cx="10515600" cy="1266825"/>
          </a:xfrm>
        </p:spPr>
        <p:txBody>
          <a:bodyPr>
            <a:normAutofit/>
          </a:bodyPr>
          <a:lstStyle/>
          <a:p>
            <a:r>
              <a:rPr lang="en-US" sz="2800" b="1" dirty="0"/>
              <a:t>factors affect postoperatively the ovarian function</a:t>
            </a:r>
          </a:p>
        </p:txBody>
      </p:sp>
      <p:sp>
        <p:nvSpPr>
          <p:cNvPr id="3" name="Content Placeholder 2"/>
          <p:cNvSpPr>
            <a:spLocks noGrp="1"/>
          </p:cNvSpPr>
          <p:nvPr>
            <p:ph idx="1"/>
          </p:nvPr>
        </p:nvSpPr>
        <p:spPr>
          <a:xfrm>
            <a:off x="838200" y="2847975"/>
            <a:ext cx="10515600" cy="3328988"/>
          </a:xfrm>
        </p:spPr>
        <p:txBody>
          <a:bodyPr/>
          <a:lstStyle/>
          <a:p>
            <a:endParaRPr lang="en-US" dirty="0"/>
          </a:p>
          <a:p>
            <a:r>
              <a:rPr lang="en-US" sz="2400" dirty="0"/>
              <a:t>several factors affect postoperatively the ovarian function:</a:t>
            </a:r>
          </a:p>
          <a:p>
            <a:pPr marL="0" indent="0">
              <a:buNone/>
            </a:pPr>
            <a:r>
              <a:rPr lang="en-US" sz="2400" dirty="0"/>
              <a:t>    </a:t>
            </a:r>
          </a:p>
          <a:p>
            <a:pPr marL="0" indent="0">
              <a:buNone/>
            </a:pPr>
            <a:r>
              <a:rPr lang="en-US" sz="2400" dirty="0"/>
              <a:t>    1-histological type of cyst (</a:t>
            </a:r>
            <a:r>
              <a:rPr lang="en-US" sz="2400" dirty="0" err="1"/>
              <a:t>endometriotic</a:t>
            </a:r>
            <a:r>
              <a:rPr lang="en-US" sz="2400" dirty="0"/>
              <a:t> or non-</a:t>
            </a:r>
            <a:r>
              <a:rPr lang="en-US" sz="2400" dirty="0" err="1"/>
              <a:t>endometriotic</a:t>
            </a:r>
            <a:r>
              <a:rPr lang="en-US" sz="2400" dirty="0"/>
              <a:t> cysts)</a:t>
            </a:r>
          </a:p>
          <a:p>
            <a:pPr marL="0" indent="0">
              <a:buNone/>
            </a:pPr>
            <a:r>
              <a:rPr lang="en-US" sz="2400" dirty="0"/>
              <a:t>    2-the hemostatic approach (coagulation, suturing)</a:t>
            </a:r>
          </a:p>
          <a:p>
            <a:pPr marL="0" indent="0">
              <a:buNone/>
            </a:pPr>
            <a:r>
              <a:rPr lang="en-US" sz="2400" dirty="0"/>
              <a:t>    3-location of cyst (unilateral or bilateral)</a:t>
            </a:r>
          </a:p>
          <a:p>
            <a:pPr marL="0" indent="0">
              <a:buNone/>
            </a:pPr>
            <a:r>
              <a:rPr lang="en-US" sz="2400" dirty="0"/>
              <a:t>    4-cyst size</a:t>
            </a:r>
          </a:p>
          <a:p>
            <a:endParaRPr lang="en-US" dirty="0"/>
          </a:p>
        </p:txBody>
      </p:sp>
    </p:spTree>
    <p:extLst>
      <p:ext uri="{BB962C8B-B14F-4D97-AF65-F5344CB8AC3E}">
        <p14:creationId xmlns:p14="http://schemas.microsoft.com/office/powerpoint/2010/main" val="24973975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FC2D7F-16C5-4533-A567-D4EF5424488E}"/>
              </a:ext>
            </a:extLst>
          </p:cNvPr>
          <p:cNvPicPr>
            <a:picLocks noChangeAspect="1"/>
          </p:cNvPicPr>
          <p:nvPr/>
        </p:nvPicPr>
        <p:blipFill>
          <a:blip r:embed="rId2"/>
          <a:stretch>
            <a:fillRect/>
          </a:stretch>
        </p:blipFill>
        <p:spPr>
          <a:xfrm>
            <a:off x="1143000" y="2124074"/>
            <a:ext cx="9906000" cy="4562475"/>
          </a:xfrm>
          <a:prstGeom prst="rect">
            <a:avLst/>
          </a:prstGeom>
        </p:spPr>
      </p:pic>
    </p:spTree>
    <p:extLst>
      <p:ext uri="{BB962C8B-B14F-4D97-AF65-F5344CB8AC3E}">
        <p14:creationId xmlns:p14="http://schemas.microsoft.com/office/powerpoint/2010/main" val="825130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a:solidFill>
                  <a:schemeClr val="accent4">
                    <a:lumMod val="40000"/>
                    <a:lumOff val="60000"/>
                  </a:schemeClr>
                </a:solidFill>
              </a:rPr>
              <a:t>Minimally invasive surgery (MIS</a:t>
            </a:r>
            <a:r>
              <a:rPr lang="en-US" sz="2800" b="1" dirty="0"/>
              <a:t>) </a:t>
            </a:r>
          </a:p>
        </p:txBody>
      </p:sp>
      <p:sp>
        <p:nvSpPr>
          <p:cNvPr id="3" name="Content Placeholder 2"/>
          <p:cNvSpPr>
            <a:spLocks noGrp="1"/>
          </p:cNvSpPr>
          <p:nvPr>
            <p:ph idx="1"/>
          </p:nvPr>
        </p:nvSpPr>
        <p:spPr>
          <a:xfrm>
            <a:off x="838200" y="2066925"/>
            <a:ext cx="10515600" cy="4110038"/>
          </a:xfrm>
        </p:spPr>
        <p:txBody>
          <a:bodyPr>
            <a:normAutofit/>
          </a:bodyPr>
          <a:lstStyle/>
          <a:p>
            <a:r>
              <a:rPr lang="en-US" sz="2400" dirty="0"/>
              <a:t>minimally invasive surgery (MIS) is preferred in most ovarian cystectomy cases due to its advantages of minimal scarring, less postoperative pain, and fast postoperative recovery</a:t>
            </a:r>
          </a:p>
          <a:p>
            <a:endParaRPr lang="en-US" sz="2400" dirty="0"/>
          </a:p>
          <a:p>
            <a:r>
              <a:rPr lang="en-US" sz="2400" dirty="0"/>
              <a:t>Bipolar electrocoagulation during ovarian cystectomy is also accompanied by a low ovarian reserve</a:t>
            </a:r>
          </a:p>
          <a:p>
            <a:endParaRPr lang="en-US" sz="2400" dirty="0"/>
          </a:p>
          <a:p>
            <a:r>
              <a:rPr lang="en-US" sz="2400" dirty="0"/>
              <a:t>surgical technique with minimal use of </a:t>
            </a:r>
            <a:r>
              <a:rPr lang="en-US" sz="2400" dirty="0" err="1"/>
              <a:t>electrocauterization</a:t>
            </a:r>
            <a:r>
              <a:rPr lang="en-US" sz="2400" dirty="0"/>
              <a:t> is important during ovarian cystectomy</a:t>
            </a:r>
          </a:p>
        </p:txBody>
      </p:sp>
    </p:spTree>
    <p:extLst>
      <p:ext uri="{BB962C8B-B14F-4D97-AF65-F5344CB8AC3E}">
        <p14:creationId xmlns:p14="http://schemas.microsoft.com/office/powerpoint/2010/main" val="2569950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419349"/>
            <a:ext cx="10515600" cy="3757613"/>
          </a:xfrm>
        </p:spPr>
        <p:txBody>
          <a:bodyPr/>
          <a:lstStyle/>
          <a:p>
            <a:r>
              <a:rPr lang="en-US" dirty="0"/>
              <a:t>The indications for ovarian surgery versus expectant management of an ovarian cyst depend upon :</a:t>
            </a:r>
          </a:p>
          <a:p>
            <a:r>
              <a:rPr lang="en-US" dirty="0"/>
              <a:t> patient's age</a:t>
            </a:r>
          </a:p>
          <a:p>
            <a:r>
              <a:rPr lang="en-US" dirty="0"/>
              <a:t> findings on pelvic examination and ultrasound</a:t>
            </a:r>
          </a:p>
          <a:p>
            <a:r>
              <a:rPr lang="en-US" dirty="0"/>
              <a:t>laboratory results</a:t>
            </a:r>
          </a:p>
        </p:txBody>
      </p:sp>
    </p:spTree>
    <p:extLst>
      <p:ext uri="{BB962C8B-B14F-4D97-AF65-F5344CB8AC3E}">
        <p14:creationId xmlns:p14="http://schemas.microsoft.com/office/powerpoint/2010/main" val="430080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a:solidFill>
                  <a:schemeClr val="accent4">
                    <a:lumMod val="40000"/>
                    <a:lumOff val="60000"/>
                  </a:schemeClr>
                </a:solidFill>
              </a:rPr>
              <a:t>Kinds of Minimally invasive surgery (MIS) </a:t>
            </a:r>
          </a:p>
        </p:txBody>
      </p:sp>
      <p:sp>
        <p:nvSpPr>
          <p:cNvPr id="3" name="Content Placeholder 2"/>
          <p:cNvSpPr>
            <a:spLocks noGrp="1"/>
          </p:cNvSpPr>
          <p:nvPr>
            <p:ph idx="1"/>
          </p:nvPr>
        </p:nvSpPr>
        <p:spPr/>
        <p:txBody>
          <a:bodyPr>
            <a:normAutofit/>
          </a:bodyPr>
          <a:lstStyle/>
          <a:p>
            <a:endParaRPr lang="en-US" sz="2400" dirty="0"/>
          </a:p>
          <a:p>
            <a:r>
              <a:rPr lang="en-US" sz="2400" dirty="0"/>
              <a:t>Conventional laparoscopy </a:t>
            </a:r>
          </a:p>
          <a:p>
            <a:endParaRPr lang="en-US" sz="2400" dirty="0"/>
          </a:p>
          <a:p>
            <a:r>
              <a:rPr lang="en-US" sz="2400" dirty="0"/>
              <a:t>Single-port platforms </a:t>
            </a:r>
          </a:p>
          <a:p>
            <a:endParaRPr lang="en-US" sz="2400" dirty="0"/>
          </a:p>
          <a:p>
            <a:r>
              <a:rPr lang="pt-BR" sz="2400" dirty="0"/>
              <a:t>vaginal natural orifice transluminal endoscopiy</a:t>
            </a:r>
            <a:endParaRPr lang="en-US" sz="2400" dirty="0"/>
          </a:p>
        </p:txBody>
      </p:sp>
    </p:spTree>
    <p:extLst>
      <p:ext uri="{BB962C8B-B14F-4D97-AF65-F5344CB8AC3E}">
        <p14:creationId xmlns:p14="http://schemas.microsoft.com/office/powerpoint/2010/main" val="503973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2390775"/>
            <a:ext cx="10515600" cy="3786188"/>
          </a:xfrm>
        </p:spPr>
        <p:txBody>
          <a:bodyPr>
            <a:normAutofit/>
          </a:bodyPr>
          <a:lstStyle/>
          <a:p>
            <a:r>
              <a:rPr lang="en-US" sz="4000" dirty="0"/>
              <a:t>When </a:t>
            </a:r>
            <a:r>
              <a:rPr lang="en-US" sz="4000" dirty="0">
                <a:solidFill>
                  <a:srgbClr val="FF0000"/>
                </a:solidFill>
              </a:rPr>
              <a:t>surgery</a:t>
            </a:r>
            <a:r>
              <a:rPr lang="en-US" sz="4000" dirty="0"/>
              <a:t> is indicated for </a:t>
            </a:r>
            <a:r>
              <a:rPr lang="en-US" sz="4000" dirty="0">
                <a:solidFill>
                  <a:srgbClr val="FF0000"/>
                </a:solidFill>
              </a:rPr>
              <a:t>benign ovarian </a:t>
            </a:r>
            <a:r>
              <a:rPr lang="en-US" sz="4000" dirty="0"/>
              <a:t>disease,  </a:t>
            </a:r>
            <a:r>
              <a:rPr lang="en-US" sz="4000" dirty="0">
                <a:solidFill>
                  <a:srgbClr val="FF0000"/>
                </a:solidFill>
              </a:rPr>
              <a:t>preservation </a:t>
            </a:r>
            <a:r>
              <a:rPr lang="en-US" sz="4000" dirty="0"/>
              <a:t>of ovarian tissue via </a:t>
            </a:r>
            <a:r>
              <a:rPr lang="en-US" sz="4000" dirty="0">
                <a:solidFill>
                  <a:srgbClr val="0070C0"/>
                </a:solidFill>
              </a:rPr>
              <a:t>cystectomy or </a:t>
            </a:r>
            <a:r>
              <a:rPr lang="en-US" sz="4000" dirty="0" err="1">
                <a:solidFill>
                  <a:srgbClr val="0070C0"/>
                </a:solidFill>
              </a:rPr>
              <a:t>enucleation</a:t>
            </a:r>
            <a:r>
              <a:rPr lang="en-US" sz="4000" dirty="0">
                <a:solidFill>
                  <a:srgbClr val="0070C0"/>
                </a:solidFill>
              </a:rPr>
              <a:t> </a:t>
            </a:r>
            <a:r>
              <a:rPr lang="en-US" sz="4000" dirty="0"/>
              <a:t>of a solid tumor from the ovary is generally preferable to complete oophorectomy</a:t>
            </a:r>
          </a:p>
        </p:txBody>
      </p:sp>
    </p:spTree>
    <p:extLst>
      <p:ext uri="{BB962C8B-B14F-4D97-AF65-F5344CB8AC3E}">
        <p14:creationId xmlns:p14="http://schemas.microsoft.com/office/powerpoint/2010/main" val="6266480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2397</Words>
  <Application>Microsoft Office PowerPoint</Application>
  <PresentationFormat>Widescreen</PresentationFormat>
  <Paragraphs>229</Paragraphs>
  <Slides>58</Slides>
  <Notes>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58</vt:i4>
      </vt:variant>
    </vt:vector>
  </HeadingPairs>
  <TitlesOfParts>
    <vt:vector size="62" baseType="lpstr">
      <vt:lpstr>Arial</vt:lpstr>
      <vt:lpstr>Calibri</vt:lpstr>
      <vt:lpstr>Calibri Light</vt:lpstr>
      <vt:lpstr>Office Theme</vt:lpstr>
      <vt:lpstr>PowerPoint Presentation</vt:lpstr>
      <vt:lpstr>Laparoscopic/minimally invasive surgery cystectomy</vt:lpstr>
      <vt:lpstr>Epidemiology  and symptoms of ovarian cysts</vt:lpstr>
      <vt:lpstr>PowerPoint Presentation</vt:lpstr>
      <vt:lpstr>Benign ovarian cysts</vt:lpstr>
      <vt:lpstr>Minimally invasive surgery (MIS) </vt:lpstr>
      <vt:lpstr>PowerPoint Presentation</vt:lpstr>
      <vt:lpstr>Kinds of Minimally invasive surgery (MIS) </vt:lpstr>
      <vt:lpstr>PowerPoint Presentation</vt:lpstr>
      <vt:lpstr>PowerPoint Presentation</vt:lpstr>
      <vt:lpstr>AGE</vt:lpstr>
      <vt:lpstr>Indications for oophorectomy</vt:lpstr>
      <vt:lpstr>ASPIRATION AND FENESTRATION VERSUS CYSTECTOMY</vt:lpstr>
      <vt:lpstr>PowerPoint Presentation</vt:lpstr>
      <vt:lpstr>PowerPoint Presentation</vt:lpstr>
      <vt:lpstr>PowerPoint Presentation</vt:lpstr>
      <vt:lpstr>SURGICAL APPROACH</vt:lpstr>
      <vt:lpstr>PowerPoint Presentation</vt:lpstr>
      <vt:lpstr> disadvantage of an MIS oophorectomy/cystectomy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Intraoperative findings suspicious for malignancy </vt:lpstr>
      <vt:lpstr>PowerPoint Presentation</vt:lpstr>
      <vt:lpstr>PowerPoint Presentation</vt:lpstr>
      <vt:lpstr>PowerPoint Presentation</vt:lpstr>
      <vt:lpstr>Use of robotic or single-port laparoscopy</vt:lpstr>
      <vt:lpstr>Cystectomy</vt:lpstr>
      <vt:lpstr>Laparoscopic/minimally invasive surgery cystectomy</vt:lpstr>
      <vt:lpstr>Laparoscopic/minimally invasive surgery cystectomy</vt:lpstr>
      <vt:lpstr>The laparoscope is inserted periumbilically and other trocar sites are usually placed 5 to 6 cm laterally on either side. </vt:lpstr>
      <vt:lpstr>PowerPoint Presentation</vt:lpstr>
      <vt:lpstr>PowerPoint Presentation</vt:lpstr>
      <vt:lpstr>PowerPoint Presentation</vt:lpstr>
      <vt:lpstr>PowerPoint Presentation</vt:lpstr>
      <vt:lpstr>PowerPoint Presentation</vt:lpstr>
      <vt:lpstr>Single-port platforms </vt:lpstr>
      <vt:lpstr>SPL versus MPL</vt:lpstr>
      <vt:lpstr>vaginal natural orifice transluminal endoscopiy(VNOTE)</vt:lpstr>
      <vt:lpstr>PowerPoint Presentation</vt:lpstr>
      <vt:lpstr>PowerPoint Presentation</vt:lpstr>
      <vt:lpstr>Endometrioma </vt:lpstr>
      <vt:lpstr>Ablative approach for endometrioma</vt:lpstr>
      <vt:lpstr>large ovarian endometrioma</vt:lpstr>
      <vt:lpstr>combined technique for endometrioma</vt:lpstr>
      <vt:lpstr>PowerPoint Presentation</vt:lpstr>
      <vt:lpstr>PowerPoint Presentation</vt:lpstr>
      <vt:lpstr>PowerPoint Presentation</vt:lpstr>
      <vt:lpstr>PowerPoint Presentation</vt:lpstr>
      <vt:lpstr>Ovarian closure after laparascopy cystectomy</vt:lpstr>
      <vt:lpstr>operative complications </vt:lpstr>
      <vt:lpstr>factors affect postoperatively the ovarian function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Mahta</cp:lastModifiedBy>
  <cp:revision>12</cp:revision>
  <dcterms:created xsi:type="dcterms:W3CDTF">2021-12-21T10:40:51Z</dcterms:created>
  <dcterms:modified xsi:type="dcterms:W3CDTF">2022-01-24T21:22:01Z</dcterms:modified>
</cp:coreProperties>
</file>