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10" r:id="rId3"/>
    <p:sldId id="309" r:id="rId4"/>
    <p:sldId id="257" r:id="rId5"/>
    <p:sldId id="258" r:id="rId6"/>
    <p:sldId id="259" r:id="rId7"/>
    <p:sldId id="260" r:id="rId8"/>
    <p:sldId id="261" r:id="rId9"/>
    <p:sldId id="307" r:id="rId10"/>
    <p:sldId id="308" r:id="rId11"/>
    <p:sldId id="262" r:id="rId12"/>
    <p:sldId id="263" r:id="rId13"/>
    <p:sldId id="264" r:id="rId14"/>
    <p:sldId id="265" r:id="rId15"/>
    <p:sldId id="266" r:id="rId16"/>
    <p:sldId id="299" r:id="rId17"/>
    <p:sldId id="300" r:id="rId18"/>
    <p:sldId id="301" r:id="rId19"/>
    <p:sldId id="267" r:id="rId20"/>
    <p:sldId id="268" r:id="rId21"/>
    <p:sldId id="270" r:id="rId22"/>
    <p:sldId id="271" r:id="rId23"/>
    <p:sldId id="272" r:id="rId24"/>
    <p:sldId id="274" r:id="rId25"/>
    <p:sldId id="277" r:id="rId26"/>
    <p:sldId id="278" r:id="rId27"/>
    <p:sldId id="280" r:id="rId28"/>
    <p:sldId id="282" r:id="rId29"/>
    <p:sldId id="313" r:id="rId30"/>
    <p:sldId id="283" r:id="rId31"/>
    <p:sldId id="312" r:id="rId32"/>
    <p:sldId id="284" r:id="rId33"/>
    <p:sldId id="306" r:id="rId34"/>
    <p:sldId id="285" r:id="rId35"/>
    <p:sldId id="314" r:id="rId36"/>
    <p:sldId id="287" r:id="rId37"/>
    <p:sldId id="315" r:id="rId38"/>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0" autoAdjust="0"/>
    <p:restoredTop sz="94660"/>
  </p:normalViewPr>
  <p:slideViewPr>
    <p:cSldViewPr snapToGrid="0">
      <p:cViewPr varScale="1">
        <p:scale>
          <a:sx n="96" d="100"/>
          <a:sy n="96" d="100"/>
        </p:scale>
        <p:origin x="60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42DD54-C973-204F-B868-6A98D1326424}" type="datetimeFigureOut">
              <a:rPr lang="en-US" smtClean="0"/>
              <a:t>1/26/22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781E10-85C5-3F48-942D-8A3870B1DE20}" type="slidenum">
              <a:rPr lang="en-US" smtClean="0"/>
              <a:t>‹#›</a:t>
            </a:fld>
            <a:endParaRPr lang="en-US"/>
          </a:p>
        </p:txBody>
      </p:sp>
    </p:spTree>
    <p:extLst>
      <p:ext uri="{BB962C8B-B14F-4D97-AF65-F5344CB8AC3E}">
        <p14:creationId xmlns:p14="http://schemas.microsoft.com/office/powerpoint/2010/main" val="1618818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165D87D5-5077-BF4F-8CE0-063B85935662}" type="datetime1">
              <a:rPr lang="en-US" smtClean="0"/>
              <a:t>1/26/22</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r>
              <a:rPr lang="en-US"/>
              <a:t>Dr.Ameneh.Haghgoo</a:t>
            </a:r>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DD17CD8F-31B4-034A-9209-4EC2A44ABE23}" type="datetime1">
              <a:rPr lang="en-US" smtClean="0"/>
              <a:t>1/26/22</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r>
              <a:rPr lang="en-US"/>
              <a:t>Dr.Ameneh.Haghgoo</a:t>
            </a:r>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7D581F61-DC02-7644-BF5C-C24AADD110E6}" type="datetime1">
              <a:rPr lang="en-US" smtClean="0"/>
              <a:t>1/26/22</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r>
              <a:rPr lang="en-US"/>
              <a:t>Dr.Ameneh.Haghgoo</a:t>
            </a:r>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7511C167-FA82-6C41-BA61-910A899B9F88}" type="datetime1">
              <a:rPr lang="en-US" smtClean="0"/>
              <a:t>1/26/22</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r>
              <a:rPr lang="en-US"/>
              <a:t>Dr.Ameneh.Haghgoo</a:t>
            </a:r>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4AE44C10-46B3-664F-AD28-8711DB8FEB6E}" type="datetime1">
              <a:rPr lang="en-US" smtClean="0"/>
              <a:t>1/26/22</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r>
              <a:rPr lang="en-US"/>
              <a:t>Dr.Ameneh.Haghgoo</a:t>
            </a:r>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C7C7D306-481A-1B45-BB49-AB44E063DDA6}" type="datetime1">
              <a:rPr lang="en-US" smtClean="0"/>
              <a:t>1/26/22</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r>
              <a:rPr lang="en-US"/>
              <a:t>Dr.Ameneh.Haghgoo</a:t>
            </a:r>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B4D7D0C1-960A-1948-82CD-34DD5742464F}" type="datetime1">
              <a:rPr lang="en-US" smtClean="0"/>
              <a:t>1/26/22</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r>
              <a:rPr lang="en-US"/>
              <a:t>Dr.Ameneh.Haghgoo</a:t>
            </a:r>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C032D81E-4B66-604D-BB10-E79B62A0B4D9}" type="datetime1">
              <a:rPr lang="en-US" smtClean="0"/>
              <a:t>1/26/22</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r>
              <a:rPr lang="en-US"/>
              <a:t>Dr.Ameneh.Haghgoo</a:t>
            </a:r>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27A60FE8-5FF9-4E4F-87FE-F03BABDC2FDB}" type="datetime1">
              <a:rPr lang="en-US" smtClean="0"/>
              <a:t>1/26/22</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r>
              <a:rPr lang="en-US"/>
              <a:t>Dr.Ameneh.Haghgoo</a:t>
            </a:r>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9B0B2BD7-6F17-1E4A-8E3D-DAC6387D10B7}" type="datetime1">
              <a:rPr lang="en-US" smtClean="0"/>
              <a:t>1/26/22</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r>
              <a:rPr lang="en-US"/>
              <a:t>Dr.Ameneh.Haghgoo</a:t>
            </a:r>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FDF7AF9-BDEE-6B49-8A3C-377752F42E93}" type="datetime1">
              <a:rPr lang="en-US" smtClean="0"/>
              <a:t>1/26/22</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r>
              <a:rPr lang="en-US"/>
              <a:t>Dr.Ameneh.Haghgoo</a:t>
            </a:r>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D25DA8-AABE-F94A-8A83-FFE3005D3B85}" type="datetime1">
              <a:rPr lang="en-US" smtClean="0"/>
              <a:t>1/26/22</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Dr.Ameneh.Haghgoo</a:t>
            </a:r>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3.JPG"/></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61854" y="3848003"/>
            <a:ext cx="6096000" cy="1738938"/>
          </a:xfrm>
          <a:prstGeom prst="rect">
            <a:avLst/>
          </a:prstGeom>
        </p:spPr>
        <p:txBody>
          <a:bodyPr>
            <a:spAutoFit/>
          </a:bodyPr>
          <a:lstStyle/>
          <a:p>
            <a:pPr lvl="0" algn="ctr">
              <a:lnSpc>
                <a:spcPct val="90000"/>
              </a:lnSpc>
              <a:spcBef>
                <a:spcPts val="1200"/>
              </a:spcBef>
              <a:spcAft>
                <a:spcPts val="200"/>
              </a:spcAft>
              <a:buClr>
                <a:srgbClr val="1CADE4"/>
              </a:buClr>
              <a:buSzPct val="100000"/>
            </a:pPr>
            <a:r>
              <a:rPr lang="en-US" sz="2000" dirty="0">
                <a:solidFill>
                  <a:prstClr val="black"/>
                </a:solidFill>
                <a:latin typeface="Calibri" panose="020F0502020204030204" pitchFamily="34" charset="0"/>
                <a:sym typeface="Montserrat Light"/>
              </a:rPr>
              <a:t>Dr. Ameneh Haghgoo</a:t>
            </a:r>
          </a:p>
          <a:p>
            <a:pPr lvl="0" algn="ctr">
              <a:lnSpc>
                <a:spcPct val="90000"/>
              </a:lnSpc>
              <a:spcBef>
                <a:spcPts val="1200"/>
              </a:spcBef>
              <a:spcAft>
                <a:spcPts val="200"/>
              </a:spcAft>
              <a:buClr>
                <a:srgbClr val="1CADE4"/>
              </a:buClr>
              <a:buSzPct val="100000"/>
            </a:pPr>
            <a:r>
              <a:rPr lang="en-US" sz="2000" dirty="0">
                <a:solidFill>
                  <a:prstClr val="black"/>
                </a:solidFill>
                <a:latin typeface="Calibri" panose="020F0502020204030204" pitchFamily="34" charset="0"/>
                <a:sym typeface="Montserrat Light"/>
              </a:rPr>
              <a:t>ISGE Board Member </a:t>
            </a:r>
          </a:p>
          <a:p>
            <a:pPr lvl="0" algn="ctr">
              <a:lnSpc>
                <a:spcPct val="90000"/>
              </a:lnSpc>
              <a:spcBef>
                <a:spcPts val="1200"/>
              </a:spcBef>
              <a:spcAft>
                <a:spcPts val="200"/>
              </a:spcAft>
              <a:buClr>
                <a:srgbClr val="1CADE4"/>
              </a:buClr>
              <a:buSzPct val="100000"/>
            </a:pPr>
            <a:r>
              <a:rPr lang="en-US" sz="2000" dirty="0">
                <a:solidFill>
                  <a:prstClr val="black"/>
                </a:solidFill>
                <a:latin typeface="Calibri" panose="020F0502020204030204" pitchFamily="34" charset="0"/>
                <a:sym typeface="Montserrat Light"/>
              </a:rPr>
              <a:t>ISMIG Board Member </a:t>
            </a:r>
          </a:p>
          <a:p>
            <a:pPr lvl="0" algn="ctr">
              <a:lnSpc>
                <a:spcPct val="90000"/>
              </a:lnSpc>
              <a:spcBef>
                <a:spcPts val="1200"/>
              </a:spcBef>
              <a:spcAft>
                <a:spcPts val="200"/>
              </a:spcAft>
              <a:buClr>
                <a:srgbClr val="1CADE4"/>
              </a:buClr>
              <a:buSzPct val="100000"/>
            </a:pPr>
            <a:r>
              <a:rPr lang="en-US" sz="2000" dirty="0">
                <a:solidFill>
                  <a:prstClr val="black"/>
                </a:solidFill>
                <a:latin typeface="Calibri" panose="020F0502020204030204" pitchFamily="34" charset="0"/>
                <a:sym typeface="Montserrat Light"/>
              </a:rPr>
              <a:t>Head of MIGS department of Nikan Hospital </a:t>
            </a:r>
          </a:p>
        </p:txBody>
      </p:sp>
      <p:sp>
        <p:nvSpPr>
          <p:cNvPr id="3" name="TextBox 2"/>
          <p:cNvSpPr txBox="1"/>
          <p:nvPr/>
        </p:nvSpPr>
        <p:spPr>
          <a:xfrm>
            <a:off x="2458918" y="2479964"/>
            <a:ext cx="7301871" cy="769441"/>
          </a:xfrm>
          <a:prstGeom prst="rect">
            <a:avLst/>
          </a:prstGeom>
          <a:noFill/>
        </p:spPr>
        <p:txBody>
          <a:bodyPr wrap="none" rtlCol="0">
            <a:spAutoFit/>
          </a:bodyPr>
          <a:lstStyle/>
          <a:p>
            <a:r>
              <a:rPr lang="en-US" sz="4400" b="1" dirty="0"/>
              <a:t>Complications of hysteroscopy</a:t>
            </a:r>
          </a:p>
        </p:txBody>
      </p:sp>
      <p:sp>
        <p:nvSpPr>
          <p:cNvPr id="5" name="Footer Placeholder 4">
            <a:extLst>
              <a:ext uri="{FF2B5EF4-FFF2-40B4-BE49-F238E27FC236}">
                <a16:creationId xmlns:a16="http://schemas.microsoft.com/office/drawing/2014/main" id="{1C6DAA60-D08D-ED4C-80D0-0C377449D5F5}"/>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49A2A66E-EB2D-1642-9CFF-BF78FF8631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pic>
        <p:nvPicPr>
          <p:cNvPr id="8" name="Picture 7">
            <a:extLst>
              <a:ext uri="{FF2B5EF4-FFF2-40B4-BE49-F238E27FC236}">
                <a16:creationId xmlns:a16="http://schemas.microsoft.com/office/drawing/2014/main" id="{DFA12DF0-B965-AD43-9B96-46644F9C97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3816" y="299"/>
            <a:ext cx="848740" cy="848740"/>
          </a:xfrm>
          <a:prstGeom prst="rect">
            <a:avLst/>
          </a:prstGeom>
        </p:spPr>
      </p:pic>
    </p:spTree>
    <p:extLst>
      <p:ext uri="{BB962C8B-B14F-4D97-AF65-F5344CB8AC3E}">
        <p14:creationId xmlns:p14="http://schemas.microsoft.com/office/powerpoint/2010/main" val="292901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8727" y="1016723"/>
            <a:ext cx="8063345" cy="1325563"/>
          </a:xfrm>
        </p:spPr>
        <p:txBody>
          <a:bodyPr>
            <a:normAutofit/>
          </a:bodyPr>
          <a:lstStyle/>
          <a:p>
            <a:r>
              <a:rPr lang="en-US" b="1" dirty="0"/>
              <a:t>Prevention of fluid distension </a:t>
            </a:r>
            <a:endParaRPr lang="fa-IR" b="1" dirty="0"/>
          </a:p>
        </p:txBody>
      </p:sp>
      <p:sp>
        <p:nvSpPr>
          <p:cNvPr id="3" name="Content Placeholder 2"/>
          <p:cNvSpPr>
            <a:spLocks noGrp="1"/>
          </p:cNvSpPr>
          <p:nvPr>
            <p:ph idx="1"/>
          </p:nvPr>
        </p:nvSpPr>
        <p:spPr>
          <a:xfrm>
            <a:off x="781878" y="1948070"/>
            <a:ext cx="10772812" cy="4537302"/>
          </a:xfrm>
        </p:spPr>
        <p:txBody>
          <a:bodyPr>
            <a:noAutofit/>
          </a:bodyPr>
          <a:lstStyle/>
          <a:p>
            <a:pPr lvl="0"/>
            <a:r>
              <a:rPr lang="en-US" sz="2000" dirty="0">
                <a:solidFill>
                  <a:prstClr val="black"/>
                </a:solidFill>
                <a:latin typeface="Calibri Light" panose="020F0302020204030204" pitchFamily="34" charset="0"/>
              </a:rPr>
              <a:t>These complications usually occur in the </a:t>
            </a:r>
            <a:r>
              <a:rPr lang="en-US" sz="2000" dirty="0">
                <a:solidFill>
                  <a:srgbClr val="FF0000"/>
                </a:solidFill>
                <a:latin typeface="Calibri Light" panose="020F0302020204030204" pitchFamily="34" charset="0"/>
              </a:rPr>
              <a:t>immediate post-operative </a:t>
            </a:r>
            <a:r>
              <a:rPr lang="en-US" sz="2000" dirty="0">
                <a:solidFill>
                  <a:prstClr val="black"/>
                </a:solidFill>
                <a:latin typeface="Calibri Light" panose="020F0302020204030204" pitchFamily="34" charset="0"/>
              </a:rPr>
              <a:t>period. The</a:t>
            </a:r>
            <a:r>
              <a:rPr lang="en-US" sz="2000" dirty="0">
                <a:solidFill>
                  <a:srgbClr val="FF0000"/>
                </a:solidFill>
                <a:latin typeface="Calibri Light" panose="020F0302020204030204" pitchFamily="34" charset="0"/>
              </a:rPr>
              <a:t> surgeon </a:t>
            </a:r>
            <a:r>
              <a:rPr lang="en-US" sz="2000" dirty="0">
                <a:solidFill>
                  <a:prstClr val="black"/>
                </a:solidFill>
                <a:latin typeface="Calibri Light" panose="020F0302020204030204" pitchFamily="34" charset="0"/>
              </a:rPr>
              <a:t>and/or </a:t>
            </a:r>
            <a:r>
              <a:rPr lang="en-US" sz="2000" dirty="0">
                <a:solidFill>
                  <a:srgbClr val="FF0000"/>
                </a:solidFill>
                <a:latin typeface="Calibri Light" panose="020F0302020204030204" pitchFamily="34" charset="0"/>
              </a:rPr>
              <a:t>anesthetist</a:t>
            </a:r>
            <a:r>
              <a:rPr lang="en-US" sz="2000" dirty="0">
                <a:solidFill>
                  <a:prstClr val="black"/>
                </a:solidFill>
                <a:latin typeface="Calibri Light" panose="020F0302020204030204" pitchFamily="34" charset="0"/>
              </a:rPr>
              <a:t> have the responsibility to begin resuscitative procedures and seek appropriate advice and </a:t>
            </a:r>
            <a:r>
              <a:rPr lang="en-US" sz="2000" dirty="0">
                <a:solidFill>
                  <a:srgbClr val="FF0000"/>
                </a:solidFill>
                <a:latin typeface="Calibri Light" panose="020F0302020204030204" pitchFamily="34" charset="0"/>
              </a:rPr>
              <a:t>help</a:t>
            </a:r>
            <a:r>
              <a:rPr lang="en-US" sz="2000" dirty="0">
                <a:solidFill>
                  <a:prstClr val="black"/>
                </a:solidFill>
                <a:latin typeface="Calibri Light" panose="020F0302020204030204" pitchFamily="34" charset="0"/>
              </a:rPr>
              <a:t> from their colleagues in </a:t>
            </a:r>
            <a:r>
              <a:rPr lang="en-US" sz="2000" dirty="0">
                <a:solidFill>
                  <a:srgbClr val="FF0000"/>
                </a:solidFill>
                <a:latin typeface="Calibri Light" panose="020F0302020204030204" pitchFamily="34" charset="0"/>
              </a:rPr>
              <a:t>internal medicine. </a:t>
            </a:r>
            <a:r>
              <a:rPr lang="en-US" sz="2000" dirty="0">
                <a:solidFill>
                  <a:prstClr val="black"/>
                </a:solidFill>
                <a:latin typeface="Calibri Light" panose="020F0302020204030204" pitchFamily="34" charset="0"/>
              </a:rPr>
              <a:t>If such complications should occur </a:t>
            </a:r>
            <a:r>
              <a:rPr lang="en-US" sz="2000" dirty="0">
                <a:solidFill>
                  <a:srgbClr val="FF0000"/>
                </a:solidFill>
                <a:latin typeface="Calibri Light" panose="020F0302020204030204" pitchFamily="34" charset="0"/>
              </a:rPr>
              <a:t>during </a:t>
            </a:r>
            <a:r>
              <a:rPr lang="en-US" sz="2000" dirty="0">
                <a:solidFill>
                  <a:prstClr val="black"/>
                </a:solidFill>
                <a:latin typeface="Calibri Light" panose="020F0302020204030204" pitchFamily="34" charset="0"/>
              </a:rPr>
              <a:t>the procedure, surgery must be </a:t>
            </a:r>
            <a:r>
              <a:rPr lang="en-US" sz="2000" dirty="0">
                <a:solidFill>
                  <a:srgbClr val="FF0000"/>
                </a:solidFill>
                <a:latin typeface="Calibri Light" panose="020F0302020204030204" pitchFamily="34" charset="0"/>
              </a:rPr>
              <a:t>abandoned forthwith</a:t>
            </a:r>
            <a:r>
              <a:rPr lang="en-US" sz="2000" dirty="0">
                <a:solidFill>
                  <a:srgbClr val="FF0000"/>
                </a:solidFill>
                <a:latin typeface="Arial" panose="020B0604020202020204" pitchFamily="34" charset="0"/>
              </a:rPr>
              <a:t>. </a:t>
            </a:r>
          </a:p>
          <a:p>
            <a:pPr marL="0" lvl="0" indent="0">
              <a:buNone/>
            </a:pPr>
            <a:r>
              <a:rPr lang="en-US" sz="2000" b="1" dirty="0">
                <a:solidFill>
                  <a:prstClr val="black"/>
                </a:solidFill>
                <a:latin typeface="Arial" panose="020B0604020202020204" pitchFamily="34" charset="0"/>
              </a:rPr>
              <a:t> </a:t>
            </a:r>
          </a:p>
          <a:p>
            <a:pPr lvl="0"/>
            <a:r>
              <a:rPr lang="en-US" b="1" dirty="0">
                <a:solidFill>
                  <a:prstClr val="black"/>
                </a:solidFill>
                <a:latin typeface="Calibri Light" panose="020F0302020204030204" pitchFamily="34" charset="0"/>
              </a:rPr>
              <a:t>Prevention</a:t>
            </a:r>
            <a:r>
              <a:rPr lang="en-US" sz="2000" dirty="0">
                <a:solidFill>
                  <a:prstClr val="black"/>
                </a:solidFill>
                <a:latin typeface="Calibri Light" panose="020F0302020204030204" pitchFamily="34" charset="0"/>
              </a:rPr>
              <a:t> may be accomplished by:</a:t>
            </a:r>
          </a:p>
          <a:p>
            <a:pPr lvl="0">
              <a:buFont typeface="+mj-lt"/>
              <a:buAutoNum type="arabicPeriod"/>
            </a:pPr>
            <a:r>
              <a:rPr lang="en-US" sz="2000" dirty="0">
                <a:solidFill>
                  <a:prstClr val="black"/>
                </a:solidFill>
                <a:latin typeface="Calibri Light" panose="020F0302020204030204" pitchFamily="34" charset="0"/>
              </a:rPr>
              <a:t>Using </a:t>
            </a:r>
            <a:r>
              <a:rPr lang="en-US" sz="2000" dirty="0">
                <a:solidFill>
                  <a:srgbClr val="FF0000"/>
                </a:solidFill>
                <a:latin typeface="Calibri Light" panose="020F0302020204030204" pitchFamily="34" charset="0"/>
              </a:rPr>
              <a:t>appropriate distension </a:t>
            </a:r>
            <a:r>
              <a:rPr lang="en-US" sz="2000" dirty="0">
                <a:solidFill>
                  <a:prstClr val="black"/>
                </a:solidFill>
                <a:latin typeface="Calibri Light" panose="020F0302020204030204" pitchFamily="34" charset="0"/>
              </a:rPr>
              <a:t>media and delivery systems</a:t>
            </a:r>
          </a:p>
          <a:p>
            <a:pPr lvl="0">
              <a:buFont typeface="+mj-lt"/>
              <a:buAutoNum type="arabicPeriod"/>
            </a:pPr>
            <a:r>
              <a:rPr lang="en-US" dirty="0">
                <a:solidFill>
                  <a:srgbClr val="00B050"/>
                </a:solidFill>
                <a:latin typeface="Calibri Light" panose="020F0302020204030204" pitchFamily="34" charset="0"/>
              </a:rPr>
              <a:t>Keeping operating times to a minimum</a:t>
            </a:r>
          </a:p>
          <a:p>
            <a:pPr lvl="0">
              <a:buFont typeface="+mj-lt"/>
              <a:buAutoNum type="arabicPeriod"/>
            </a:pPr>
            <a:r>
              <a:rPr lang="en-US" sz="2000" dirty="0">
                <a:solidFill>
                  <a:srgbClr val="FF0000"/>
                </a:solidFill>
                <a:latin typeface="Calibri Light" panose="020F0302020204030204" pitchFamily="34" charset="0"/>
              </a:rPr>
              <a:t>Avoiding </a:t>
            </a:r>
            <a:r>
              <a:rPr lang="en-US" sz="2000" dirty="0">
                <a:solidFill>
                  <a:prstClr val="black"/>
                </a:solidFill>
                <a:latin typeface="Calibri Light" panose="020F0302020204030204" pitchFamily="34" charset="0"/>
              </a:rPr>
              <a:t>entering the </a:t>
            </a:r>
            <a:r>
              <a:rPr lang="en-US" sz="2000" dirty="0">
                <a:solidFill>
                  <a:srgbClr val="FF0000"/>
                </a:solidFill>
                <a:latin typeface="Calibri Light" panose="020F0302020204030204" pitchFamily="34" charset="0"/>
              </a:rPr>
              <a:t>vascular channels</a:t>
            </a:r>
          </a:p>
          <a:p>
            <a:pPr lvl="0">
              <a:buFont typeface="+mj-lt"/>
              <a:buAutoNum type="arabicPeriod"/>
            </a:pPr>
            <a:r>
              <a:rPr lang="en-US" sz="2000" dirty="0">
                <a:solidFill>
                  <a:prstClr val="black"/>
                </a:solidFill>
                <a:latin typeface="Calibri Light" panose="020F0302020204030204" pitchFamily="34" charset="0"/>
              </a:rPr>
              <a:t>Keeping </a:t>
            </a:r>
            <a:r>
              <a:rPr lang="en-US" sz="2000" dirty="0">
                <a:solidFill>
                  <a:srgbClr val="FF0000"/>
                </a:solidFill>
                <a:latin typeface="Calibri Light" panose="020F0302020204030204" pitchFamily="34" charset="0"/>
              </a:rPr>
              <a:t>fluid pressures </a:t>
            </a:r>
            <a:r>
              <a:rPr lang="en-US" sz="2000" b="1" dirty="0">
                <a:solidFill>
                  <a:prstClr val="black"/>
                </a:solidFill>
                <a:latin typeface="Calibri Light" panose="020F0302020204030204" pitchFamily="34" charset="0"/>
              </a:rPr>
              <a:t>below </a:t>
            </a:r>
            <a:r>
              <a:rPr lang="en-US" sz="2000" b="1" dirty="0">
                <a:solidFill>
                  <a:srgbClr val="00B050"/>
                </a:solidFill>
                <a:latin typeface="Calibri Light" panose="020F0302020204030204" pitchFamily="34" charset="0"/>
              </a:rPr>
              <a:t>80mmHg </a:t>
            </a:r>
            <a:r>
              <a:rPr lang="en-US" sz="2000" dirty="0">
                <a:solidFill>
                  <a:prstClr val="black"/>
                </a:solidFill>
                <a:latin typeface="Calibri Light" panose="020F0302020204030204" pitchFamily="34" charset="0"/>
              </a:rPr>
              <a:t>and gas pressures below 100mmHg.</a:t>
            </a:r>
          </a:p>
          <a:p>
            <a:pPr lvl="0">
              <a:buFont typeface="+mj-lt"/>
              <a:buAutoNum type="arabicPeriod"/>
            </a:pPr>
            <a:r>
              <a:rPr lang="en-US" sz="2000" dirty="0">
                <a:solidFill>
                  <a:prstClr val="black"/>
                </a:solidFill>
                <a:latin typeface="Calibri Light" panose="020F0302020204030204" pitchFamily="34" charset="0"/>
              </a:rPr>
              <a:t>Meticulous </a:t>
            </a:r>
            <a:r>
              <a:rPr lang="en-US" sz="2000" dirty="0">
                <a:solidFill>
                  <a:srgbClr val="FF0000"/>
                </a:solidFill>
                <a:latin typeface="Calibri Light" panose="020F0302020204030204" pitchFamily="34" charset="0"/>
              </a:rPr>
              <a:t>accountancy of fluid balance</a:t>
            </a:r>
            <a:r>
              <a:rPr lang="en-US" sz="2000" dirty="0">
                <a:solidFill>
                  <a:prstClr val="black"/>
                </a:solidFill>
                <a:latin typeface="Calibri Light" panose="020F0302020204030204" pitchFamily="34" charset="0"/>
              </a:rPr>
              <a:t>. The procedure must be abandoned if the deficit rises to 2 lit or there is evidence of venous congestion</a:t>
            </a:r>
            <a:endParaRPr lang="fa-IR" sz="2000" dirty="0">
              <a:latin typeface="Calibri Light" panose="020F0302020204030204" pitchFamily="34" charset="0"/>
            </a:endParaRPr>
          </a:p>
        </p:txBody>
      </p:sp>
      <p:sp>
        <p:nvSpPr>
          <p:cNvPr id="5" name="Footer Placeholder 4">
            <a:extLst>
              <a:ext uri="{FF2B5EF4-FFF2-40B4-BE49-F238E27FC236}">
                <a16:creationId xmlns:a16="http://schemas.microsoft.com/office/drawing/2014/main" id="{72CF2CCC-4BD3-BA46-8C2D-518CBB3C3A64}"/>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0FAC98AF-577C-6A46-909D-4A94357628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3332" y="0"/>
            <a:ext cx="848740" cy="848740"/>
          </a:xfrm>
          <a:prstGeom prst="rect">
            <a:avLst/>
          </a:prstGeom>
        </p:spPr>
      </p:pic>
      <p:pic>
        <p:nvPicPr>
          <p:cNvPr id="7" name="Picture 6">
            <a:extLst>
              <a:ext uri="{FF2B5EF4-FFF2-40B4-BE49-F238E27FC236}">
                <a16:creationId xmlns:a16="http://schemas.microsoft.com/office/drawing/2014/main" id="{4C8FA190-191B-ED48-ABFC-7C9C9EAE13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195776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0330" y="1729830"/>
            <a:ext cx="4739439"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Uterine perforation</a:t>
            </a:r>
            <a:endParaRPr kumimoji="0" lang="fa-IR" sz="1800" b="0" i="0" u="none" strike="noStrike" kern="0" cap="none" spc="0" normalizeH="0" baseline="0" noProof="0" dirty="0">
              <a:ln>
                <a:noFill/>
              </a:ln>
              <a:solidFill>
                <a:sysClr val="windowText" lastClr="000000"/>
              </a:solidFill>
              <a:effectLst/>
              <a:uLnTx/>
              <a:uFillTx/>
            </a:endParaRPr>
          </a:p>
        </p:txBody>
      </p:sp>
      <p:pic>
        <p:nvPicPr>
          <p:cNvPr id="3" name="Picture 2"/>
          <p:cNvPicPr>
            <a:picLocks noChangeAspect="1"/>
          </p:cNvPicPr>
          <p:nvPr/>
        </p:nvPicPr>
        <p:blipFill>
          <a:blip r:embed="rId2"/>
          <a:stretch>
            <a:fillRect/>
          </a:stretch>
        </p:blipFill>
        <p:spPr>
          <a:xfrm>
            <a:off x="7191376" y="1271588"/>
            <a:ext cx="2705100" cy="1695450"/>
          </a:xfrm>
          <a:prstGeom prst="rect">
            <a:avLst/>
          </a:prstGeom>
          <a:ln w="88900" cap="sq" cmpd="thickThin">
            <a:solidFill>
              <a:srgbClr val="000000"/>
            </a:solidFill>
            <a:prstDash val="solid"/>
            <a:miter lim="800000"/>
          </a:ln>
          <a:effectLst>
            <a:innerShdw blurRad="76200">
              <a:srgbClr val="000000"/>
            </a:innerShdw>
          </a:effectLst>
        </p:spPr>
      </p:pic>
      <p:pic>
        <p:nvPicPr>
          <p:cNvPr id="4" name="Picture 3"/>
          <p:cNvPicPr>
            <a:picLocks noChangeAspect="1"/>
          </p:cNvPicPr>
          <p:nvPr/>
        </p:nvPicPr>
        <p:blipFill rotWithShape="1">
          <a:blip r:embed="rId3"/>
          <a:srcRect l="10123" r="14555"/>
          <a:stretch/>
        </p:blipFill>
        <p:spPr>
          <a:xfrm>
            <a:off x="10039643" y="1366838"/>
            <a:ext cx="2152357" cy="1600200"/>
          </a:xfrm>
          <a:prstGeom prst="rect">
            <a:avLst/>
          </a:prstGeom>
        </p:spPr>
      </p:pic>
      <p:sp>
        <p:nvSpPr>
          <p:cNvPr id="5" name="Plaque 4"/>
          <p:cNvSpPr/>
          <p:nvPr/>
        </p:nvSpPr>
        <p:spPr>
          <a:xfrm>
            <a:off x="395654" y="3043238"/>
            <a:ext cx="8148272" cy="3794963"/>
          </a:xfrm>
          <a:prstGeom prst="plaque">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Calibri" panose="020F0502020204030204"/>
                <a:ea typeface="+mn-ea"/>
                <a:cs typeface="+mn-cs"/>
              </a:rPr>
              <a:t> </a:t>
            </a:r>
            <a:r>
              <a:rPr kumimoji="0" lang="en-US" sz="2800" b="0" i="0" u="none" strike="noStrike" kern="0" cap="none" spc="0" normalizeH="0" baseline="0" noProof="0" dirty="0">
                <a:ln>
                  <a:noFill/>
                </a:ln>
                <a:effectLst/>
                <a:uLnTx/>
                <a:uFillTx/>
                <a:latin typeface="+mj-lt"/>
                <a:ea typeface="+mn-ea"/>
                <a:cs typeface="+mn-cs"/>
              </a:rPr>
              <a:t>Perforation </a:t>
            </a:r>
            <a:r>
              <a:rPr kumimoji="0" lang="en-US" sz="2800" b="1" i="0" u="none" strike="noStrike" kern="0" cap="none" spc="0" normalizeH="0" baseline="0" noProof="0" dirty="0">
                <a:ln>
                  <a:noFill/>
                </a:ln>
                <a:effectLst/>
                <a:uLnTx/>
                <a:uFillTx/>
                <a:latin typeface="+mj-lt"/>
                <a:ea typeface="+mn-ea"/>
                <a:cs typeface="+mn-cs"/>
              </a:rPr>
              <a:t>rate</a:t>
            </a:r>
            <a:r>
              <a:rPr kumimoji="0" lang="en-US" sz="2800" b="0" i="0" u="none" strike="noStrike" kern="0" cap="none" spc="0" normalizeH="0" baseline="0" noProof="0" dirty="0">
                <a:ln>
                  <a:noFill/>
                </a:ln>
                <a:effectLst/>
                <a:uLnTx/>
                <a:uFillTx/>
                <a:latin typeface="+mj-lt"/>
                <a:ea typeface="+mn-ea"/>
                <a:cs typeface="+mn-cs"/>
              </a:rPr>
              <a:t>:0.007–1.7% </a:t>
            </a:r>
            <a:r>
              <a:rPr kumimoji="0" lang="en-US" sz="1000" b="0" i="0" u="none" strike="noStrike" kern="0" cap="none" spc="0" normalizeH="0" baseline="0" noProof="0" dirty="0">
                <a:ln>
                  <a:noFill/>
                </a:ln>
                <a:effectLst/>
                <a:uLnTx/>
                <a:uFillTx/>
                <a:latin typeface="+mj-lt"/>
                <a:ea typeface="+mn-ea"/>
                <a:cs typeface="+mn-cs"/>
              </a:rPr>
              <a:t>RCOG 2011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effectLst/>
              <a:uLnTx/>
              <a:uFillTx/>
              <a:latin typeface="+mj-lt"/>
              <a:ea typeface="+mn-ea"/>
              <a:cs typeface="+mn-cs"/>
            </a:endParaRPr>
          </a:p>
          <a:p>
            <a:pPr marR="0" lvl="0" defTabSz="914400" eaLnBrk="1" fontAlgn="auto" latinLnBrk="0" hangingPunct="1">
              <a:lnSpc>
                <a:spcPct val="90000"/>
              </a:lnSpc>
              <a:spcBef>
                <a:spcPts val="1000"/>
              </a:spcBef>
              <a:spcAft>
                <a:spcPts val="0"/>
              </a:spcAft>
              <a:buClrTx/>
              <a:buSzTx/>
              <a:tabLst/>
              <a:defRPr/>
            </a:pPr>
            <a:r>
              <a:rPr kumimoji="0" lang="en-US" sz="2400" b="1" i="0" u="none" strike="noStrike" kern="0" cap="none" spc="0" normalizeH="0" baseline="0" noProof="0" dirty="0">
                <a:ln>
                  <a:noFill/>
                </a:ln>
                <a:solidFill>
                  <a:srgbClr val="FF0000"/>
                </a:solidFill>
                <a:effectLst/>
                <a:uLnTx/>
                <a:uFillTx/>
                <a:latin typeface="+mj-lt"/>
                <a:ea typeface="+mn-ea"/>
                <a:cs typeface="+mn-cs"/>
              </a:rPr>
              <a:t>Risk factors </a:t>
            </a:r>
            <a:r>
              <a:rPr kumimoji="0" lang="en-US" sz="2400" b="0" i="0" u="none" strike="noStrike" kern="0" cap="none" spc="0" normalizeH="0" baseline="0" noProof="0" dirty="0">
                <a:ln>
                  <a:noFill/>
                </a:ln>
                <a:effectLst/>
                <a:uLnTx/>
                <a:uFillTx/>
                <a:latin typeface="+mj-lt"/>
                <a:ea typeface="+mn-ea"/>
                <a:cs typeface="+mn-cs"/>
              </a:rPr>
              <a:t>:</a:t>
            </a:r>
          </a:p>
          <a:p>
            <a:pPr marR="0" lvl="0" defTabSz="914400" eaLnBrk="1" fontAlgn="auto" latinLnBrk="0" hangingPunct="1">
              <a:lnSpc>
                <a:spcPct val="90000"/>
              </a:lnSpc>
              <a:spcBef>
                <a:spcPts val="1000"/>
              </a:spcBef>
              <a:spcAft>
                <a:spcPts val="0"/>
              </a:spcAft>
              <a:buClrTx/>
              <a:buSzTx/>
              <a:tabLst/>
              <a:defRPr/>
            </a:pPr>
            <a:r>
              <a:rPr kumimoji="0" lang="en-US" sz="2400" b="0" i="0" u="none" strike="noStrike" kern="0" cap="none" spc="0" normalizeH="0" baseline="0" noProof="0" dirty="0">
                <a:ln>
                  <a:noFill/>
                </a:ln>
                <a:effectLst/>
                <a:uLnTx/>
                <a:uFillTx/>
                <a:latin typeface="+mj-lt"/>
                <a:ea typeface="+mn-ea"/>
                <a:cs typeface="+mn-cs"/>
              </a:rPr>
              <a:t>Cervical stenosis, </a:t>
            </a:r>
          </a:p>
          <a:p>
            <a:pPr marR="0" lvl="0" defTabSz="914400" eaLnBrk="1" fontAlgn="auto" latinLnBrk="0" hangingPunct="1">
              <a:lnSpc>
                <a:spcPct val="90000"/>
              </a:lnSpc>
              <a:spcBef>
                <a:spcPts val="1000"/>
              </a:spcBef>
              <a:spcAft>
                <a:spcPts val="0"/>
              </a:spcAft>
              <a:buClrTx/>
              <a:buSzTx/>
              <a:tabLst/>
              <a:defRPr/>
            </a:pPr>
            <a:r>
              <a:rPr lang="en-US" sz="2400" kern="0" dirty="0">
                <a:latin typeface="+mj-lt"/>
              </a:rPr>
              <a:t>T</a:t>
            </a:r>
            <a:r>
              <a:rPr kumimoji="0" lang="en-US" sz="2400" b="0" i="0" u="none" strike="noStrike" kern="0" cap="none" spc="0" normalizeH="0" baseline="0" noProof="0" dirty="0" err="1">
                <a:ln>
                  <a:noFill/>
                </a:ln>
                <a:effectLst/>
                <a:uLnTx/>
                <a:uFillTx/>
                <a:latin typeface="+mj-lt"/>
                <a:ea typeface="+mn-ea"/>
                <a:cs typeface="+mn-cs"/>
              </a:rPr>
              <a:t>ortuous</a:t>
            </a:r>
            <a:r>
              <a:rPr kumimoji="0" lang="en-US" sz="2400" b="0" i="0" u="none" strike="noStrike" kern="0" cap="none" spc="0" normalizeH="0" baseline="0" noProof="0" dirty="0">
                <a:ln>
                  <a:noFill/>
                </a:ln>
                <a:effectLst/>
                <a:uLnTx/>
                <a:uFillTx/>
                <a:latin typeface="+mj-lt"/>
                <a:ea typeface="+mn-ea"/>
                <a:cs typeface="+mn-cs"/>
              </a:rPr>
              <a:t> cervical canal and </a:t>
            </a:r>
          </a:p>
          <a:p>
            <a:pPr marR="0" lvl="0" defTabSz="914400" eaLnBrk="1" fontAlgn="auto" latinLnBrk="0" hangingPunct="1">
              <a:lnSpc>
                <a:spcPct val="90000"/>
              </a:lnSpc>
              <a:spcBef>
                <a:spcPts val="1000"/>
              </a:spcBef>
              <a:spcAft>
                <a:spcPts val="0"/>
              </a:spcAft>
              <a:buClrTx/>
              <a:buSzTx/>
              <a:tabLst/>
              <a:defRPr/>
            </a:pPr>
            <a:r>
              <a:rPr kumimoji="0" lang="en-US" sz="2400" b="0" i="0" u="none" strike="noStrike" kern="0" cap="none" spc="0" normalizeH="0" baseline="0" noProof="0" dirty="0">
                <a:ln>
                  <a:noFill/>
                </a:ln>
                <a:effectLst/>
                <a:uLnTx/>
                <a:uFillTx/>
                <a:latin typeface="+mj-lt"/>
                <a:ea typeface="+mn-ea"/>
                <a:cs typeface="+mn-cs"/>
              </a:rPr>
              <a:t>Deviated uterine cavity as a result of fibroids</a:t>
            </a:r>
            <a:r>
              <a:rPr kumimoji="0" lang="en-US" sz="2000" b="0" i="0" u="none" strike="noStrike" kern="0" cap="none" spc="0" normalizeH="0" baseline="0" noProof="0" dirty="0">
                <a:ln>
                  <a:noFill/>
                </a:ln>
                <a:effectLst/>
                <a:uLnTx/>
                <a:uFillTx/>
                <a:latin typeface="+mj-lt"/>
                <a:ea typeface="+mn-ea"/>
                <a:cs typeface="+mn-cs"/>
              </a:rPr>
              <a:t>.</a:t>
            </a:r>
            <a:r>
              <a:rPr kumimoji="0" lang="en-US" sz="1400" b="0" i="0" u="none" strike="noStrike" kern="0" cap="none" spc="0" normalizeH="0" baseline="0" noProof="0" dirty="0">
                <a:ln>
                  <a:noFill/>
                </a:ln>
                <a:effectLst/>
                <a:uLnTx/>
                <a:uFillTx/>
                <a:latin typeface="+mj-lt"/>
                <a:ea typeface="+mn-ea"/>
                <a:cs typeface="+mn-cs"/>
              </a:rPr>
              <a:t>(</a:t>
            </a:r>
            <a:r>
              <a:rPr kumimoji="0" lang="en-US" sz="1400" b="0" i="0" u="none" strike="noStrike" kern="0" cap="none" spc="0" normalizeH="0" baseline="0" noProof="0" dirty="0" err="1">
                <a:ln>
                  <a:noFill/>
                </a:ln>
                <a:effectLst/>
                <a:uLnTx/>
                <a:uFillTx/>
                <a:latin typeface="+mj-lt"/>
                <a:ea typeface="+mn-ea"/>
                <a:cs typeface="+mn-cs"/>
              </a:rPr>
              <a:t>RCOG,Petrozza</a:t>
            </a:r>
            <a:r>
              <a:rPr kumimoji="0" lang="en-US" sz="1400" b="0" i="0" u="none" strike="noStrike" kern="0" cap="none" spc="0" normalizeH="0" baseline="0" noProof="0" dirty="0">
                <a:ln>
                  <a:noFill/>
                </a:ln>
                <a:effectLst/>
                <a:uLnTx/>
                <a:uFillTx/>
                <a:latin typeface="+mj-lt"/>
                <a:ea typeface="+mn-ea"/>
                <a:cs typeface="+mn-cs"/>
              </a:rPr>
              <a:t> 2017)</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D</a:t>
            </a:r>
          </a:p>
        </p:txBody>
      </p:sp>
      <p:sp>
        <p:nvSpPr>
          <p:cNvPr id="7" name="Footer Placeholder 6">
            <a:extLst>
              <a:ext uri="{FF2B5EF4-FFF2-40B4-BE49-F238E27FC236}">
                <a16:creationId xmlns:a16="http://schemas.microsoft.com/office/drawing/2014/main" id="{8A8788AF-B128-214B-B4ED-5FED7BC1B17D}"/>
              </a:ext>
            </a:extLst>
          </p:cNvPr>
          <p:cNvSpPr>
            <a:spLocks noGrp="1"/>
          </p:cNvSpPr>
          <p:nvPr>
            <p:ph type="ftr" sz="quarter" idx="11"/>
          </p:nvPr>
        </p:nvSpPr>
        <p:spPr/>
        <p:txBody>
          <a:bodyPr/>
          <a:lstStyle/>
          <a:p>
            <a:r>
              <a:rPr lang="en-US"/>
              <a:t>Dr.Ameneh.Haghgoo</a:t>
            </a:r>
            <a:endParaRPr lang="fa-IR"/>
          </a:p>
        </p:txBody>
      </p:sp>
      <p:pic>
        <p:nvPicPr>
          <p:cNvPr id="8" name="Picture 7">
            <a:extLst>
              <a:ext uri="{FF2B5EF4-FFF2-40B4-BE49-F238E27FC236}">
                <a16:creationId xmlns:a16="http://schemas.microsoft.com/office/drawing/2014/main" id="{F39D0E6C-CE2C-6242-8CAE-9A98B0737F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37312" y="0"/>
            <a:ext cx="848740" cy="848740"/>
          </a:xfrm>
          <a:prstGeom prst="rect">
            <a:avLst/>
          </a:prstGeom>
        </p:spPr>
      </p:pic>
      <p:pic>
        <p:nvPicPr>
          <p:cNvPr id="9" name="Picture 8">
            <a:extLst>
              <a:ext uri="{FF2B5EF4-FFF2-40B4-BE49-F238E27FC236}">
                <a16:creationId xmlns:a16="http://schemas.microsoft.com/office/drawing/2014/main" id="{7B8C8693-D6AB-CF42-88CD-CE1B3498E7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740097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0034" y="609600"/>
            <a:ext cx="4858729" cy="104644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schemeClr val="bg1"/>
                </a:solidFill>
                <a:effectLst/>
                <a:uLnTx/>
                <a:uFillTx/>
                <a:ea typeface="+mj-ea"/>
                <a:cs typeface="+mj-cs"/>
              </a:rPr>
              <a:t>Uterine perforation</a:t>
            </a:r>
            <a:br>
              <a:rPr kumimoji="0" lang="en-US" sz="4400" b="1" i="0" u="none" strike="noStrike" kern="0" cap="none" spc="0" normalizeH="0" baseline="0" noProof="0" dirty="0">
                <a:ln>
                  <a:noFill/>
                </a:ln>
                <a:solidFill>
                  <a:srgbClr val="000000"/>
                </a:solidFill>
                <a:effectLst/>
                <a:uLnTx/>
                <a:uFillTx/>
                <a:ea typeface="+mj-ea"/>
                <a:cs typeface="+mj-cs"/>
              </a:rPr>
            </a:br>
            <a:endParaRPr kumimoji="0" lang="fa-IR" sz="1800" b="0" i="0" u="none" strike="noStrike" kern="0" cap="none" spc="0" normalizeH="0" baseline="0" noProof="0" dirty="0">
              <a:ln>
                <a:noFill/>
              </a:ln>
              <a:solidFill>
                <a:sysClr val="windowText" lastClr="000000"/>
              </a:solidFill>
              <a:effectLst/>
              <a:uLnTx/>
              <a:uFillTx/>
            </a:endParaRPr>
          </a:p>
        </p:txBody>
      </p:sp>
      <p:sp>
        <p:nvSpPr>
          <p:cNvPr id="4" name="Rectangle 3"/>
          <p:cNvSpPr/>
          <p:nvPr/>
        </p:nvSpPr>
        <p:spPr>
          <a:xfrm>
            <a:off x="592667" y="1473200"/>
            <a:ext cx="10143066" cy="5665141"/>
          </a:xfrm>
          <a:prstGeom prst="rect">
            <a:avLst/>
          </a:prstGeom>
        </p:spPr>
        <p:txBody>
          <a:bodyPr wrap="square">
            <a:spAutoFit/>
          </a:bodyPr>
          <a:lstStyle/>
          <a:p>
            <a:pPr marL="228600" lvl="0" indent="-228600">
              <a:lnSpc>
                <a:spcPct val="90000"/>
              </a:lnSpc>
              <a:spcBef>
                <a:spcPts val="1000"/>
              </a:spcBef>
              <a:buFont typeface="Arial" panose="020B0604020202020204" pitchFamily="34" charset="0"/>
              <a:buChar char="•"/>
            </a:pPr>
            <a:r>
              <a:rPr lang="en-US" sz="2000" b="1" dirty="0">
                <a:solidFill>
                  <a:srgbClr val="FF0000"/>
                </a:solidFill>
              </a:rPr>
              <a:t>During cervical dilatation:</a:t>
            </a:r>
            <a:endParaRPr lang="en-US" sz="2000" dirty="0">
              <a:solidFill>
                <a:srgbClr val="FF0000"/>
              </a:solidFill>
            </a:endParaRPr>
          </a:p>
          <a:p>
            <a:pPr marL="228600" lvl="0" indent="-228600">
              <a:lnSpc>
                <a:spcPct val="90000"/>
              </a:lnSpc>
              <a:spcBef>
                <a:spcPts val="1000"/>
              </a:spcBef>
              <a:buFont typeface="Arial" panose="020B0604020202020204" pitchFamily="34" charset="0"/>
              <a:buChar char="•"/>
            </a:pPr>
            <a:r>
              <a:rPr lang="en-US" sz="1600" dirty="0">
                <a:solidFill>
                  <a:srgbClr val="FF0000"/>
                </a:solidFill>
              </a:rPr>
              <a:t>Stop</a:t>
            </a:r>
            <a:r>
              <a:rPr lang="en-US" sz="1600" dirty="0">
                <a:solidFill>
                  <a:prstClr val="black"/>
                </a:solidFill>
              </a:rPr>
              <a:t> dilating the cervix if in doubt</a:t>
            </a:r>
          </a:p>
          <a:p>
            <a:pPr marL="228600" lvl="0" indent="-228600">
              <a:lnSpc>
                <a:spcPct val="90000"/>
              </a:lnSpc>
              <a:spcBef>
                <a:spcPts val="1000"/>
              </a:spcBef>
              <a:buFont typeface="Arial" panose="020B0604020202020204" pitchFamily="34" charset="0"/>
              <a:buChar char="•"/>
            </a:pPr>
            <a:r>
              <a:rPr lang="en-US" sz="1600" dirty="0">
                <a:solidFill>
                  <a:srgbClr val="FF0000"/>
                </a:solidFill>
              </a:rPr>
              <a:t>Direct visualization </a:t>
            </a:r>
            <a:r>
              <a:rPr lang="en-US" sz="1600" dirty="0">
                <a:solidFill>
                  <a:prstClr val="black"/>
                </a:solidFill>
              </a:rPr>
              <a:t>of the endocervical and uterine cavities</a:t>
            </a:r>
          </a:p>
          <a:p>
            <a:pPr marL="228600" lvl="0" indent="-228600">
              <a:lnSpc>
                <a:spcPct val="90000"/>
              </a:lnSpc>
              <a:spcBef>
                <a:spcPts val="1000"/>
              </a:spcBef>
              <a:buFont typeface="Arial" panose="020B0604020202020204" pitchFamily="34" charset="0"/>
              <a:buChar char="•"/>
            </a:pPr>
            <a:r>
              <a:rPr lang="en-US" sz="1600" dirty="0">
                <a:solidFill>
                  <a:srgbClr val="FF0000"/>
                </a:solidFill>
              </a:rPr>
              <a:t>Discontinue the procedure</a:t>
            </a:r>
          </a:p>
          <a:p>
            <a:pPr marL="228600" lvl="0" indent="-228600">
              <a:lnSpc>
                <a:spcPct val="90000"/>
              </a:lnSpc>
              <a:spcBef>
                <a:spcPts val="1000"/>
              </a:spcBef>
              <a:buFont typeface="Arial" panose="020B0604020202020204" pitchFamily="34" charset="0"/>
              <a:buChar char="•"/>
            </a:pPr>
            <a:r>
              <a:rPr lang="en-US" sz="1600" dirty="0">
                <a:solidFill>
                  <a:prstClr val="black"/>
                </a:solidFill>
              </a:rPr>
              <a:t>Observe </a:t>
            </a:r>
            <a:r>
              <a:rPr lang="en-US" sz="1600" dirty="0">
                <a:solidFill>
                  <a:srgbClr val="FF0000"/>
                </a:solidFill>
              </a:rPr>
              <a:t>overnight </a:t>
            </a:r>
            <a:r>
              <a:rPr lang="en-US" sz="1600" dirty="0">
                <a:solidFill>
                  <a:prstClr val="black"/>
                </a:solidFill>
              </a:rPr>
              <a:t>and cover with </a:t>
            </a:r>
            <a:r>
              <a:rPr lang="en-US" sz="1600" dirty="0">
                <a:solidFill>
                  <a:srgbClr val="FF0000"/>
                </a:solidFill>
              </a:rPr>
              <a:t>broad spectrum IV </a:t>
            </a:r>
            <a:r>
              <a:rPr lang="en-US" sz="1600" dirty="0">
                <a:solidFill>
                  <a:prstClr val="black"/>
                </a:solidFill>
              </a:rPr>
              <a:t>antibiotics</a:t>
            </a:r>
          </a:p>
          <a:p>
            <a:pPr marL="228600" lvl="0" indent="-228600">
              <a:lnSpc>
                <a:spcPct val="90000"/>
              </a:lnSpc>
              <a:spcBef>
                <a:spcPts val="1000"/>
              </a:spcBef>
              <a:buFont typeface="Arial" panose="020B0604020202020204" pitchFamily="34" charset="0"/>
              <a:buChar char="•"/>
            </a:pPr>
            <a:r>
              <a:rPr lang="en-US" sz="1600" dirty="0"/>
              <a:t>Discharge</a:t>
            </a:r>
            <a:r>
              <a:rPr lang="en-US" sz="1600" dirty="0">
                <a:solidFill>
                  <a:prstClr val="black"/>
                </a:solidFill>
              </a:rPr>
              <a:t> if stable after advising the patient to come back if unwell, in pain or if pyrexia as symptoms may not present until as late as </a:t>
            </a:r>
            <a:r>
              <a:rPr lang="en-US" sz="1600" dirty="0">
                <a:solidFill>
                  <a:srgbClr val="FF0000"/>
                </a:solidFill>
              </a:rPr>
              <a:t>two weeks </a:t>
            </a:r>
            <a:r>
              <a:rPr lang="en-US" sz="1600" dirty="0"/>
              <a:t>po</a:t>
            </a:r>
            <a:r>
              <a:rPr lang="en-US" sz="1600" dirty="0">
                <a:solidFill>
                  <a:prstClr val="black"/>
                </a:solidFill>
              </a:rPr>
              <a:t>st procedure. </a:t>
            </a:r>
          </a:p>
          <a:p>
            <a:pPr marL="228600" lvl="0" indent="-228600">
              <a:lnSpc>
                <a:spcPct val="90000"/>
              </a:lnSpc>
              <a:spcBef>
                <a:spcPts val="1000"/>
              </a:spcBef>
              <a:buFont typeface="Arial" panose="020B0604020202020204" pitchFamily="34" charset="0"/>
              <a:buChar char="•"/>
            </a:pPr>
            <a:r>
              <a:rPr lang="en-US" sz="2000" b="1" dirty="0">
                <a:solidFill>
                  <a:srgbClr val="FF0000"/>
                </a:solidFill>
              </a:rPr>
              <a:t>During surgery:</a:t>
            </a:r>
            <a:endParaRPr lang="en-US" sz="2000" dirty="0">
              <a:solidFill>
                <a:srgbClr val="FF0000"/>
              </a:solidFill>
            </a:endParaRPr>
          </a:p>
          <a:p>
            <a:pPr marL="228600" lvl="0" indent="-228600">
              <a:lnSpc>
                <a:spcPct val="90000"/>
              </a:lnSpc>
              <a:spcBef>
                <a:spcPts val="1000"/>
              </a:spcBef>
              <a:buFont typeface="Arial" panose="020B0604020202020204" pitchFamily="34" charset="0"/>
              <a:buChar char="•"/>
            </a:pPr>
            <a:r>
              <a:rPr lang="en-US" sz="1600" dirty="0">
                <a:solidFill>
                  <a:srgbClr val="FF0000"/>
                </a:solidFill>
              </a:rPr>
              <a:t>Discontinue</a:t>
            </a:r>
            <a:r>
              <a:rPr lang="en-US" sz="1600" dirty="0">
                <a:solidFill>
                  <a:prstClr val="black"/>
                </a:solidFill>
              </a:rPr>
              <a:t> the procedure</a:t>
            </a:r>
          </a:p>
          <a:p>
            <a:pPr marL="228600" lvl="0" indent="-228600">
              <a:lnSpc>
                <a:spcPct val="90000"/>
              </a:lnSpc>
              <a:spcBef>
                <a:spcPts val="1000"/>
              </a:spcBef>
              <a:buFont typeface="Arial" panose="020B0604020202020204" pitchFamily="34" charset="0"/>
              <a:buChar char="•"/>
            </a:pPr>
            <a:r>
              <a:rPr lang="en-US" sz="1600" dirty="0">
                <a:solidFill>
                  <a:prstClr val="black"/>
                </a:solidFill>
              </a:rPr>
              <a:t>May require a </a:t>
            </a:r>
            <a:r>
              <a:rPr lang="en-US" sz="1600" dirty="0">
                <a:solidFill>
                  <a:srgbClr val="FF0000"/>
                </a:solidFill>
              </a:rPr>
              <a:t>laparoscopy/laparotomy </a:t>
            </a:r>
            <a:r>
              <a:rPr lang="en-US" sz="1600" dirty="0">
                <a:solidFill>
                  <a:prstClr val="black"/>
                </a:solidFill>
              </a:rPr>
              <a:t>to exclude intra-abdominal injury depending on the instrument used. </a:t>
            </a:r>
          </a:p>
          <a:p>
            <a:pPr marL="228600" lvl="0" indent="-228600">
              <a:lnSpc>
                <a:spcPct val="90000"/>
              </a:lnSpc>
              <a:spcBef>
                <a:spcPts val="1000"/>
              </a:spcBef>
              <a:buFont typeface="Arial" panose="020B0604020202020204" pitchFamily="34" charset="0"/>
              <a:buChar char="•"/>
            </a:pPr>
            <a:r>
              <a:rPr lang="en-US" sz="2000" dirty="0">
                <a:solidFill>
                  <a:srgbClr val="FF0000"/>
                </a:solidFill>
              </a:rPr>
              <a:t>Laparoscopy is recommended for all perforations using electrosurgical instruments </a:t>
            </a:r>
            <a:r>
              <a:rPr lang="en-US" sz="1600" dirty="0">
                <a:solidFill>
                  <a:prstClr val="black"/>
                </a:solidFill>
              </a:rPr>
              <a:t>or where  avulsion may have occurred. It should also be performed for perforations which occur close to the internal cervical </a:t>
            </a:r>
            <a:r>
              <a:rPr lang="en-US" sz="1600" dirty="0" err="1">
                <a:solidFill>
                  <a:prstClr val="black"/>
                </a:solidFill>
              </a:rPr>
              <a:t>os</a:t>
            </a:r>
            <a:r>
              <a:rPr lang="en-US" sz="1600" dirty="0">
                <a:solidFill>
                  <a:prstClr val="black"/>
                </a:solidFill>
              </a:rPr>
              <a:t> or in the lateral walls of the uterus as these pose a higher risk of bleeding.</a:t>
            </a:r>
          </a:p>
          <a:p>
            <a:pPr marL="228600" lvl="0" indent="-228600">
              <a:lnSpc>
                <a:spcPct val="90000"/>
              </a:lnSpc>
              <a:spcBef>
                <a:spcPts val="1000"/>
              </a:spcBef>
              <a:buFont typeface="Arial" panose="020B0604020202020204" pitchFamily="34" charset="0"/>
              <a:buChar char="•"/>
            </a:pPr>
            <a:r>
              <a:rPr lang="en-US" sz="1600" b="1" dirty="0">
                <a:solidFill>
                  <a:srgbClr val="FF0000"/>
                </a:solidFill>
              </a:rPr>
              <a:t>During retrieval of tissue</a:t>
            </a:r>
            <a:r>
              <a:rPr lang="en-US" sz="1600" b="1" dirty="0">
                <a:solidFill>
                  <a:prstClr val="black"/>
                </a:solidFill>
              </a:rPr>
              <a:t>:</a:t>
            </a:r>
            <a:endParaRPr lang="en-US" sz="1600" dirty="0">
              <a:solidFill>
                <a:prstClr val="black"/>
              </a:solidFill>
            </a:endParaRPr>
          </a:p>
          <a:p>
            <a:pPr marL="228600" lvl="0" indent="-228600">
              <a:lnSpc>
                <a:spcPct val="90000"/>
              </a:lnSpc>
              <a:spcBef>
                <a:spcPts val="1000"/>
              </a:spcBef>
              <a:buFont typeface="Arial" panose="020B0604020202020204" pitchFamily="34" charset="0"/>
              <a:buChar char="•"/>
            </a:pPr>
            <a:r>
              <a:rPr lang="en-US" sz="1600" dirty="0">
                <a:solidFill>
                  <a:srgbClr val="00B050"/>
                </a:solidFill>
              </a:rPr>
              <a:t>laparoscopy for assessment with potential laparoscopic suturing of perforation site</a:t>
            </a:r>
          </a:p>
          <a:p>
            <a:pPr marL="228600" lvl="0" indent="-228600">
              <a:lnSpc>
                <a:spcPct val="90000"/>
              </a:lnSpc>
              <a:spcBef>
                <a:spcPts val="1000"/>
              </a:spcBef>
              <a:buFont typeface="Arial" panose="020B0604020202020204" pitchFamily="34" charset="0"/>
              <a:buChar char="•"/>
            </a:pPr>
            <a:r>
              <a:rPr lang="en-US" sz="1600" dirty="0">
                <a:solidFill>
                  <a:prstClr val="black"/>
                </a:solidFill>
              </a:rPr>
              <a:t>observe as above.</a:t>
            </a:r>
          </a:p>
          <a:p>
            <a:pPr marL="228600" lvl="0" indent="-228600">
              <a:lnSpc>
                <a:spcPct val="90000"/>
              </a:lnSpc>
              <a:spcBef>
                <a:spcPts val="1000"/>
              </a:spcBef>
              <a:buFont typeface="Arial" panose="020B0604020202020204" pitchFamily="34" charset="0"/>
              <a:buChar char="•"/>
            </a:pPr>
            <a:endParaRPr lang="en-US" sz="1400" dirty="0">
              <a:solidFill>
                <a:prstClr val="black"/>
              </a:solidFill>
            </a:endParaRPr>
          </a:p>
        </p:txBody>
      </p:sp>
      <p:sp>
        <p:nvSpPr>
          <p:cNvPr id="3" name="Footer Placeholder 2">
            <a:extLst>
              <a:ext uri="{FF2B5EF4-FFF2-40B4-BE49-F238E27FC236}">
                <a16:creationId xmlns:a16="http://schemas.microsoft.com/office/drawing/2014/main" id="{4A2A8413-4FB8-F746-BD66-1BB05CBB41AF}"/>
              </a:ext>
            </a:extLst>
          </p:cNvPr>
          <p:cNvSpPr>
            <a:spLocks noGrp="1"/>
          </p:cNvSpPr>
          <p:nvPr>
            <p:ph type="ftr" sz="quarter" idx="11"/>
          </p:nvPr>
        </p:nvSpPr>
        <p:spPr/>
        <p:txBody>
          <a:bodyPr/>
          <a:lstStyle/>
          <a:p>
            <a:r>
              <a:rPr lang="en-US"/>
              <a:t>Dr.Ameneh.Haghgoo</a:t>
            </a:r>
            <a:endParaRPr lang="fa-IR"/>
          </a:p>
        </p:txBody>
      </p:sp>
      <p:pic>
        <p:nvPicPr>
          <p:cNvPr id="5" name="Picture 4">
            <a:extLst>
              <a:ext uri="{FF2B5EF4-FFF2-40B4-BE49-F238E27FC236}">
                <a16:creationId xmlns:a16="http://schemas.microsoft.com/office/drawing/2014/main" id="{0245A3E9-61B3-884E-B25E-66D3FA48D4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7312" y="-1"/>
            <a:ext cx="848740" cy="848740"/>
          </a:xfrm>
          <a:prstGeom prst="rect">
            <a:avLst/>
          </a:prstGeom>
        </p:spPr>
      </p:pic>
      <p:pic>
        <p:nvPicPr>
          <p:cNvPr id="6" name="Picture 5">
            <a:extLst>
              <a:ext uri="{FF2B5EF4-FFF2-40B4-BE49-F238E27FC236}">
                <a16:creationId xmlns:a16="http://schemas.microsoft.com/office/drawing/2014/main" id="{A81800D9-711B-2144-9927-C09C4990F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611950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299" t="39982" r="42407" b="27747"/>
          <a:stretch/>
        </p:blipFill>
        <p:spPr>
          <a:xfrm>
            <a:off x="2341611" y="3797774"/>
            <a:ext cx="7763261" cy="25585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529672" y="1981892"/>
            <a:ext cx="11387138" cy="181588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333333"/>
                </a:solidFill>
                <a:effectLst/>
                <a:uLnTx/>
                <a:uFillTx/>
                <a:ea typeface="+mj-ea"/>
                <a:cs typeface="+mj-cs"/>
              </a:rPr>
              <a:t>Diagram demonstrating how to position the internal cervical </a:t>
            </a:r>
            <a:r>
              <a:rPr kumimoji="0" lang="en-US" sz="2000" b="0" i="0" u="none" strike="noStrike" kern="0" cap="none" spc="0" normalizeH="0" baseline="0" noProof="0" dirty="0" err="1">
                <a:ln>
                  <a:noFill/>
                </a:ln>
                <a:solidFill>
                  <a:srgbClr val="333333"/>
                </a:solidFill>
                <a:effectLst/>
                <a:uLnTx/>
                <a:uFillTx/>
                <a:ea typeface="+mj-ea"/>
                <a:cs typeface="+mj-cs"/>
              </a:rPr>
              <a:t>os</a:t>
            </a:r>
            <a:r>
              <a:rPr kumimoji="0" lang="en-US" sz="2000" b="0" i="0" u="none" strike="noStrike" kern="0" cap="none" spc="0" normalizeH="0" baseline="0" noProof="0" dirty="0">
                <a:ln>
                  <a:noFill/>
                </a:ln>
                <a:solidFill>
                  <a:srgbClr val="333333"/>
                </a:solidFill>
                <a:effectLst/>
                <a:uLnTx/>
                <a:uFillTx/>
                <a:ea typeface="+mj-ea"/>
                <a:cs typeface="+mj-cs"/>
              </a:rPr>
              <a:t> as visualized through the </a:t>
            </a:r>
            <a:r>
              <a:rPr kumimoji="0" lang="en-US" sz="2000" b="0" i="0" u="none" strike="noStrike" kern="0" cap="none" spc="0" normalizeH="0" baseline="0" noProof="0" dirty="0" err="1">
                <a:ln>
                  <a:noFill/>
                </a:ln>
                <a:solidFill>
                  <a:srgbClr val="333333"/>
                </a:solidFill>
                <a:effectLst/>
                <a:uLnTx/>
                <a:uFillTx/>
                <a:ea typeface="+mj-ea"/>
                <a:cs typeface="+mj-cs"/>
              </a:rPr>
              <a:t>hysteroscope</a:t>
            </a:r>
            <a:r>
              <a:rPr kumimoji="0" lang="en-US" sz="2000" b="0" i="0" u="none" strike="noStrike" kern="0" cap="none" spc="0" normalizeH="0" baseline="0" noProof="0" dirty="0">
                <a:ln>
                  <a:noFill/>
                </a:ln>
                <a:solidFill>
                  <a:srgbClr val="333333"/>
                </a:solidFill>
                <a:effectLst/>
                <a:uLnTx/>
                <a:uFillTx/>
                <a:ea typeface="+mj-ea"/>
                <a:cs typeface="+mj-cs"/>
              </a:rPr>
              <a:t> during insertion of the 30° </a:t>
            </a:r>
            <a:r>
              <a:rPr kumimoji="0" lang="en-US" sz="2000" b="0" i="0" u="none" strike="noStrike" kern="0" cap="none" spc="0" normalizeH="0" baseline="0" noProof="0" dirty="0" err="1">
                <a:ln>
                  <a:noFill/>
                </a:ln>
                <a:solidFill>
                  <a:srgbClr val="333333"/>
                </a:solidFill>
                <a:effectLst/>
                <a:uLnTx/>
                <a:uFillTx/>
                <a:ea typeface="+mj-ea"/>
                <a:cs typeface="+mj-cs"/>
              </a:rPr>
              <a:t>hysteroscope</a:t>
            </a:r>
            <a:r>
              <a:rPr kumimoji="0" lang="en-US" sz="2000" b="0" i="0" u="none" strike="noStrike" kern="0" cap="none" spc="0" normalizeH="0" baseline="0" noProof="0" dirty="0">
                <a:ln>
                  <a:noFill/>
                </a:ln>
                <a:solidFill>
                  <a:srgbClr val="333333"/>
                </a:solidFill>
                <a:effectLst/>
                <a:uLnTx/>
                <a:uFillTx/>
                <a:ea typeface="+mj-ea"/>
                <a:cs typeface="+mj-cs"/>
              </a:rPr>
              <a:t>. The image to the left demonstrates the technique with an </a:t>
            </a:r>
            <a:r>
              <a:rPr kumimoji="0" lang="en-US" sz="2000" b="0" i="0" u="none" strike="noStrike" kern="0" cap="none" spc="0" normalizeH="0" baseline="0" noProof="0" dirty="0" err="1">
                <a:ln>
                  <a:noFill/>
                </a:ln>
                <a:solidFill>
                  <a:srgbClr val="333333"/>
                </a:solidFill>
                <a:effectLst/>
                <a:uLnTx/>
                <a:uFillTx/>
                <a:ea typeface="+mj-ea"/>
                <a:cs typeface="+mj-cs"/>
              </a:rPr>
              <a:t>anteverted</a:t>
            </a:r>
            <a:r>
              <a:rPr kumimoji="0" lang="en-US" sz="2000" b="0" i="0" u="none" strike="noStrike" kern="0" cap="none" spc="0" normalizeH="0" baseline="0" noProof="0" dirty="0">
                <a:ln>
                  <a:noFill/>
                </a:ln>
                <a:solidFill>
                  <a:srgbClr val="333333"/>
                </a:solidFill>
                <a:effectLst/>
                <a:uLnTx/>
                <a:uFillTx/>
                <a:ea typeface="+mj-ea"/>
                <a:cs typeface="+mj-cs"/>
              </a:rPr>
              <a:t> uterus to guide the </a:t>
            </a:r>
            <a:r>
              <a:rPr kumimoji="0" lang="en-US" sz="2000" b="0" i="0" u="none" strike="noStrike" kern="0" cap="none" spc="0" normalizeH="0" baseline="0" noProof="0" dirty="0" err="1">
                <a:ln>
                  <a:noFill/>
                </a:ln>
                <a:solidFill>
                  <a:srgbClr val="333333"/>
                </a:solidFill>
                <a:effectLst/>
                <a:uLnTx/>
                <a:uFillTx/>
                <a:ea typeface="+mj-ea"/>
                <a:cs typeface="+mj-cs"/>
              </a:rPr>
              <a:t>hysteroscope</a:t>
            </a:r>
            <a:r>
              <a:rPr kumimoji="0" lang="en-US" sz="2000" b="0" i="0" u="none" strike="noStrike" kern="0" cap="none" spc="0" normalizeH="0" baseline="0" noProof="0" dirty="0">
                <a:ln>
                  <a:noFill/>
                </a:ln>
                <a:solidFill>
                  <a:srgbClr val="333333"/>
                </a:solidFill>
                <a:effectLst/>
                <a:uLnTx/>
                <a:uFillTx/>
                <a:ea typeface="+mj-ea"/>
                <a:cs typeface="+mj-cs"/>
              </a:rPr>
              <a:t> along the posterior cervical wall keeping the internal </a:t>
            </a:r>
            <a:r>
              <a:rPr kumimoji="0" lang="en-US" sz="2000" b="0" i="0" u="none" strike="noStrike" kern="0" cap="none" spc="0" normalizeH="0" baseline="0" noProof="0" dirty="0" err="1">
                <a:ln>
                  <a:noFill/>
                </a:ln>
                <a:solidFill>
                  <a:srgbClr val="333333"/>
                </a:solidFill>
                <a:effectLst/>
                <a:uLnTx/>
                <a:uFillTx/>
                <a:ea typeface="+mj-ea"/>
                <a:cs typeface="+mj-cs"/>
              </a:rPr>
              <a:t>os</a:t>
            </a:r>
            <a:r>
              <a:rPr kumimoji="0" lang="en-US" sz="2000" b="0" i="0" u="none" strike="noStrike" kern="0" cap="none" spc="0" normalizeH="0" baseline="0" noProof="0" dirty="0">
                <a:ln>
                  <a:noFill/>
                </a:ln>
                <a:solidFill>
                  <a:srgbClr val="333333"/>
                </a:solidFill>
                <a:effectLst/>
                <a:uLnTx/>
                <a:uFillTx/>
                <a:ea typeface="+mj-ea"/>
                <a:cs typeface="+mj-cs"/>
              </a:rPr>
              <a:t> at the 6 o’clock position. The image to the right demonstrates the technique with a </a:t>
            </a:r>
            <a:r>
              <a:rPr kumimoji="0" lang="en-US" sz="2000" b="0" i="0" u="none" strike="noStrike" kern="0" cap="none" spc="0" normalizeH="0" baseline="0" noProof="0" dirty="0" err="1">
                <a:ln>
                  <a:noFill/>
                </a:ln>
                <a:solidFill>
                  <a:srgbClr val="333333"/>
                </a:solidFill>
                <a:effectLst/>
                <a:uLnTx/>
                <a:uFillTx/>
                <a:ea typeface="+mj-ea"/>
                <a:cs typeface="+mj-cs"/>
              </a:rPr>
              <a:t>retroverted</a:t>
            </a:r>
            <a:r>
              <a:rPr kumimoji="0" lang="en-US" sz="2000" b="0" i="0" u="none" strike="noStrike" kern="0" cap="none" spc="0" normalizeH="0" baseline="0" noProof="0" dirty="0">
                <a:ln>
                  <a:noFill/>
                </a:ln>
                <a:solidFill>
                  <a:srgbClr val="333333"/>
                </a:solidFill>
                <a:effectLst/>
                <a:uLnTx/>
                <a:uFillTx/>
                <a:ea typeface="+mj-ea"/>
                <a:cs typeface="+mj-cs"/>
              </a:rPr>
              <a:t> uterus to guide the </a:t>
            </a:r>
            <a:r>
              <a:rPr kumimoji="0" lang="en-US" sz="2000" b="0" i="0" u="none" strike="noStrike" kern="0" cap="none" spc="0" normalizeH="0" baseline="0" noProof="0" dirty="0" err="1">
                <a:ln>
                  <a:noFill/>
                </a:ln>
                <a:solidFill>
                  <a:srgbClr val="333333"/>
                </a:solidFill>
                <a:effectLst/>
                <a:uLnTx/>
                <a:uFillTx/>
                <a:ea typeface="+mj-ea"/>
                <a:cs typeface="+mj-cs"/>
              </a:rPr>
              <a:t>hysteroscope</a:t>
            </a:r>
            <a:r>
              <a:rPr kumimoji="0" lang="en-US" sz="2000" b="0" i="0" u="none" strike="noStrike" kern="0" cap="none" spc="0" normalizeH="0" baseline="0" noProof="0" dirty="0">
                <a:ln>
                  <a:noFill/>
                </a:ln>
                <a:solidFill>
                  <a:srgbClr val="333333"/>
                </a:solidFill>
                <a:effectLst/>
                <a:uLnTx/>
                <a:uFillTx/>
                <a:ea typeface="+mj-ea"/>
                <a:cs typeface="+mj-cs"/>
              </a:rPr>
              <a:t> along the anterior cervical wall keeping the internal </a:t>
            </a:r>
            <a:r>
              <a:rPr kumimoji="0" lang="en-US" sz="2000" b="0" i="0" u="none" strike="noStrike" kern="0" cap="none" spc="0" normalizeH="0" baseline="0" noProof="0" dirty="0" err="1">
                <a:ln>
                  <a:noFill/>
                </a:ln>
                <a:solidFill>
                  <a:srgbClr val="333333"/>
                </a:solidFill>
                <a:effectLst/>
                <a:uLnTx/>
                <a:uFillTx/>
                <a:ea typeface="+mj-ea"/>
                <a:cs typeface="+mj-cs"/>
              </a:rPr>
              <a:t>os</a:t>
            </a:r>
            <a:r>
              <a:rPr kumimoji="0" lang="en-US" sz="2000" b="0" i="0" u="none" strike="noStrike" kern="0" cap="none" spc="0" normalizeH="0" baseline="0" noProof="0" dirty="0">
                <a:ln>
                  <a:noFill/>
                </a:ln>
                <a:solidFill>
                  <a:srgbClr val="333333"/>
                </a:solidFill>
                <a:effectLst/>
                <a:uLnTx/>
                <a:uFillTx/>
                <a:ea typeface="+mj-ea"/>
                <a:cs typeface="+mj-cs"/>
              </a:rPr>
              <a:t> at the 12 o’clock position.</a:t>
            </a:r>
            <a:br>
              <a:rPr kumimoji="0" lang="en-US" sz="2000" b="0" i="0" u="none" strike="noStrike" kern="0" cap="none" spc="0" normalizeH="0" baseline="0" noProof="0" dirty="0">
                <a:ln>
                  <a:noFill/>
                </a:ln>
                <a:solidFill>
                  <a:srgbClr val="333333"/>
                </a:solidFill>
                <a:effectLst/>
                <a:uLnTx/>
                <a:uFillTx/>
                <a:ea typeface="+mj-ea"/>
                <a:cs typeface="+mj-cs"/>
              </a:rPr>
            </a:br>
            <a:r>
              <a:rPr kumimoji="0" lang="en-US" sz="1200" b="0" i="0" u="none" strike="noStrike" kern="0" cap="none" spc="0" normalizeH="0" baseline="0" noProof="0" dirty="0">
                <a:ln>
                  <a:noFill/>
                </a:ln>
                <a:solidFill>
                  <a:prstClr val="black"/>
                </a:solidFill>
                <a:effectLst/>
                <a:uLnTx/>
                <a:uFillTx/>
                <a:ea typeface="+mj-ea"/>
                <a:cs typeface="+mj-cs"/>
              </a:rPr>
              <a:t>Safety aspects of hysteroscopy, specifically in relation to entry and specimen retrieval: a UK survey of practice.</a:t>
            </a:r>
            <a:endParaRPr kumimoji="0" lang="fa-IR" sz="1800" b="0" i="0" u="none" strike="noStrike" kern="0" cap="none" spc="0" normalizeH="0" baseline="0" noProof="0" dirty="0">
              <a:ln>
                <a:noFill/>
              </a:ln>
              <a:solidFill>
                <a:sysClr val="windowText" lastClr="000000"/>
              </a:solidFill>
              <a:effectLst/>
              <a:uLnTx/>
              <a:uFillTx/>
            </a:endParaRPr>
          </a:p>
        </p:txBody>
      </p:sp>
      <p:sp>
        <p:nvSpPr>
          <p:cNvPr id="5" name="Footer Placeholder 4">
            <a:extLst>
              <a:ext uri="{FF2B5EF4-FFF2-40B4-BE49-F238E27FC236}">
                <a16:creationId xmlns:a16="http://schemas.microsoft.com/office/drawing/2014/main" id="{8BBA0073-61A2-A540-9D97-0A675AF85672}"/>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3A1B6900-D4E8-E243-9624-D4A635A84E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4872" y="0"/>
            <a:ext cx="848740" cy="848740"/>
          </a:xfrm>
          <a:prstGeom prst="rect">
            <a:avLst/>
          </a:prstGeom>
        </p:spPr>
      </p:pic>
      <p:pic>
        <p:nvPicPr>
          <p:cNvPr id="7" name="Picture 6">
            <a:extLst>
              <a:ext uri="{FF2B5EF4-FFF2-40B4-BE49-F238E27FC236}">
                <a16:creationId xmlns:a16="http://schemas.microsoft.com/office/drawing/2014/main" id="{F79A501E-1EBC-064E-9FAD-29E55A2511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3112015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61606" y="1313553"/>
            <a:ext cx="2611612"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Embolism </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800101" y="2608160"/>
            <a:ext cx="10844212" cy="3118803"/>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800" kern="0" noProof="0" dirty="0">
                <a:solidFill>
                  <a:srgbClr val="FF0000"/>
                </a:solidFill>
                <a:latin typeface="+mj-lt"/>
              </a:rPr>
              <a:t>E</a:t>
            </a:r>
            <a:r>
              <a:rPr kumimoji="0" lang="en-US" sz="2800" b="0" i="0" u="none" strike="noStrike" kern="0" cap="none" spc="0" normalizeH="0" baseline="0" noProof="0" dirty="0">
                <a:ln>
                  <a:noFill/>
                </a:ln>
                <a:solidFill>
                  <a:srgbClr val="FF0000"/>
                </a:solidFill>
                <a:effectLst/>
                <a:uLnTx/>
                <a:uFillTx/>
                <a:latin typeface="+mj-lt"/>
              </a:rPr>
              <a:t>ither </a:t>
            </a:r>
            <a:r>
              <a:rPr kumimoji="0" lang="en-US" sz="2800" b="1" i="0" u="none" strike="noStrike" kern="0" cap="none" spc="0" normalizeH="0" baseline="0" noProof="0" dirty="0">
                <a:ln>
                  <a:noFill/>
                </a:ln>
                <a:solidFill>
                  <a:srgbClr val="FF0000"/>
                </a:solidFill>
                <a:effectLst/>
                <a:uLnTx/>
                <a:uFillTx/>
                <a:latin typeface="+mj-lt"/>
              </a:rPr>
              <a:t>air</a:t>
            </a:r>
            <a:r>
              <a:rPr kumimoji="0" lang="en-US" sz="2800" b="0" i="0" u="none" strike="noStrike" kern="0" cap="none" spc="0" normalizeH="0" baseline="0" noProof="0" dirty="0">
                <a:ln>
                  <a:noFill/>
                </a:ln>
                <a:solidFill>
                  <a:srgbClr val="FF0000"/>
                </a:solidFill>
                <a:effectLst/>
                <a:uLnTx/>
                <a:uFillTx/>
                <a:latin typeface="+mj-lt"/>
              </a:rPr>
              <a:t> </a:t>
            </a:r>
            <a:r>
              <a:rPr kumimoji="0" lang="en-US" sz="2800" b="0" i="0" u="none" strike="noStrike" kern="0" cap="none" spc="0" normalizeH="0" baseline="0" noProof="0" dirty="0">
                <a:ln>
                  <a:noFill/>
                </a:ln>
                <a:solidFill>
                  <a:srgbClr val="000000"/>
                </a:solidFill>
                <a:effectLst/>
                <a:uLnTx/>
                <a:uFillTx/>
                <a:latin typeface="+mj-lt"/>
              </a:rPr>
              <a:t>(atmospheric air) or</a:t>
            </a:r>
            <a:r>
              <a:rPr kumimoji="0" lang="en-US" sz="2800" b="1" i="0" u="none" strike="noStrike" kern="0" cap="none" spc="0" normalizeH="0" baseline="0" noProof="0" dirty="0">
                <a:ln>
                  <a:noFill/>
                </a:ln>
                <a:solidFill>
                  <a:srgbClr val="000000"/>
                </a:solidFill>
                <a:effectLst/>
                <a:uLnTx/>
                <a:uFillTx/>
                <a:latin typeface="+mj-lt"/>
              </a:rPr>
              <a:t> </a:t>
            </a:r>
            <a:r>
              <a:rPr kumimoji="0" lang="en-US" sz="2800" b="1" i="0" u="none" strike="noStrike" kern="0" cap="none" spc="0" normalizeH="0" baseline="0" noProof="0" dirty="0">
                <a:ln>
                  <a:noFill/>
                </a:ln>
                <a:solidFill>
                  <a:srgbClr val="FF0000"/>
                </a:solidFill>
                <a:effectLst/>
                <a:uLnTx/>
                <a:uFillTx/>
                <a:latin typeface="+mj-lt"/>
              </a:rPr>
              <a:t>gas </a:t>
            </a:r>
            <a:r>
              <a:rPr kumimoji="0" lang="en-US" sz="2800" b="0" i="0" u="none" strike="noStrike" kern="0" cap="none" spc="0" normalizeH="0" baseline="0" noProof="0" dirty="0">
                <a:ln>
                  <a:noFill/>
                </a:ln>
                <a:effectLst/>
                <a:uLnTx/>
                <a:uFillTx/>
                <a:latin typeface="+mj-lt"/>
              </a:rPr>
              <a:t>(</a:t>
            </a:r>
            <a:r>
              <a:rPr kumimoji="0" lang="en-US" sz="2800" b="0" i="0" u="none" strike="noStrike" kern="0" cap="none" spc="0" normalizeH="0" baseline="0" noProof="0" dirty="0">
                <a:ln>
                  <a:noFill/>
                </a:ln>
                <a:solidFill>
                  <a:srgbClr val="000000"/>
                </a:solidFill>
                <a:effectLst/>
                <a:uLnTx/>
                <a:uFillTx/>
                <a:latin typeface="+mj-lt"/>
              </a:rPr>
              <a:t>ingress of </a:t>
            </a:r>
            <a:r>
              <a:rPr kumimoji="0" lang="en-US" sz="2800" b="0" i="0" u="none" strike="noStrike" kern="0" cap="none" spc="0" normalizeH="0" baseline="0" noProof="0" dirty="0">
                <a:ln>
                  <a:noFill/>
                </a:ln>
                <a:solidFill>
                  <a:srgbClr val="FF0000"/>
                </a:solidFill>
                <a:effectLst/>
                <a:uLnTx/>
                <a:uFillTx/>
                <a:latin typeface="+mj-lt"/>
              </a:rPr>
              <a:t>insufflating gas </a:t>
            </a:r>
            <a:r>
              <a:rPr kumimoji="0" lang="en-US" sz="2800" b="0" i="0" u="none" strike="noStrike" kern="0" cap="none" spc="0" normalizeH="0" baseline="0" noProof="0" dirty="0">
                <a:ln>
                  <a:noFill/>
                </a:ln>
                <a:solidFill>
                  <a:srgbClr val="000000"/>
                </a:solidFill>
                <a:effectLst/>
                <a:uLnTx/>
                <a:uFillTx/>
                <a:latin typeface="+mj-lt"/>
              </a:rPr>
              <a:t>such as </a:t>
            </a:r>
            <a:r>
              <a:rPr kumimoji="0" lang="en-US" sz="2800" b="0" i="0" u="none" strike="noStrike" kern="0" cap="none" spc="0" normalizeH="0" baseline="0" noProof="0" dirty="0">
                <a:ln>
                  <a:noFill/>
                </a:ln>
                <a:solidFill>
                  <a:srgbClr val="FF0000"/>
                </a:solidFill>
                <a:effectLst/>
                <a:uLnTx/>
                <a:uFillTx/>
                <a:latin typeface="+mj-lt"/>
              </a:rPr>
              <a:t>carbon dioxide </a:t>
            </a:r>
            <a:r>
              <a:rPr kumimoji="0" lang="en-US" sz="2800" b="0" i="0" u="none" strike="noStrike" kern="0" cap="none" spc="0" normalizeH="0" baseline="0" noProof="0" dirty="0">
                <a:ln>
                  <a:noFill/>
                </a:ln>
                <a:solidFill>
                  <a:srgbClr val="000000"/>
                </a:solidFill>
                <a:effectLst/>
                <a:uLnTx/>
                <a:uFillTx/>
                <a:latin typeface="+mj-lt"/>
              </a:rPr>
              <a:t>or </a:t>
            </a:r>
            <a:r>
              <a:rPr kumimoji="0" lang="en-US" sz="2800" b="0" i="0" u="none" strike="noStrike" kern="0" cap="none" spc="0" normalizeH="0" baseline="0" noProof="0" dirty="0">
                <a:ln>
                  <a:noFill/>
                </a:ln>
                <a:solidFill>
                  <a:srgbClr val="FF0000"/>
                </a:solidFill>
                <a:effectLst/>
                <a:uLnTx/>
                <a:uFillTx/>
                <a:latin typeface="+mj-lt"/>
              </a:rPr>
              <a:t>smoke</a:t>
            </a:r>
            <a:r>
              <a:rPr kumimoji="0" lang="en-US" sz="2800" b="0" i="0" u="none" strike="noStrike" kern="0" cap="none" spc="0" normalizeH="0" baseline="0" noProof="0" dirty="0">
                <a:ln>
                  <a:noFill/>
                </a:ln>
                <a:solidFill>
                  <a:srgbClr val="000000"/>
                </a:solidFill>
                <a:effectLst/>
                <a:uLnTx/>
                <a:uFillTx/>
                <a:latin typeface="+mj-lt"/>
              </a:rPr>
              <a:t> generated during electro-thermal procedure).</a:t>
            </a:r>
            <a:endParaRPr kumimoji="0" lang="en-US" sz="2800" b="0" i="0" u="none" strike="noStrike" kern="0" cap="none" spc="0" normalizeH="0" baseline="0" noProof="0" dirty="0">
              <a:ln>
                <a:noFill/>
              </a:ln>
              <a:solidFill>
                <a:srgbClr val="333333"/>
              </a:solidFill>
              <a:effectLst/>
              <a:uLnTx/>
              <a:uFillTx/>
              <a:latin typeface="+mj-lt"/>
            </a:endParaRP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333333"/>
                </a:solidFill>
                <a:effectLst/>
                <a:uLnTx/>
                <a:uFillTx/>
                <a:latin typeface="+mj-lt"/>
              </a:rPr>
              <a:t>The risk of gas embolism increases proportionally with increasing </a:t>
            </a:r>
            <a:r>
              <a:rPr kumimoji="0" lang="en-US" sz="2800" b="1" i="0" u="none" strike="noStrike" kern="0" cap="none" spc="0" normalizeH="0" baseline="0" noProof="0" dirty="0">
                <a:ln>
                  <a:noFill/>
                </a:ln>
                <a:solidFill>
                  <a:srgbClr val="FF0000"/>
                </a:solidFill>
                <a:effectLst/>
                <a:uLnTx/>
                <a:uFillTx/>
                <a:latin typeface="+mj-lt"/>
              </a:rPr>
              <a:t>intravasation</a:t>
            </a:r>
            <a:r>
              <a:rPr kumimoji="0" lang="en-US" sz="2800" b="0" i="0" u="none" strike="noStrike" kern="0" cap="none" spc="0" normalizeH="0" baseline="0" noProof="0" dirty="0">
                <a:ln>
                  <a:noFill/>
                </a:ln>
                <a:solidFill>
                  <a:srgbClr val="FF0000"/>
                </a:solidFill>
                <a:effectLst/>
                <a:uLnTx/>
                <a:uFillTx/>
                <a:latin typeface="+mj-lt"/>
              </a:rPr>
              <a:t>,</a:t>
            </a:r>
            <a:r>
              <a:rPr kumimoji="0" lang="en-US" sz="1100" b="0" i="0" u="none" strike="noStrike" kern="0" cap="none" spc="0" normalizeH="0" baseline="0" noProof="0" dirty="0">
                <a:ln>
                  <a:noFill/>
                </a:ln>
                <a:solidFill>
                  <a:srgbClr val="FF0000"/>
                </a:solidFill>
                <a:effectLst/>
                <a:uLnTx/>
                <a:uFillTx/>
                <a:latin typeface="+mj-lt"/>
              </a:rPr>
              <a:t>(</a:t>
            </a:r>
            <a:r>
              <a:rPr kumimoji="0" lang="en-US" sz="1100" b="0" i="0" u="none" strike="noStrike" kern="0" cap="none" spc="0" normalizeH="0" baseline="0" noProof="0" dirty="0" err="1">
                <a:ln>
                  <a:noFill/>
                </a:ln>
                <a:solidFill>
                  <a:srgbClr val="333333"/>
                </a:solidFill>
                <a:effectLst/>
                <a:uLnTx/>
                <a:uFillTx/>
                <a:latin typeface="+mj-lt"/>
              </a:rPr>
              <a:t>Dyrbye</a:t>
            </a:r>
            <a:r>
              <a:rPr kumimoji="0" lang="en-US" sz="1100" b="0" i="0" u="none" strike="noStrike" kern="0" cap="none" spc="0" normalizeH="0" baseline="0" noProof="0" dirty="0">
                <a:ln>
                  <a:noFill/>
                </a:ln>
                <a:solidFill>
                  <a:srgbClr val="333333"/>
                </a:solidFill>
                <a:effectLst/>
                <a:uLnTx/>
                <a:uFillTx/>
                <a:latin typeface="+mj-lt"/>
              </a:rPr>
              <a:t> 2012)</a:t>
            </a:r>
            <a:r>
              <a:rPr kumimoji="0" lang="en-US" sz="2800" b="0" i="0" u="none" strike="noStrike" kern="0" cap="none" spc="0" normalizeH="0" baseline="0" noProof="0" dirty="0">
                <a:ln>
                  <a:noFill/>
                </a:ln>
                <a:solidFill>
                  <a:srgbClr val="333333"/>
                </a:solidFill>
                <a:effectLst/>
                <a:uLnTx/>
                <a:uFillTx/>
                <a:latin typeface="+mj-lt"/>
              </a:rPr>
              <a:t>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333333"/>
                </a:solidFill>
                <a:effectLst/>
                <a:uLnTx/>
                <a:uFillTx/>
                <a:latin typeface="+mj-lt"/>
              </a:rPr>
              <a:t>Injection of</a:t>
            </a:r>
            <a:r>
              <a:rPr kumimoji="0" lang="en-US" sz="2800" b="1" i="0" u="none" strike="noStrike" kern="0" cap="none" spc="0" normalizeH="0" baseline="0" noProof="0" dirty="0">
                <a:ln>
                  <a:noFill/>
                </a:ln>
                <a:solidFill>
                  <a:srgbClr val="333333"/>
                </a:solidFill>
                <a:effectLst/>
                <a:uLnTx/>
                <a:uFillTx/>
                <a:latin typeface="+mj-lt"/>
              </a:rPr>
              <a:t> </a:t>
            </a:r>
            <a:r>
              <a:rPr kumimoji="0" lang="en-US" sz="2800" b="1" i="0" u="none" strike="noStrike" kern="0" cap="none" spc="0" normalizeH="0" baseline="0" noProof="0" dirty="0">
                <a:ln>
                  <a:noFill/>
                </a:ln>
                <a:solidFill>
                  <a:srgbClr val="00B050"/>
                </a:solidFill>
                <a:effectLst/>
                <a:uLnTx/>
                <a:uFillTx/>
                <a:latin typeface="+mj-lt"/>
              </a:rPr>
              <a:t>vasopressin </a:t>
            </a:r>
            <a:r>
              <a:rPr kumimoji="0" lang="en-US" sz="2800" b="0" i="0" u="none" strike="noStrike" kern="0" cap="none" spc="0" normalizeH="0" baseline="0" noProof="0" dirty="0">
                <a:ln>
                  <a:noFill/>
                </a:ln>
                <a:solidFill>
                  <a:srgbClr val="333333"/>
                </a:solidFill>
                <a:effectLst/>
                <a:uLnTx/>
                <a:uFillTx/>
                <a:latin typeface="+mj-lt"/>
              </a:rPr>
              <a:t>para cervically </a:t>
            </a:r>
            <a:r>
              <a:rPr kumimoji="0" lang="en-US" sz="2800" b="0" i="0" u="none" strike="noStrike" kern="0" cap="none" spc="0" normalizeH="0" baseline="0" noProof="0" dirty="0">
                <a:ln>
                  <a:noFill/>
                </a:ln>
                <a:solidFill>
                  <a:srgbClr val="FF0000"/>
                </a:solidFill>
                <a:effectLst/>
                <a:uLnTx/>
                <a:uFillTx/>
                <a:latin typeface="+mj-lt"/>
              </a:rPr>
              <a:t>reduces </a:t>
            </a:r>
            <a:r>
              <a:rPr kumimoji="0" lang="en-US" sz="2800" b="0" i="0" u="none" strike="noStrike" kern="0" cap="none" spc="0" normalizeH="0" baseline="0" noProof="0" dirty="0">
                <a:ln>
                  <a:noFill/>
                </a:ln>
                <a:solidFill>
                  <a:srgbClr val="333333"/>
                </a:solidFill>
                <a:effectLst/>
                <a:uLnTx/>
                <a:uFillTx/>
                <a:latin typeface="+mj-lt"/>
              </a:rPr>
              <a:t>the degree of </a:t>
            </a:r>
            <a:r>
              <a:rPr kumimoji="0" lang="en-US" sz="2800" b="0" i="0" u="none" strike="noStrike" kern="0" cap="none" spc="0" normalizeH="0" baseline="0" noProof="0" dirty="0">
                <a:ln>
                  <a:noFill/>
                </a:ln>
                <a:solidFill>
                  <a:srgbClr val="FF0000"/>
                </a:solidFill>
                <a:effectLst/>
                <a:uLnTx/>
                <a:uFillTx/>
                <a:latin typeface="+mj-lt"/>
              </a:rPr>
              <a:t>intravasation</a:t>
            </a:r>
            <a:r>
              <a:rPr kumimoji="0" lang="en-US" sz="2800" b="0" i="0" u="none" strike="noStrike" kern="0" cap="none" spc="0" normalizeH="0" baseline="30000" noProof="0" dirty="0">
                <a:ln>
                  <a:noFill/>
                </a:ln>
                <a:solidFill>
                  <a:srgbClr val="006ACC"/>
                </a:solidFill>
                <a:effectLst/>
                <a:uLnTx/>
                <a:uFillTx/>
                <a:latin typeface="+mj-lt"/>
              </a:rPr>
              <a:t> </a:t>
            </a:r>
            <a:r>
              <a:rPr kumimoji="0" lang="en-US" sz="2800" b="0" i="0" u="none" strike="noStrike" kern="0" cap="none" spc="0" normalizeH="0" baseline="0" noProof="0" dirty="0">
                <a:ln>
                  <a:noFill/>
                </a:ln>
                <a:solidFill>
                  <a:srgbClr val="333333"/>
                </a:solidFill>
                <a:effectLst/>
                <a:uLnTx/>
                <a:uFillTx/>
                <a:latin typeface="+mj-lt"/>
              </a:rPr>
              <a:t>as well as </a:t>
            </a:r>
            <a:r>
              <a:rPr kumimoji="0" lang="en-US" sz="2800" b="0" i="0" u="none" strike="noStrike" kern="0" cap="none" spc="0" normalizeH="0" baseline="0" noProof="0" dirty="0">
                <a:ln>
                  <a:noFill/>
                </a:ln>
                <a:solidFill>
                  <a:srgbClr val="FF0000"/>
                </a:solidFill>
                <a:effectLst/>
                <a:uLnTx/>
                <a:uFillTx/>
                <a:latin typeface="+mj-lt"/>
              </a:rPr>
              <a:t>reduced blood loss </a:t>
            </a:r>
            <a:r>
              <a:rPr kumimoji="0" lang="en-US" sz="2800" b="0" i="0" u="none" strike="noStrike" kern="0" cap="none" spc="0" normalizeH="0" baseline="0" noProof="0" dirty="0">
                <a:ln>
                  <a:noFill/>
                </a:ln>
                <a:solidFill>
                  <a:srgbClr val="333333"/>
                </a:solidFill>
                <a:effectLst/>
                <a:uLnTx/>
                <a:uFillTx/>
                <a:latin typeface="+mj-lt"/>
              </a:rPr>
              <a:t>and operating time.</a:t>
            </a:r>
            <a:r>
              <a:rPr kumimoji="0" lang="en-US" sz="1200" b="0" i="0" u="none" strike="noStrike" kern="0" cap="none" spc="0" normalizeH="0" baseline="0" noProof="0" dirty="0">
                <a:ln>
                  <a:noFill/>
                </a:ln>
                <a:solidFill>
                  <a:prstClr val="black"/>
                </a:solidFill>
                <a:effectLst/>
                <a:uLnTx/>
                <a:uFillTx/>
                <a:latin typeface="+mj-lt"/>
              </a:rPr>
              <a:t>(</a:t>
            </a:r>
            <a:r>
              <a:rPr kumimoji="0" lang="en-US" sz="1200" b="0" i="0" u="none" strike="noStrike" kern="0" cap="none" spc="0" normalizeH="0" baseline="0" noProof="0" dirty="0" err="1">
                <a:ln>
                  <a:noFill/>
                </a:ln>
                <a:solidFill>
                  <a:prstClr val="black"/>
                </a:solidFill>
                <a:effectLst/>
                <a:uLnTx/>
                <a:uFillTx/>
                <a:latin typeface="+mj-lt"/>
              </a:rPr>
              <a:t>Phiulips</a:t>
            </a:r>
            <a:r>
              <a:rPr kumimoji="0" lang="en-US" sz="1200" b="0" i="0" u="none" strike="noStrike" kern="0" cap="none" spc="0" normalizeH="0" baseline="0" noProof="0" dirty="0">
                <a:ln>
                  <a:noFill/>
                </a:ln>
                <a:solidFill>
                  <a:prstClr val="black"/>
                </a:solidFill>
                <a:effectLst/>
                <a:uLnTx/>
                <a:uFillTx/>
                <a:latin typeface="+mj-lt"/>
              </a:rPr>
              <a:t> , </a:t>
            </a:r>
            <a:r>
              <a:rPr kumimoji="0" lang="en-US" sz="1200" b="0" i="0" u="none" strike="noStrike" kern="0" cap="none" spc="0" normalizeH="0" baseline="0" noProof="0" dirty="0" err="1">
                <a:ln>
                  <a:noFill/>
                </a:ln>
                <a:solidFill>
                  <a:prstClr val="black"/>
                </a:solidFill>
                <a:effectLst/>
                <a:uLnTx/>
                <a:uFillTx/>
                <a:latin typeface="+mj-lt"/>
              </a:rPr>
              <a:t>goldenburg</a:t>
            </a:r>
            <a:r>
              <a:rPr kumimoji="0" lang="en-US" sz="1200" b="0" i="0" u="none" strike="noStrike" kern="0" cap="none" spc="0" normalizeH="0" baseline="0" noProof="0" dirty="0">
                <a:ln>
                  <a:noFill/>
                </a:ln>
                <a:solidFill>
                  <a:prstClr val="black"/>
                </a:solidFill>
                <a:effectLst/>
                <a:uLnTx/>
                <a:uFillTx/>
                <a:latin typeface="+mj-lt"/>
              </a:rPr>
              <a:t>, 1996) </a:t>
            </a:r>
            <a:r>
              <a:rPr kumimoji="0" lang="en-US" sz="3200" b="0" i="0" u="none" strike="noStrike" kern="0" cap="none" spc="0" normalizeH="0" baseline="0" noProof="0" dirty="0">
                <a:ln>
                  <a:noFill/>
                </a:ln>
                <a:solidFill>
                  <a:srgbClr val="333333"/>
                </a:solidFill>
                <a:effectLst/>
                <a:uLnTx/>
                <a:uFillTx/>
                <a:latin typeface="+mj-lt"/>
              </a:rPr>
              <a:t>hence a reduction in gas emboli.</a:t>
            </a:r>
            <a:r>
              <a:rPr kumimoji="0" lang="en-US" sz="1200" b="0" i="0" u="none" strike="noStrike" kern="0" cap="none" spc="0" normalizeH="0" baseline="0" noProof="0" dirty="0">
                <a:ln>
                  <a:noFill/>
                </a:ln>
                <a:solidFill>
                  <a:srgbClr val="444444"/>
                </a:solidFill>
                <a:effectLst/>
                <a:uLnTx/>
                <a:uFillTx/>
                <a:latin typeface="+mj-lt"/>
              </a:rPr>
              <a:t> </a:t>
            </a:r>
            <a:r>
              <a:rPr kumimoji="0" lang="en-US" sz="1200" b="0" i="0" u="none" strike="noStrike" kern="0" cap="none" spc="0" normalizeH="0" baseline="0" noProof="0" dirty="0" err="1">
                <a:ln>
                  <a:noFill/>
                </a:ln>
                <a:solidFill>
                  <a:srgbClr val="444444"/>
                </a:solidFill>
                <a:effectLst/>
                <a:uLnTx/>
                <a:uFillTx/>
                <a:latin typeface="+mj-lt"/>
              </a:rPr>
              <a:t>Overdijk</a:t>
            </a:r>
            <a:r>
              <a:rPr kumimoji="0" lang="en-US" sz="1200" b="0" i="0" u="none" strike="noStrike" kern="0" cap="none" spc="0" normalizeH="0" baseline="0" noProof="0" dirty="0">
                <a:ln>
                  <a:noFill/>
                </a:ln>
                <a:solidFill>
                  <a:srgbClr val="444444"/>
                </a:solidFill>
                <a:effectLst/>
                <a:uLnTx/>
                <a:uFillTx/>
                <a:latin typeface="+mj-lt"/>
              </a:rPr>
              <a:t> </a:t>
            </a:r>
            <a:r>
              <a:rPr kumimoji="0" lang="en-US" sz="1200" b="0" i="0" u="none" strike="noStrike" kern="0" cap="none" spc="0" normalizeH="0" baseline="0" noProof="0" dirty="0">
                <a:ln>
                  <a:noFill/>
                </a:ln>
                <a:solidFill>
                  <a:srgbClr val="444444"/>
                </a:solidFill>
                <a:effectLst/>
                <a:uLnTx/>
                <a:uFillTx/>
              </a:rPr>
              <a:t>2018</a:t>
            </a:r>
            <a:endParaRPr kumimoji="0" lang="en-US" sz="1200" b="0" i="0" u="none" strike="noStrike" kern="0" cap="none" spc="0" normalizeH="0" baseline="0" noProof="0" dirty="0">
              <a:ln>
                <a:noFill/>
              </a:ln>
              <a:solidFill>
                <a:prstClr val="black"/>
              </a:solidFill>
              <a:effectLst/>
              <a:uLnTx/>
              <a:uFillTx/>
            </a:endParaRPr>
          </a:p>
        </p:txBody>
      </p:sp>
      <p:sp>
        <p:nvSpPr>
          <p:cNvPr id="5" name="Footer Placeholder 4">
            <a:extLst>
              <a:ext uri="{FF2B5EF4-FFF2-40B4-BE49-F238E27FC236}">
                <a16:creationId xmlns:a16="http://schemas.microsoft.com/office/drawing/2014/main" id="{F0830DDF-F865-B14C-9CC6-D4A9806AE087}"/>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92B5F7B2-E1DA-E440-B550-6613AD6BA6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556" y="0"/>
            <a:ext cx="848740" cy="848740"/>
          </a:xfrm>
          <a:prstGeom prst="rect">
            <a:avLst/>
          </a:prstGeom>
        </p:spPr>
      </p:pic>
      <p:pic>
        <p:nvPicPr>
          <p:cNvPr id="7" name="Picture 6">
            <a:extLst>
              <a:ext uri="{FF2B5EF4-FFF2-40B4-BE49-F238E27FC236}">
                <a16:creationId xmlns:a16="http://schemas.microsoft.com/office/drawing/2014/main" id="{C78A9525-3A48-E546-B3A3-CAE3657085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3550394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86125" y="1278739"/>
            <a:ext cx="7172325"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Prevention of Gas Embolism </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242888" y="2190332"/>
            <a:ext cx="11949112" cy="4057521"/>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800" kern="0" dirty="0">
                <a:solidFill>
                  <a:srgbClr val="FF0000"/>
                </a:solidFill>
              </a:rPr>
              <a:t>Not P</a:t>
            </a:r>
            <a:r>
              <a:rPr kumimoji="0" lang="en-US" sz="2800" b="0" i="0" u="none" strike="noStrike" kern="0" cap="none" spc="0" normalizeH="0" baseline="0" noProof="0" dirty="0">
                <a:ln>
                  <a:noFill/>
                </a:ln>
                <a:solidFill>
                  <a:srgbClr val="FF0000"/>
                </a:solidFill>
                <a:effectLst/>
                <a:uLnTx/>
                <a:uFillTx/>
              </a:rPr>
              <a:t>laced in the Trendelenburg position.</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FF0000"/>
                </a:solidFill>
                <a:effectLst/>
                <a:uLnTx/>
                <a:uFillTx/>
              </a:rPr>
              <a:t>Cervical dilatation </a:t>
            </a:r>
            <a:r>
              <a:rPr kumimoji="0" lang="en-US" sz="2400" b="0" i="0" u="none" strike="noStrike" kern="0" cap="none" spc="0" normalizeH="0" baseline="0" noProof="0" dirty="0">
                <a:ln>
                  <a:noFill/>
                </a:ln>
                <a:solidFill>
                  <a:srgbClr val="333333"/>
                </a:solidFill>
                <a:effectLst/>
                <a:uLnTx/>
                <a:uFillTx/>
              </a:rPr>
              <a:t>should be kept </a:t>
            </a:r>
            <a:r>
              <a:rPr kumimoji="0" lang="en-US" sz="2400" b="0" i="0" u="none" strike="noStrike" kern="0" cap="none" spc="0" normalizeH="0" baseline="0" noProof="0" dirty="0">
                <a:ln>
                  <a:noFill/>
                </a:ln>
                <a:solidFill>
                  <a:srgbClr val="FF0000"/>
                </a:solidFill>
                <a:effectLst/>
                <a:uLnTx/>
                <a:uFillTx/>
              </a:rPr>
              <a:t>to a minimum</a:t>
            </a:r>
            <a:r>
              <a:rPr kumimoji="0" lang="en-US" sz="2400" b="0" i="0" u="none" strike="noStrike" kern="0" cap="none" spc="0" normalizeH="0" baseline="0" noProof="0" dirty="0">
                <a:ln>
                  <a:noFill/>
                </a:ln>
                <a:solidFill>
                  <a:srgbClr val="333333"/>
                </a:solidFill>
                <a:effectLst/>
                <a:uLnTx/>
                <a:uFillTx/>
              </a:rPr>
              <a:t>, and where it is required, a dilator should be kept in the cervix or a </a:t>
            </a:r>
            <a:r>
              <a:rPr kumimoji="0" lang="en-US" sz="2400" b="0" i="0" u="none" strike="noStrike" kern="0" cap="none" spc="0" normalizeH="0" baseline="0" noProof="0" dirty="0">
                <a:ln>
                  <a:noFill/>
                </a:ln>
                <a:solidFill>
                  <a:srgbClr val="FF0000"/>
                </a:solidFill>
                <a:effectLst/>
                <a:uLnTx/>
                <a:uFillTx/>
              </a:rPr>
              <a:t>wet gauze placed in the vagina between dilatation and insertion of the hysteroscope.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333333"/>
                </a:solidFill>
                <a:effectLst/>
                <a:uLnTx/>
                <a:uFillTx/>
              </a:rPr>
              <a:t>The </a:t>
            </a:r>
            <a:r>
              <a:rPr kumimoji="0" lang="en-US" sz="2400" b="0" i="0" u="none" strike="noStrike" kern="0" cap="none" spc="0" normalizeH="0" baseline="0" noProof="0" dirty="0">
                <a:ln>
                  <a:noFill/>
                </a:ln>
                <a:solidFill>
                  <a:srgbClr val="FF0000"/>
                </a:solidFill>
                <a:effectLst/>
                <a:uLnTx/>
                <a:uFillTx/>
              </a:rPr>
              <a:t>irrigation system </a:t>
            </a:r>
            <a:r>
              <a:rPr kumimoji="0" lang="en-US" sz="2400" b="0" i="0" u="none" strike="noStrike" kern="0" cap="none" spc="0" normalizeH="0" baseline="0" noProof="0" dirty="0">
                <a:ln>
                  <a:noFill/>
                </a:ln>
                <a:solidFill>
                  <a:srgbClr val="333333"/>
                </a:solidFill>
                <a:effectLst/>
                <a:uLnTx/>
                <a:uFillTx/>
              </a:rPr>
              <a:t>should be </a:t>
            </a:r>
            <a:r>
              <a:rPr kumimoji="0" lang="en-US" sz="2400" b="0" i="0" u="none" strike="noStrike" kern="0" cap="none" spc="0" normalizeH="0" baseline="0" noProof="0" dirty="0">
                <a:ln>
                  <a:noFill/>
                </a:ln>
                <a:solidFill>
                  <a:srgbClr val="FF0000"/>
                </a:solidFill>
                <a:effectLst/>
                <a:uLnTx/>
                <a:uFillTx/>
              </a:rPr>
              <a:t>fully purged </a:t>
            </a:r>
            <a:r>
              <a:rPr kumimoji="0" lang="en-US" sz="2400" b="0" i="0" u="none" strike="noStrike" kern="0" cap="none" spc="0" normalizeH="0" baseline="0" noProof="0" dirty="0">
                <a:ln>
                  <a:noFill/>
                </a:ln>
                <a:solidFill>
                  <a:srgbClr val="333333"/>
                </a:solidFill>
                <a:effectLst/>
                <a:uLnTx/>
                <a:uFillTx/>
              </a:rPr>
              <a:t>of all </a:t>
            </a:r>
            <a:r>
              <a:rPr kumimoji="0" lang="en-US" sz="2400" b="0" i="0" u="none" strike="noStrike" kern="0" cap="none" spc="0" normalizeH="0" baseline="0" noProof="0" dirty="0">
                <a:ln>
                  <a:noFill/>
                </a:ln>
                <a:solidFill>
                  <a:srgbClr val="FF0000"/>
                </a:solidFill>
                <a:effectLst/>
                <a:uLnTx/>
                <a:uFillTx/>
              </a:rPr>
              <a:t>air bubbles</a:t>
            </a:r>
            <a:r>
              <a:rPr kumimoji="0" lang="en-US" sz="2400" b="0" i="0" u="none" strike="noStrike" kern="0" cap="none" spc="0" normalizeH="0" baseline="0" noProof="0" dirty="0">
                <a:ln>
                  <a:noFill/>
                </a:ln>
                <a:solidFill>
                  <a:srgbClr val="333333"/>
                </a:solidFill>
                <a:effectLst/>
                <a:uLnTx/>
                <a:uFillTx/>
              </a:rPr>
              <a:t>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FF0000"/>
                </a:solidFill>
                <a:effectLst/>
                <a:uLnTx/>
                <a:uFillTx/>
              </a:rPr>
              <a:t>Weighted speculums </a:t>
            </a:r>
            <a:r>
              <a:rPr kumimoji="0" lang="en-US" sz="2400" b="0" i="0" u="none" strike="noStrike" kern="0" cap="none" spc="0" normalizeH="0" baseline="0" noProof="0" dirty="0">
                <a:ln>
                  <a:noFill/>
                </a:ln>
                <a:solidFill>
                  <a:srgbClr val="333333"/>
                </a:solidFill>
                <a:effectLst/>
                <a:uLnTx/>
                <a:uFillTx/>
              </a:rPr>
              <a:t>and </a:t>
            </a:r>
            <a:r>
              <a:rPr kumimoji="0" lang="en-US" sz="2400" b="0" i="0" u="none" strike="noStrike" kern="0" cap="none" spc="0" normalizeH="0" baseline="0" noProof="0" dirty="0">
                <a:ln>
                  <a:noFill/>
                </a:ln>
                <a:solidFill>
                  <a:srgbClr val="FF0000"/>
                </a:solidFill>
                <a:effectLst/>
                <a:uLnTx/>
                <a:uFillTx/>
              </a:rPr>
              <a:t>nitrous oxide </a:t>
            </a:r>
            <a:r>
              <a:rPr kumimoji="0" lang="en-US" sz="2400" b="0" i="0" u="none" strike="noStrike" kern="0" cap="none" spc="0" normalizeH="0" baseline="0" noProof="0" dirty="0">
                <a:ln>
                  <a:noFill/>
                </a:ln>
                <a:solidFill>
                  <a:srgbClr val="333333"/>
                </a:solidFill>
                <a:effectLst/>
                <a:uLnTx/>
                <a:uFillTx/>
              </a:rPr>
              <a:t>anesthetics </a:t>
            </a:r>
            <a:r>
              <a:rPr kumimoji="0" lang="en-US" sz="3200" b="0" i="0" u="none" strike="noStrike" kern="0" cap="none" spc="0" normalizeH="0" baseline="0" noProof="0" dirty="0">
                <a:ln>
                  <a:noFill/>
                </a:ln>
                <a:solidFill>
                  <a:srgbClr val="00B050"/>
                </a:solidFill>
                <a:effectLst/>
                <a:uLnTx/>
                <a:uFillTx/>
              </a:rPr>
              <a:t>should not be used</a:t>
            </a:r>
            <a:r>
              <a:rPr kumimoji="0" lang="en-US" sz="1200" b="0" i="0" u="none" strike="noStrike" kern="0" cap="none" spc="0" normalizeH="0" baseline="0" noProof="0" dirty="0">
                <a:ln>
                  <a:noFill/>
                </a:ln>
                <a:solidFill>
                  <a:srgbClr val="333333"/>
                </a:solidFill>
                <a:effectLst/>
                <a:uLnTx/>
                <a:uFillTx/>
              </a:rPr>
              <a:t>.(</a:t>
            </a:r>
            <a:r>
              <a:rPr kumimoji="0" lang="en-US" sz="1200" b="0" i="0" u="none" strike="noStrike" kern="0" cap="none" spc="0" normalizeH="0" baseline="0" noProof="0" dirty="0" err="1">
                <a:ln>
                  <a:noFill/>
                </a:ln>
                <a:solidFill>
                  <a:srgbClr val="333333"/>
                </a:solidFill>
                <a:effectLst/>
                <a:uLnTx/>
                <a:uFillTx/>
              </a:rPr>
              <a:t>Verma</a:t>
            </a:r>
            <a:r>
              <a:rPr kumimoji="0" lang="en-US" sz="1200" b="0" i="0" u="none" strike="noStrike" kern="0" cap="none" spc="0" normalizeH="0" baseline="0" noProof="0" dirty="0">
                <a:ln>
                  <a:noFill/>
                </a:ln>
                <a:solidFill>
                  <a:srgbClr val="333333"/>
                </a:solidFill>
                <a:effectLst/>
                <a:uLnTx/>
                <a:uFillTx/>
              </a:rPr>
              <a:t> 2018)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333333"/>
                </a:solidFill>
                <a:effectLst/>
                <a:uLnTx/>
                <a:uFillTx/>
              </a:rPr>
              <a:t>During </a:t>
            </a:r>
            <a:r>
              <a:rPr kumimoji="0" lang="en-US" sz="2400" b="0" i="0" u="none" strike="noStrike" kern="0" cap="none" spc="0" normalizeH="0" baseline="0" noProof="0" dirty="0">
                <a:ln>
                  <a:noFill/>
                </a:ln>
                <a:solidFill>
                  <a:srgbClr val="FF0000"/>
                </a:solidFill>
                <a:effectLst/>
                <a:uLnTx/>
                <a:uFillTx/>
              </a:rPr>
              <a:t>myomectomy</a:t>
            </a:r>
            <a:r>
              <a:rPr kumimoji="0" lang="en-US" sz="2400" b="0" i="0" u="none" strike="noStrike" kern="0" cap="none" spc="0" normalizeH="0" baseline="0" noProof="0" dirty="0">
                <a:ln>
                  <a:noFill/>
                </a:ln>
                <a:solidFill>
                  <a:srgbClr val="333333"/>
                </a:solidFill>
                <a:effectLst/>
                <a:uLnTx/>
                <a:uFillTx/>
              </a:rPr>
              <a:t>, </a:t>
            </a:r>
            <a:r>
              <a:rPr lang="en-US" sz="2400" kern="0" dirty="0">
                <a:solidFill>
                  <a:srgbClr val="FF0000"/>
                </a:solidFill>
              </a:rPr>
              <a:t>C</a:t>
            </a:r>
            <a:r>
              <a:rPr kumimoji="0" lang="en-US" sz="2400" b="0" i="0" u="none" strike="noStrike" kern="0" cap="none" spc="0" normalizeH="0" baseline="0" noProof="0" dirty="0" err="1">
                <a:ln>
                  <a:noFill/>
                </a:ln>
                <a:solidFill>
                  <a:srgbClr val="FF0000"/>
                </a:solidFill>
                <a:effectLst/>
                <a:uLnTx/>
                <a:uFillTx/>
              </a:rPr>
              <a:t>entral</a:t>
            </a:r>
            <a:r>
              <a:rPr kumimoji="0" lang="en-US" sz="2400" b="0" i="0" u="none" strike="noStrike" kern="0" cap="none" spc="0" normalizeH="0" baseline="0" noProof="0" dirty="0">
                <a:ln>
                  <a:noFill/>
                </a:ln>
                <a:solidFill>
                  <a:srgbClr val="FF0000"/>
                </a:solidFill>
                <a:effectLst/>
                <a:uLnTx/>
                <a:uFillTx/>
              </a:rPr>
              <a:t> enucleation </a:t>
            </a:r>
            <a:r>
              <a:rPr kumimoji="0" lang="en-US" sz="2400" b="0" i="0" u="none" strike="noStrike" kern="0" cap="none" spc="0" normalizeH="0" baseline="0" noProof="0" dirty="0">
                <a:ln>
                  <a:noFill/>
                </a:ln>
                <a:solidFill>
                  <a:srgbClr val="333333"/>
                </a:solidFill>
                <a:effectLst/>
                <a:uLnTx/>
                <a:uFillTx/>
              </a:rPr>
              <a:t>should be performed, rather than opening the capsule of the myoma, thereby reducing the length of time the </a:t>
            </a:r>
            <a:r>
              <a:rPr kumimoji="0" lang="en-US" sz="2400" b="0" i="0" u="none" strike="noStrike" kern="0" cap="none" spc="0" normalizeH="0" baseline="0" noProof="0" dirty="0">
                <a:ln>
                  <a:noFill/>
                </a:ln>
                <a:solidFill>
                  <a:srgbClr val="FF0000"/>
                </a:solidFill>
                <a:effectLst/>
                <a:uLnTx/>
                <a:uFillTx/>
              </a:rPr>
              <a:t>uterine veins are distended</a:t>
            </a:r>
            <a:r>
              <a:rPr kumimoji="0" lang="en-US" sz="2400" b="0" i="0" u="none" strike="noStrike" kern="0" cap="none" spc="0" normalizeH="0" baseline="0" noProof="0" dirty="0">
                <a:ln>
                  <a:noFill/>
                </a:ln>
                <a:solidFill>
                  <a:srgbClr val="333333"/>
                </a:solidFill>
                <a:effectLst/>
                <a:uLnTx/>
                <a:uFillTx/>
              </a:rPr>
              <a:t>. </a:t>
            </a:r>
            <a:r>
              <a:rPr kumimoji="0" lang="en-US" sz="1200" b="0" i="0" u="none" strike="noStrike" kern="0" cap="none" spc="0" normalizeH="0" baseline="0" noProof="0" dirty="0">
                <a:ln>
                  <a:noFill/>
                </a:ln>
                <a:solidFill>
                  <a:srgbClr val="333333"/>
                </a:solidFill>
                <a:effectLst/>
                <a:uLnTx/>
                <a:uFillTx/>
              </a:rPr>
              <a:t>(</a:t>
            </a:r>
            <a:r>
              <a:rPr kumimoji="0" lang="en-US" sz="1200" b="0" i="0" u="none" strike="noStrike" kern="0" cap="none" spc="0" normalizeH="0" baseline="0" noProof="0" dirty="0" err="1">
                <a:ln>
                  <a:noFill/>
                </a:ln>
                <a:solidFill>
                  <a:srgbClr val="333333"/>
                </a:solidFill>
                <a:effectLst/>
                <a:uLnTx/>
                <a:uFillTx/>
              </a:rPr>
              <a:t>Dijk</a:t>
            </a:r>
            <a:r>
              <a:rPr kumimoji="0" lang="en-US" sz="1200" b="0" i="0" u="none" strike="noStrike" kern="0" cap="none" spc="0" normalizeH="0" baseline="0" noProof="0" dirty="0">
                <a:ln>
                  <a:noFill/>
                </a:ln>
                <a:solidFill>
                  <a:srgbClr val="333333"/>
                </a:solidFill>
                <a:effectLst/>
                <a:uLnTx/>
                <a:uFillTx/>
              </a:rPr>
              <a:t> 2017)</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kern="0" dirty="0">
                <a:solidFill>
                  <a:srgbClr val="FF0000"/>
                </a:solidFill>
              </a:rPr>
              <a:t>R</a:t>
            </a:r>
            <a:r>
              <a:rPr kumimoji="0" lang="en-US" sz="2400" b="0" i="0" u="none" strike="noStrike" kern="0" cap="none" spc="0" normalizeH="0" baseline="0" noProof="0" dirty="0" err="1">
                <a:ln>
                  <a:noFill/>
                </a:ln>
                <a:solidFill>
                  <a:srgbClr val="FF0000"/>
                </a:solidFill>
                <a:effectLst/>
                <a:uLnTx/>
                <a:uFillTx/>
              </a:rPr>
              <a:t>emoval</a:t>
            </a:r>
            <a:r>
              <a:rPr kumimoji="0" lang="en-US" sz="2400" b="0" i="0" u="none" strike="noStrike" kern="0" cap="none" spc="0" normalizeH="0" baseline="0" noProof="0" dirty="0">
                <a:ln>
                  <a:noFill/>
                </a:ln>
                <a:solidFill>
                  <a:srgbClr val="FF0000"/>
                </a:solidFill>
                <a:effectLst/>
                <a:uLnTx/>
                <a:uFillTx/>
              </a:rPr>
              <a:t> </a:t>
            </a:r>
            <a:r>
              <a:rPr kumimoji="0" lang="en-US" sz="2400" b="0" i="0" u="none" strike="noStrike" kern="0" cap="none" spc="0" normalizeH="0" baseline="0" noProof="0" dirty="0">
                <a:ln>
                  <a:noFill/>
                </a:ln>
                <a:effectLst/>
                <a:uLnTx/>
                <a:uFillTx/>
              </a:rPr>
              <a:t>and</a:t>
            </a:r>
            <a:r>
              <a:rPr kumimoji="0" lang="en-US" sz="2400" b="0" i="0" u="none" strike="noStrike" kern="0" cap="none" spc="0" normalizeH="0" baseline="0" noProof="0" dirty="0">
                <a:ln>
                  <a:noFill/>
                </a:ln>
                <a:solidFill>
                  <a:srgbClr val="FF0000"/>
                </a:solidFill>
                <a:effectLst/>
                <a:uLnTx/>
                <a:uFillTx/>
              </a:rPr>
              <a:t> reintroduction </a:t>
            </a:r>
            <a:r>
              <a:rPr kumimoji="0" lang="en-US" sz="2400" b="0" i="0" u="none" strike="noStrike" kern="0" cap="none" spc="0" normalizeH="0" baseline="0" noProof="0" dirty="0">
                <a:ln>
                  <a:noFill/>
                </a:ln>
                <a:solidFill>
                  <a:srgbClr val="333333"/>
                </a:solidFill>
                <a:effectLst/>
                <a:uLnTx/>
                <a:uFillTx/>
              </a:rPr>
              <a:t>of the hysteroscope should be kept to a minimum. </a:t>
            </a:r>
            <a:r>
              <a:rPr kumimoji="0" lang="en-US" sz="1200" b="0" i="0" u="none" strike="noStrike" kern="0" cap="none" spc="0" normalizeH="0" baseline="0" noProof="0" dirty="0">
                <a:ln>
                  <a:noFill/>
                </a:ln>
                <a:solidFill>
                  <a:srgbClr val="333333"/>
                </a:solidFill>
                <a:effectLst/>
                <a:uLnTx/>
                <a:uFillTx/>
              </a:rPr>
              <a:t>(Girish 2016</a:t>
            </a:r>
            <a:r>
              <a:rPr kumimoji="0" lang="en-US" sz="1200" b="0" i="0" u="none" strike="noStrike" kern="0" cap="none" spc="0" normalizeH="0" baseline="0" noProof="0" dirty="0">
                <a:ln>
                  <a:noFill/>
                </a:ln>
                <a:solidFill>
                  <a:prstClr val="black"/>
                </a:solidFill>
                <a:effectLst/>
                <a:uLnTx/>
                <a:uFillTx/>
              </a:rPr>
              <a:t>)</a:t>
            </a:r>
            <a:endParaRPr kumimoji="0" lang="en-US" sz="1200" b="0" i="0" u="none" strike="noStrike" kern="0" cap="none" spc="0" normalizeH="0" baseline="0" noProof="0" dirty="0">
              <a:ln>
                <a:noFill/>
              </a:ln>
              <a:solidFill>
                <a:srgbClr val="333333"/>
              </a:solidFill>
              <a:effectLst/>
              <a:uLnTx/>
              <a:uFillTx/>
            </a:endParaRPr>
          </a:p>
        </p:txBody>
      </p:sp>
      <p:sp>
        <p:nvSpPr>
          <p:cNvPr id="5" name="Footer Placeholder 4">
            <a:extLst>
              <a:ext uri="{FF2B5EF4-FFF2-40B4-BE49-F238E27FC236}">
                <a16:creationId xmlns:a16="http://schemas.microsoft.com/office/drawing/2014/main" id="{2CA0305D-930C-EF46-8644-D5CEC685763E}"/>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6637D0D8-8262-6E40-A9C8-796DCF1D62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3816" y="0"/>
            <a:ext cx="848740" cy="848740"/>
          </a:xfrm>
          <a:prstGeom prst="rect">
            <a:avLst/>
          </a:prstGeom>
        </p:spPr>
      </p:pic>
      <p:pic>
        <p:nvPicPr>
          <p:cNvPr id="7" name="Picture 6">
            <a:extLst>
              <a:ext uri="{FF2B5EF4-FFF2-40B4-BE49-F238E27FC236}">
                <a16:creationId xmlns:a16="http://schemas.microsoft.com/office/drawing/2014/main" id="{DE4ACD37-D582-CC41-B92D-7FDDB86923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450619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378" y="1825625"/>
            <a:ext cx="11139311" cy="5032375"/>
          </a:xfrm>
        </p:spPr>
        <p:txBody>
          <a:bodyPr>
            <a:normAutofit/>
          </a:bodyPr>
          <a:lstStyle/>
          <a:p>
            <a:pPr marL="0" indent="0">
              <a:buNone/>
            </a:pPr>
            <a:r>
              <a:rPr lang="en-US" sz="4400" b="1" dirty="0">
                <a:solidFill>
                  <a:prstClr val="black"/>
                </a:solidFill>
                <a:ea typeface="+mj-ea"/>
                <a:cs typeface="+mj-cs"/>
              </a:rPr>
              <a:t>      Hypernatremia </a:t>
            </a:r>
          </a:p>
          <a:p>
            <a:pPr lvl="0"/>
            <a:r>
              <a:rPr lang="en-US" sz="2400" dirty="0">
                <a:solidFill>
                  <a:srgbClr val="000000"/>
                </a:solidFill>
                <a:latin typeface="+mj-lt"/>
              </a:rPr>
              <a:t>According to </a:t>
            </a:r>
            <a:r>
              <a:rPr lang="en-US" sz="2400" dirty="0">
                <a:solidFill>
                  <a:srgbClr val="FF0000"/>
                </a:solidFill>
                <a:latin typeface="+mj-lt"/>
              </a:rPr>
              <a:t>a multicenter study </a:t>
            </a:r>
            <a:r>
              <a:rPr lang="en-US" sz="2400" dirty="0">
                <a:solidFill>
                  <a:srgbClr val="000000"/>
                </a:solidFill>
                <a:latin typeface="+mj-lt"/>
              </a:rPr>
              <a:t>of over 21,000 operative hysteroscopic procedures, the incidence rate of fluid overload and hypernatremia is </a:t>
            </a:r>
            <a:r>
              <a:rPr lang="en-US" sz="2400" b="1" dirty="0">
                <a:solidFill>
                  <a:srgbClr val="FF0000"/>
                </a:solidFill>
                <a:latin typeface="+mj-lt"/>
              </a:rPr>
              <a:t>0.06%. </a:t>
            </a:r>
            <a:r>
              <a:rPr lang="en-US" sz="1200" dirty="0">
                <a:solidFill>
                  <a:srgbClr val="000000"/>
                </a:solidFill>
                <a:latin typeface="+mj-lt"/>
              </a:rPr>
              <a:t>(</a:t>
            </a:r>
            <a:r>
              <a:rPr lang="en-US" sz="1200" dirty="0" err="1">
                <a:solidFill>
                  <a:srgbClr val="000000"/>
                </a:solidFill>
                <a:latin typeface="+mj-lt"/>
              </a:rPr>
              <a:t>Aydeniz</a:t>
            </a:r>
            <a:r>
              <a:rPr lang="en-US" sz="1200" dirty="0">
                <a:solidFill>
                  <a:srgbClr val="000000"/>
                </a:solidFill>
                <a:latin typeface="+mj-lt"/>
              </a:rPr>
              <a:t> 2002)</a:t>
            </a:r>
          </a:p>
          <a:p>
            <a:pPr lvl="0"/>
            <a:endParaRPr lang="en-US" sz="1200" dirty="0">
              <a:solidFill>
                <a:srgbClr val="212121"/>
              </a:solidFill>
              <a:latin typeface="+mj-lt"/>
            </a:endParaRPr>
          </a:p>
          <a:p>
            <a:pPr lvl="0"/>
            <a:r>
              <a:rPr lang="en-US" sz="2400" dirty="0">
                <a:solidFill>
                  <a:srgbClr val="000000"/>
                </a:solidFill>
                <a:latin typeface="+mj-lt"/>
              </a:rPr>
              <a:t>Hypernatremia in hysteroscopic procedures has been reported with the use of 1.5% </a:t>
            </a:r>
            <a:r>
              <a:rPr lang="en-US" sz="2400" dirty="0">
                <a:solidFill>
                  <a:srgbClr val="FF0000"/>
                </a:solidFill>
                <a:latin typeface="+mj-lt"/>
              </a:rPr>
              <a:t>glycine,</a:t>
            </a:r>
            <a:r>
              <a:rPr lang="en-US" sz="2400" dirty="0">
                <a:solidFill>
                  <a:srgbClr val="000000"/>
                </a:solidFill>
                <a:latin typeface="+mj-lt"/>
              </a:rPr>
              <a:t> 3% </a:t>
            </a:r>
            <a:r>
              <a:rPr lang="en-US" sz="2400" dirty="0">
                <a:solidFill>
                  <a:srgbClr val="FF0000"/>
                </a:solidFill>
                <a:latin typeface="+mj-lt"/>
              </a:rPr>
              <a:t>sorbitol,</a:t>
            </a:r>
            <a:r>
              <a:rPr lang="en-US" sz="2400" dirty="0">
                <a:solidFill>
                  <a:srgbClr val="000000"/>
                </a:solidFill>
                <a:latin typeface="+mj-lt"/>
              </a:rPr>
              <a:t> 5% </a:t>
            </a:r>
            <a:r>
              <a:rPr lang="en-US" sz="2400" dirty="0">
                <a:solidFill>
                  <a:srgbClr val="FF0000"/>
                </a:solidFill>
                <a:latin typeface="+mj-lt"/>
              </a:rPr>
              <a:t>mannitol</a:t>
            </a:r>
            <a:r>
              <a:rPr lang="en-US" sz="2400" dirty="0">
                <a:solidFill>
                  <a:srgbClr val="000000"/>
                </a:solidFill>
                <a:latin typeface="+mj-lt"/>
              </a:rPr>
              <a:t>, and 5% </a:t>
            </a:r>
            <a:r>
              <a:rPr lang="en-US" sz="2400" dirty="0">
                <a:solidFill>
                  <a:srgbClr val="FF0000"/>
                </a:solidFill>
                <a:latin typeface="+mj-lt"/>
              </a:rPr>
              <a:t>dextrose </a:t>
            </a:r>
            <a:r>
              <a:rPr lang="en-US" sz="2400" dirty="0">
                <a:solidFill>
                  <a:srgbClr val="000000"/>
                </a:solidFill>
                <a:latin typeface="+mj-lt"/>
              </a:rPr>
              <a:t>which are the major nonconductive (i.e., nonelectrolyte) irrigation and distension fluids. </a:t>
            </a:r>
            <a:r>
              <a:rPr lang="en-US" sz="1100" dirty="0">
                <a:solidFill>
                  <a:srgbClr val="000000"/>
                </a:solidFill>
                <a:latin typeface="+mj-lt"/>
              </a:rPr>
              <a:t>(</a:t>
            </a:r>
            <a:r>
              <a:rPr lang="en-US" sz="1100" dirty="0" err="1">
                <a:solidFill>
                  <a:srgbClr val="000000"/>
                </a:solidFill>
                <a:latin typeface="+mj-lt"/>
              </a:rPr>
              <a:t>Sethi</a:t>
            </a:r>
            <a:r>
              <a:rPr lang="en-US" sz="1100" dirty="0">
                <a:solidFill>
                  <a:srgbClr val="000000"/>
                </a:solidFill>
                <a:latin typeface="+mj-lt"/>
              </a:rPr>
              <a:t> 2012, Woo 2011, Yang 2012)</a:t>
            </a:r>
          </a:p>
          <a:p>
            <a:pPr lvl="0"/>
            <a:endParaRPr lang="en-US" sz="1100" dirty="0">
              <a:solidFill>
                <a:srgbClr val="000000"/>
              </a:solidFill>
              <a:latin typeface="+mj-lt"/>
            </a:endParaRPr>
          </a:p>
          <a:p>
            <a:pPr lvl="0"/>
            <a:r>
              <a:rPr lang="en-US" sz="2200" dirty="0">
                <a:solidFill>
                  <a:srgbClr val="000000"/>
                </a:solidFill>
                <a:latin typeface="+mj-lt"/>
              </a:rPr>
              <a:t>The severity of hyponatremia is highly connected to the </a:t>
            </a:r>
            <a:r>
              <a:rPr lang="en-US" sz="2200" b="1" dirty="0">
                <a:solidFill>
                  <a:srgbClr val="000000"/>
                </a:solidFill>
                <a:latin typeface="+mj-lt"/>
              </a:rPr>
              <a:t>volume deficit </a:t>
            </a:r>
            <a:r>
              <a:rPr lang="en-US" sz="2200" dirty="0">
                <a:solidFill>
                  <a:srgbClr val="000000"/>
                </a:solidFill>
                <a:latin typeface="+mj-lt"/>
              </a:rPr>
              <a:t>of the </a:t>
            </a:r>
            <a:r>
              <a:rPr lang="en-US" sz="2200" b="1" dirty="0">
                <a:solidFill>
                  <a:srgbClr val="FF0000"/>
                </a:solidFill>
                <a:latin typeface="+mj-lt"/>
              </a:rPr>
              <a:t>glycine </a:t>
            </a:r>
            <a:r>
              <a:rPr lang="en-US" sz="2200" dirty="0">
                <a:solidFill>
                  <a:srgbClr val="000000"/>
                </a:solidFill>
                <a:latin typeface="+mj-lt"/>
              </a:rPr>
              <a:t>solution; a volume deficit of </a:t>
            </a:r>
            <a:r>
              <a:rPr lang="en-US" sz="2200" dirty="0">
                <a:solidFill>
                  <a:srgbClr val="FF0000"/>
                </a:solidFill>
                <a:latin typeface="+mj-lt"/>
              </a:rPr>
              <a:t>1000 </a:t>
            </a:r>
            <a:r>
              <a:rPr lang="en-US" sz="2200" b="1" dirty="0">
                <a:solidFill>
                  <a:srgbClr val="FF0000"/>
                </a:solidFill>
                <a:latin typeface="+mj-lt"/>
              </a:rPr>
              <a:t>mL</a:t>
            </a:r>
            <a:r>
              <a:rPr lang="en-US" sz="2200" b="1" dirty="0">
                <a:solidFill>
                  <a:srgbClr val="000000"/>
                </a:solidFill>
                <a:latin typeface="+mj-lt"/>
              </a:rPr>
              <a:t> will reduce sodium concentration in the plasma by </a:t>
            </a:r>
            <a:r>
              <a:rPr lang="en-US" sz="2200" b="1" dirty="0">
                <a:solidFill>
                  <a:srgbClr val="FF0000"/>
                </a:solidFill>
                <a:latin typeface="+mj-lt"/>
              </a:rPr>
              <a:t>10 </a:t>
            </a:r>
            <a:r>
              <a:rPr lang="en-US" sz="1900" b="1" dirty="0" err="1">
                <a:solidFill>
                  <a:srgbClr val="FF0000"/>
                </a:solidFill>
                <a:latin typeface="+mj-lt"/>
              </a:rPr>
              <a:t>mEq</a:t>
            </a:r>
            <a:r>
              <a:rPr lang="en-US" sz="1900" b="1" dirty="0">
                <a:solidFill>
                  <a:srgbClr val="FF0000"/>
                </a:solidFill>
                <a:latin typeface="+mj-lt"/>
              </a:rPr>
              <a:t>/L</a:t>
            </a:r>
            <a:r>
              <a:rPr lang="en-US" sz="1200" b="1" dirty="0">
                <a:solidFill>
                  <a:srgbClr val="000000"/>
                </a:solidFill>
                <a:latin typeface="+mj-lt"/>
              </a:rPr>
              <a:t> </a:t>
            </a:r>
            <a:r>
              <a:rPr lang="en-US" sz="1200" b="1" dirty="0">
                <a:solidFill>
                  <a:srgbClr val="000000"/>
                </a:solidFill>
              </a:rPr>
              <a:t>. (</a:t>
            </a:r>
            <a:r>
              <a:rPr lang="en-US" sz="1200" b="1" dirty="0" err="1">
                <a:solidFill>
                  <a:srgbClr val="000000"/>
                </a:solidFill>
              </a:rPr>
              <a:t>Istre</a:t>
            </a:r>
            <a:r>
              <a:rPr lang="en-US" sz="1200" b="1" dirty="0">
                <a:solidFill>
                  <a:srgbClr val="000000"/>
                </a:solidFill>
              </a:rPr>
              <a:t> 1992)</a:t>
            </a:r>
            <a:endParaRPr lang="en-US" sz="1200" b="1" dirty="0">
              <a:solidFill>
                <a:srgbClr val="212121"/>
              </a:solidFill>
            </a:endParaRPr>
          </a:p>
          <a:p>
            <a:pPr marL="0" indent="0">
              <a:buNone/>
            </a:pPr>
            <a:endParaRPr lang="fa-IR" dirty="0"/>
          </a:p>
        </p:txBody>
      </p:sp>
      <p:sp>
        <p:nvSpPr>
          <p:cNvPr id="2" name="Footer Placeholder 1">
            <a:extLst>
              <a:ext uri="{FF2B5EF4-FFF2-40B4-BE49-F238E27FC236}">
                <a16:creationId xmlns:a16="http://schemas.microsoft.com/office/drawing/2014/main" id="{A5693179-BD68-DF4B-8F3C-D90FA482E3D3}"/>
              </a:ext>
            </a:extLst>
          </p:cNvPr>
          <p:cNvSpPr>
            <a:spLocks noGrp="1"/>
          </p:cNvSpPr>
          <p:nvPr>
            <p:ph type="ftr" sz="quarter" idx="11"/>
          </p:nvPr>
        </p:nvSpPr>
        <p:spPr/>
        <p:txBody>
          <a:bodyPr/>
          <a:lstStyle/>
          <a:p>
            <a:r>
              <a:rPr lang="en-US" sz="1800" b="1" dirty="0"/>
              <a:t>Dr.Ameneh.Haghgoo</a:t>
            </a:r>
            <a:endParaRPr lang="fa-IR" sz="1800" b="1" dirty="0"/>
          </a:p>
        </p:txBody>
      </p:sp>
      <p:pic>
        <p:nvPicPr>
          <p:cNvPr id="4" name="Picture 3">
            <a:extLst>
              <a:ext uri="{FF2B5EF4-FFF2-40B4-BE49-F238E27FC236}">
                <a16:creationId xmlns:a16="http://schemas.microsoft.com/office/drawing/2014/main" id="{61E02BB3-F453-B34A-A353-FC34935FB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24059" y="0"/>
            <a:ext cx="848740" cy="848740"/>
          </a:xfrm>
          <a:prstGeom prst="rect">
            <a:avLst/>
          </a:prstGeom>
        </p:spPr>
      </p:pic>
      <p:pic>
        <p:nvPicPr>
          <p:cNvPr id="5" name="Picture 4">
            <a:extLst>
              <a:ext uri="{FF2B5EF4-FFF2-40B4-BE49-F238E27FC236}">
                <a16:creationId xmlns:a16="http://schemas.microsoft.com/office/drawing/2014/main" id="{8A1564D8-4B2D-054F-A946-8151BA34D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4052302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6672" y="807586"/>
            <a:ext cx="10515600" cy="1325563"/>
          </a:xfrm>
        </p:spPr>
        <p:txBody>
          <a:bodyPr/>
          <a:lstStyle/>
          <a:p>
            <a:pPr algn="ctr"/>
            <a:r>
              <a:rPr lang="en-US" b="1" dirty="0">
                <a:solidFill>
                  <a:prstClr val="black"/>
                </a:solidFill>
                <a:latin typeface="Calibri" panose="020F0502020204030204"/>
              </a:rPr>
              <a:t>Vasopressin </a:t>
            </a:r>
            <a:endParaRPr lang="fa-IR" dirty="0"/>
          </a:p>
        </p:txBody>
      </p:sp>
      <p:sp>
        <p:nvSpPr>
          <p:cNvPr id="4" name="Cloud 3"/>
          <p:cNvSpPr/>
          <p:nvPr/>
        </p:nvSpPr>
        <p:spPr>
          <a:xfrm>
            <a:off x="62131" y="1654236"/>
            <a:ext cx="4576130" cy="4589195"/>
          </a:xfrm>
          <a:prstGeom prst="cloud">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Calibri" panose="020F0502020204030204"/>
                <a:ea typeface="+mn-ea"/>
                <a:cs typeface="+mn-cs"/>
              </a:rPr>
              <a:t>Vasoconstrictive  effects of vasopressin= </a:t>
            </a:r>
            <a:r>
              <a:rPr kumimoji="0" lang="en-US" sz="2800" b="1" i="0" u="none" strike="noStrike" kern="0" cap="none" spc="0" normalizeH="0" baseline="0" noProof="0" dirty="0">
                <a:ln>
                  <a:noFill/>
                </a:ln>
                <a:solidFill>
                  <a:srgbClr val="FF0000"/>
                </a:solidFill>
                <a:effectLst/>
                <a:uLnTx/>
                <a:uFillTx/>
                <a:latin typeface="Calibri" panose="020F0502020204030204"/>
                <a:ea typeface="+mn-ea"/>
                <a:cs typeface="+mn-cs"/>
              </a:rPr>
              <a:t>decrease the amount of </a:t>
            </a:r>
            <a:r>
              <a:rPr kumimoji="0" lang="en-US" sz="2800" b="1" i="0" u="none" strike="noStrike" kern="0" cap="none" spc="0" normalizeH="0" baseline="0" noProof="0" dirty="0">
                <a:ln>
                  <a:noFill/>
                </a:ln>
                <a:solidFill>
                  <a:prstClr val="black"/>
                </a:solidFill>
                <a:effectLst/>
                <a:uLnTx/>
                <a:uFillTx/>
                <a:latin typeface="Calibri" panose="020F0502020204030204"/>
                <a:ea typeface="+mn-ea"/>
                <a:cs typeface="+mn-cs"/>
              </a:rPr>
              <a:t>blood lost </a:t>
            </a:r>
            <a:r>
              <a:rPr kumimoji="0" lang="en-US" sz="2800" b="0" i="0" u="none" strike="noStrike" kern="0" cap="none" spc="0" normalizeH="0" baseline="0" noProof="0" dirty="0">
                <a:ln>
                  <a:noFill/>
                </a:ln>
                <a:solidFill>
                  <a:prstClr val="black"/>
                </a:solidFill>
                <a:effectLst/>
                <a:uLnTx/>
                <a:uFillTx/>
                <a:latin typeface="Calibri" panose="020F0502020204030204"/>
                <a:ea typeface="+mn-ea"/>
                <a:cs typeface="+mn-cs"/>
              </a:rPr>
              <a:t>during surgical procedures</a:t>
            </a:r>
            <a:r>
              <a:rPr kumimoji="0" lang="en-US" sz="12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200" b="0" i="0" u="none" strike="noStrike" kern="0" cap="none" spc="0" normalizeH="0" baseline="0" noProof="0" dirty="0" err="1">
                <a:ln>
                  <a:noFill/>
                </a:ln>
                <a:solidFill>
                  <a:prstClr val="black"/>
                </a:solidFill>
                <a:effectLst/>
                <a:uLnTx/>
                <a:uFillTx/>
                <a:latin typeface="Calibri" panose="020F0502020204030204"/>
                <a:ea typeface="+mn-ea"/>
                <a:cs typeface="+mn-cs"/>
              </a:rPr>
              <a:t>Philipe</a:t>
            </a:r>
            <a:r>
              <a:rPr kumimoji="0" lang="en-US" sz="1200" b="0" i="0" u="none" strike="noStrike" kern="0" cap="none" spc="0" normalizeH="0" baseline="0" noProof="0" dirty="0">
                <a:ln>
                  <a:noFill/>
                </a:ln>
                <a:solidFill>
                  <a:prstClr val="black"/>
                </a:solidFill>
                <a:effectLst/>
                <a:uLnTx/>
                <a:uFillTx/>
                <a:latin typeface="Calibri" panose="020F0502020204030204"/>
                <a:ea typeface="+mn-ea"/>
                <a:cs typeface="+mn-cs"/>
              </a:rPr>
              <a:t> ,Kamate2003, </a:t>
            </a:r>
            <a:r>
              <a:rPr kumimoji="0" lang="en-US" sz="1100" b="0" i="0" u="none" strike="noStrike" kern="0" cap="none" spc="0" normalizeH="0" baseline="0" noProof="0" dirty="0">
                <a:ln>
                  <a:noFill/>
                </a:ln>
                <a:solidFill>
                  <a:prstClr val="black"/>
                </a:solidFill>
                <a:effectLst/>
                <a:uLnTx/>
                <a:uFillTx/>
                <a:latin typeface="Calibri" panose="020F0502020204030204"/>
                <a:ea typeface="+mn-ea"/>
                <a:cs typeface="+mn-cs"/>
              </a:rPr>
              <a:t>kimura 2002)</a:t>
            </a:r>
          </a:p>
        </p:txBody>
      </p:sp>
      <p:sp>
        <p:nvSpPr>
          <p:cNvPr id="5" name="Cloud 4"/>
          <p:cNvSpPr/>
          <p:nvPr/>
        </p:nvSpPr>
        <p:spPr>
          <a:xfrm>
            <a:off x="4246097" y="1745029"/>
            <a:ext cx="3896751" cy="3953021"/>
          </a:xfrm>
          <a:prstGeom prst="cloud">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Calibri" panose="020F0502020204030204"/>
                <a:ea typeface="+mn-ea"/>
                <a:cs typeface="+mn-cs"/>
              </a:rPr>
              <a:t>vasopressin causes </a:t>
            </a:r>
            <a:r>
              <a:rPr kumimoji="0" lang="en-US" sz="2800" b="1" i="0" u="none" strike="noStrike" kern="0" cap="none" spc="0" normalizeH="0" baseline="0" noProof="0" dirty="0">
                <a:ln>
                  <a:noFill/>
                </a:ln>
                <a:solidFill>
                  <a:srgbClr val="FF0000"/>
                </a:solidFill>
                <a:effectLst/>
                <a:uLnTx/>
                <a:uFillTx/>
                <a:latin typeface="Calibri" panose="020F0502020204030204"/>
                <a:ea typeface="+mn-ea"/>
                <a:cs typeface="+mn-cs"/>
              </a:rPr>
              <a:t>increased myometrial contractility</a:t>
            </a:r>
            <a:r>
              <a:rPr kumimoji="0" lang="en-US" sz="28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100" b="0" i="0" u="none" strike="noStrike" kern="0" cap="none" spc="0" normalizeH="0" baseline="0" noProof="0" dirty="0">
                <a:ln>
                  <a:noFill/>
                </a:ln>
                <a:solidFill>
                  <a:prstClr val="black"/>
                </a:solidFill>
                <a:effectLst/>
                <a:uLnTx/>
                <a:uFillTx/>
                <a:latin typeface="Calibri" panose="020F0502020204030204"/>
                <a:ea typeface="+mn-ea"/>
                <a:cs typeface="+mn-cs"/>
              </a:rPr>
              <a:t>(kimura 2002,Helmer 1998)</a:t>
            </a:r>
            <a:endParaRPr kumimoji="0" lang="en-US" sz="2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6" name="Cloud 5"/>
          <p:cNvSpPr/>
          <p:nvPr/>
        </p:nvSpPr>
        <p:spPr>
          <a:xfrm>
            <a:off x="8267113" y="1654236"/>
            <a:ext cx="3924887" cy="4346917"/>
          </a:xfrm>
          <a:prstGeom prst="cloud">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Calibri" panose="020F0502020204030204"/>
                <a:ea typeface="+mn-ea"/>
                <a:cs typeface="+mn-cs"/>
              </a:rPr>
              <a:t>vasoconstriction of the vessels in the uterus,</a:t>
            </a:r>
            <a:r>
              <a:rPr kumimoji="0" lang="en-US" sz="2800" b="1" i="0" u="none" strike="noStrike" kern="0" cap="none" spc="0" normalizeH="0" baseline="0" noProof="0" dirty="0">
                <a:ln>
                  <a:noFill/>
                </a:ln>
                <a:solidFill>
                  <a:prstClr val="black"/>
                </a:solidFill>
                <a:effectLst/>
                <a:uLnTx/>
                <a:uFillTx/>
                <a:latin typeface="Calibri" panose="020F0502020204030204"/>
                <a:ea typeface="+mn-ea"/>
                <a:cs typeface="+mn-cs"/>
              </a:rPr>
              <a:t> resulting in </a:t>
            </a:r>
            <a:r>
              <a:rPr kumimoji="0" lang="en-US" sz="2800" b="1" i="0" u="none" strike="noStrike" kern="0" cap="none" spc="0" normalizeH="0" baseline="0" noProof="0" dirty="0">
                <a:ln>
                  <a:noFill/>
                </a:ln>
                <a:solidFill>
                  <a:srgbClr val="FF0000"/>
                </a:solidFill>
                <a:effectLst/>
                <a:uLnTx/>
                <a:uFillTx/>
                <a:latin typeface="Calibri" panose="020F0502020204030204"/>
                <a:ea typeface="+mn-ea"/>
                <a:cs typeface="+mn-cs"/>
              </a:rPr>
              <a:t>decreased fluid intravasation</a:t>
            </a:r>
            <a:r>
              <a:rPr kumimoji="0" lang="en-US" sz="1200" b="0" i="0" u="none" strike="noStrike" kern="0" cap="none" spc="0" normalizeH="0" baseline="0" noProof="0" dirty="0">
                <a:ln>
                  <a:noFill/>
                </a:ln>
                <a:solidFill>
                  <a:srgbClr val="FF0000"/>
                </a:solidFill>
                <a:effectLst/>
                <a:uLnTx/>
                <a:uFillTx/>
                <a:latin typeface="Calibri" panose="020F0502020204030204"/>
                <a:ea typeface="+mn-ea"/>
                <a:cs typeface="+mn-cs"/>
              </a:rPr>
              <a:t>.(Goldenburg1996, corson1998</a:t>
            </a:r>
            <a:r>
              <a:rPr kumimoji="0" lang="en-US" sz="12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3" name="Footer Placeholder 2">
            <a:extLst>
              <a:ext uri="{FF2B5EF4-FFF2-40B4-BE49-F238E27FC236}">
                <a16:creationId xmlns:a16="http://schemas.microsoft.com/office/drawing/2014/main" id="{6E48CB2D-16A3-DA46-94E2-D50B7001E619}"/>
              </a:ext>
            </a:extLst>
          </p:cNvPr>
          <p:cNvSpPr>
            <a:spLocks noGrp="1"/>
          </p:cNvSpPr>
          <p:nvPr>
            <p:ph type="ftr" sz="quarter" idx="11"/>
          </p:nvPr>
        </p:nvSpPr>
        <p:spPr/>
        <p:txBody>
          <a:bodyPr/>
          <a:lstStyle/>
          <a:p>
            <a:r>
              <a:rPr lang="en-US" sz="1800" dirty="0"/>
              <a:t>Dr.Ameneh.Haghgoo</a:t>
            </a:r>
            <a:endParaRPr lang="fa-IR" sz="1800" dirty="0"/>
          </a:p>
        </p:txBody>
      </p:sp>
      <p:pic>
        <p:nvPicPr>
          <p:cNvPr id="7" name="Picture 6">
            <a:extLst>
              <a:ext uri="{FF2B5EF4-FFF2-40B4-BE49-F238E27FC236}">
                <a16:creationId xmlns:a16="http://schemas.microsoft.com/office/drawing/2014/main" id="{50569678-1F24-0C40-ADCA-609ADCADB8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26754" y="0"/>
            <a:ext cx="848740" cy="848740"/>
          </a:xfrm>
          <a:prstGeom prst="rect">
            <a:avLst/>
          </a:prstGeom>
        </p:spPr>
      </p:pic>
      <p:pic>
        <p:nvPicPr>
          <p:cNvPr id="8" name="Picture 7">
            <a:extLst>
              <a:ext uri="{FF2B5EF4-FFF2-40B4-BE49-F238E27FC236}">
                <a16:creationId xmlns:a16="http://schemas.microsoft.com/office/drawing/2014/main" id="{79D8E1DC-5D57-6B43-A460-6F9A7C168C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825361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6434" y="1346745"/>
            <a:ext cx="10515600" cy="1325563"/>
          </a:xfrm>
        </p:spPr>
        <p:txBody>
          <a:bodyPr>
            <a:normAutofit/>
          </a:bodyPr>
          <a:lstStyle/>
          <a:p>
            <a:r>
              <a:rPr lang="en-US" sz="4000" b="1" dirty="0">
                <a:solidFill>
                  <a:srgbClr val="FF0000"/>
                </a:solidFill>
                <a:latin typeface="+mn-lt"/>
                <a:cs typeface="+mn-cs"/>
              </a:rPr>
              <a:t>Complication of Vasopressin</a:t>
            </a:r>
            <a:endParaRPr lang="fa-IR" sz="4000" b="1" dirty="0">
              <a:solidFill>
                <a:srgbClr val="FF0000"/>
              </a:solidFill>
              <a:latin typeface="+mn-lt"/>
              <a:cs typeface="+mn-cs"/>
            </a:endParaRPr>
          </a:p>
        </p:txBody>
      </p:sp>
      <p:sp>
        <p:nvSpPr>
          <p:cNvPr id="3" name="Content Placeholder 2"/>
          <p:cNvSpPr>
            <a:spLocks noGrp="1"/>
          </p:cNvSpPr>
          <p:nvPr>
            <p:ph idx="1"/>
          </p:nvPr>
        </p:nvSpPr>
        <p:spPr>
          <a:xfrm>
            <a:off x="804333" y="2796208"/>
            <a:ext cx="10515600" cy="4061791"/>
          </a:xfrm>
        </p:spPr>
        <p:txBody>
          <a:bodyPr/>
          <a:lstStyle/>
          <a:p>
            <a:pPr lvl="0"/>
            <a:r>
              <a:rPr lang="en-US" dirty="0">
                <a:solidFill>
                  <a:prstClr val="black"/>
                </a:solidFill>
              </a:rPr>
              <a:t>Card</a:t>
            </a:r>
            <a:r>
              <a:rPr lang="en-US" dirty="0">
                <a:solidFill>
                  <a:srgbClr val="FF0000"/>
                </a:solidFill>
              </a:rPr>
              <a:t>iopulmonary Complications</a:t>
            </a:r>
            <a:r>
              <a:rPr lang="en-US" dirty="0">
                <a:solidFill>
                  <a:prstClr val="black"/>
                </a:solidFill>
              </a:rPr>
              <a:t>. </a:t>
            </a:r>
            <a:r>
              <a:rPr lang="en-US" sz="2000" dirty="0">
                <a:solidFill>
                  <a:prstClr val="black"/>
                </a:solidFill>
              </a:rPr>
              <a:t>Decrease in </a:t>
            </a:r>
            <a:r>
              <a:rPr lang="en-US" sz="2000" dirty="0">
                <a:solidFill>
                  <a:srgbClr val="00B050"/>
                </a:solidFill>
              </a:rPr>
              <a:t>coronary</a:t>
            </a:r>
            <a:r>
              <a:rPr lang="en-US" sz="2000" dirty="0">
                <a:solidFill>
                  <a:prstClr val="black"/>
                </a:solidFill>
              </a:rPr>
              <a:t> </a:t>
            </a:r>
            <a:r>
              <a:rPr lang="en-US" sz="2000" dirty="0">
                <a:solidFill>
                  <a:srgbClr val="FF0000"/>
                </a:solidFill>
              </a:rPr>
              <a:t>blood flow </a:t>
            </a:r>
            <a:r>
              <a:rPr lang="en-US" sz="2000" dirty="0">
                <a:solidFill>
                  <a:prstClr val="black"/>
                </a:solidFill>
              </a:rPr>
              <a:t>, Decrease in </a:t>
            </a:r>
            <a:r>
              <a:rPr lang="en-US" sz="2000" dirty="0">
                <a:solidFill>
                  <a:srgbClr val="FF0000"/>
                </a:solidFill>
              </a:rPr>
              <a:t>coronary sinus blood oxygen</a:t>
            </a:r>
            <a:r>
              <a:rPr lang="en-US" sz="2000" dirty="0">
                <a:solidFill>
                  <a:prstClr val="black"/>
                </a:solidFill>
              </a:rPr>
              <a:t>. </a:t>
            </a:r>
            <a:r>
              <a:rPr lang="en-US" sz="1200" dirty="0">
                <a:solidFill>
                  <a:prstClr val="black"/>
                </a:solidFill>
              </a:rPr>
              <a:t>(Corliss animal study1968)</a:t>
            </a:r>
          </a:p>
          <a:p>
            <a:pPr lvl="0"/>
            <a:r>
              <a:rPr lang="en-US" sz="2400" dirty="0">
                <a:solidFill>
                  <a:srgbClr val="000000"/>
                </a:solidFill>
              </a:rPr>
              <a:t>Reported </a:t>
            </a:r>
            <a:r>
              <a:rPr lang="en-US" sz="2400" dirty="0">
                <a:solidFill>
                  <a:srgbClr val="FF0000"/>
                </a:solidFill>
              </a:rPr>
              <a:t>severe </a:t>
            </a:r>
            <a:r>
              <a:rPr lang="en-US" sz="2400" b="1" dirty="0">
                <a:solidFill>
                  <a:srgbClr val="FF0000"/>
                </a:solidFill>
              </a:rPr>
              <a:t>hypotension</a:t>
            </a:r>
            <a:r>
              <a:rPr lang="en-US" sz="2400" dirty="0">
                <a:solidFill>
                  <a:srgbClr val="FF0000"/>
                </a:solidFill>
              </a:rPr>
              <a:t> </a:t>
            </a:r>
            <a:r>
              <a:rPr lang="en-US" sz="2400" dirty="0">
                <a:solidFill>
                  <a:srgbClr val="000000"/>
                </a:solidFill>
              </a:rPr>
              <a:t>and </a:t>
            </a:r>
            <a:r>
              <a:rPr lang="en-US" sz="2400" b="1" dirty="0">
                <a:solidFill>
                  <a:srgbClr val="FF0000"/>
                </a:solidFill>
              </a:rPr>
              <a:t>pulmonary edema </a:t>
            </a:r>
            <a:r>
              <a:rPr lang="en-US" sz="2400" dirty="0">
                <a:solidFill>
                  <a:srgbClr val="000000"/>
                </a:solidFill>
              </a:rPr>
              <a:t>after administration of vasopressin at laparoscopic myomectomy. </a:t>
            </a:r>
            <a:r>
              <a:rPr lang="en-US" sz="1200" dirty="0" err="1">
                <a:solidFill>
                  <a:srgbClr val="000000"/>
                </a:solidFill>
              </a:rPr>
              <a:t>Nezhat</a:t>
            </a:r>
            <a:r>
              <a:rPr lang="en-US" sz="1200" dirty="0">
                <a:solidFill>
                  <a:srgbClr val="000000"/>
                </a:solidFill>
              </a:rPr>
              <a:t> et al (1998)</a:t>
            </a:r>
            <a:r>
              <a:rPr lang="en-US" sz="1200" dirty="0">
                <a:solidFill>
                  <a:srgbClr val="000066"/>
                </a:solidFill>
              </a:rPr>
              <a:t> </a:t>
            </a:r>
            <a:endParaRPr lang="en-US" sz="2400" dirty="0">
              <a:solidFill>
                <a:srgbClr val="000000"/>
              </a:solidFill>
            </a:endParaRPr>
          </a:p>
          <a:p>
            <a:pPr lvl="0"/>
            <a:r>
              <a:rPr lang="en-US" sz="2400" b="1" dirty="0">
                <a:solidFill>
                  <a:srgbClr val="FF0000"/>
                </a:solidFill>
              </a:rPr>
              <a:t>Arrhythmias</a:t>
            </a:r>
            <a:r>
              <a:rPr lang="en-US" sz="1100" dirty="0">
                <a:solidFill>
                  <a:prstClr val="black"/>
                </a:solidFill>
              </a:rPr>
              <a:t>(Kelly 1990)</a:t>
            </a:r>
          </a:p>
          <a:p>
            <a:pPr lvl="0"/>
            <a:r>
              <a:rPr lang="en-US" dirty="0">
                <a:solidFill>
                  <a:srgbClr val="0070C0"/>
                </a:solidFill>
              </a:rPr>
              <a:t>Potential increased risk of infection when using vasopressin, in particular in vaginal surgery. </a:t>
            </a:r>
            <a:r>
              <a:rPr lang="en-US" sz="1200" dirty="0">
                <a:solidFill>
                  <a:srgbClr val="0070C0"/>
                </a:solidFill>
              </a:rPr>
              <a:t>(England 1983)</a:t>
            </a:r>
          </a:p>
          <a:p>
            <a:endParaRPr lang="fa-IR" dirty="0"/>
          </a:p>
        </p:txBody>
      </p:sp>
      <p:sp>
        <p:nvSpPr>
          <p:cNvPr id="5" name="Footer Placeholder 4">
            <a:extLst>
              <a:ext uri="{FF2B5EF4-FFF2-40B4-BE49-F238E27FC236}">
                <a16:creationId xmlns:a16="http://schemas.microsoft.com/office/drawing/2014/main" id="{1E3527E8-2C72-0C4C-B320-700D5112CD03}"/>
              </a:ext>
            </a:extLst>
          </p:cNvPr>
          <p:cNvSpPr>
            <a:spLocks noGrp="1"/>
          </p:cNvSpPr>
          <p:nvPr>
            <p:ph type="ftr" sz="quarter" idx="11"/>
          </p:nvPr>
        </p:nvSpPr>
        <p:spPr/>
        <p:txBody>
          <a:bodyPr/>
          <a:lstStyle/>
          <a:p>
            <a:r>
              <a:rPr lang="en-US" dirty="0"/>
              <a:t>Dr.Ameneh.Haghgoo</a:t>
            </a:r>
            <a:endParaRPr lang="fa-IR" dirty="0"/>
          </a:p>
        </p:txBody>
      </p:sp>
      <p:pic>
        <p:nvPicPr>
          <p:cNvPr id="6" name="Picture 5">
            <a:extLst>
              <a:ext uri="{FF2B5EF4-FFF2-40B4-BE49-F238E27FC236}">
                <a16:creationId xmlns:a16="http://schemas.microsoft.com/office/drawing/2014/main" id="{BCCEC40B-978E-5646-9F53-2108437BC2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7312" y="11685"/>
            <a:ext cx="848740" cy="848740"/>
          </a:xfrm>
          <a:prstGeom prst="rect">
            <a:avLst/>
          </a:prstGeom>
        </p:spPr>
      </p:pic>
      <p:pic>
        <p:nvPicPr>
          <p:cNvPr id="7" name="Picture 6">
            <a:extLst>
              <a:ext uri="{FF2B5EF4-FFF2-40B4-BE49-F238E27FC236}">
                <a16:creationId xmlns:a16="http://schemas.microsoft.com/office/drawing/2014/main" id="{84096DA1-D622-C948-B99E-6C7442497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453632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9035" y="1341864"/>
            <a:ext cx="2591030" cy="83099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800" b="1" i="0" u="none" strike="noStrike" kern="0" cap="none" spc="0" normalizeH="0" baseline="0" noProof="0" dirty="0">
                <a:ln>
                  <a:noFill/>
                </a:ln>
                <a:solidFill>
                  <a:prstClr val="black"/>
                </a:solidFill>
                <a:effectLst/>
                <a:uLnTx/>
                <a:uFillTx/>
                <a:ea typeface="+mj-ea"/>
                <a:cs typeface="+mj-cs"/>
              </a:rPr>
              <a:t>Infection </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642937" y="2507049"/>
            <a:ext cx="11015663" cy="3008003"/>
          </a:xfrm>
          <a:prstGeom prst="rect">
            <a:avLst/>
          </a:prstGeom>
        </p:spPr>
        <p:txBody>
          <a:bodyPr wrap="square">
            <a:spAutoFit/>
          </a:bodyPr>
          <a:lstStyle/>
          <a:p>
            <a:pPr marL="0" marR="0" lvl="0" indent="0" defTabSz="914400" eaLnBrk="1" fontAlgn="auto" latinLnBrk="0" hangingPunct="1">
              <a:lnSpc>
                <a:spcPct val="90000"/>
              </a:lnSpc>
              <a:spcBef>
                <a:spcPts val="100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Incidence</a:t>
            </a:r>
            <a:r>
              <a:rPr kumimoji="0" lang="en-US" sz="2400" b="0" i="0" u="none" strike="noStrike" kern="0" cap="none" spc="0" normalizeH="0" baseline="0" noProof="0" dirty="0">
                <a:ln>
                  <a:noFill/>
                </a:ln>
                <a:solidFill>
                  <a:srgbClr val="FF0000"/>
                </a:solidFill>
                <a:effectLst/>
                <a:uLnTx/>
                <a:uFillTx/>
              </a:rPr>
              <a:t>: 0.18% to 11.4</a:t>
            </a:r>
            <a:r>
              <a:rPr kumimoji="0" lang="en-US" sz="1200" b="0" i="0" u="none" strike="noStrike" kern="0" cap="none" spc="0" normalizeH="0" baseline="0" noProof="0" dirty="0">
                <a:ln>
                  <a:noFill/>
                </a:ln>
                <a:solidFill>
                  <a:srgbClr val="FF0000"/>
                </a:solidFill>
                <a:effectLst/>
                <a:uLnTx/>
                <a:uFillTx/>
              </a:rPr>
              <a:t>%.</a:t>
            </a:r>
            <a:r>
              <a:rPr kumimoji="0" lang="en-US" sz="1200" b="0" i="0" u="none" strike="noStrike" kern="0" cap="none" spc="0" normalizeH="0" baseline="0" noProof="0" dirty="0">
                <a:ln>
                  <a:noFill/>
                </a:ln>
                <a:solidFill>
                  <a:prstClr val="black"/>
                </a:solidFill>
                <a:effectLst/>
                <a:uLnTx/>
                <a:uFillTx/>
              </a:rPr>
              <a:t> (</a:t>
            </a:r>
            <a:r>
              <a:rPr kumimoji="0" lang="en-US" sz="1200" b="0" i="0" u="none" strike="noStrike" kern="0" cap="none" spc="0" normalizeH="0" baseline="0" noProof="0" dirty="0" err="1">
                <a:ln>
                  <a:noFill/>
                </a:ln>
                <a:solidFill>
                  <a:prstClr val="black"/>
                </a:solidFill>
                <a:effectLst/>
                <a:uLnTx/>
                <a:uFillTx/>
              </a:rPr>
              <a:t>Nappi</a:t>
            </a:r>
            <a:r>
              <a:rPr kumimoji="0" lang="en-US" sz="1200" b="0" i="0" u="none" strike="noStrike" kern="0" cap="none" spc="0" normalizeH="0" baseline="0" noProof="0" dirty="0">
                <a:ln>
                  <a:noFill/>
                </a:ln>
                <a:solidFill>
                  <a:prstClr val="black"/>
                </a:solidFill>
                <a:effectLst/>
                <a:uLnTx/>
                <a:uFillTx/>
              </a:rPr>
              <a:t> 2013. Munro 2010,Kasius 2010,Agostini 2002,Morril 2013)</a:t>
            </a:r>
            <a:endParaRPr kumimoji="0" lang="en-US" sz="24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90000"/>
              </a:lnSpc>
              <a:spcBef>
                <a:spcPts val="100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Cause </a:t>
            </a:r>
            <a:r>
              <a:rPr kumimoji="0" lang="en-US" sz="2400" b="0" i="0" u="none" strike="noStrike" kern="0" cap="none" spc="0" normalizeH="0" baseline="0" noProof="0" dirty="0">
                <a:ln>
                  <a:noFill/>
                </a:ln>
                <a:solidFill>
                  <a:prstClr val="black"/>
                </a:solidFill>
                <a:effectLst/>
                <a:uLnTx/>
                <a:uFillTx/>
              </a:rPr>
              <a:t>:vagina as an area of the body with normal abundant bacterial flora and because the trans cervical route may increase the risk of infection.</a:t>
            </a:r>
            <a:r>
              <a:rPr kumimoji="0" lang="en-US" sz="1200" b="0" i="0" u="none" strike="noStrike" kern="0" cap="none" spc="0" normalizeH="0" baseline="0" noProof="0" dirty="0">
                <a:ln>
                  <a:noFill/>
                </a:ln>
                <a:solidFill>
                  <a:prstClr val="black"/>
                </a:solidFill>
                <a:effectLst/>
                <a:uLnTx/>
                <a:uFillTx/>
              </a:rPr>
              <a:t>(Sirota 2014, Martin 2012, </a:t>
            </a:r>
            <a:r>
              <a:rPr kumimoji="0" lang="en-US" sz="1200" b="0" i="0" u="none" strike="noStrike" kern="0" cap="none" spc="0" normalizeH="0" baseline="0" noProof="0" dirty="0" err="1">
                <a:ln>
                  <a:noFill/>
                </a:ln>
                <a:solidFill>
                  <a:prstClr val="black"/>
                </a:solidFill>
                <a:effectLst/>
                <a:uLnTx/>
                <a:uFillTx/>
              </a:rPr>
              <a:t>Thinkhamrop</a:t>
            </a:r>
            <a:r>
              <a:rPr kumimoji="0" lang="en-US" sz="1200" b="0" i="0" u="none" strike="noStrike" kern="0" cap="none" spc="0" normalizeH="0" baseline="0" noProof="0" dirty="0">
                <a:ln>
                  <a:noFill/>
                </a:ln>
                <a:solidFill>
                  <a:prstClr val="black"/>
                </a:solidFill>
                <a:effectLst/>
                <a:uLnTx/>
                <a:uFillTx/>
              </a:rPr>
              <a:t> 2013) </a:t>
            </a:r>
          </a:p>
          <a:p>
            <a:pPr marL="0" marR="0" lvl="0" indent="0" defTabSz="914400" eaLnBrk="1" fontAlgn="auto" latinLnBrk="0" hangingPunct="1">
              <a:lnSpc>
                <a:spcPct val="90000"/>
              </a:lnSpc>
              <a:spcBef>
                <a:spcPts val="100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rPr>
              <a:t>The </a:t>
            </a:r>
            <a:r>
              <a:rPr kumimoji="0" lang="en-US" sz="2400" b="1" i="0" u="none" strike="noStrike" kern="0" cap="none" spc="0" normalizeH="0" baseline="0" noProof="0" dirty="0">
                <a:ln>
                  <a:noFill/>
                </a:ln>
                <a:solidFill>
                  <a:prstClr val="black"/>
                </a:solidFill>
                <a:effectLst/>
                <a:uLnTx/>
                <a:uFillTx/>
              </a:rPr>
              <a:t>American Heart Association guideline published </a:t>
            </a:r>
            <a:r>
              <a:rPr kumimoji="0" lang="en-US" sz="2400" b="0" i="0" u="none" strike="noStrike" kern="0" cap="none" spc="0" normalizeH="0" baseline="0" noProof="0" dirty="0">
                <a:ln>
                  <a:noFill/>
                </a:ln>
                <a:solidFill>
                  <a:prstClr val="black"/>
                </a:solidFill>
                <a:effectLst/>
                <a:uLnTx/>
                <a:uFillTx/>
              </a:rPr>
              <a:t>in 2007 </a:t>
            </a:r>
            <a:r>
              <a:rPr kumimoji="0" lang="en-US" sz="2400" b="1" i="0" u="none" strike="noStrike" kern="0" cap="none" spc="0" normalizeH="0" baseline="0" noProof="0" dirty="0">
                <a:ln>
                  <a:noFill/>
                </a:ln>
                <a:solidFill>
                  <a:prstClr val="black"/>
                </a:solidFill>
                <a:effectLst/>
                <a:uLnTx/>
                <a:uFillTx/>
              </a:rPr>
              <a:t>found no evidence </a:t>
            </a:r>
            <a:r>
              <a:rPr kumimoji="0" lang="en-US" sz="2400" b="0" i="0" u="none" strike="noStrike" kern="0" cap="none" spc="0" normalizeH="0" baseline="0" noProof="0" dirty="0">
                <a:ln>
                  <a:noFill/>
                </a:ln>
                <a:solidFill>
                  <a:prstClr val="black"/>
                </a:solidFill>
                <a:effectLst/>
                <a:uLnTx/>
                <a:uFillTx/>
              </a:rPr>
              <a:t>that genitourinary procedures cause infectious </a:t>
            </a:r>
            <a:r>
              <a:rPr kumimoji="0" lang="en-US" sz="2400" b="1" i="0" u="none" strike="noStrike" kern="0" cap="none" spc="0" normalizeH="0" baseline="0" noProof="0" dirty="0">
                <a:ln>
                  <a:noFill/>
                </a:ln>
                <a:solidFill>
                  <a:prstClr val="black"/>
                </a:solidFill>
                <a:effectLst/>
                <a:uLnTx/>
                <a:uFillTx/>
              </a:rPr>
              <a:t>endocarditis</a:t>
            </a:r>
            <a:r>
              <a:rPr kumimoji="0" lang="en-US" sz="2400" b="0" i="0" u="none" strike="noStrike" kern="0" cap="none" spc="0" normalizeH="0" baseline="0" noProof="0" dirty="0">
                <a:ln>
                  <a:noFill/>
                </a:ln>
                <a:solidFill>
                  <a:prstClr val="black"/>
                </a:solidFill>
                <a:effectLst/>
                <a:uLnTx/>
                <a:uFillTx/>
              </a:rPr>
              <a:t> or that administration of antibiotics prevents infectious endocarditis following such procedures. Administration of antibiotics solely to prevent</a:t>
            </a:r>
            <a:r>
              <a:rPr kumimoji="0" lang="en-US" sz="2400" b="1" i="0" u="none" strike="noStrike" kern="0" cap="none" spc="0" normalizeH="0" baseline="0" noProof="0" dirty="0">
                <a:ln>
                  <a:noFill/>
                </a:ln>
                <a:solidFill>
                  <a:prstClr val="black"/>
                </a:solidFill>
                <a:effectLst/>
                <a:uLnTx/>
                <a:uFillTx/>
              </a:rPr>
              <a:t> endocarditis </a:t>
            </a:r>
            <a:r>
              <a:rPr kumimoji="0" lang="en-US" sz="2400" b="0" i="0" u="none" strike="noStrike" kern="0" cap="none" spc="0" normalizeH="0" baseline="0" noProof="0" dirty="0">
                <a:ln>
                  <a:noFill/>
                </a:ln>
                <a:solidFill>
                  <a:prstClr val="black"/>
                </a:solidFill>
                <a:effectLst/>
                <a:uLnTx/>
                <a:uFillTx/>
              </a:rPr>
              <a:t>is not recommended for patients who undergo a genitourinary procedure. (III-E)</a:t>
            </a:r>
          </a:p>
        </p:txBody>
      </p:sp>
      <p:sp>
        <p:nvSpPr>
          <p:cNvPr id="5" name="Footer Placeholder 4">
            <a:extLst>
              <a:ext uri="{FF2B5EF4-FFF2-40B4-BE49-F238E27FC236}">
                <a16:creationId xmlns:a16="http://schemas.microsoft.com/office/drawing/2014/main" id="{63C2577D-E5A4-A14A-9617-E6EC85D1C9E4}"/>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1C32D67B-AF79-FB4F-9539-9C6A6C3D62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7312" y="0"/>
            <a:ext cx="848740" cy="848740"/>
          </a:xfrm>
          <a:prstGeom prst="rect">
            <a:avLst/>
          </a:prstGeom>
        </p:spPr>
      </p:pic>
      <p:pic>
        <p:nvPicPr>
          <p:cNvPr id="7" name="Picture 6">
            <a:extLst>
              <a:ext uri="{FF2B5EF4-FFF2-40B4-BE49-F238E27FC236}">
                <a16:creationId xmlns:a16="http://schemas.microsoft.com/office/drawing/2014/main" id="{E6EF7E3E-AE29-7D42-B113-19EC03F62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37098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que 3"/>
          <p:cNvSpPr/>
          <p:nvPr/>
        </p:nvSpPr>
        <p:spPr>
          <a:xfrm>
            <a:off x="914400" y="1884217"/>
            <a:ext cx="10238509" cy="4433455"/>
          </a:xfrm>
          <a:prstGeom prst="plaqu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90000"/>
              </a:lnSpc>
              <a:spcBef>
                <a:spcPts val="1000"/>
              </a:spcBef>
            </a:pPr>
            <a:r>
              <a:rPr lang="en-US" sz="2800" b="1" dirty="0">
                <a:solidFill>
                  <a:srgbClr val="1C1D1E"/>
                </a:solidFill>
                <a:latin typeface="Open Sans"/>
              </a:rPr>
              <a:t>Introduction:</a:t>
            </a:r>
          </a:p>
          <a:p>
            <a:pPr marL="228600" lvl="0" indent="-228600">
              <a:lnSpc>
                <a:spcPct val="90000"/>
              </a:lnSpc>
              <a:spcBef>
                <a:spcPts val="1000"/>
              </a:spcBef>
              <a:buFont typeface="Arial" panose="020B0604020202020204" pitchFamily="34" charset="0"/>
              <a:buChar char="•"/>
            </a:pPr>
            <a:r>
              <a:rPr lang="en-US" sz="2800" dirty="0">
                <a:solidFill>
                  <a:srgbClr val="1C1D1E"/>
                </a:solidFill>
                <a:latin typeface="Open Sans"/>
              </a:rPr>
              <a:t>The aim of hysteroscopic surgery is visualization and treatment of benign changes of the uterine cavity. </a:t>
            </a:r>
            <a:endParaRPr lang="fa-IR" sz="2800" dirty="0">
              <a:solidFill>
                <a:srgbClr val="1C1D1E"/>
              </a:solidFill>
              <a:latin typeface="Open Sans"/>
            </a:endParaRPr>
          </a:p>
          <a:p>
            <a:pPr marL="228600" lvl="0" indent="-228600">
              <a:lnSpc>
                <a:spcPct val="90000"/>
              </a:lnSpc>
              <a:spcBef>
                <a:spcPts val="1000"/>
              </a:spcBef>
              <a:buFont typeface="Arial" panose="020B0604020202020204" pitchFamily="34" charset="0"/>
              <a:buChar char="•"/>
            </a:pPr>
            <a:r>
              <a:rPr lang="en-US" sz="2800" dirty="0">
                <a:solidFill>
                  <a:srgbClr val="1C1D1E"/>
                </a:solidFill>
                <a:latin typeface="Open Sans"/>
              </a:rPr>
              <a:t>It is minimally invasive with a short learning curve and is regarded as safe, efficient, well-tolerated and cost-effective, with increasing availability and use in gynecological surgery. </a:t>
            </a:r>
            <a:endParaRPr lang="en-US" sz="2800" dirty="0">
              <a:solidFill>
                <a:prstClr val="black"/>
              </a:solidFill>
            </a:endParaRPr>
          </a:p>
        </p:txBody>
      </p:sp>
      <p:sp>
        <p:nvSpPr>
          <p:cNvPr id="2" name="Footer Placeholder 1">
            <a:extLst>
              <a:ext uri="{FF2B5EF4-FFF2-40B4-BE49-F238E27FC236}">
                <a16:creationId xmlns:a16="http://schemas.microsoft.com/office/drawing/2014/main" id="{549C76A2-E957-1D40-BBC2-B4608E914829}"/>
              </a:ext>
            </a:extLst>
          </p:cNvPr>
          <p:cNvSpPr>
            <a:spLocks noGrp="1"/>
          </p:cNvSpPr>
          <p:nvPr>
            <p:ph type="ftr" sz="quarter" idx="11"/>
          </p:nvPr>
        </p:nvSpPr>
        <p:spPr/>
        <p:txBody>
          <a:bodyPr/>
          <a:lstStyle/>
          <a:p>
            <a:r>
              <a:rPr lang="en-US"/>
              <a:t>Dr.Ameneh.Haghgoo</a:t>
            </a:r>
            <a:endParaRPr lang="fa-IR"/>
          </a:p>
        </p:txBody>
      </p:sp>
      <p:pic>
        <p:nvPicPr>
          <p:cNvPr id="5" name="Picture 4">
            <a:extLst>
              <a:ext uri="{FF2B5EF4-FFF2-40B4-BE49-F238E27FC236}">
                <a16:creationId xmlns:a16="http://schemas.microsoft.com/office/drawing/2014/main" id="{FA0FF5F4-630B-4048-A0D8-E8F76AB395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24060" y="0"/>
            <a:ext cx="848740" cy="848740"/>
          </a:xfrm>
          <a:prstGeom prst="rect">
            <a:avLst/>
          </a:prstGeom>
        </p:spPr>
      </p:pic>
      <p:pic>
        <p:nvPicPr>
          <p:cNvPr id="7" name="Picture 6">
            <a:extLst>
              <a:ext uri="{FF2B5EF4-FFF2-40B4-BE49-F238E27FC236}">
                <a16:creationId xmlns:a16="http://schemas.microsoft.com/office/drawing/2014/main" id="{5E97C771-43E6-B047-ABD7-45EA07583F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3232127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90232" y="395581"/>
            <a:ext cx="5162843" cy="3305908"/>
          </a:xfrm>
          <a:prstGeom prst="roundRect">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600" b="1" i="0" u="none" strike="noStrike" kern="0" cap="none" spc="0" normalizeH="0" baseline="0" noProof="0" dirty="0">
                <a:ln>
                  <a:noFill/>
                </a:ln>
                <a:solidFill>
                  <a:srgbClr val="1D2228"/>
                </a:solidFill>
                <a:effectLst/>
                <a:uLnTx/>
                <a:uFillTx/>
                <a:latin typeface="Calibri" panose="020F0502020204030204"/>
                <a:ea typeface="+mn-ea"/>
                <a:cs typeface="+mn-cs"/>
              </a:rPr>
              <a:t>Various risk factors</a:t>
            </a:r>
            <a:r>
              <a:rPr kumimoji="0" lang="en-US" sz="2600" b="0" i="0" u="none" strike="noStrike" kern="0" cap="none" spc="0" normalizeH="0" baseline="0" noProof="0" dirty="0">
                <a:ln>
                  <a:noFill/>
                </a:ln>
                <a:solidFill>
                  <a:srgbClr val="1D2228"/>
                </a:solidFill>
                <a:effectLst/>
                <a:uLnTx/>
                <a:uFillTx/>
                <a:latin typeface="Calibri" panose="020F0502020204030204"/>
                <a:ea typeface="+mn-ea"/>
                <a:cs typeface="+mn-cs"/>
              </a:rPr>
              <a:t>:</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1D2228"/>
                </a:solidFill>
                <a:effectLst/>
                <a:uLnTx/>
                <a:uFillTx/>
                <a:latin typeface="Calibri" panose="020F0502020204030204"/>
                <a:ea typeface="+mn-ea"/>
                <a:cs typeface="+mn-cs"/>
              </a:rPr>
              <a:t> History of </a:t>
            </a:r>
            <a:r>
              <a:rPr kumimoji="0" lang="en-US" sz="2400" b="0" i="0" u="none" strike="noStrike" kern="0" cap="none" spc="0" normalizeH="0" baseline="0" noProof="0" dirty="0">
                <a:ln>
                  <a:noFill/>
                </a:ln>
                <a:solidFill>
                  <a:srgbClr val="FF0000"/>
                </a:solidFill>
                <a:effectLst/>
                <a:uLnTx/>
                <a:uFillTx/>
                <a:latin typeface="Calibri" panose="020F0502020204030204"/>
                <a:ea typeface="+mn-ea"/>
                <a:cs typeface="+mn-cs"/>
              </a:rPr>
              <a:t>PID</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1D2228"/>
                </a:solidFill>
                <a:effectLst/>
                <a:uLnTx/>
                <a:uFillTx/>
                <a:latin typeface="Calibri" panose="020F0502020204030204"/>
                <a:ea typeface="+mn-ea"/>
                <a:cs typeface="+mn-cs"/>
              </a:rPr>
              <a:t> </a:t>
            </a:r>
            <a:r>
              <a:rPr kumimoji="0" lang="en-US" sz="2400" b="0" i="0" u="none" strike="noStrike" kern="0" cap="none" spc="0" normalizeH="0" baseline="0" noProof="0" dirty="0">
                <a:ln>
                  <a:noFill/>
                </a:ln>
                <a:solidFill>
                  <a:srgbClr val="FF0000"/>
                </a:solidFill>
                <a:effectLst/>
                <a:uLnTx/>
                <a:uFillTx/>
                <a:latin typeface="Calibri" panose="020F0502020204030204"/>
                <a:ea typeface="+mn-ea"/>
                <a:cs typeface="+mn-cs"/>
              </a:rPr>
              <a:t>pre-operative use of laminaria tent</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1D2228"/>
                </a:solidFill>
                <a:effectLst/>
                <a:uLnTx/>
                <a:uFillTx/>
                <a:latin typeface="Calibri" panose="020F0502020204030204"/>
                <a:ea typeface="+mn-ea"/>
                <a:cs typeface="+mn-cs"/>
              </a:rPr>
              <a:t> </a:t>
            </a:r>
            <a:r>
              <a:rPr kumimoji="0" lang="en-US" sz="2400" b="0" i="0" u="none" strike="noStrike" kern="0" cap="none" spc="0" normalizeH="0" baseline="0" noProof="0" dirty="0">
                <a:ln>
                  <a:noFill/>
                </a:ln>
                <a:solidFill>
                  <a:srgbClr val="FF0000"/>
                </a:solidFill>
                <a:effectLst/>
                <a:uLnTx/>
                <a:uFillTx/>
                <a:latin typeface="Calibri" panose="020F0502020204030204"/>
                <a:ea typeface="+mn-ea"/>
                <a:cs typeface="+mn-cs"/>
              </a:rPr>
              <a:t>long operative </a:t>
            </a:r>
            <a:r>
              <a:rPr kumimoji="0" lang="en-US" sz="2400" b="0" i="0" u="none" strike="noStrike" kern="0" cap="none" spc="0" normalizeH="0" baseline="0" noProof="0" dirty="0">
                <a:ln>
                  <a:noFill/>
                </a:ln>
                <a:solidFill>
                  <a:srgbClr val="1D2228"/>
                </a:solidFill>
                <a:effectLst/>
                <a:uLnTx/>
                <a:uFillTx/>
                <a:latin typeface="Calibri" panose="020F0502020204030204"/>
                <a:ea typeface="+mn-ea"/>
                <a:cs typeface="+mn-cs"/>
              </a:rPr>
              <a:t>procedure</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kern="0" dirty="0">
                <a:solidFill>
                  <a:srgbClr val="FF0000"/>
                </a:solidFill>
                <a:latin typeface="Calibri" panose="020F0502020204030204"/>
              </a:rPr>
              <a:t>R</a:t>
            </a:r>
            <a:r>
              <a:rPr kumimoji="0" lang="en-US" sz="2400" b="0" i="0" u="none" strike="noStrike" kern="0" cap="none" spc="0" normalizeH="0" baseline="0" noProof="0" dirty="0" err="1">
                <a:ln>
                  <a:noFill/>
                </a:ln>
                <a:solidFill>
                  <a:srgbClr val="FF0000"/>
                </a:solidFill>
                <a:effectLst/>
                <a:uLnTx/>
                <a:uFillTx/>
                <a:latin typeface="Calibri" panose="020F0502020204030204"/>
                <a:ea typeface="+mn-ea"/>
                <a:cs typeface="+mn-cs"/>
              </a:rPr>
              <a:t>epeated</a:t>
            </a:r>
            <a:r>
              <a:rPr kumimoji="0" lang="en-US" sz="2400" b="0" i="0" u="none" strike="noStrike" kern="0" cap="none" spc="0" normalizeH="0" baseline="0" noProof="0" dirty="0">
                <a:ln>
                  <a:noFill/>
                </a:ln>
                <a:solidFill>
                  <a:srgbClr val="FF0000"/>
                </a:solidFill>
                <a:effectLst/>
                <a:uLnTx/>
                <a:uFillTx/>
                <a:latin typeface="Calibri" panose="020F0502020204030204"/>
                <a:ea typeface="+mn-ea"/>
                <a:cs typeface="+mn-cs"/>
              </a:rPr>
              <a:t> insertion </a:t>
            </a:r>
            <a:r>
              <a:rPr kumimoji="0" lang="en-US" sz="2400" b="0" i="0" u="none" strike="noStrike" kern="0" cap="none" spc="0" normalizeH="0" baseline="0" noProof="0" dirty="0">
                <a:ln>
                  <a:noFill/>
                </a:ln>
                <a:solidFill>
                  <a:srgbClr val="1D2228"/>
                </a:solidFill>
                <a:effectLst/>
                <a:uLnTx/>
                <a:uFillTx/>
                <a:latin typeface="Calibri" panose="020F0502020204030204"/>
                <a:ea typeface="+mn-ea"/>
                <a:cs typeface="+mn-cs"/>
              </a:rPr>
              <a:t>and </a:t>
            </a:r>
            <a:r>
              <a:rPr kumimoji="0" lang="en-US" sz="2400" b="0" i="0" u="none" strike="noStrike" kern="0" cap="none" spc="0" normalizeH="0" baseline="0" noProof="0" dirty="0">
                <a:ln>
                  <a:noFill/>
                </a:ln>
                <a:solidFill>
                  <a:srgbClr val="FF0000"/>
                </a:solidFill>
                <a:effectLst/>
                <a:uLnTx/>
                <a:uFillTx/>
                <a:latin typeface="Calibri" panose="020F0502020204030204"/>
                <a:ea typeface="+mn-ea"/>
                <a:cs typeface="+mn-cs"/>
              </a:rPr>
              <a:t>removal</a:t>
            </a:r>
            <a:r>
              <a:rPr kumimoji="0" lang="en-US" sz="2400" b="0" i="0" u="none" strike="noStrike" kern="0" cap="none" spc="0" normalizeH="0" baseline="0" noProof="0" dirty="0">
                <a:ln>
                  <a:noFill/>
                </a:ln>
                <a:solidFill>
                  <a:srgbClr val="1D2228"/>
                </a:solidFill>
                <a:effectLst/>
                <a:uLnTx/>
                <a:uFillTx/>
                <a:latin typeface="Calibri" panose="020F0502020204030204"/>
                <a:ea typeface="+mn-ea"/>
                <a:cs typeface="+mn-cs"/>
              </a:rPr>
              <a:t> of hysteroscope through cervix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FF0000"/>
                </a:solidFill>
                <a:effectLst/>
                <a:uLnTx/>
                <a:uFillTx/>
                <a:latin typeface="Calibri" panose="020F0502020204030204"/>
                <a:ea typeface="+mn-ea"/>
                <a:cs typeface="+mn-cs"/>
              </a:rPr>
              <a:t>Tissue fragments left in utero</a:t>
            </a:r>
            <a:endParaRPr kumimoji="0" lang="en-US" sz="2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3" name="Snip and Round Single Corner Rectangle 2"/>
          <p:cNvSpPr/>
          <p:nvPr/>
        </p:nvSpPr>
        <p:spPr>
          <a:xfrm>
            <a:off x="506802" y="1772765"/>
            <a:ext cx="5515708" cy="1195754"/>
          </a:xfrm>
          <a:prstGeom prst="snipRoundRect">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1D2228"/>
                </a:solidFill>
                <a:effectLst/>
                <a:uLnTx/>
                <a:uFillTx/>
                <a:latin typeface="Calibri" panose="020F0502020204030204"/>
                <a:ea typeface="+mn-ea"/>
                <a:cs typeface="+mn-cs"/>
              </a:rPr>
              <a:t>Infection is an </a:t>
            </a:r>
            <a:r>
              <a:rPr kumimoji="0" lang="en-US" sz="2800" b="1" i="0" u="none" strike="noStrike" kern="0" cap="none" spc="0" normalizeH="0" baseline="0" noProof="0" dirty="0">
                <a:ln>
                  <a:noFill/>
                </a:ln>
                <a:solidFill>
                  <a:srgbClr val="FF0000"/>
                </a:solidFill>
                <a:effectLst/>
                <a:uLnTx/>
                <a:uFillTx/>
                <a:latin typeface="Calibri" panose="020F0502020204030204"/>
                <a:ea typeface="+mn-ea"/>
                <a:cs typeface="+mn-cs"/>
              </a:rPr>
              <a:t>uncommon</a:t>
            </a:r>
            <a:r>
              <a:rPr kumimoji="0" lang="en-US" sz="2800" b="0" i="0" u="none" strike="noStrike" kern="0" cap="none" spc="0" normalizeH="0" baseline="0" noProof="0" dirty="0">
                <a:ln>
                  <a:noFill/>
                </a:ln>
                <a:solidFill>
                  <a:srgbClr val="FF0000"/>
                </a:solidFill>
                <a:effectLst/>
                <a:uLnTx/>
                <a:uFillTx/>
                <a:latin typeface="Calibri" panose="020F0502020204030204"/>
                <a:ea typeface="+mn-ea"/>
                <a:cs typeface="+mn-cs"/>
              </a:rPr>
              <a:t> </a:t>
            </a:r>
            <a:r>
              <a:rPr kumimoji="0" lang="en-US" sz="2800" b="0" i="0" u="none" strike="noStrike" kern="0" cap="none" spc="0" normalizeH="0" baseline="0" noProof="0" dirty="0">
                <a:ln>
                  <a:noFill/>
                </a:ln>
                <a:solidFill>
                  <a:srgbClr val="1D2228"/>
                </a:solidFill>
                <a:effectLst/>
                <a:uLnTx/>
                <a:uFillTx/>
                <a:latin typeface="Calibri" panose="020F0502020204030204"/>
                <a:ea typeface="+mn-ea"/>
                <a:cs typeface="+mn-cs"/>
              </a:rPr>
              <a:t>complication of operative hysteroscopy.</a:t>
            </a:r>
          </a:p>
        </p:txBody>
      </p:sp>
      <p:sp>
        <p:nvSpPr>
          <p:cNvPr id="4" name="Snip and Round Single Corner Rectangle 3"/>
          <p:cNvSpPr/>
          <p:nvPr/>
        </p:nvSpPr>
        <p:spPr>
          <a:xfrm>
            <a:off x="408915" y="3193806"/>
            <a:ext cx="5711483" cy="3418449"/>
          </a:xfrm>
          <a:prstGeom prst="snipRoundRect">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1D2228"/>
                </a:solidFill>
                <a:effectLst/>
                <a:uLnTx/>
                <a:uFillTx/>
                <a:latin typeface="Calibri" panose="020F0502020204030204"/>
                <a:ea typeface="+mn-ea"/>
                <a:cs typeface="+mn-cs"/>
              </a:rPr>
              <a:t>Most post operative infections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FF0000"/>
                </a:solidFill>
                <a:effectLst/>
                <a:uLnTx/>
                <a:uFillTx/>
                <a:latin typeface="Calibri" panose="020F0502020204030204"/>
                <a:ea typeface="+mn-ea"/>
                <a:cs typeface="+mn-cs"/>
              </a:rPr>
              <a:t> Cystitis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800" b="1" kern="0" dirty="0">
                <a:solidFill>
                  <a:srgbClr val="FF0000"/>
                </a:solidFill>
                <a:latin typeface="Calibri" panose="020F0502020204030204"/>
              </a:rPr>
              <a:t>E</a:t>
            </a:r>
            <a:r>
              <a:rPr kumimoji="0" lang="en-US" sz="2800" b="1" i="0" u="none" strike="noStrike" kern="0" cap="none" spc="0" normalizeH="0" baseline="0" noProof="0" dirty="0" err="1">
                <a:ln>
                  <a:noFill/>
                </a:ln>
                <a:solidFill>
                  <a:srgbClr val="FF0000"/>
                </a:solidFill>
                <a:effectLst/>
                <a:uLnTx/>
                <a:uFillTx/>
                <a:latin typeface="Calibri" panose="020F0502020204030204"/>
              </a:rPr>
              <a:t>ndometritis</a:t>
            </a:r>
            <a:endParaRPr kumimoji="0" lang="en-US" sz="2800" b="1" i="0" u="none" strike="noStrike" kern="0" cap="none" spc="0" normalizeH="0" baseline="0" noProof="0" dirty="0">
              <a:ln>
                <a:noFill/>
              </a:ln>
              <a:solidFill>
                <a:srgbClr val="FF0000"/>
              </a:solidFill>
              <a:effectLst/>
              <a:uLnTx/>
              <a:uFillTx/>
              <a:latin typeface="Calibri" panose="020F0502020204030204"/>
            </a:endParaRP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1D2228"/>
                </a:solidFill>
                <a:effectLst/>
                <a:uLnTx/>
                <a:uFillTx/>
                <a:latin typeface="Calibri" panose="020F0502020204030204"/>
                <a:ea typeface="+mn-ea"/>
                <a:cs typeface="+mn-cs"/>
              </a:rPr>
              <a:t> </a:t>
            </a:r>
            <a:r>
              <a:rPr lang="en-US" sz="2800" kern="0" dirty="0">
                <a:solidFill>
                  <a:srgbClr val="1D2228"/>
                </a:solidFill>
                <a:latin typeface="Calibri" panose="020F0502020204030204"/>
              </a:rPr>
              <a:t>P</a:t>
            </a:r>
            <a:r>
              <a:rPr kumimoji="0" lang="en-US" sz="2800" b="0" i="0" u="none" strike="noStrike" kern="0" cap="none" spc="0" normalizeH="0" baseline="0" noProof="0" dirty="0" err="1">
                <a:ln>
                  <a:noFill/>
                </a:ln>
                <a:solidFill>
                  <a:srgbClr val="1D2228"/>
                </a:solidFill>
                <a:effectLst/>
                <a:uLnTx/>
                <a:uFillTx/>
                <a:latin typeface="Calibri" panose="020F0502020204030204"/>
                <a:ea typeface="+mn-ea"/>
                <a:cs typeface="+mn-cs"/>
              </a:rPr>
              <a:t>yometra</a:t>
            </a:r>
            <a:endParaRPr kumimoji="0" lang="en-US" sz="2800" b="0" i="0" u="none" strike="noStrike" kern="0" cap="none" spc="0" normalizeH="0" baseline="0" noProof="0" dirty="0">
              <a:ln>
                <a:noFill/>
              </a:ln>
              <a:solidFill>
                <a:srgbClr val="1D2228"/>
              </a:solidFill>
              <a:effectLst/>
              <a:uLnTx/>
              <a:uFillTx/>
              <a:latin typeface="Calibri" panose="020F0502020204030204"/>
              <a:ea typeface="+mn-ea"/>
              <a:cs typeface="+mn-cs"/>
            </a:endParaRP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1D2228"/>
                </a:solidFill>
                <a:effectLst/>
                <a:uLnTx/>
                <a:uFillTx/>
                <a:latin typeface="Calibri" panose="020F0502020204030204"/>
                <a:ea typeface="+mn-ea"/>
                <a:cs typeface="+mn-cs"/>
              </a:rPr>
              <a:t> Rarely </a:t>
            </a:r>
            <a:r>
              <a:rPr kumimoji="0" lang="en-US" sz="2800" b="0" i="0" u="none" strike="noStrike" kern="0" cap="none" spc="0" normalizeH="0" baseline="0" noProof="0" dirty="0">
                <a:ln>
                  <a:noFill/>
                </a:ln>
                <a:solidFill>
                  <a:srgbClr val="FF0000"/>
                </a:solidFill>
                <a:effectLst/>
                <a:uLnTx/>
                <a:uFillTx/>
                <a:latin typeface="Calibri" panose="020F0502020204030204"/>
                <a:ea typeface="+mn-ea"/>
                <a:cs typeface="+mn-cs"/>
              </a:rPr>
              <a:t>parametritis</a:t>
            </a:r>
            <a:r>
              <a:rPr kumimoji="0" lang="en-US" sz="2800" b="0" i="0" u="none" strike="noStrike" kern="0" cap="none" spc="0" normalizeH="0" baseline="0" noProof="0" dirty="0">
                <a:ln>
                  <a:noFill/>
                </a:ln>
                <a:solidFill>
                  <a:srgbClr val="1D2228"/>
                </a:solidFill>
                <a:effectLst/>
                <a:uLnTx/>
                <a:uFillTx/>
                <a:latin typeface="Calibri" panose="020F0502020204030204"/>
                <a:ea typeface="+mn-ea"/>
                <a:cs typeface="+mn-cs"/>
              </a:rPr>
              <a:t>, </a:t>
            </a:r>
            <a:r>
              <a:rPr kumimoji="0" lang="en-US" sz="2800" b="0" i="0" u="none" strike="noStrike" kern="0" cap="none" spc="0" normalizeH="0" baseline="0" noProof="0" dirty="0">
                <a:ln>
                  <a:noFill/>
                </a:ln>
                <a:solidFill>
                  <a:srgbClr val="FF0000"/>
                </a:solidFill>
                <a:effectLst/>
                <a:uLnTx/>
                <a:uFillTx/>
                <a:latin typeface="Calibri" panose="020F0502020204030204"/>
                <a:ea typeface="+mn-ea"/>
                <a:cs typeface="+mn-cs"/>
              </a:rPr>
              <a:t>tubo-ovarian abscess </a:t>
            </a:r>
            <a:r>
              <a:rPr kumimoji="0" lang="en-US" sz="2800" b="0" i="0" u="none" strike="noStrike" kern="0" cap="none" spc="0" normalizeH="0" baseline="0" noProof="0" dirty="0">
                <a:ln>
                  <a:noFill/>
                </a:ln>
                <a:solidFill>
                  <a:srgbClr val="1D2228"/>
                </a:solidFill>
                <a:effectLst/>
                <a:uLnTx/>
                <a:uFillTx/>
                <a:latin typeface="Calibri" panose="020F0502020204030204"/>
                <a:ea typeface="+mn-ea"/>
                <a:cs typeface="+mn-cs"/>
              </a:rPr>
              <a:t>and broad ligament abscess. </a:t>
            </a:r>
          </a:p>
        </p:txBody>
      </p:sp>
      <p:sp>
        <p:nvSpPr>
          <p:cNvPr id="5" name="Snip and Round Single Corner Rectangle 4"/>
          <p:cNvSpPr/>
          <p:nvPr/>
        </p:nvSpPr>
        <p:spPr>
          <a:xfrm>
            <a:off x="7002920" y="3701489"/>
            <a:ext cx="4937466" cy="2790825"/>
          </a:xfrm>
          <a:prstGeom prst="snipRoundRect">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0" marR="0" lvl="0" indent="0" defTabSz="914400" eaLnBrk="1" fontAlgn="auto" latinLnBrk="0" hangingPunct="1">
              <a:lnSpc>
                <a:spcPct val="90000"/>
              </a:lnSpc>
              <a:spcBef>
                <a:spcPts val="1000"/>
              </a:spcBef>
              <a:spcAft>
                <a:spcPts val="0"/>
              </a:spcAft>
              <a:buClrTx/>
              <a:buSzTx/>
              <a:buFontTx/>
              <a:buNone/>
              <a:tabLst/>
              <a:defRPr/>
            </a:pPr>
            <a:r>
              <a:rPr kumimoji="0" lang="en-US" sz="2400" b="0" i="0" u="none" strike="noStrike" kern="0" cap="none" spc="0" normalizeH="0" baseline="0" noProof="0" dirty="0">
                <a:ln>
                  <a:noFill/>
                </a:ln>
                <a:solidFill>
                  <a:srgbClr val="1D2228"/>
                </a:solidFill>
                <a:effectLst/>
                <a:uLnTx/>
                <a:uFillTx/>
                <a:latin typeface="Calibri" panose="020F0502020204030204"/>
                <a:ea typeface="+mn-ea"/>
                <a:cs typeface="+mn-cs"/>
              </a:rPr>
              <a:t>Although </a:t>
            </a:r>
            <a:r>
              <a:rPr kumimoji="0" lang="en-US" sz="2400" b="1" i="0" u="none" strike="noStrike" kern="0" cap="none" spc="0" normalizeH="0" baseline="0" noProof="0" dirty="0">
                <a:ln>
                  <a:noFill/>
                </a:ln>
                <a:solidFill>
                  <a:srgbClr val="1D2228"/>
                </a:solidFill>
                <a:effectLst/>
                <a:uLnTx/>
                <a:uFillTx/>
                <a:latin typeface="Calibri" panose="020F0502020204030204"/>
                <a:ea typeface="+mn-ea"/>
                <a:cs typeface="+mn-cs"/>
              </a:rPr>
              <a:t>prophylactic antibiotics </a:t>
            </a:r>
            <a:r>
              <a:rPr kumimoji="0" lang="en-US" sz="2400" b="0" i="0" u="none" strike="noStrike" kern="0" cap="none" spc="0" normalizeH="0" baseline="0" noProof="0" dirty="0">
                <a:ln>
                  <a:noFill/>
                </a:ln>
                <a:solidFill>
                  <a:srgbClr val="1D2228"/>
                </a:solidFill>
                <a:effectLst/>
                <a:uLnTx/>
                <a:uFillTx/>
                <a:latin typeface="Calibri" panose="020F0502020204030204"/>
                <a:ea typeface="+mn-ea"/>
                <a:cs typeface="+mn-cs"/>
              </a:rPr>
              <a:t>have not been demonstrated to reduce the incidence of postoperative infection; we have used broad spectrum antibiotics for all operative hysteroscopies and had no post operative infections. </a:t>
            </a:r>
            <a:r>
              <a:rPr kumimoji="0" lang="en-US" sz="1200" b="0" i="0" u="none" strike="noStrike" kern="0" cap="none" spc="0" normalizeH="0" baseline="0" noProof="0" dirty="0">
                <a:ln>
                  <a:noFill/>
                </a:ln>
                <a:solidFill>
                  <a:srgbClr val="1D2228"/>
                </a:solidFill>
                <a:effectLst/>
                <a:uLnTx/>
                <a:uFillTx/>
                <a:latin typeface="Helvetica Neue"/>
                <a:ea typeface="+mn-ea"/>
                <a:cs typeface="+mn-cs"/>
              </a:rPr>
              <a:t>Duo 2019</a:t>
            </a:r>
            <a:endParaRPr kumimoji="0" lang="en-US" sz="12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A0ACD2A7-D19B-3743-BA78-0A5BF4E99624}"/>
              </a:ext>
            </a:extLst>
          </p:cNvPr>
          <p:cNvSpPr>
            <a:spLocks noGrp="1"/>
          </p:cNvSpPr>
          <p:nvPr>
            <p:ph type="ftr" sz="quarter" idx="11"/>
          </p:nvPr>
        </p:nvSpPr>
        <p:spPr/>
        <p:txBody>
          <a:bodyPr/>
          <a:lstStyle/>
          <a:p>
            <a:r>
              <a:rPr lang="en-US"/>
              <a:t>Dr.Ameneh.Haghgoo</a:t>
            </a:r>
            <a:endParaRPr lang="fa-IR"/>
          </a:p>
        </p:txBody>
      </p:sp>
      <p:pic>
        <p:nvPicPr>
          <p:cNvPr id="8" name="Picture 7">
            <a:extLst>
              <a:ext uri="{FF2B5EF4-FFF2-40B4-BE49-F238E27FC236}">
                <a16:creationId xmlns:a16="http://schemas.microsoft.com/office/drawing/2014/main" id="{C6815714-7A2A-3D4A-9FE9-5E8A9A2393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16825" y="0"/>
            <a:ext cx="848740" cy="848740"/>
          </a:xfrm>
          <a:prstGeom prst="rect">
            <a:avLst/>
          </a:prstGeom>
        </p:spPr>
      </p:pic>
      <p:pic>
        <p:nvPicPr>
          <p:cNvPr id="9" name="Picture 8">
            <a:extLst>
              <a:ext uri="{FF2B5EF4-FFF2-40B4-BE49-F238E27FC236}">
                <a16:creationId xmlns:a16="http://schemas.microsoft.com/office/drawing/2014/main" id="{D6BAFFA4-59E3-A945-B17E-4C0D1A3BA9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94370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55272" y="1660488"/>
            <a:ext cx="8634715" cy="98488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effectLst/>
                <a:uLnTx/>
                <a:uFillTx/>
                <a:latin typeface="+mj-lt"/>
                <a:ea typeface="+mj-ea"/>
                <a:cs typeface="+mj-cs"/>
              </a:rPr>
              <a:t>Prevention of </a:t>
            </a:r>
            <a:r>
              <a:rPr kumimoji="0" lang="en-US" sz="4000" b="1" i="0" u="none" strike="noStrike" kern="0" cap="none" spc="0" normalizeH="0" baseline="0" noProof="0" dirty="0">
                <a:ln>
                  <a:noFill/>
                </a:ln>
                <a:solidFill>
                  <a:srgbClr val="FF0000"/>
                </a:solidFill>
                <a:effectLst/>
                <a:uLnTx/>
                <a:uFillTx/>
                <a:latin typeface="+mj-lt"/>
                <a:ea typeface="+mj-ea"/>
                <a:cs typeface="+mj-cs"/>
              </a:rPr>
              <a:t>adhesions</a:t>
            </a:r>
            <a:r>
              <a:rPr kumimoji="0" lang="en-US" sz="4000" b="1" i="0" u="none" strike="noStrike" kern="0" cap="none" spc="0" normalizeH="0" baseline="0" noProof="0" dirty="0">
                <a:ln>
                  <a:noFill/>
                </a:ln>
                <a:effectLst/>
                <a:uLnTx/>
                <a:uFillTx/>
                <a:latin typeface="+mj-lt"/>
                <a:ea typeface="+mj-ea"/>
                <a:cs typeface="+mj-cs"/>
              </a:rPr>
              <a:t> in hysteroscopy</a:t>
            </a:r>
            <a:br>
              <a:rPr kumimoji="0" lang="en-US" sz="4000" b="1" i="0" u="none" strike="noStrike" kern="0" cap="none" spc="0" normalizeH="0" baseline="0" noProof="0" dirty="0">
                <a:ln>
                  <a:noFill/>
                </a:ln>
                <a:effectLst/>
                <a:uLnTx/>
                <a:uFillTx/>
                <a:latin typeface="+mj-lt"/>
                <a:ea typeface="+mj-ea"/>
                <a:cs typeface="+mj-cs"/>
              </a:rPr>
            </a:br>
            <a:endParaRPr kumimoji="0" lang="fa-IR" sz="1600" b="0" i="0" u="none" strike="noStrike" kern="0" cap="none" spc="0" normalizeH="0" baseline="0" noProof="0" dirty="0">
              <a:ln>
                <a:noFill/>
              </a:ln>
              <a:effectLst/>
              <a:uLnTx/>
              <a:uFillTx/>
              <a:latin typeface="+mj-lt"/>
            </a:endParaRPr>
          </a:p>
        </p:txBody>
      </p:sp>
      <p:sp>
        <p:nvSpPr>
          <p:cNvPr id="3" name="Folded Corner 2"/>
          <p:cNvSpPr/>
          <p:nvPr/>
        </p:nvSpPr>
        <p:spPr>
          <a:xfrm>
            <a:off x="556591" y="2504662"/>
            <a:ext cx="10747514" cy="4045562"/>
          </a:xfrm>
          <a:prstGeom prst="foldedCorner">
            <a:avLst/>
          </a:prstGeom>
          <a:solidFill>
            <a:srgbClr val="A5A5A5">
              <a:lumMod val="40000"/>
              <a:lumOff val="60000"/>
            </a:srgb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0" cap="none" spc="0" normalizeH="0" baseline="0" noProof="0" dirty="0">
              <a:ln>
                <a:noFill/>
              </a:ln>
              <a:solidFill>
                <a:srgbClr val="222222"/>
              </a:solidFill>
              <a:effectLst/>
              <a:uLnTx/>
              <a:uFillTx/>
              <a:latin typeface="-apple-system"/>
              <a:ea typeface="+mn-ea"/>
              <a:cs typeface="+mn-cs"/>
            </a:endParaRP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222222"/>
                </a:solidFill>
                <a:effectLst/>
                <a:uLnTx/>
                <a:uFillTx/>
                <a:latin typeface="Calibri" panose="020F0502020204030204"/>
                <a:ea typeface="+mn-ea"/>
                <a:cs typeface="+mn-cs"/>
              </a:rPr>
              <a:t>IUD</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222222"/>
                </a:solidFill>
                <a:effectLst/>
                <a:uLnTx/>
                <a:uFillTx/>
                <a:latin typeface="Calibri" panose="020F0502020204030204"/>
                <a:ea typeface="+mn-ea"/>
                <a:cs typeface="+mn-cs"/>
              </a:rPr>
              <a:t>Barriers</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222222"/>
                </a:solidFill>
                <a:effectLst/>
                <a:uLnTx/>
                <a:uFillTx/>
                <a:latin typeface="Calibri" panose="020F0502020204030204"/>
                <a:ea typeface="+mn-ea"/>
                <a:cs typeface="+mn-cs"/>
              </a:rPr>
              <a:t>Medical prevention</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222222"/>
                </a:solidFill>
                <a:effectLst/>
                <a:uLnTx/>
                <a:uFillTx/>
                <a:latin typeface="Calibri" panose="020F0502020204030204"/>
                <a:ea typeface="+mn-ea"/>
                <a:cs typeface="+mn-cs"/>
              </a:rPr>
              <a:t>Surgical aspects: technique/equipment</a:t>
            </a:r>
          </a:p>
          <a:p>
            <a:pPr marL="0" marR="0" lvl="0" indent="0" defTabSz="914400" eaLnBrk="1" fontAlgn="auto" latinLnBrk="0" hangingPunct="1">
              <a:lnSpc>
                <a:spcPct val="90000"/>
              </a:lnSpc>
              <a:spcBef>
                <a:spcPts val="1000"/>
              </a:spcBef>
              <a:spcAft>
                <a:spcPts val="0"/>
              </a:spcAft>
              <a:buClrTx/>
              <a:buSzTx/>
              <a:buFontTx/>
              <a:buNone/>
              <a:tabLst/>
              <a:defRPr/>
            </a:pPr>
            <a:endParaRPr kumimoji="0" lang="en-US" sz="2800" b="0" i="0" u="none" strike="noStrike" kern="0" cap="none" spc="0" normalizeH="0" baseline="0" noProof="0" dirty="0">
              <a:ln>
                <a:noFill/>
              </a:ln>
              <a:solidFill>
                <a:srgbClr val="222222"/>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827277A-9319-EB46-A838-560591A8173B}"/>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2969592A-D0FA-5D42-B74B-D2A0418969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41247" y="0"/>
            <a:ext cx="848740" cy="848740"/>
          </a:xfrm>
          <a:prstGeom prst="rect">
            <a:avLst/>
          </a:prstGeom>
        </p:spPr>
      </p:pic>
      <p:pic>
        <p:nvPicPr>
          <p:cNvPr id="7" name="Picture 6">
            <a:extLst>
              <a:ext uri="{FF2B5EF4-FFF2-40B4-BE49-F238E27FC236}">
                <a16:creationId xmlns:a16="http://schemas.microsoft.com/office/drawing/2014/main" id="{8D5C301F-28DE-2B40-B9EE-67D049A1F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26725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24292" y="1136458"/>
            <a:ext cx="3646704"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Anti adhesions</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282222" y="2243403"/>
            <a:ext cx="11909778" cy="3063403"/>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rPr>
              <a:t>IUA occurred most commonly after </a:t>
            </a:r>
            <a:r>
              <a:rPr kumimoji="0" lang="en-US" sz="2800" b="0" i="0" u="none" strike="noStrike" kern="0" cap="none" spc="0" normalizeH="0" baseline="0" noProof="0" dirty="0">
                <a:ln>
                  <a:noFill/>
                </a:ln>
                <a:solidFill>
                  <a:srgbClr val="FF0000"/>
                </a:solidFill>
                <a:effectLst/>
                <a:uLnTx/>
                <a:uFillTx/>
              </a:rPr>
              <a:t>hysteroscopic lysis of adhesion</a:t>
            </a:r>
            <a:r>
              <a:rPr kumimoji="0" lang="en-US" sz="2800" b="0" i="0" u="none" strike="noStrike" kern="0" cap="none" spc="0" normalizeH="0" baseline="0" noProof="0" dirty="0">
                <a:ln>
                  <a:noFill/>
                </a:ln>
                <a:solidFill>
                  <a:prstClr val="black"/>
                </a:solidFill>
                <a:effectLst/>
                <a:uLnTx/>
                <a:uFillTx/>
              </a:rPr>
              <a:t> (26.9%) and </a:t>
            </a:r>
            <a:r>
              <a:rPr kumimoji="0" lang="en-US" sz="2800" b="0" i="0" u="none" strike="noStrike" kern="0" cap="none" spc="0" normalizeH="0" baseline="0" noProof="0" dirty="0">
                <a:ln>
                  <a:noFill/>
                </a:ln>
                <a:solidFill>
                  <a:srgbClr val="FF0000"/>
                </a:solidFill>
                <a:effectLst/>
                <a:uLnTx/>
                <a:uFillTx/>
              </a:rPr>
              <a:t>myomectomy</a:t>
            </a:r>
            <a:r>
              <a:rPr kumimoji="0" lang="en-US" sz="2800" b="0" i="0" u="none" strike="noStrike" kern="0" cap="none" spc="0" normalizeH="0" baseline="0" noProof="0" dirty="0">
                <a:ln>
                  <a:noFill/>
                </a:ln>
                <a:solidFill>
                  <a:prstClr val="black"/>
                </a:solidFill>
                <a:effectLst/>
                <a:uLnTx/>
                <a:uFillTx/>
              </a:rPr>
              <a:t> (20.5%), they were also seen after hysteroscopic </a:t>
            </a:r>
            <a:r>
              <a:rPr kumimoji="0" lang="en-US" sz="2800" b="0" i="0" u="none" strike="noStrike" kern="0" cap="none" spc="0" normalizeH="0" baseline="0" noProof="0" dirty="0">
                <a:ln>
                  <a:noFill/>
                </a:ln>
                <a:solidFill>
                  <a:srgbClr val="FF0000"/>
                </a:solidFill>
                <a:effectLst/>
                <a:uLnTx/>
                <a:uFillTx/>
              </a:rPr>
              <a:t>polypectomy</a:t>
            </a:r>
            <a:r>
              <a:rPr kumimoji="0" lang="en-US" sz="2800" b="0" i="0" u="none" strike="noStrike" kern="0" cap="none" spc="0" normalizeH="0" baseline="0" noProof="0" dirty="0">
                <a:ln>
                  <a:noFill/>
                </a:ln>
                <a:solidFill>
                  <a:prstClr val="black"/>
                </a:solidFill>
                <a:effectLst/>
                <a:uLnTx/>
                <a:uFillTx/>
              </a:rPr>
              <a:t> (10.9%). </a:t>
            </a:r>
            <a:r>
              <a:rPr kumimoji="0" lang="en-US" sz="1300" b="0" i="0" u="none" strike="noStrike" kern="0" cap="none" spc="0" normalizeH="0" baseline="0" noProof="0" dirty="0">
                <a:ln>
                  <a:noFill/>
                </a:ln>
                <a:solidFill>
                  <a:prstClr val="black"/>
                </a:solidFill>
                <a:effectLst/>
                <a:uLnTx/>
                <a:uFillTx/>
              </a:rPr>
              <a:t>(</a:t>
            </a:r>
            <a:r>
              <a:rPr kumimoji="0" lang="en-US" sz="1300" b="0" i="0" u="none" strike="noStrike" kern="0" cap="none" spc="0" normalizeH="0" baseline="0" noProof="0" dirty="0" err="1">
                <a:ln>
                  <a:noFill/>
                </a:ln>
                <a:solidFill>
                  <a:prstClr val="black"/>
                </a:solidFill>
                <a:effectLst/>
                <a:uLnTx/>
                <a:uFillTx/>
              </a:rPr>
              <a:t>Sebag</a:t>
            </a:r>
            <a:r>
              <a:rPr kumimoji="0" lang="en-US" sz="1300" b="0" i="0" u="none" strike="noStrike" kern="0" cap="none" spc="0" normalizeH="0" baseline="0" noProof="0" dirty="0">
                <a:ln>
                  <a:noFill/>
                </a:ln>
                <a:solidFill>
                  <a:prstClr val="black"/>
                </a:solidFill>
                <a:effectLst/>
                <a:uLnTx/>
                <a:uFillTx/>
              </a:rPr>
              <a:t> 2019)</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rPr>
              <a:t> </a:t>
            </a:r>
            <a:r>
              <a:rPr kumimoji="0" lang="en-US" sz="2800" b="1" i="0" u="none" strike="noStrike" kern="0" cap="none" spc="0" normalizeH="0" baseline="0" noProof="0" dirty="0" err="1">
                <a:ln>
                  <a:noFill/>
                </a:ln>
                <a:solidFill>
                  <a:prstClr val="black"/>
                </a:solidFill>
                <a:effectLst/>
                <a:uLnTx/>
                <a:uFillTx/>
              </a:rPr>
              <a:t>Hya</a:t>
            </a:r>
            <a:r>
              <a:rPr kumimoji="0" lang="en-US" sz="2800" b="1" i="0" u="none" strike="noStrike" kern="0" cap="none" spc="0" normalizeH="0" baseline="0" noProof="0" dirty="0">
                <a:ln>
                  <a:noFill/>
                </a:ln>
                <a:solidFill>
                  <a:prstClr val="black"/>
                </a:solidFill>
                <a:effectLst/>
                <a:uLnTx/>
                <a:uFillTx/>
              </a:rPr>
              <a:t>-Corp endogel</a:t>
            </a:r>
            <a:r>
              <a:rPr kumimoji="0" lang="en-US" sz="2800" b="0" i="0" u="none" strike="noStrike" kern="0" cap="none" spc="0" normalizeH="0" baseline="0" noProof="0" dirty="0">
                <a:ln>
                  <a:noFill/>
                </a:ln>
                <a:solidFill>
                  <a:prstClr val="black"/>
                </a:solidFill>
                <a:effectLst/>
                <a:uLnTx/>
                <a:uFillTx/>
              </a:rPr>
              <a:t>, an anti adhesion gel on hyaluronidase basis, is also highly recommended.</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rPr>
              <a:t>Instillation of </a:t>
            </a:r>
            <a:r>
              <a:rPr kumimoji="0" lang="en-US" sz="2800" b="1" i="0" u="none" strike="noStrike" kern="0" cap="none" spc="0" normalizeH="0" baseline="0" noProof="0" dirty="0">
                <a:ln>
                  <a:noFill/>
                </a:ln>
                <a:solidFill>
                  <a:prstClr val="black"/>
                </a:solidFill>
                <a:effectLst/>
                <a:uLnTx/>
                <a:uFillTx/>
              </a:rPr>
              <a:t>Hyalobarrier Gel </a:t>
            </a:r>
            <a:r>
              <a:rPr kumimoji="0" lang="en-US" sz="2800" b="0" i="0" u="none" strike="noStrike" kern="0" cap="none" spc="0" normalizeH="0" baseline="0" noProof="0" dirty="0">
                <a:ln>
                  <a:noFill/>
                </a:ln>
                <a:solidFill>
                  <a:prstClr val="black"/>
                </a:solidFill>
                <a:effectLst/>
                <a:uLnTx/>
                <a:uFillTx/>
              </a:rPr>
              <a:t>Endo actually is not reimbursed but may have a beneficial effect after myomectomy or adhesiolysis</a:t>
            </a:r>
            <a:r>
              <a:rPr kumimoji="0" lang="en-US" sz="1300" b="0" i="0" u="none" strike="noStrike" kern="0" cap="none" spc="0" normalizeH="0" baseline="0" noProof="0" dirty="0">
                <a:ln>
                  <a:noFill/>
                </a:ln>
                <a:solidFill>
                  <a:prstClr val="black"/>
                </a:solidFill>
                <a:effectLst/>
                <a:uLnTx/>
                <a:uFillTx/>
              </a:rPr>
              <a:t>.(jasper 2015)</a:t>
            </a:r>
            <a:endParaRPr kumimoji="0" lang="en-US" sz="2800" b="0" i="0" u="none" strike="noStrike" kern="0" cap="none" spc="0" normalizeH="0" baseline="0" noProof="0" dirty="0">
              <a:ln>
                <a:noFill/>
              </a:ln>
              <a:solidFill>
                <a:prstClr val="black"/>
              </a:solidFill>
              <a:effectLst/>
              <a:uLnTx/>
              <a:uFillTx/>
            </a:endParaRPr>
          </a:p>
        </p:txBody>
      </p:sp>
      <p:sp>
        <p:nvSpPr>
          <p:cNvPr id="5" name="Footer Placeholder 4">
            <a:extLst>
              <a:ext uri="{FF2B5EF4-FFF2-40B4-BE49-F238E27FC236}">
                <a16:creationId xmlns:a16="http://schemas.microsoft.com/office/drawing/2014/main" id="{3296361B-D03C-E641-8B15-91FAEDB9AE3E}"/>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4E2E046F-DFA7-E248-A7F5-2061AE31D6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7312" y="0"/>
            <a:ext cx="848740" cy="848740"/>
          </a:xfrm>
          <a:prstGeom prst="rect">
            <a:avLst/>
          </a:prstGeom>
        </p:spPr>
      </p:pic>
      <p:pic>
        <p:nvPicPr>
          <p:cNvPr id="7" name="Picture 6">
            <a:extLst>
              <a:ext uri="{FF2B5EF4-FFF2-40B4-BE49-F238E27FC236}">
                <a16:creationId xmlns:a16="http://schemas.microsoft.com/office/drawing/2014/main" id="{6C555C75-7B73-A544-A674-EDD528F5F1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662651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63392" y="1339658"/>
            <a:ext cx="5616859"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Prevention of adhesion</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598311" y="2414547"/>
            <a:ext cx="11063111" cy="3666132"/>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FF0000"/>
                </a:solidFill>
                <a:effectLst/>
                <a:uLnTx/>
                <a:uFillTx/>
              </a:rPr>
              <a:t>Minimize unipolar and bipolar </a:t>
            </a:r>
            <a:r>
              <a:rPr kumimoji="0" lang="en-US" sz="2800" b="0" i="0" u="none" strike="noStrike" kern="0" cap="none" spc="0" normalizeH="0" baseline="0" noProof="0" dirty="0">
                <a:ln>
                  <a:noFill/>
                </a:ln>
                <a:solidFill>
                  <a:srgbClr val="333333"/>
                </a:solidFill>
                <a:effectLst/>
                <a:uLnTx/>
                <a:uFillTx/>
              </a:rPr>
              <a:t>instrumentation (</a:t>
            </a:r>
            <a:r>
              <a:rPr kumimoji="0" lang="en-US" sz="2800" b="0" i="0" u="none" strike="noStrike" kern="0" cap="none" spc="0" normalizeH="0" baseline="0" noProof="0" dirty="0" err="1">
                <a:ln>
                  <a:noFill/>
                </a:ln>
                <a:solidFill>
                  <a:srgbClr val="333333"/>
                </a:solidFill>
                <a:effectLst/>
                <a:uLnTx/>
                <a:uFillTx/>
              </a:rPr>
              <a:t>i.e.,cutting</a:t>
            </a:r>
            <a:r>
              <a:rPr kumimoji="0" lang="en-US" sz="2800" b="0" i="0" u="none" strike="noStrike" kern="0" cap="none" spc="0" normalizeH="0" baseline="0" noProof="0" dirty="0">
                <a:ln>
                  <a:noFill/>
                </a:ln>
                <a:solidFill>
                  <a:srgbClr val="333333"/>
                </a:solidFill>
                <a:effectLst/>
                <a:uLnTx/>
                <a:uFillTx/>
              </a:rPr>
              <a:t> uterine septum with scissors).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333333"/>
                </a:solidFill>
                <a:effectLst/>
                <a:uLnTx/>
                <a:uFillTx/>
              </a:rPr>
              <a:t>Use of </a:t>
            </a:r>
            <a:r>
              <a:rPr kumimoji="0" lang="en-US" sz="2800" b="0" i="0" u="none" strike="noStrike" kern="0" cap="none" spc="0" normalizeH="0" baseline="0" noProof="0" dirty="0">
                <a:ln>
                  <a:noFill/>
                </a:ln>
                <a:solidFill>
                  <a:srgbClr val="FF0000"/>
                </a:solidFill>
                <a:effectLst/>
                <a:uLnTx/>
                <a:uFillTx/>
              </a:rPr>
              <a:t>estrogens</a:t>
            </a:r>
            <a:r>
              <a:rPr kumimoji="0" lang="en-US" sz="2800" b="0" i="0" u="none" strike="noStrike" kern="0" cap="none" spc="0" normalizeH="0" baseline="0" noProof="0" dirty="0">
                <a:ln>
                  <a:noFill/>
                </a:ln>
                <a:solidFill>
                  <a:srgbClr val="333333"/>
                </a:solidFill>
                <a:effectLst/>
                <a:uLnTx/>
                <a:uFillTx/>
              </a:rPr>
              <a:t> for 10 days after adhesiolysis</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FF0000"/>
                </a:solidFill>
                <a:effectLst/>
                <a:uLnTx/>
                <a:uFillTx/>
              </a:rPr>
              <a:t>Instillation of Hyalobarrier Gel </a:t>
            </a:r>
            <a:r>
              <a:rPr kumimoji="0" lang="en-US" sz="2800" b="0" i="0" u="none" strike="noStrike" kern="0" cap="none" spc="0" normalizeH="0" baseline="0" noProof="0" dirty="0">
                <a:ln>
                  <a:noFill/>
                </a:ln>
                <a:solidFill>
                  <a:srgbClr val="333333"/>
                </a:solidFill>
                <a:effectLst/>
                <a:uLnTx/>
                <a:uFillTx/>
              </a:rPr>
              <a:t>Endo may have a beneficial effect after myomectomy or adhesiolysis. </a:t>
            </a:r>
            <a:r>
              <a:rPr kumimoji="0" lang="en-US" sz="1400" b="0" i="0" u="none" strike="noStrike" kern="0" cap="none" spc="0" normalizeH="0" baseline="0" noProof="0" dirty="0">
                <a:ln>
                  <a:noFill/>
                </a:ln>
                <a:solidFill>
                  <a:srgbClr val="333333"/>
                </a:solidFill>
                <a:effectLst/>
                <a:uLnTx/>
                <a:uFillTx/>
              </a:rPr>
              <a:t>Jasper 2015</a:t>
            </a:r>
          </a:p>
          <a:p>
            <a:pPr marR="0" lvl="0" defTabSz="914400" eaLnBrk="1" fontAlgn="auto" latinLnBrk="0" hangingPunct="1">
              <a:lnSpc>
                <a:spcPct val="90000"/>
              </a:lnSpc>
              <a:spcBef>
                <a:spcPts val="1000"/>
              </a:spcBef>
              <a:spcAft>
                <a:spcPts val="0"/>
              </a:spcAft>
              <a:buClrTx/>
              <a:buSzTx/>
              <a:tabLst/>
              <a:defRPr/>
            </a:pPr>
            <a:endParaRPr kumimoji="0" lang="en-US" sz="1400" b="0" i="0" u="none" strike="noStrike" kern="0" cap="none" spc="0" normalizeH="0" baseline="0" noProof="0" dirty="0">
              <a:ln>
                <a:noFill/>
              </a:ln>
              <a:solidFill>
                <a:prstClr val="black"/>
              </a:solidFill>
              <a:effectLst/>
              <a:uLnTx/>
              <a:uFillTx/>
            </a:endParaRP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333333"/>
                </a:solidFill>
                <a:effectLst/>
                <a:uLnTx/>
                <a:uFillTx/>
                <a:latin typeface="Georgia" panose="02040502050405020303" pitchFamily="18" charset="0"/>
              </a:rPr>
              <a:t>Barrier gel following operative hysteroscopy for suspected uterine cavity abnormalities may decrease de novo adhesion formation. </a:t>
            </a:r>
            <a:r>
              <a:rPr kumimoji="0" lang="en-US" sz="1100" b="0" i="0" u="none" strike="noStrike" kern="0" cap="none" spc="0" normalizeH="0" baseline="0" noProof="0" dirty="0">
                <a:ln>
                  <a:noFill/>
                </a:ln>
                <a:solidFill>
                  <a:srgbClr val="333333"/>
                </a:solidFill>
                <a:effectLst/>
                <a:uLnTx/>
                <a:uFillTx/>
                <a:latin typeface="Georgia" panose="02040502050405020303" pitchFamily="18" charset="0"/>
              </a:rPr>
              <a:t>(</a:t>
            </a:r>
            <a:r>
              <a:rPr kumimoji="0" lang="en-US" sz="1100" b="0" i="0" u="none" strike="noStrike" kern="0" cap="none" spc="0" normalizeH="0" baseline="0" noProof="0" dirty="0" err="1">
                <a:ln>
                  <a:noFill/>
                </a:ln>
                <a:solidFill>
                  <a:srgbClr val="333333"/>
                </a:solidFill>
                <a:effectLst/>
                <a:uLnTx/>
                <a:uFillTx/>
                <a:latin typeface="Georgia" panose="02040502050405020303" pitchFamily="18" charset="0"/>
              </a:rPr>
              <a:t>Bosteels</a:t>
            </a:r>
            <a:r>
              <a:rPr kumimoji="0" lang="en-US" sz="1100" b="0" i="0" u="none" strike="noStrike" kern="0" cap="none" spc="0" normalizeH="0" baseline="0" noProof="0" dirty="0">
                <a:ln>
                  <a:noFill/>
                </a:ln>
                <a:solidFill>
                  <a:srgbClr val="333333"/>
                </a:solidFill>
                <a:effectLst/>
                <a:uLnTx/>
                <a:uFillTx/>
                <a:latin typeface="Georgia" panose="02040502050405020303" pitchFamily="18" charset="0"/>
              </a:rPr>
              <a:t> 2014)</a:t>
            </a:r>
            <a:endParaRPr kumimoji="0" lang="en-US" sz="1100" b="0" i="0" u="none" strike="noStrike" kern="0" cap="none" spc="0" normalizeH="0" baseline="0" noProof="0" dirty="0">
              <a:ln>
                <a:noFill/>
              </a:ln>
              <a:solidFill>
                <a:prstClr val="black"/>
              </a:solidFill>
              <a:effectLst/>
              <a:uLnTx/>
              <a:uFillTx/>
            </a:endParaRPr>
          </a:p>
        </p:txBody>
      </p:sp>
      <p:sp>
        <p:nvSpPr>
          <p:cNvPr id="5" name="Footer Placeholder 4">
            <a:extLst>
              <a:ext uri="{FF2B5EF4-FFF2-40B4-BE49-F238E27FC236}">
                <a16:creationId xmlns:a16="http://schemas.microsoft.com/office/drawing/2014/main" id="{CB0530AC-D5D1-564A-8C9E-A33B275ABF8D}"/>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5F36CD8C-63CB-C04C-9B6A-3F49796E8A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3329" y="0"/>
            <a:ext cx="848740" cy="848740"/>
          </a:xfrm>
          <a:prstGeom prst="rect">
            <a:avLst/>
          </a:prstGeom>
        </p:spPr>
      </p:pic>
      <p:pic>
        <p:nvPicPr>
          <p:cNvPr id="7" name="Picture 6">
            <a:extLst>
              <a:ext uri="{FF2B5EF4-FFF2-40B4-BE49-F238E27FC236}">
                <a16:creationId xmlns:a16="http://schemas.microsoft.com/office/drawing/2014/main" id="{CA2AFAAF-44A6-F24C-8E50-6621010C29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070268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06874" y="1243703"/>
            <a:ext cx="3994427"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Balloon Vs Foley</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462844" y="2188122"/>
            <a:ext cx="11729156" cy="4594078"/>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kern="0" dirty="0">
                <a:solidFill>
                  <a:srgbClr val="212121"/>
                </a:solidFill>
              </a:rPr>
              <a:t>P</a:t>
            </a:r>
            <a:r>
              <a:rPr kumimoji="0" lang="en-US" sz="2400" b="0" i="0" u="none" strike="noStrike" kern="0" cap="none" spc="0" normalizeH="0" baseline="0" noProof="0" dirty="0">
                <a:ln>
                  <a:noFill/>
                </a:ln>
                <a:solidFill>
                  <a:srgbClr val="212121"/>
                </a:solidFill>
                <a:effectLst/>
                <a:uLnTx/>
                <a:uFillTx/>
              </a:rPr>
              <a:t>lacing an </a:t>
            </a:r>
            <a:r>
              <a:rPr kumimoji="0" lang="en-US" sz="2400" b="0" i="0" u="none" strike="noStrike" kern="0" cap="none" spc="0" normalizeH="0" baseline="0" noProof="0" dirty="0">
                <a:ln>
                  <a:noFill/>
                </a:ln>
                <a:solidFill>
                  <a:srgbClr val="FF0000"/>
                </a:solidFill>
                <a:effectLst/>
                <a:uLnTx/>
                <a:uFillTx/>
              </a:rPr>
              <a:t>intrauterine balloon for different durations </a:t>
            </a:r>
            <a:r>
              <a:rPr kumimoji="0" lang="en-US" sz="2400" b="0" i="0" u="none" strike="noStrike" kern="0" cap="none" spc="0" normalizeH="0" baseline="0" noProof="0" dirty="0">
                <a:ln>
                  <a:noFill/>
                </a:ln>
                <a:solidFill>
                  <a:srgbClr val="212121"/>
                </a:solidFill>
                <a:effectLst/>
                <a:uLnTx/>
                <a:uFillTx/>
              </a:rPr>
              <a:t>(</a:t>
            </a:r>
            <a:r>
              <a:rPr kumimoji="0" lang="en-US" sz="2400" b="0" i="0" u="none" strike="noStrike" kern="0" cap="none" spc="0" normalizeH="0" baseline="0" noProof="0" dirty="0">
                <a:ln>
                  <a:noFill/>
                </a:ln>
                <a:solidFill>
                  <a:srgbClr val="00B050"/>
                </a:solidFill>
                <a:effectLst/>
                <a:uLnTx/>
                <a:uFillTx/>
              </a:rPr>
              <a:t>7, 14 or 28 days</a:t>
            </a:r>
            <a:r>
              <a:rPr kumimoji="0" lang="en-US" sz="2400" b="0" i="0" u="none" strike="noStrike" kern="0" cap="none" spc="0" normalizeH="0" baseline="0" noProof="0" dirty="0">
                <a:ln>
                  <a:noFill/>
                </a:ln>
                <a:solidFill>
                  <a:srgbClr val="212121"/>
                </a:solidFill>
                <a:effectLst/>
                <a:uLnTx/>
                <a:uFillTx/>
              </a:rPr>
              <a:t>) and recurrence of IUA after hysteroscopic adhesiolysis.</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212121"/>
                </a:solidFill>
                <a:effectLst/>
                <a:uLnTx/>
                <a:uFillTx/>
              </a:rPr>
              <a:t> Placing an intrauterine balloon for </a:t>
            </a:r>
            <a:r>
              <a:rPr kumimoji="0" lang="en-US" sz="2400" b="0" i="0" u="none" strike="noStrike" kern="0" cap="none" spc="0" normalizeH="0" baseline="0" noProof="0" dirty="0">
                <a:ln>
                  <a:noFill/>
                </a:ln>
                <a:solidFill>
                  <a:srgbClr val="FF0000"/>
                </a:solidFill>
                <a:effectLst/>
                <a:uLnTx/>
                <a:uFillTx/>
              </a:rPr>
              <a:t>28 days </a:t>
            </a:r>
            <a:r>
              <a:rPr kumimoji="0" lang="en-US" sz="2400" b="0" i="0" u="none" strike="noStrike" kern="0" cap="none" spc="0" normalizeH="0" baseline="0" noProof="0" dirty="0">
                <a:ln>
                  <a:noFill/>
                </a:ln>
                <a:solidFill>
                  <a:srgbClr val="212121"/>
                </a:solidFill>
                <a:effectLst/>
                <a:uLnTx/>
                <a:uFillTx/>
              </a:rPr>
              <a:t>instead of 7 or 14 days after hysteroscopic adhesiolysis resulted in a </a:t>
            </a:r>
            <a:r>
              <a:rPr kumimoji="0" lang="en-US" sz="2400" b="0" i="0" u="none" strike="noStrike" kern="0" cap="none" spc="0" normalizeH="0" baseline="0" noProof="0" dirty="0">
                <a:ln>
                  <a:noFill/>
                </a:ln>
                <a:solidFill>
                  <a:srgbClr val="FF0000"/>
                </a:solidFill>
                <a:effectLst/>
                <a:uLnTx/>
                <a:uFillTx/>
              </a:rPr>
              <a:t>greater reduction in the recurrence rate of adhesions</a:t>
            </a:r>
            <a:r>
              <a:rPr kumimoji="0" lang="en-US" sz="1200" b="0" i="0" u="none" strike="noStrike" kern="0" cap="none" spc="0" normalizeH="0" baseline="0" noProof="0" dirty="0">
                <a:ln>
                  <a:noFill/>
                </a:ln>
                <a:solidFill>
                  <a:srgbClr val="FF0000"/>
                </a:solidFill>
                <a:effectLst/>
                <a:uLnTx/>
                <a:uFillTx/>
              </a:rPr>
              <a:t>.(</a:t>
            </a:r>
            <a:r>
              <a:rPr kumimoji="0" lang="en-US" sz="1200" b="0" i="0" u="none" strike="noStrike" kern="0" cap="none" spc="0" normalizeH="0" baseline="0" noProof="0" dirty="0">
                <a:ln>
                  <a:noFill/>
                </a:ln>
                <a:solidFill>
                  <a:srgbClr val="212121"/>
                </a:solidFill>
                <a:effectLst/>
                <a:uLnTx/>
                <a:uFillTx/>
              </a:rPr>
              <a:t>Yang 2020)</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rPr>
              <a:t>Effect of </a:t>
            </a:r>
            <a:r>
              <a:rPr kumimoji="0" lang="en-US" sz="2400" b="0" i="0" u="none" strike="noStrike" kern="0" cap="none" spc="0" normalizeH="0" baseline="0" noProof="0" dirty="0">
                <a:ln>
                  <a:noFill/>
                </a:ln>
                <a:solidFill>
                  <a:srgbClr val="FF0000"/>
                </a:solidFill>
                <a:effectLst/>
                <a:uLnTx/>
                <a:uFillTx/>
              </a:rPr>
              <a:t>intrauterine suitable balloon </a:t>
            </a:r>
            <a:r>
              <a:rPr kumimoji="0" lang="en-US" sz="2400" b="0" i="0" u="none" strike="noStrike" kern="0" cap="none" spc="0" normalizeH="0" baseline="0" noProof="0" dirty="0">
                <a:ln>
                  <a:noFill/>
                </a:ln>
                <a:solidFill>
                  <a:srgbClr val="000000"/>
                </a:solidFill>
                <a:effectLst/>
                <a:uLnTx/>
                <a:uFillTx/>
              </a:rPr>
              <a:t>(</a:t>
            </a:r>
            <a:r>
              <a:rPr kumimoji="0" lang="en-US" sz="2400" b="0" i="0" u="none" strike="noStrike" kern="0" cap="none" spc="0" normalizeH="0" baseline="0" noProof="0" dirty="0">
                <a:ln>
                  <a:noFill/>
                </a:ln>
                <a:solidFill>
                  <a:srgbClr val="FF0000"/>
                </a:solidFill>
                <a:effectLst/>
                <a:uLnTx/>
                <a:uFillTx/>
              </a:rPr>
              <a:t>ISB</a:t>
            </a:r>
            <a:r>
              <a:rPr kumimoji="0" lang="en-US" sz="2400" b="0" i="0" u="none" strike="noStrike" kern="0" cap="none" spc="0" normalizeH="0" baseline="0" noProof="0" dirty="0">
                <a:ln>
                  <a:noFill/>
                </a:ln>
                <a:solidFill>
                  <a:srgbClr val="000000"/>
                </a:solidFill>
                <a:effectLst/>
                <a:uLnTx/>
                <a:uFillTx/>
              </a:rPr>
              <a:t>) and </a:t>
            </a:r>
            <a:r>
              <a:rPr kumimoji="0" lang="en-US" sz="2400" b="0" i="0" u="none" strike="noStrike" kern="0" cap="none" spc="0" normalizeH="0" baseline="0" noProof="0" dirty="0">
                <a:ln>
                  <a:noFill/>
                </a:ln>
                <a:solidFill>
                  <a:srgbClr val="FF0000"/>
                </a:solidFill>
                <a:effectLst/>
                <a:uLnTx/>
                <a:uFillTx/>
              </a:rPr>
              <a:t>Foley balloon </a:t>
            </a:r>
            <a:r>
              <a:rPr kumimoji="0" lang="en-US" sz="2400" b="0" i="0" u="none" strike="noStrike" kern="0" cap="none" spc="0" normalizeH="0" baseline="0" noProof="0" dirty="0">
                <a:ln>
                  <a:noFill/>
                </a:ln>
                <a:solidFill>
                  <a:srgbClr val="000000"/>
                </a:solidFill>
                <a:effectLst/>
                <a:uLnTx/>
                <a:uFillTx/>
              </a:rPr>
              <a:t>(</a:t>
            </a:r>
            <a:r>
              <a:rPr kumimoji="0" lang="en-US" sz="2400" b="0" i="0" u="none" strike="noStrike" kern="0" cap="none" spc="0" normalizeH="0" baseline="0" noProof="0" dirty="0">
                <a:ln>
                  <a:noFill/>
                </a:ln>
                <a:solidFill>
                  <a:srgbClr val="FF0000"/>
                </a:solidFill>
                <a:effectLst/>
                <a:uLnTx/>
                <a:uFillTx/>
              </a:rPr>
              <a:t>FB</a:t>
            </a:r>
            <a:r>
              <a:rPr kumimoji="0" lang="en-US" sz="2400" b="0" i="0" u="none" strike="noStrike" kern="0" cap="none" spc="0" normalizeH="0" baseline="0" noProof="0" dirty="0">
                <a:ln>
                  <a:noFill/>
                </a:ln>
                <a:solidFill>
                  <a:srgbClr val="000000"/>
                </a:solidFill>
                <a:effectLst/>
                <a:uLnTx/>
                <a:uFillTx/>
              </a:rPr>
              <a:t>) in the prevention of adhesion after hysteroscopic adhesiolysis in patients with IUAs.</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rPr>
              <a:t> A second-look hysteroscopy was performed at </a:t>
            </a:r>
            <a:r>
              <a:rPr kumimoji="0" lang="en-US" sz="2400" b="0" i="0" u="none" strike="noStrike" kern="0" cap="none" spc="0" normalizeH="0" baseline="0" noProof="0" dirty="0">
                <a:ln>
                  <a:noFill/>
                </a:ln>
                <a:solidFill>
                  <a:srgbClr val="FF0000"/>
                </a:solidFill>
                <a:effectLst/>
                <a:uLnTx/>
                <a:uFillTx/>
              </a:rPr>
              <a:t>3 months post-surgery</a:t>
            </a:r>
            <a:r>
              <a:rPr kumimoji="0" lang="en-US" sz="2400" b="0" i="0" u="none" strike="noStrike" kern="0" cap="none" spc="0" normalizeH="0" baseline="0" noProof="0" dirty="0">
                <a:ln>
                  <a:noFill/>
                </a:ln>
                <a:solidFill>
                  <a:srgbClr val="000000"/>
                </a:solidFill>
                <a:effectLst/>
                <a:uLnTx/>
                <a:uFillTx/>
              </a:rPr>
              <a:t>. In the </a:t>
            </a:r>
            <a:r>
              <a:rPr kumimoji="0" lang="en-US" sz="2400" b="0" i="0" u="none" strike="noStrike" kern="0" cap="none" spc="0" normalizeH="0" baseline="0" noProof="0" dirty="0">
                <a:ln>
                  <a:noFill/>
                </a:ln>
                <a:solidFill>
                  <a:srgbClr val="FF0000"/>
                </a:solidFill>
                <a:effectLst/>
                <a:uLnTx/>
                <a:uFillTx/>
              </a:rPr>
              <a:t>ISB</a:t>
            </a:r>
            <a:r>
              <a:rPr kumimoji="0" lang="en-US" sz="2400" b="0" i="0" u="none" strike="noStrike" kern="0" cap="none" spc="0" normalizeH="0" baseline="0" noProof="0" dirty="0">
                <a:ln>
                  <a:noFill/>
                </a:ln>
                <a:solidFill>
                  <a:srgbClr val="000000"/>
                </a:solidFill>
                <a:effectLst/>
                <a:uLnTx/>
                <a:uFillTx/>
              </a:rPr>
              <a:t> group, only </a:t>
            </a:r>
            <a:r>
              <a:rPr kumimoji="0" lang="en-US" sz="2400" b="0" i="0" u="none" strike="noStrike" kern="0" cap="none" spc="0" normalizeH="0" baseline="0" noProof="0" dirty="0">
                <a:ln>
                  <a:noFill/>
                </a:ln>
                <a:solidFill>
                  <a:srgbClr val="FF0000"/>
                </a:solidFill>
                <a:effectLst/>
                <a:uLnTx/>
                <a:uFillTx/>
              </a:rPr>
              <a:t>25%</a:t>
            </a:r>
            <a:r>
              <a:rPr kumimoji="0" lang="en-US" sz="2400" b="0" i="0" u="none" strike="noStrike" kern="0" cap="none" spc="0" normalizeH="0" baseline="0" noProof="0" dirty="0">
                <a:ln>
                  <a:noFill/>
                </a:ln>
                <a:solidFill>
                  <a:srgbClr val="000000"/>
                </a:solidFill>
                <a:effectLst/>
                <a:uLnTx/>
                <a:uFillTx/>
              </a:rPr>
              <a:t> (19/76) women presented adhesion reformation after surgery, while, in the </a:t>
            </a:r>
            <a:r>
              <a:rPr kumimoji="0" lang="en-US" sz="2400" b="0" i="0" u="none" strike="noStrike" kern="0" cap="none" spc="0" normalizeH="0" baseline="0" noProof="0" dirty="0">
                <a:ln>
                  <a:noFill/>
                </a:ln>
                <a:solidFill>
                  <a:srgbClr val="FF0000"/>
                </a:solidFill>
                <a:effectLst/>
                <a:uLnTx/>
                <a:uFillTx/>
              </a:rPr>
              <a:t>FB </a:t>
            </a:r>
            <a:r>
              <a:rPr kumimoji="0" lang="en-US" sz="2400" b="0" i="0" u="none" strike="noStrike" kern="0" cap="none" spc="0" normalizeH="0" baseline="0" noProof="0" dirty="0">
                <a:ln>
                  <a:noFill/>
                </a:ln>
                <a:solidFill>
                  <a:srgbClr val="000000"/>
                </a:solidFill>
                <a:effectLst/>
                <a:uLnTx/>
                <a:uFillTx/>
              </a:rPr>
              <a:t>group, the adhesion reformation was observed in </a:t>
            </a:r>
            <a:r>
              <a:rPr kumimoji="0" lang="en-US" sz="2400" b="0" i="0" u="none" strike="noStrike" kern="0" cap="none" spc="0" normalizeH="0" baseline="0" noProof="0" dirty="0">
                <a:ln>
                  <a:noFill/>
                </a:ln>
                <a:solidFill>
                  <a:srgbClr val="FF0000"/>
                </a:solidFill>
                <a:effectLst/>
                <a:uLnTx/>
                <a:uFillTx/>
              </a:rPr>
              <a:t>35.1%</a:t>
            </a:r>
            <a:r>
              <a:rPr kumimoji="0" lang="en-US" sz="2400" b="0" i="0" u="none" strike="noStrike" kern="0" cap="none" spc="0" normalizeH="0" baseline="0" noProof="0" dirty="0">
                <a:ln>
                  <a:noFill/>
                </a:ln>
                <a:solidFill>
                  <a:srgbClr val="000000"/>
                </a:solidFill>
                <a:effectLst/>
                <a:uLnTx/>
                <a:uFillTx/>
              </a:rPr>
              <a:t> (26/74) patients.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1" i="0" u="none" strike="noStrike" kern="0" cap="none" spc="0" normalizeH="0" baseline="0" noProof="0" dirty="0">
                <a:ln>
                  <a:noFill/>
                </a:ln>
                <a:solidFill>
                  <a:srgbClr val="FF0000"/>
                </a:solidFill>
                <a:effectLst/>
                <a:uLnTx/>
                <a:uFillTx/>
              </a:rPr>
              <a:t>The ISB is better than the FB in preventing the adhesion reformation and reducing the AFS score</a:t>
            </a:r>
            <a:r>
              <a:rPr kumimoji="0" lang="en-US" sz="2400" b="1" i="0" u="none" strike="noStrike" kern="0" cap="none" spc="0" normalizeH="0" baseline="0" noProof="0" dirty="0">
                <a:ln>
                  <a:noFill/>
                </a:ln>
                <a:solidFill>
                  <a:srgbClr val="000000"/>
                </a:solidFill>
                <a:effectLst/>
                <a:uLnTx/>
                <a:uFillTx/>
              </a:rPr>
              <a:t> </a:t>
            </a:r>
            <a:r>
              <a:rPr kumimoji="0" lang="en-US" sz="2400" b="0" i="0" u="none" strike="noStrike" kern="0" cap="none" spc="0" normalizeH="0" baseline="0" noProof="0" dirty="0">
                <a:ln>
                  <a:noFill/>
                </a:ln>
                <a:solidFill>
                  <a:srgbClr val="000000"/>
                </a:solidFill>
                <a:effectLst/>
                <a:uLnTx/>
                <a:uFillTx/>
              </a:rPr>
              <a:t>after hysteroscopic adhesiolysis in severe IUA</a:t>
            </a:r>
            <a:r>
              <a:rPr kumimoji="0" lang="en-US" sz="2400" b="0" i="0" u="sng" strike="noStrike" kern="0" cap="none" spc="0" normalizeH="0" baseline="0" noProof="0" dirty="0">
                <a:ln>
                  <a:noFill/>
                </a:ln>
                <a:solidFill>
                  <a:srgbClr val="000000"/>
                </a:solidFill>
                <a:effectLst/>
                <a:uLnTx/>
                <a:uFillTx/>
              </a:rPr>
              <a:t>s</a:t>
            </a:r>
            <a:r>
              <a:rPr kumimoji="0" lang="en-US" sz="2400" b="0" i="0" u="none" strike="noStrike" kern="0" cap="none" spc="0" normalizeH="0" baseline="0" noProof="0" dirty="0">
                <a:ln>
                  <a:noFill/>
                </a:ln>
                <a:solidFill>
                  <a:srgbClr val="000000"/>
                </a:solidFill>
                <a:effectLst/>
                <a:uLnTx/>
                <a:uFillTx/>
              </a:rPr>
              <a:t>. Also, it can effectively prevent the adhesion reformation in severe IUAs with a similar effect on </a:t>
            </a:r>
            <a:r>
              <a:rPr kumimoji="0" lang="en-US" sz="2400" b="1" i="0" u="none" strike="noStrike" kern="0" cap="none" spc="0" normalizeH="0" baseline="0" noProof="0" dirty="0">
                <a:ln>
                  <a:noFill/>
                </a:ln>
                <a:solidFill>
                  <a:srgbClr val="000000"/>
                </a:solidFill>
                <a:effectLst/>
                <a:uLnTx/>
                <a:uFillTx/>
              </a:rPr>
              <a:t>moderate</a:t>
            </a:r>
            <a:r>
              <a:rPr kumimoji="0" lang="en-US" sz="2400" b="0" i="0" u="none" strike="noStrike" kern="0" cap="none" spc="0" normalizeH="0" baseline="0" noProof="0" dirty="0">
                <a:ln>
                  <a:noFill/>
                </a:ln>
                <a:solidFill>
                  <a:srgbClr val="000000"/>
                </a:solidFill>
                <a:effectLst/>
                <a:uLnTx/>
                <a:uFillTx/>
              </a:rPr>
              <a:t> IUAs. </a:t>
            </a:r>
            <a:r>
              <a:rPr kumimoji="0" lang="en-US" sz="1200" b="0" i="0" u="none" strike="noStrike" kern="0" cap="none" spc="0" normalizeH="0" baseline="0" noProof="0" dirty="0">
                <a:ln>
                  <a:noFill/>
                </a:ln>
                <a:solidFill>
                  <a:srgbClr val="000000"/>
                </a:solidFill>
                <a:effectLst/>
                <a:uLnTx/>
                <a:uFillTx/>
              </a:rPr>
              <a:t>Zhu 2018</a:t>
            </a:r>
            <a:endParaRPr kumimoji="0" lang="en-US" sz="1200" b="0" i="0" u="none" strike="noStrike" kern="0" cap="none" spc="0" normalizeH="0" baseline="0" noProof="0" dirty="0">
              <a:ln>
                <a:noFill/>
              </a:ln>
              <a:solidFill>
                <a:prstClr val="black"/>
              </a:solidFill>
              <a:effectLst/>
              <a:uLnTx/>
              <a:uFillTx/>
            </a:endParaRPr>
          </a:p>
        </p:txBody>
      </p:sp>
      <p:sp>
        <p:nvSpPr>
          <p:cNvPr id="5" name="Footer Placeholder 4">
            <a:extLst>
              <a:ext uri="{FF2B5EF4-FFF2-40B4-BE49-F238E27FC236}">
                <a16:creationId xmlns:a16="http://schemas.microsoft.com/office/drawing/2014/main" id="{45D5932B-0642-884A-AC8A-BF3B85DCCD41}"/>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01F6A381-8E82-E243-BD9A-3AFE86FE12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7312" y="0"/>
            <a:ext cx="848740" cy="848740"/>
          </a:xfrm>
          <a:prstGeom prst="rect">
            <a:avLst/>
          </a:prstGeom>
        </p:spPr>
      </p:pic>
      <p:pic>
        <p:nvPicPr>
          <p:cNvPr id="7" name="Picture 6">
            <a:extLst>
              <a:ext uri="{FF2B5EF4-FFF2-40B4-BE49-F238E27FC236}">
                <a16:creationId xmlns:a16="http://schemas.microsoft.com/office/drawing/2014/main" id="{52F69824-458A-684A-BA76-E528C653E5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055944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1570" y="1771649"/>
            <a:ext cx="10800786"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Calibri Light" panose="020F0302020204030204" pitchFamily="34" charset="0"/>
                <a:ea typeface="+mj-ea"/>
                <a:cs typeface="+mj-cs"/>
              </a:rPr>
              <a:t>Complications of </a:t>
            </a:r>
            <a:r>
              <a:rPr kumimoji="0" lang="en-US" sz="4000" b="1" i="0" u="none" strike="noStrike" kern="0" cap="none" spc="0" normalizeH="0" baseline="0" noProof="0" dirty="0">
                <a:ln>
                  <a:noFill/>
                </a:ln>
                <a:solidFill>
                  <a:srgbClr val="FF0000"/>
                </a:solidFill>
                <a:effectLst/>
                <a:uLnTx/>
                <a:uFillTx/>
                <a:latin typeface="Calibri Light" panose="020F0302020204030204" pitchFamily="34" charset="0"/>
                <a:ea typeface="+mj-ea"/>
                <a:cs typeface="+mj-cs"/>
              </a:rPr>
              <a:t>hysteroscopic myoma </a:t>
            </a:r>
            <a:r>
              <a:rPr kumimoji="0" lang="en-US" sz="4000" b="1" i="0" u="none" strike="noStrike" kern="0" cap="none" spc="0" normalizeH="0" baseline="0" noProof="0" dirty="0">
                <a:ln>
                  <a:noFill/>
                </a:ln>
                <a:solidFill>
                  <a:srgbClr val="000000"/>
                </a:solidFill>
                <a:effectLst/>
                <a:uLnTx/>
                <a:uFillTx/>
                <a:latin typeface="Calibri Light" panose="020F0302020204030204" pitchFamily="34" charset="0"/>
                <a:ea typeface="+mj-ea"/>
                <a:cs typeface="+mj-cs"/>
              </a:rPr>
              <a:t>resection </a:t>
            </a:r>
            <a:endParaRPr kumimoji="0" lang="fa-IR" sz="1600" b="0" i="0" u="none" strike="noStrike" kern="0" cap="none" spc="0" normalizeH="0" baseline="0" noProof="0" dirty="0">
              <a:ln>
                <a:noFill/>
              </a:ln>
              <a:solidFill>
                <a:sysClr val="windowText" lastClr="000000"/>
              </a:solidFill>
              <a:effectLst/>
              <a:uLnTx/>
              <a:uFillTx/>
              <a:latin typeface="Calibri Light" panose="020F0302020204030204" pitchFamily="34" charset="0"/>
            </a:endParaRPr>
          </a:p>
        </p:txBody>
      </p:sp>
      <p:sp>
        <p:nvSpPr>
          <p:cNvPr id="3" name="Oval 2"/>
          <p:cNvSpPr/>
          <p:nvPr/>
        </p:nvSpPr>
        <p:spPr>
          <a:xfrm>
            <a:off x="759829" y="2615028"/>
            <a:ext cx="10030264" cy="1753772"/>
          </a:xfrm>
          <a:prstGeom prst="ellipse">
            <a:avLst/>
          </a:prstGeom>
          <a:solidFill>
            <a:schemeClr val="accent1">
              <a:lumMod val="40000"/>
              <a:lumOff val="60000"/>
            </a:scheme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FF0000"/>
                </a:solidFill>
                <a:effectLst/>
                <a:uLnTx/>
                <a:uFillTx/>
                <a:latin typeface="arial" panose="020B0604020202020204" pitchFamily="34" charset="0"/>
                <a:ea typeface="+mn-ea"/>
                <a:cs typeface="+mn-cs"/>
              </a:rPr>
              <a:t>Hemorrhage</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uterine </a:t>
            </a:r>
            <a:r>
              <a:rPr kumimoji="0" lang="en-US" sz="2000" b="0" i="0" u="none" strike="noStrike" kern="0" cap="none" spc="0" normalizeH="0" baseline="0" noProof="0" dirty="0">
                <a:ln>
                  <a:noFill/>
                </a:ln>
                <a:solidFill>
                  <a:srgbClr val="FF0000"/>
                </a:solidFill>
                <a:effectLst/>
                <a:uLnTx/>
                <a:uFillTx/>
                <a:latin typeface="arial" panose="020B0604020202020204" pitchFamily="34" charset="0"/>
                <a:ea typeface="+mn-ea"/>
                <a:cs typeface="+mn-cs"/>
              </a:rPr>
              <a:t>perforation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2000" b="0" i="0" u="none" strike="noStrike" kern="0" cap="none" spc="0" normalizeH="0" baseline="0" noProof="0" dirty="0">
                <a:ln>
                  <a:noFill/>
                </a:ln>
                <a:solidFill>
                  <a:srgbClr val="FF0000"/>
                </a:solidFill>
                <a:effectLst/>
                <a:uLnTx/>
                <a:uFillTx/>
                <a:latin typeface="arial" panose="020B0604020202020204" pitchFamily="34" charset="0"/>
                <a:ea typeface="+mn-ea"/>
                <a:cs typeface="+mn-cs"/>
              </a:rPr>
              <a:t>damage to the cervix</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and </a:t>
            </a:r>
            <a:r>
              <a:rPr kumimoji="0" lang="en-US" sz="2000" b="0" i="0" u="none" strike="noStrike" kern="0" cap="none" spc="0" normalizeH="0" baseline="0" noProof="0" dirty="0">
                <a:ln>
                  <a:noFill/>
                </a:ln>
                <a:solidFill>
                  <a:srgbClr val="FF0000"/>
                </a:solidFill>
                <a:effectLst/>
                <a:uLnTx/>
                <a:uFillTx/>
                <a:latin typeface="arial" panose="020B0604020202020204" pitchFamily="34" charset="0"/>
                <a:ea typeface="+mn-ea"/>
                <a:cs typeface="+mn-cs"/>
              </a:rPr>
              <a:t>excessive absorption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of the distention media (usually glycine) into the vascular system, which can cause metabolic disturbance </a:t>
            </a:r>
            <a:r>
              <a:rPr kumimoji="0" lang="en-US" sz="11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(Cooper and Brady, 2000).</a:t>
            </a:r>
          </a:p>
        </p:txBody>
      </p:sp>
      <p:sp>
        <p:nvSpPr>
          <p:cNvPr id="4" name="Oval 3"/>
          <p:cNvSpPr/>
          <p:nvPr/>
        </p:nvSpPr>
        <p:spPr>
          <a:xfrm>
            <a:off x="450166" y="4368800"/>
            <a:ext cx="10903634" cy="2313354"/>
          </a:xfrm>
          <a:prstGeom prst="ellipse">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228600" lvl="0" indent="-228600">
              <a:lnSpc>
                <a:spcPct val="90000"/>
              </a:lnSpc>
              <a:spcBef>
                <a:spcPts val="1000"/>
              </a:spcBef>
              <a:buFont typeface="Arial" panose="020B0604020202020204" pitchFamily="34" charset="0"/>
              <a:buChar char="•"/>
              <a:defRPr/>
            </a:pPr>
            <a:r>
              <a:rPr lang="en-US" sz="2000" kern="0" dirty="0">
                <a:solidFill>
                  <a:srgbClr val="FF0000"/>
                </a:solidFill>
                <a:latin typeface="arial" panose="020B0604020202020204" pitchFamily="34" charset="0"/>
              </a:rPr>
              <a:t>H</a:t>
            </a:r>
            <a:r>
              <a:rPr kumimoji="0" lang="en-US" sz="2000" b="0" i="0" u="none" strike="noStrike" kern="0" cap="none" spc="0" normalizeH="0" baseline="0" noProof="0" dirty="0" err="1">
                <a:ln>
                  <a:noFill/>
                </a:ln>
                <a:solidFill>
                  <a:srgbClr val="FF0000"/>
                </a:solidFill>
                <a:effectLst/>
                <a:uLnTx/>
                <a:uFillTx/>
                <a:latin typeface="arial" panose="020B0604020202020204" pitchFamily="34" charset="0"/>
              </a:rPr>
              <a:t>eavy</a:t>
            </a:r>
            <a:r>
              <a:rPr kumimoji="0" lang="en-US" sz="2000" b="0" i="0" u="none" strike="noStrike" kern="0" cap="none" spc="0" normalizeH="0" baseline="0" noProof="0" dirty="0">
                <a:ln>
                  <a:noFill/>
                </a:ln>
                <a:solidFill>
                  <a:srgbClr val="FF0000"/>
                </a:solidFill>
                <a:effectLst/>
                <a:uLnTx/>
                <a:uFillTx/>
                <a:latin typeface="arial" panose="020B0604020202020204" pitchFamily="34" charset="0"/>
              </a:rPr>
              <a:t> bleeding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requiring transfusion and 3 uterine perforations out of 92 patients undergoing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hysteroscopic</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myoma resection.</a:t>
            </a:r>
            <a:r>
              <a:rPr lang="en-US" sz="1050" kern="0" dirty="0">
                <a:solidFill>
                  <a:srgbClr val="000000"/>
                </a:solidFill>
                <a:latin typeface="arial" panose="020B0604020202020204" pitchFamily="34" charset="0"/>
              </a:rPr>
              <a:t> Corson and Brooks (1991)</a:t>
            </a:r>
            <a:r>
              <a:rPr lang="en-US" sz="1200" kern="0" dirty="0">
                <a:solidFill>
                  <a:srgbClr val="000000"/>
                </a:solidFill>
                <a:latin typeface="arial" panose="020B0604020202020204" pitchFamily="34" charset="0"/>
              </a:rPr>
              <a:t> </a:t>
            </a:r>
          </a:p>
          <a:p>
            <a:pPr marL="228600" lvl="0" indent="-228600">
              <a:lnSpc>
                <a:spcPct val="90000"/>
              </a:lnSpc>
              <a:spcBef>
                <a:spcPts val="1000"/>
              </a:spcBef>
              <a:buFont typeface="Arial" panose="020B0604020202020204" pitchFamily="34" charset="0"/>
              <a:buChar char="•"/>
              <a:defRPr/>
            </a:pPr>
            <a:r>
              <a:rPr lang="en-US" sz="2000" kern="0" dirty="0">
                <a:solidFill>
                  <a:srgbClr val="000000"/>
                </a:solidFill>
                <a:latin typeface="arial" panose="020B0604020202020204" pitchFamily="34" charset="0"/>
              </a:rPr>
              <a:t>D</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istension</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media complications in 2 of 51 women. </a:t>
            </a:r>
            <a:r>
              <a:rPr lang="en-US" sz="1100" kern="0" dirty="0" err="1">
                <a:solidFill>
                  <a:srgbClr val="000000"/>
                </a:solidFill>
                <a:latin typeface="arial" panose="020B0604020202020204" pitchFamily="34" charset="0"/>
              </a:rPr>
              <a:t>Indman</a:t>
            </a:r>
            <a:r>
              <a:rPr lang="en-US" sz="1100" kern="0" dirty="0">
                <a:solidFill>
                  <a:srgbClr val="000000"/>
                </a:solidFill>
                <a:latin typeface="arial" panose="020B0604020202020204" pitchFamily="34" charset="0"/>
              </a:rPr>
              <a:t> (1993) .</a:t>
            </a:r>
          </a:p>
          <a:p>
            <a:pPr marL="228600" lvl="0" indent="-228600">
              <a:lnSpc>
                <a:spcPct val="90000"/>
              </a:lnSpc>
              <a:spcBef>
                <a:spcPts val="1000"/>
              </a:spcBef>
              <a:buFont typeface="Arial" panose="020B0604020202020204" pitchFamily="34" charset="0"/>
              <a:buChar char="•"/>
              <a:defRPr/>
            </a:pPr>
            <a:r>
              <a:rPr lang="en-US" sz="2000" kern="0" dirty="0">
                <a:solidFill>
                  <a:srgbClr val="000000"/>
                </a:solidFill>
                <a:latin typeface="arial" panose="020B0604020202020204" pitchFamily="34" charset="0"/>
              </a:rPr>
              <a:t>Intrauterine </a:t>
            </a:r>
            <a:r>
              <a:rPr kumimoji="0" lang="en-US" sz="2000" b="0" i="0" u="none" strike="noStrike" kern="0" cap="none" spc="0" normalizeH="0" baseline="0" noProof="0" dirty="0" err="1">
                <a:ln>
                  <a:noFill/>
                </a:ln>
                <a:solidFill>
                  <a:srgbClr val="FF0000"/>
                </a:solidFill>
                <a:effectLst/>
                <a:uLnTx/>
                <a:uFillTx/>
                <a:latin typeface="arial" panose="020B0604020202020204" pitchFamily="34" charset="0"/>
              </a:rPr>
              <a:t>synechiae</a:t>
            </a:r>
            <a:r>
              <a:rPr kumimoji="0" lang="en-US" sz="2000" b="0" i="0" u="none" strike="noStrike" kern="0" cap="none" spc="0" normalizeH="0" baseline="0" noProof="0" dirty="0">
                <a:ln>
                  <a:noFill/>
                </a:ln>
                <a:solidFill>
                  <a:srgbClr val="FF0000"/>
                </a:solidFill>
                <a:effectLst/>
                <a:uLnTx/>
                <a:uFillTx/>
                <a:latin typeface="arial" panose="020B0604020202020204" pitchFamily="34" charset="0"/>
              </a:rPr>
              <a:t> </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also can occur after </a:t>
            </a:r>
            <a:r>
              <a:rPr kumimoji="0" lang="en-US" sz="2000" b="0" i="0" u="none" strike="noStrike" kern="0" cap="none" spc="0" normalizeH="0" baseline="0" noProof="0" dirty="0" err="1">
                <a:ln>
                  <a:noFill/>
                </a:ln>
                <a:solidFill>
                  <a:srgbClr val="000000"/>
                </a:solidFill>
                <a:effectLst/>
                <a:uLnTx/>
                <a:uFillTx/>
                <a:latin typeface="arial" panose="020B0604020202020204" pitchFamily="34" charset="0"/>
              </a:rPr>
              <a:t>hysteroscopic</a:t>
            </a:r>
            <a:r>
              <a:rPr kumimoji="0" lang="en-US" sz="2000" b="0" i="0" u="none" strike="noStrike" kern="0" cap="none" spc="0" normalizeH="0" baseline="0" noProof="0" dirty="0">
                <a:ln>
                  <a:noFill/>
                </a:ln>
                <a:solidFill>
                  <a:srgbClr val="000000"/>
                </a:solidFill>
                <a:effectLst/>
                <a:uLnTx/>
                <a:uFillTx/>
                <a:latin typeface="arial" panose="020B0604020202020204" pitchFamily="34" charset="0"/>
              </a:rPr>
              <a:t> myoma resection </a:t>
            </a:r>
            <a:r>
              <a:rPr kumimoji="0" lang="en-US" sz="11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a:t>
            </a:r>
            <a:r>
              <a:rPr kumimoji="0" lang="en-US" sz="1100" b="0" i="0" u="none" strike="noStrike" kern="0" cap="none" spc="0" normalizeH="0" baseline="0" noProof="0" dirty="0" err="1">
                <a:ln>
                  <a:noFill/>
                </a:ln>
                <a:solidFill>
                  <a:srgbClr val="000000"/>
                </a:solidFill>
                <a:effectLst/>
                <a:uLnTx/>
                <a:uFillTx/>
                <a:latin typeface="arial" panose="020B0604020202020204" pitchFamily="34" charset="0"/>
                <a:ea typeface="+mn-ea"/>
                <a:cs typeface="+mn-cs"/>
              </a:rPr>
              <a:t>Hallez</a:t>
            </a:r>
            <a:r>
              <a:rPr kumimoji="0" lang="en-US" sz="11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1995).</a:t>
            </a:r>
          </a:p>
        </p:txBody>
      </p:sp>
      <p:sp>
        <p:nvSpPr>
          <p:cNvPr id="6" name="Footer Placeholder 5">
            <a:extLst>
              <a:ext uri="{FF2B5EF4-FFF2-40B4-BE49-F238E27FC236}">
                <a16:creationId xmlns:a16="http://schemas.microsoft.com/office/drawing/2014/main" id="{2AD72C27-58FE-F14B-9DD1-CD98DD3B9C20}"/>
              </a:ext>
            </a:extLst>
          </p:cNvPr>
          <p:cNvSpPr>
            <a:spLocks noGrp="1"/>
          </p:cNvSpPr>
          <p:nvPr>
            <p:ph type="ftr" sz="quarter" idx="11"/>
          </p:nvPr>
        </p:nvSpPr>
        <p:spPr/>
        <p:txBody>
          <a:bodyPr/>
          <a:lstStyle/>
          <a:p>
            <a:r>
              <a:rPr lang="en-US"/>
              <a:t>Dr.Ameneh.Haghgoo</a:t>
            </a:r>
            <a:endParaRPr lang="fa-IR"/>
          </a:p>
        </p:txBody>
      </p:sp>
      <p:pic>
        <p:nvPicPr>
          <p:cNvPr id="7" name="Picture 6">
            <a:extLst>
              <a:ext uri="{FF2B5EF4-FFF2-40B4-BE49-F238E27FC236}">
                <a16:creationId xmlns:a16="http://schemas.microsoft.com/office/drawing/2014/main" id="{7D09A2BC-80C6-E449-B627-D89DDA5D32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10808" y="-21723"/>
            <a:ext cx="848740" cy="848740"/>
          </a:xfrm>
          <a:prstGeom prst="rect">
            <a:avLst/>
          </a:prstGeom>
        </p:spPr>
      </p:pic>
      <p:pic>
        <p:nvPicPr>
          <p:cNvPr id="8" name="Picture 7">
            <a:extLst>
              <a:ext uri="{FF2B5EF4-FFF2-40B4-BE49-F238E27FC236}">
                <a16:creationId xmlns:a16="http://schemas.microsoft.com/office/drawing/2014/main" id="{3398D468-DF98-FA44-8ADB-0C9867B9BC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450415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0050" t="68864" r="22994" b="10957"/>
          <a:stretch/>
        </p:blipFill>
        <p:spPr>
          <a:xfrm>
            <a:off x="328575" y="2828925"/>
            <a:ext cx="11231248" cy="2237073"/>
          </a:xfrm>
          <a:prstGeom prst="rect">
            <a:avLst/>
          </a:prstGeom>
          <a:ln w="228600" cap="sq" cmpd="thickThin">
            <a:solidFill>
              <a:srgbClr val="000000"/>
            </a:solidFill>
            <a:prstDash val="solid"/>
            <a:miter lim="800000"/>
          </a:ln>
          <a:effectLst>
            <a:innerShdw blurRad="76200">
              <a:srgbClr val="000000"/>
            </a:innerShdw>
          </a:effectLst>
        </p:spPr>
      </p:pic>
      <p:sp>
        <p:nvSpPr>
          <p:cNvPr id="2" name="TextBox 1"/>
          <p:cNvSpPr txBox="1"/>
          <p:nvPr/>
        </p:nvSpPr>
        <p:spPr>
          <a:xfrm>
            <a:off x="193964" y="6488668"/>
            <a:ext cx="1378904" cy="369332"/>
          </a:xfrm>
          <a:prstGeom prst="rect">
            <a:avLst/>
          </a:prstGeom>
          <a:noFill/>
        </p:spPr>
        <p:txBody>
          <a:bodyPr wrap="none" rtlCol="0">
            <a:spAutoFit/>
          </a:bodyPr>
          <a:lstStyle/>
          <a:p>
            <a:r>
              <a:rPr lang="en-US" dirty="0" err="1"/>
              <a:t>Lasmar</a:t>
            </a:r>
            <a:r>
              <a:rPr lang="en-US" dirty="0"/>
              <a:t> 2005</a:t>
            </a:r>
          </a:p>
        </p:txBody>
      </p:sp>
      <p:sp>
        <p:nvSpPr>
          <p:cNvPr id="5" name="Footer Placeholder 4">
            <a:extLst>
              <a:ext uri="{FF2B5EF4-FFF2-40B4-BE49-F238E27FC236}">
                <a16:creationId xmlns:a16="http://schemas.microsoft.com/office/drawing/2014/main" id="{253434CA-F332-FB40-B48D-CE0F55267129}"/>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BFAE6410-A6C3-DA4B-84FD-169E2AACB0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1538" y="-1"/>
            <a:ext cx="848740" cy="848740"/>
          </a:xfrm>
          <a:prstGeom prst="rect">
            <a:avLst/>
          </a:prstGeom>
        </p:spPr>
      </p:pic>
      <p:pic>
        <p:nvPicPr>
          <p:cNvPr id="7" name="Picture 6">
            <a:extLst>
              <a:ext uri="{FF2B5EF4-FFF2-40B4-BE49-F238E27FC236}">
                <a16:creationId xmlns:a16="http://schemas.microsoft.com/office/drawing/2014/main" id="{63AF089D-6054-E249-BBD7-DADCEDF84B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213217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23910" y="1351059"/>
            <a:ext cx="8240889"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Endometrial cancer diagnosis</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559662" y="2611990"/>
            <a:ext cx="11063111" cy="2970044"/>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333333"/>
                </a:solidFill>
                <a:effectLst/>
                <a:uLnTx/>
                <a:uFillTx/>
              </a:rPr>
              <a:t>Hysteroscopic resection seems to reduce the risk of underdiagnosed (atypical endometrial hyperplasia) endometrial cancer.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rgbClr val="333333"/>
                </a:solidFill>
                <a:effectLst/>
                <a:uLnTx/>
                <a:uFillTx/>
              </a:rPr>
              <a:t>To </a:t>
            </a:r>
            <a:r>
              <a:rPr kumimoji="0" lang="en-US" sz="2400" b="1" i="0" u="none" strike="noStrike" kern="0" cap="none" spc="0" normalizeH="0" baseline="0" noProof="0" dirty="0">
                <a:ln>
                  <a:noFill/>
                </a:ln>
                <a:solidFill>
                  <a:srgbClr val="333333"/>
                </a:solidFill>
                <a:effectLst/>
                <a:uLnTx/>
                <a:uFillTx/>
              </a:rPr>
              <a:t>avoid the spread </a:t>
            </a:r>
            <a:r>
              <a:rPr kumimoji="0" lang="en-US" sz="2400" b="0" i="0" u="none" strike="noStrike" kern="0" cap="none" spc="0" normalizeH="0" baseline="0" noProof="0" dirty="0">
                <a:ln>
                  <a:noFill/>
                </a:ln>
                <a:solidFill>
                  <a:srgbClr val="333333"/>
                </a:solidFill>
                <a:effectLst/>
                <a:uLnTx/>
                <a:uFillTx/>
              </a:rPr>
              <a:t>of malignant cells, hysteroscopy should be performed with concern to </a:t>
            </a:r>
            <a:r>
              <a:rPr kumimoji="0" lang="en-US" sz="2400" b="1" i="0" u="none" strike="noStrike" kern="0" cap="none" spc="0" normalizeH="0" baseline="0" noProof="0" dirty="0">
                <a:ln>
                  <a:noFill/>
                </a:ln>
                <a:solidFill>
                  <a:srgbClr val="333333"/>
                </a:solidFill>
                <a:effectLst/>
                <a:uLnTx/>
                <a:uFillTx/>
              </a:rPr>
              <a:t>keep intrauterine pressure low.</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dirty="0">
                <a:solidFill>
                  <a:srgbClr val="333333"/>
                </a:solidFill>
              </a:rPr>
              <a:t>Slightly higher percentage of positive cytology in patients diagnosed with high-pressure hysteroscopy compared to patients diagnosed with low pressure hysteroscopy</a:t>
            </a:r>
            <a:r>
              <a:rPr lang="en-US" sz="1200" dirty="0">
                <a:solidFill>
                  <a:srgbClr val="333333"/>
                </a:solidFill>
                <a:latin typeface="Georgia" panose="02040502050405020303" pitchFamily="18" charset="0"/>
              </a:rPr>
              <a:t>.(Sagawa 1994)</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200" b="0" i="0" u="none" strike="noStrike" kern="0" cap="none" spc="0" normalizeH="0" baseline="0" noProof="0" dirty="0">
              <a:ln>
                <a:noFill/>
              </a:ln>
              <a:solidFill>
                <a:prstClr val="black"/>
              </a:solidFill>
              <a:effectLst/>
              <a:uLnTx/>
              <a:uFillTx/>
            </a:endParaRPr>
          </a:p>
        </p:txBody>
      </p:sp>
      <p:sp>
        <p:nvSpPr>
          <p:cNvPr id="4" name="Footer Placeholder 3">
            <a:extLst>
              <a:ext uri="{FF2B5EF4-FFF2-40B4-BE49-F238E27FC236}">
                <a16:creationId xmlns:a16="http://schemas.microsoft.com/office/drawing/2014/main" id="{9FE53EB8-3CF3-FF4B-8AC4-EB3412DF2ABE}"/>
              </a:ext>
            </a:extLst>
          </p:cNvPr>
          <p:cNvSpPr>
            <a:spLocks noGrp="1"/>
          </p:cNvSpPr>
          <p:nvPr>
            <p:ph type="ftr" sz="quarter" idx="11"/>
          </p:nvPr>
        </p:nvSpPr>
        <p:spPr/>
        <p:txBody>
          <a:bodyPr/>
          <a:lstStyle/>
          <a:p>
            <a:r>
              <a:rPr lang="en-US"/>
              <a:t>Dr.Ameneh.Haghgoo</a:t>
            </a:r>
            <a:endParaRPr lang="fa-IR"/>
          </a:p>
        </p:txBody>
      </p:sp>
      <p:pic>
        <p:nvPicPr>
          <p:cNvPr id="5" name="Picture 4">
            <a:extLst>
              <a:ext uri="{FF2B5EF4-FFF2-40B4-BE49-F238E27FC236}">
                <a16:creationId xmlns:a16="http://schemas.microsoft.com/office/drawing/2014/main" id="{983C540C-966C-FC48-BCB3-7FBA31AEC8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0429" y="-1"/>
            <a:ext cx="848740" cy="848740"/>
          </a:xfrm>
          <a:prstGeom prst="rect">
            <a:avLst/>
          </a:prstGeom>
        </p:spPr>
      </p:pic>
      <p:pic>
        <p:nvPicPr>
          <p:cNvPr id="6" name="Picture 5">
            <a:extLst>
              <a:ext uri="{FF2B5EF4-FFF2-40B4-BE49-F238E27FC236}">
                <a16:creationId xmlns:a16="http://schemas.microsoft.com/office/drawing/2014/main" id="{EA8DFB9D-2DD5-C246-A281-506845A015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4076990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5867" y="1486525"/>
            <a:ext cx="7823200"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Endometrial cancer diagnosis</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118533" y="2211557"/>
            <a:ext cx="11266311" cy="2547364"/>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prstClr val="black"/>
                </a:solidFill>
                <a:effectLst/>
                <a:uLnTx/>
                <a:uFillTx/>
              </a:rPr>
              <a:t>Diagnostic hysteroscopy can be conducted in the outpatient setting using miniature hysteroscopes and without the need for anaesthesia or vaginal instrumentation. </a:t>
            </a:r>
            <a:r>
              <a:rPr kumimoji="0" lang="en-US" sz="1100" b="0" i="0" u="none" strike="noStrike" kern="0" cap="none" spc="0" normalizeH="0" baseline="0" noProof="0" dirty="0">
                <a:ln>
                  <a:noFill/>
                </a:ln>
                <a:solidFill>
                  <a:prstClr val="black"/>
                </a:solidFill>
                <a:effectLst/>
                <a:uLnTx/>
                <a:uFillTx/>
              </a:rPr>
              <a:t>Cooper 2013</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prstClr val="black"/>
                </a:solidFill>
                <a:effectLst/>
                <a:uLnTx/>
                <a:uFillTx/>
              </a:rPr>
              <a:t> The accuracy of hysteroscopy in diagnosing cancer and hyperplasia in women with AUB has been evaluated in a systematic quantitative review of data from 26346 women.  A positive hysteroscopy result (positive LR 60.9) increased the probability of cancer to 71.8% from a pretest probability of 3.9%, whereas a negative hysteroscopy result (negative LR 0.15) reduced the probability of cancer to 0.6%.</a:t>
            </a:r>
            <a:r>
              <a:rPr kumimoji="0" lang="en-US" sz="1100" b="0" i="0" u="none" strike="noStrike" kern="0" cap="none" spc="0" normalizeH="0" baseline="0" noProof="0" dirty="0">
                <a:ln>
                  <a:noFill/>
                </a:ln>
                <a:solidFill>
                  <a:prstClr val="black"/>
                </a:solidFill>
                <a:effectLst/>
                <a:uLnTx/>
                <a:uFillTx/>
              </a:rPr>
              <a:t> Clark 2002</a:t>
            </a:r>
          </a:p>
        </p:txBody>
      </p:sp>
      <p:pic>
        <p:nvPicPr>
          <p:cNvPr id="4" name="Picture 3"/>
          <p:cNvPicPr>
            <a:picLocks noChangeAspect="1"/>
          </p:cNvPicPr>
          <p:nvPr/>
        </p:nvPicPr>
        <p:blipFill rotWithShape="1">
          <a:blip r:embed="rId2"/>
          <a:srcRect b="6490"/>
          <a:stretch/>
        </p:blipFill>
        <p:spPr>
          <a:xfrm>
            <a:off x="6344709" y="5215749"/>
            <a:ext cx="2031647" cy="16328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stretch>
            <a:fillRect/>
          </a:stretch>
        </p:blipFill>
        <p:spPr>
          <a:xfrm>
            <a:off x="8552373" y="5361070"/>
            <a:ext cx="3639627" cy="1487553"/>
          </a:xfrm>
          <a:prstGeom prst="rect">
            <a:avLst/>
          </a:prstGeom>
        </p:spPr>
      </p:pic>
      <p:sp>
        <p:nvSpPr>
          <p:cNvPr id="7" name="Footer Placeholder 6">
            <a:extLst>
              <a:ext uri="{FF2B5EF4-FFF2-40B4-BE49-F238E27FC236}">
                <a16:creationId xmlns:a16="http://schemas.microsoft.com/office/drawing/2014/main" id="{B57F0356-A2C1-404F-897E-F8EF4CD13E14}"/>
              </a:ext>
            </a:extLst>
          </p:cNvPr>
          <p:cNvSpPr>
            <a:spLocks noGrp="1"/>
          </p:cNvSpPr>
          <p:nvPr>
            <p:ph type="ftr" sz="quarter" idx="11"/>
          </p:nvPr>
        </p:nvSpPr>
        <p:spPr/>
        <p:txBody>
          <a:bodyPr/>
          <a:lstStyle/>
          <a:p>
            <a:r>
              <a:rPr lang="en-US"/>
              <a:t>Dr.Ameneh.Haghgoo</a:t>
            </a:r>
            <a:endParaRPr lang="fa-IR"/>
          </a:p>
        </p:txBody>
      </p:sp>
      <p:pic>
        <p:nvPicPr>
          <p:cNvPr id="8" name="Picture 7">
            <a:extLst>
              <a:ext uri="{FF2B5EF4-FFF2-40B4-BE49-F238E27FC236}">
                <a16:creationId xmlns:a16="http://schemas.microsoft.com/office/drawing/2014/main" id="{41542AB3-6A65-9147-BCE1-7BC0EEFEE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3590" y="0"/>
            <a:ext cx="848740" cy="848740"/>
          </a:xfrm>
          <a:prstGeom prst="rect">
            <a:avLst/>
          </a:prstGeom>
        </p:spPr>
      </p:pic>
      <p:pic>
        <p:nvPicPr>
          <p:cNvPr id="9" name="Picture 8">
            <a:extLst>
              <a:ext uri="{FF2B5EF4-FFF2-40B4-BE49-F238E27FC236}">
                <a16:creationId xmlns:a16="http://schemas.microsoft.com/office/drawing/2014/main" id="{6396614E-48FC-0341-9924-B60A6F4341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195648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090897"/>
            <a:ext cx="12192000" cy="1325563"/>
          </a:xfrm>
        </p:spPr>
        <p:txBody>
          <a:bodyPr>
            <a:normAutofit/>
          </a:bodyPr>
          <a:lstStyle/>
          <a:p>
            <a:r>
              <a:rPr lang="en-US" sz="3200" b="1" dirty="0">
                <a:solidFill>
                  <a:srgbClr val="000000"/>
                </a:solidFill>
                <a:latin typeface="+mn-lt"/>
              </a:rPr>
              <a:t>Association between hysteroscopy and positive peritoneal cytology </a:t>
            </a:r>
            <a:endParaRPr lang="en-US" sz="3200" b="1" dirty="0">
              <a:latin typeface="+mn-lt"/>
            </a:endParaRPr>
          </a:p>
        </p:txBody>
      </p:sp>
      <p:pic>
        <p:nvPicPr>
          <p:cNvPr id="4" name="Content Placeholder 3"/>
          <p:cNvPicPr>
            <a:picLocks noGrp="1" noChangeAspect="1"/>
          </p:cNvPicPr>
          <p:nvPr>
            <p:ph idx="1"/>
          </p:nvPr>
        </p:nvPicPr>
        <p:blipFill rotWithShape="1">
          <a:blip r:embed="rId2"/>
          <a:srcRect l="12243" t="38013" r="12961" b="11413"/>
          <a:stretch/>
        </p:blipFill>
        <p:spPr>
          <a:xfrm>
            <a:off x="1160317" y="1607128"/>
            <a:ext cx="10176165" cy="3885551"/>
          </a:xfrm>
          <a:prstGeom prst="rect">
            <a:avLst/>
          </a:prstGeom>
          <a:ln w="88900" cap="sq" cmpd="thickThin">
            <a:solidFill>
              <a:srgbClr val="000000"/>
            </a:solidFill>
            <a:prstDash val="solid"/>
            <a:miter lim="800000"/>
          </a:ln>
          <a:effectLst>
            <a:innerShdw blurRad="76200">
              <a:srgbClr val="000000"/>
            </a:innerShdw>
          </a:effectLst>
        </p:spPr>
      </p:pic>
      <p:sp>
        <p:nvSpPr>
          <p:cNvPr id="3" name="Footer Placeholder 2">
            <a:extLst>
              <a:ext uri="{FF2B5EF4-FFF2-40B4-BE49-F238E27FC236}">
                <a16:creationId xmlns:a16="http://schemas.microsoft.com/office/drawing/2014/main" id="{F071F126-7978-1E43-9FF2-134E8B469A06}"/>
              </a:ext>
            </a:extLst>
          </p:cNvPr>
          <p:cNvSpPr>
            <a:spLocks noGrp="1"/>
          </p:cNvSpPr>
          <p:nvPr>
            <p:ph type="ftr" sz="quarter" idx="11"/>
          </p:nvPr>
        </p:nvSpPr>
        <p:spPr/>
        <p:txBody>
          <a:bodyPr/>
          <a:lstStyle/>
          <a:p>
            <a:r>
              <a:rPr lang="en-US"/>
              <a:t>Dr.Ameneh.Haghgoo</a:t>
            </a:r>
            <a:endParaRPr lang="fa-IR"/>
          </a:p>
        </p:txBody>
      </p:sp>
      <p:pic>
        <p:nvPicPr>
          <p:cNvPr id="5" name="Picture 4">
            <a:extLst>
              <a:ext uri="{FF2B5EF4-FFF2-40B4-BE49-F238E27FC236}">
                <a16:creationId xmlns:a16="http://schemas.microsoft.com/office/drawing/2014/main" id="{8390E8CE-93CC-2D4C-B41A-5CEA4AC4D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4304" y="0"/>
            <a:ext cx="848740" cy="848740"/>
          </a:xfrm>
          <a:prstGeom prst="rect">
            <a:avLst/>
          </a:prstGeom>
        </p:spPr>
      </p:pic>
      <p:pic>
        <p:nvPicPr>
          <p:cNvPr id="6" name="Picture 5">
            <a:extLst>
              <a:ext uri="{FF2B5EF4-FFF2-40B4-BE49-F238E27FC236}">
                <a16:creationId xmlns:a16="http://schemas.microsoft.com/office/drawing/2014/main" id="{8F5864C8-773F-B444-9321-0B41C7ED6A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7273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0855" y="1528907"/>
            <a:ext cx="10515600" cy="1325563"/>
          </a:xfrm>
        </p:spPr>
        <p:txBody>
          <a:bodyPr>
            <a:noAutofit/>
          </a:bodyPr>
          <a:lstStyle/>
          <a:p>
            <a:pPr marL="228600" lvl="0" indent="-228600">
              <a:spcBef>
                <a:spcPts val="1000"/>
              </a:spcBef>
            </a:pPr>
            <a:r>
              <a:rPr lang="en-US" sz="3200" b="1" dirty="0">
                <a:solidFill>
                  <a:srgbClr val="000000"/>
                </a:solidFill>
                <a:latin typeface="Calibri Regular"/>
              </a:rPr>
              <a:t>Complications of operative hysteroscopy</a:t>
            </a:r>
            <a:br>
              <a:rPr lang="en-US" sz="3200" b="1" dirty="0">
                <a:solidFill>
                  <a:srgbClr val="000000"/>
                </a:solidFill>
                <a:latin typeface="Calibri Regular"/>
              </a:rPr>
            </a:br>
            <a:endParaRPr lang="fa-IR" sz="8000" b="1" dirty="0"/>
          </a:p>
        </p:txBody>
      </p:sp>
      <p:sp>
        <p:nvSpPr>
          <p:cNvPr id="3" name="Content Placeholder 2"/>
          <p:cNvSpPr>
            <a:spLocks noGrp="1"/>
          </p:cNvSpPr>
          <p:nvPr>
            <p:ph idx="1"/>
          </p:nvPr>
        </p:nvSpPr>
        <p:spPr>
          <a:xfrm>
            <a:off x="1046018" y="2191688"/>
            <a:ext cx="10515600" cy="4351338"/>
          </a:xfrm>
        </p:spPr>
        <p:txBody>
          <a:bodyPr>
            <a:normAutofit fontScale="55000" lnSpcReduction="20000"/>
          </a:bodyPr>
          <a:lstStyle/>
          <a:p>
            <a:r>
              <a:rPr lang="en-US" sz="3600" dirty="0"/>
              <a:t>Immediate and </a:t>
            </a:r>
            <a:r>
              <a:rPr lang="en-US" sz="3600" b="1" dirty="0"/>
              <a:t>Early complications</a:t>
            </a:r>
            <a:r>
              <a:rPr lang="en-US" sz="2900" b="1" dirty="0"/>
              <a:t>:﻿</a:t>
            </a:r>
          </a:p>
          <a:p>
            <a:r>
              <a:rPr lang="en-US" dirty="0"/>
              <a:t>Uterine perforation</a:t>
            </a:r>
          </a:p>
          <a:p>
            <a:r>
              <a:rPr lang="en-US" dirty="0"/>
              <a:t>Fluid overload</a:t>
            </a:r>
          </a:p>
          <a:p>
            <a:r>
              <a:rPr lang="en-US" dirty="0"/>
              <a:t>Hemorrhage</a:t>
            </a:r>
          </a:p>
          <a:p>
            <a:r>
              <a:rPr lang="en-US" dirty="0"/>
              <a:t>Infection</a:t>
            </a:r>
          </a:p>
          <a:p>
            <a:r>
              <a:rPr lang="en-US" dirty="0"/>
              <a:t>Cervical trauma</a:t>
            </a:r>
          </a:p>
          <a:p>
            <a:r>
              <a:rPr lang="en-US" dirty="0"/>
              <a:t>Air embolism</a:t>
            </a:r>
          </a:p>
          <a:p>
            <a:r>
              <a:rPr lang="en-US" dirty="0"/>
              <a:t>Electrosurgical burn.</a:t>
            </a:r>
          </a:p>
          <a:p>
            <a:r>
              <a:rPr lang="en-US" sz="3600" b="1" dirty="0"/>
              <a:t>Late complications: </a:t>
            </a:r>
            <a:r>
              <a:rPr lang="en-US" sz="3600" dirty="0"/>
              <a:t>﻿</a:t>
            </a:r>
          </a:p>
          <a:p>
            <a:r>
              <a:rPr lang="en-US" dirty="0"/>
              <a:t>Intrauterine adhesions</a:t>
            </a:r>
          </a:p>
          <a:p>
            <a:r>
              <a:rPr lang="en-US" dirty="0"/>
              <a:t>Uterine rupture (after metroplasty)</a:t>
            </a:r>
          </a:p>
          <a:p>
            <a:r>
              <a:rPr lang="en-US" dirty="0"/>
              <a:t>Hematometra (after endometrial ablation)</a:t>
            </a:r>
          </a:p>
          <a:p>
            <a:r>
              <a:rPr lang="en-US" dirty="0"/>
              <a:t>Post ablation sterilization syndrome (after endometrial ablation)</a:t>
            </a:r>
          </a:p>
          <a:p>
            <a:r>
              <a:rPr lang="en-US" dirty="0"/>
              <a:t>Pregnancy complications (after endometrial ablation).</a:t>
            </a:r>
          </a:p>
          <a:p>
            <a:endParaRPr lang="fa-IR" dirty="0"/>
          </a:p>
          <a:p>
            <a:endParaRPr lang="fa-IR" dirty="0"/>
          </a:p>
        </p:txBody>
      </p:sp>
      <p:sp>
        <p:nvSpPr>
          <p:cNvPr id="5" name="Footer Placeholder 4">
            <a:extLst>
              <a:ext uri="{FF2B5EF4-FFF2-40B4-BE49-F238E27FC236}">
                <a16:creationId xmlns:a16="http://schemas.microsoft.com/office/drawing/2014/main" id="{82CAB9B0-C66B-3940-ADAC-111D54B4DCE9}"/>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F5A375E2-F85B-584B-834F-4C21E934B6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4547" y="0"/>
            <a:ext cx="848740" cy="848740"/>
          </a:xfrm>
          <a:prstGeom prst="rect">
            <a:avLst/>
          </a:prstGeom>
        </p:spPr>
      </p:pic>
      <p:pic>
        <p:nvPicPr>
          <p:cNvPr id="7" name="Picture 6">
            <a:extLst>
              <a:ext uri="{FF2B5EF4-FFF2-40B4-BE49-F238E27FC236}">
                <a16:creationId xmlns:a16="http://schemas.microsoft.com/office/drawing/2014/main" id="{46DEBD92-D71C-BF49-B8FC-EFD6D7B806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5252675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08860" y="1371600"/>
            <a:ext cx="9409006" cy="135772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effectLst/>
                <a:uLnTx/>
                <a:uFillTx/>
                <a:latin typeface="Calibri Light" panose="020F0302020204030204"/>
                <a:ea typeface="+mj-ea"/>
              </a:rPr>
              <a:t>Endometrial caner cell spread through hysteroscopy</a:t>
            </a:r>
            <a:endParaRPr kumimoji="0" lang="fa-IR" sz="1600" b="1" i="0" u="none" strike="noStrike" kern="0" cap="none" spc="0" normalizeH="0" baseline="0" noProof="0" dirty="0">
              <a:ln>
                <a:noFill/>
              </a:ln>
              <a:effectLst/>
              <a:uLnTx/>
              <a:uFillTx/>
            </a:endParaRPr>
          </a:p>
        </p:txBody>
      </p:sp>
      <p:sp>
        <p:nvSpPr>
          <p:cNvPr id="3" name="Rectangle 2"/>
          <p:cNvSpPr/>
          <p:nvPr/>
        </p:nvSpPr>
        <p:spPr>
          <a:xfrm>
            <a:off x="485421" y="2465457"/>
            <a:ext cx="11446935" cy="4226798"/>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srgbClr val="FF0000"/>
                </a:solidFill>
                <a:effectLst/>
                <a:uLnTx/>
                <a:uFillTx/>
              </a:rPr>
              <a:t>liquid distension </a:t>
            </a:r>
            <a:r>
              <a:rPr kumimoji="0" lang="en-US" sz="2800" b="0" i="0" u="none" strike="noStrike" kern="0" cap="none" spc="0" normalizeH="0" baseline="0" noProof="0" dirty="0">
                <a:ln>
                  <a:noFill/>
                </a:ln>
                <a:solidFill>
                  <a:srgbClr val="333333"/>
                </a:solidFill>
                <a:effectLst/>
                <a:uLnTx/>
                <a:uFillTx/>
              </a:rPr>
              <a:t>of endometrial cavity used to allow complete visualization of the fundus and </a:t>
            </a:r>
            <a:r>
              <a:rPr kumimoji="0" lang="en-US" sz="2800" b="0" i="0" u="none" strike="noStrike" kern="0" cap="none" spc="0" normalizeH="0" baseline="0" noProof="0" dirty="0" err="1">
                <a:ln>
                  <a:noFill/>
                </a:ln>
                <a:solidFill>
                  <a:srgbClr val="333333"/>
                </a:solidFill>
                <a:effectLst/>
                <a:uLnTx/>
                <a:uFillTx/>
              </a:rPr>
              <a:t>ostial</a:t>
            </a:r>
            <a:r>
              <a:rPr kumimoji="0" lang="en-US" sz="2800" b="0" i="0" u="none" strike="noStrike" kern="0" cap="none" spc="0" normalizeH="0" baseline="0" noProof="0" dirty="0">
                <a:ln>
                  <a:noFill/>
                </a:ln>
                <a:solidFill>
                  <a:srgbClr val="333333"/>
                </a:solidFill>
                <a:effectLst/>
                <a:uLnTx/>
                <a:uFillTx/>
              </a:rPr>
              <a:t> areas during hysteroscopy, can be associated with </a:t>
            </a:r>
            <a:r>
              <a:rPr kumimoji="0" lang="en-US" sz="2800" b="0" i="0" u="none" strike="noStrike" kern="0" cap="none" spc="0" normalizeH="0" baseline="0" noProof="0" dirty="0">
                <a:ln>
                  <a:noFill/>
                </a:ln>
                <a:solidFill>
                  <a:srgbClr val="FF0000"/>
                </a:solidFill>
                <a:effectLst/>
                <a:uLnTx/>
                <a:uFillTx/>
              </a:rPr>
              <a:t>trans-tubal reflux </a:t>
            </a:r>
            <a:r>
              <a:rPr kumimoji="0" lang="en-US" sz="2800" b="0" i="0" u="none" strike="noStrike" kern="0" cap="none" spc="0" normalizeH="0" baseline="0" noProof="0" dirty="0">
                <a:ln>
                  <a:noFill/>
                </a:ln>
                <a:solidFill>
                  <a:srgbClr val="333333"/>
                </a:solidFill>
                <a:effectLst/>
                <a:uLnTx/>
                <a:uFillTx/>
              </a:rPr>
              <a:t>of endometrial cells and tissue into the </a:t>
            </a:r>
            <a:r>
              <a:rPr kumimoji="0" lang="en-US" sz="2800" b="0" i="0" u="none" strike="noStrike" kern="0" cap="none" spc="0" normalizeH="0" baseline="0" noProof="0" dirty="0">
                <a:ln>
                  <a:noFill/>
                </a:ln>
                <a:solidFill>
                  <a:srgbClr val="FF0000"/>
                </a:solidFill>
                <a:effectLst/>
                <a:uLnTx/>
                <a:uFillTx/>
              </a:rPr>
              <a:t>peritoneal cavity</a:t>
            </a:r>
            <a:r>
              <a:rPr kumimoji="0" lang="en-US" sz="2800" b="0" i="0" u="none" strike="noStrike" kern="0" cap="none" spc="0" normalizeH="0" baseline="0" noProof="0" dirty="0">
                <a:ln>
                  <a:noFill/>
                </a:ln>
                <a:solidFill>
                  <a:srgbClr val="333333"/>
                </a:solidFill>
                <a:effectLst/>
                <a:uLnTx/>
                <a:uFillTx/>
              </a:rPr>
              <a:t>, </a:t>
            </a:r>
            <a:r>
              <a:rPr kumimoji="0" lang="en-US" sz="2800" b="0" i="0" u="none" strike="noStrike" kern="0" cap="none" spc="0" normalizeH="0" baseline="0" noProof="0" dirty="0">
                <a:ln>
                  <a:noFill/>
                </a:ln>
                <a:solidFill>
                  <a:srgbClr val="FF0000"/>
                </a:solidFill>
                <a:effectLst/>
                <a:uLnTx/>
                <a:uFillTx/>
              </a:rPr>
              <a:t>particularly</a:t>
            </a:r>
            <a:r>
              <a:rPr kumimoji="0" lang="en-US" sz="2800" b="0" i="0" u="none" strike="noStrike" kern="0" cap="none" spc="0" normalizeH="0" baseline="0" noProof="0" dirty="0">
                <a:ln>
                  <a:noFill/>
                </a:ln>
                <a:solidFill>
                  <a:srgbClr val="333333"/>
                </a:solidFill>
                <a:effectLst/>
                <a:uLnTx/>
                <a:uFillTx/>
              </a:rPr>
              <a:t> by use of </a:t>
            </a:r>
            <a:r>
              <a:rPr kumimoji="0" lang="en-US" sz="2800" b="0" i="0" u="none" strike="noStrike" kern="0" cap="none" spc="0" normalizeH="0" baseline="0" noProof="0" dirty="0">
                <a:ln>
                  <a:noFill/>
                </a:ln>
                <a:effectLst/>
                <a:uLnTx/>
                <a:uFillTx/>
              </a:rPr>
              <a:t>32% </a:t>
            </a:r>
            <a:r>
              <a:rPr kumimoji="0" lang="en-US" sz="2800" b="0" i="0" u="none" strike="noStrike" kern="0" cap="none" spc="0" normalizeH="0" baseline="0" noProof="0" dirty="0">
                <a:ln>
                  <a:noFill/>
                </a:ln>
                <a:solidFill>
                  <a:srgbClr val="FF0000"/>
                </a:solidFill>
                <a:effectLst/>
                <a:uLnTx/>
                <a:uFillTx/>
              </a:rPr>
              <a:t>dextran </a:t>
            </a:r>
            <a:r>
              <a:rPr kumimoji="0" lang="en-US" sz="2800" b="0" i="0" u="none" strike="noStrike" kern="0" cap="none" spc="0" normalizeH="0" baseline="0" noProof="0" dirty="0">
                <a:ln>
                  <a:noFill/>
                </a:ln>
                <a:solidFill>
                  <a:srgbClr val="333333"/>
                </a:solidFill>
                <a:effectLst/>
                <a:uLnTx/>
                <a:uFillTx/>
              </a:rPr>
              <a:t>as a distension medium (</a:t>
            </a:r>
            <a:r>
              <a:rPr kumimoji="0" lang="en-US" sz="2800" b="0" i="0" u="none" strike="noStrike" kern="0" cap="none" spc="0" normalizeH="0" baseline="0" noProof="0" dirty="0">
                <a:ln>
                  <a:noFill/>
                </a:ln>
                <a:solidFill>
                  <a:srgbClr val="FF0000"/>
                </a:solidFill>
                <a:effectLst/>
                <a:uLnTx/>
                <a:uFillTx/>
              </a:rPr>
              <a:t>42–100% </a:t>
            </a:r>
            <a:r>
              <a:rPr kumimoji="0" lang="en-US" sz="2800" b="0" i="0" u="none" strike="noStrike" kern="0" cap="none" spc="0" normalizeH="0" baseline="0" noProof="0" dirty="0">
                <a:ln>
                  <a:noFill/>
                </a:ln>
                <a:solidFill>
                  <a:srgbClr val="333333"/>
                </a:solidFill>
                <a:effectLst/>
                <a:uLnTx/>
                <a:uFillTx/>
              </a:rPr>
              <a:t>detection rate of </a:t>
            </a:r>
            <a:r>
              <a:rPr kumimoji="0" lang="en-US" sz="2800" b="0" i="0" u="none" strike="noStrike" kern="0" cap="none" spc="0" normalizeH="0" baseline="0" noProof="0" dirty="0">
                <a:ln>
                  <a:noFill/>
                </a:ln>
                <a:solidFill>
                  <a:srgbClr val="FF0000"/>
                </a:solidFill>
                <a:effectLst/>
                <a:uLnTx/>
                <a:uFillTx/>
              </a:rPr>
              <a:t>endometrial tissue in the pelvis</a:t>
            </a:r>
            <a:r>
              <a:rPr kumimoji="0" lang="en-US" sz="1200" b="0" i="0" u="none" strike="noStrike" kern="0" cap="none" spc="0" normalizeH="0" baseline="0" noProof="0" dirty="0">
                <a:ln>
                  <a:noFill/>
                </a:ln>
                <a:solidFill>
                  <a:srgbClr val="333333"/>
                </a:solidFill>
                <a:effectLst/>
                <a:uLnTx/>
                <a:uFillTx/>
              </a:rPr>
              <a:t>)(Lo 2002)</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800" kern="0" dirty="0">
                <a:solidFill>
                  <a:srgbClr val="333333"/>
                </a:solidFill>
              </a:rPr>
              <a:t>E</a:t>
            </a:r>
            <a:r>
              <a:rPr kumimoji="0" lang="en-US" sz="2800" b="0" i="0" u="none" strike="noStrike" kern="0" cap="none" spc="0" normalizeH="0" baseline="0" noProof="0" dirty="0" err="1">
                <a:ln>
                  <a:noFill/>
                </a:ln>
                <a:solidFill>
                  <a:srgbClr val="333333"/>
                </a:solidFill>
                <a:effectLst/>
                <a:uLnTx/>
                <a:uFillTx/>
              </a:rPr>
              <a:t>ndometrial</a:t>
            </a:r>
            <a:r>
              <a:rPr kumimoji="0" lang="en-US" sz="2800" b="0" i="0" u="none" strike="noStrike" kern="0" cap="none" spc="0" normalizeH="0" baseline="0" noProof="0" dirty="0">
                <a:ln>
                  <a:noFill/>
                </a:ln>
                <a:solidFill>
                  <a:srgbClr val="333333"/>
                </a:solidFill>
                <a:effectLst/>
                <a:uLnTx/>
                <a:uFillTx/>
              </a:rPr>
              <a:t> malignant cells were introduced into the peritoneal cavity during hysteroscopy and that </a:t>
            </a:r>
            <a:r>
              <a:rPr kumimoji="0" lang="en-US" sz="2800" b="0" i="0" u="none" strike="noStrike" kern="0" cap="none" spc="0" normalizeH="0" baseline="0" noProof="0" dirty="0">
                <a:ln>
                  <a:noFill/>
                </a:ln>
                <a:solidFill>
                  <a:srgbClr val="FF0000"/>
                </a:solidFill>
                <a:effectLst/>
                <a:uLnTx/>
                <a:uFillTx/>
              </a:rPr>
              <a:t>positive peritoneal cytology </a:t>
            </a:r>
            <a:r>
              <a:rPr kumimoji="0" lang="en-US" sz="2800" b="0" i="0" u="none" strike="noStrike" kern="0" cap="none" spc="0" normalizeH="0" baseline="0" noProof="0" dirty="0">
                <a:ln>
                  <a:noFill/>
                </a:ln>
                <a:solidFill>
                  <a:srgbClr val="333333"/>
                </a:solidFill>
                <a:effectLst/>
                <a:uLnTx/>
                <a:uFillTx/>
              </a:rPr>
              <a:t>was significantly </a:t>
            </a:r>
            <a:r>
              <a:rPr kumimoji="0" lang="en-US" sz="2800" b="0" i="0" u="none" strike="noStrike" kern="0" cap="none" spc="0" normalizeH="0" baseline="0" noProof="0" dirty="0">
                <a:ln>
                  <a:noFill/>
                </a:ln>
                <a:solidFill>
                  <a:srgbClr val="FF0000"/>
                </a:solidFill>
                <a:effectLst/>
                <a:uLnTx/>
                <a:uFillTx/>
              </a:rPr>
              <a:t>more common </a:t>
            </a:r>
            <a:r>
              <a:rPr kumimoji="0" lang="en-US" sz="2800" b="0" i="0" u="none" strike="noStrike" kern="0" cap="none" spc="0" normalizeH="0" baseline="0" noProof="0" dirty="0">
                <a:ln>
                  <a:noFill/>
                </a:ln>
                <a:solidFill>
                  <a:srgbClr val="333333"/>
                </a:solidFill>
                <a:effectLst/>
                <a:uLnTx/>
                <a:uFillTx/>
              </a:rPr>
              <a:t>among patients having hysteroscopy using </a:t>
            </a:r>
            <a:r>
              <a:rPr kumimoji="0" lang="en-US" sz="2800" b="1" i="0" u="none" strike="noStrike" kern="0" cap="none" spc="0" normalizeH="0" baseline="0" noProof="0" dirty="0">
                <a:ln>
                  <a:noFill/>
                </a:ln>
                <a:solidFill>
                  <a:srgbClr val="FF0000"/>
                </a:solidFill>
                <a:effectLst/>
                <a:uLnTx/>
                <a:uFillTx/>
              </a:rPr>
              <a:t>normal saline </a:t>
            </a:r>
            <a:r>
              <a:rPr kumimoji="0" lang="en-US" sz="2800" b="0" i="0" u="none" strike="noStrike" kern="0" cap="none" spc="0" normalizeH="0" baseline="0" noProof="0" dirty="0">
                <a:ln>
                  <a:noFill/>
                </a:ln>
                <a:solidFill>
                  <a:srgbClr val="333333"/>
                </a:solidFill>
                <a:effectLst/>
                <a:uLnTx/>
                <a:uFillTx/>
              </a:rPr>
              <a:t>(NS) rather than </a:t>
            </a:r>
            <a:r>
              <a:rPr kumimoji="0" lang="en-US" sz="2800" b="0" i="0" u="none" strike="noStrike" kern="0" cap="none" spc="0" normalizeH="0" baseline="0" noProof="0" dirty="0">
                <a:ln>
                  <a:noFill/>
                </a:ln>
                <a:solidFill>
                  <a:srgbClr val="FF0000"/>
                </a:solidFill>
                <a:effectLst/>
                <a:uLnTx/>
                <a:uFillTx/>
              </a:rPr>
              <a:t>CO</a:t>
            </a:r>
            <a:r>
              <a:rPr kumimoji="0" lang="en-US" sz="2800" b="0" i="0" u="none" strike="noStrike" kern="0" cap="none" spc="0" normalizeH="0" baseline="-25000" noProof="0" dirty="0">
                <a:ln>
                  <a:noFill/>
                </a:ln>
                <a:solidFill>
                  <a:srgbClr val="FF0000"/>
                </a:solidFill>
                <a:effectLst/>
                <a:uLnTx/>
                <a:uFillTx/>
              </a:rPr>
              <a:t>2</a:t>
            </a:r>
            <a:r>
              <a:rPr kumimoji="0" lang="en-US" sz="2800" b="0" i="0" u="none" strike="noStrike" kern="0" cap="none" spc="0" normalizeH="0" baseline="-25000" noProof="0" dirty="0">
                <a:ln>
                  <a:noFill/>
                </a:ln>
                <a:solidFill>
                  <a:srgbClr val="333333"/>
                </a:solidFill>
                <a:effectLst/>
                <a:uLnTx/>
                <a:uFillTx/>
              </a:rPr>
              <a:t>. (Lo 2002)</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0" cap="none" spc="0" normalizeH="0" baseline="0" noProof="0" dirty="0">
              <a:ln>
                <a:noFill/>
              </a:ln>
              <a:solidFill>
                <a:prstClr val="black"/>
              </a:solidFill>
              <a:effectLst/>
              <a:uLnTx/>
              <a:uFillTx/>
            </a:endParaRPr>
          </a:p>
        </p:txBody>
      </p:sp>
      <p:sp>
        <p:nvSpPr>
          <p:cNvPr id="5" name="Footer Placeholder 4">
            <a:extLst>
              <a:ext uri="{FF2B5EF4-FFF2-40B4-BE49-F238E27FC236}">
                <a16:creationId xmlns:a16="http://schemas.microsoft.com/office/drawing/2014/main" id="{46B25B08-E602-874E-B4E5-BBB6C0EAD256}"/>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D799180D-03DC-E442-9A0B-366BD631DD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57799" y="0"/>
            <a:ext cx="848740" cy="848740"/>
          </a:xfrm>
          <a:prstGeom prst="rect">
            <a:avLst/>
          </a:prstGeom>
        </p:spPr>
      </p:pic>
      <p:pic>
        <p:nvPicPr>
          <p:cNvPr id="7" name="Picture 6">
            <a:extLst>
              <a:ext uri="{FF2B5EF4-FFF2-40B4-BE49-F238E27FC236}">
                <a16:creationId xmlns:a16="http://schemas.microsoft.com/office/drawing/2014/main" id="{4D6E3B7E-961B-CA4D-AF1C-AAAD7373D4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467979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0" y="2767281"/>
            <a:ext cx="6096000" cy="338554"/>
          </a:xfrm>
          <a:prstGeom prst="rect">
            <a:avLst/>
          </a:prstGeom>
        </p:spPr>
        <p:txBody>
          <a:bodyPr>
            <a:spAutoFit/>
          </a:bodyPr>
          <a:lstStyle/>
          <a:p>
            <a:pPr lvl="0">
              <a:defRPr/>
            </a:pPr>
            <a:endParaRPr lang="fa-IR" sz="1600" b="1" kern="0" dirty="0">
              <a:solidFill>
                <a:sysClr val="windowText" lastClr="000000"/>
              </a:solidFill>
            </a:endParaRPr>
          </a:p>
        </p:txBody>
      </p:sp>
      <p:sp>
        <p:nvSpPr>
          <p:cNvPr id="5" name="Title 4"/>
          <p:cNvSpPr>
            <a:spLocks noGrp="1"/>
          </p:cNvSpPr>
          <p:nvPr>
            <p:ph type="title"/>
          </p:nvPr>
        </p:nvSpPr>
        <p:spPr>
          <a:xfrm>
            <a:off x="1468582" y="1610994"/>
            <a:ext cx="10335491" cy="1325563"/>
          </a:xfrm>
        </p:spPr>
        <p:txBody>
          <a:bodyPr>
            <a:noAutofit/>
          </a:bodyPr>
          <a:lstStyle/>
          <a:p>
            <a:pPr lvl="0">
              <a:lnSpc>
                <a:spcPct val="100000"/>
              </a:lnSpc>
              <a:spcBef>
                <a:spcPts val="0"/>
              </a:spcBef>
              <a:defRPr/>
            </a:pPr>
            <a:r>
              <a:rPr lang="en-US" sz="3600" b="1" kern="0" dirty="0"/>
              <a:t>Endometrial caner cell spread intra uterine pressure</a:t>
            </a:r>
            <a:br>
              <a:rPr lang="fa-IR" sz="1400" b="1" kern="0" dirty="0">
                <a:cs typeface="Arial" panose="020B0604020202020204" pitchFamily="34" charset="0"/>
              </a:rPr>
            </a:br>
            <a:endParaRPr lang="en-US" sz="4000" b="1" dirty="0"/>
          </a:p>
        </p:txBody>
      </p:sp>
      <p:sp>
        <p:nvSpPr>
          <p:cNvPr id="6" name="Folded Corner 5"/>
          <p:cNvSpPr/>
          <p:nvPr/>
        </p:nvSpPr>
        <p:spPr>
          <a:xfrm>
            <a:off x="845127" y="2273777"/>
            <a:ext cx="10723418" cy="4320988"/>
          </a:xfrm>
          <a:prstGeom prst="foldedCorner">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pPr>
            <a:r>
              <a:rPr lang="en-US" sz="2400" dirty="0">
                <a:solidFill>
                  <a:schemeClr val="tx1"/>
                </a:solidFill>
              </a:rPr>
              <a:t>Intrauterine pressure of </a:t>
            </a:r>
            <a:r>
              <a:rPr lang="en-US" sz="2400" b="1" dirty="0">
                <a:solidFill>
                  <a:schemeClr val="tx1"/>
                </a:solidFill>
              </a:rPr>
              <a:t>150 </a:t>
            </a:r>
            <a:r>
              <a:rPr lang="en-US" sz="2400" dirty="0">
                <a:solidFill>
                  <a:schemeClr val="tx1"/>
                </a:solidFill>
              </a:rPr>
              <a:t>mmHg has a higher risk for cell dissemination. </a:t>
            </a:r>
            <a:r>
              <a:rPr lang="en-US" sz="1200" dirty="0">
                <a:solidFill>
                  <a:schemeClr val="tx1"/>
                </a:solidFill>
              </a:rPr>
              <a:t>(</a:t>
            </a:r>
            <a:r>
              <a:rPr lang="en-US" sz="1200" dirty="0" err="1">
                <a:solidFill>
                  <a:schemeClr val="tx1"/>
                </a:solidFill>
              </a:rPr>
              <a:t>Bettochi</a:t>
            </a:r>
            <a:r>
              <a:rPr lang="en-US" sz="1200" dirty="0">
                <a:solidFill>
                  <a:schemeClr val="tx1"/>
                </a:solidFill>
              </a:rPr>
              <a:t> 1997)</a:t>
            </a:r>
          </a:p>
          <a:p>
            <a:pPr marL="228600" lvl="0" indent="-228600">
              <a:lnSpc>
                <a:spcPct val="90000"/>
              </a:lnSpc>
              <a:spcBef>
                <a:spcPts val="1000"/>
              </a:spcBef>
              <a:buFont typeface="Arial" panose="020B0604020202020204" pitchFamily="34" charset="0"/>
              <a:buChar char="•"/>
            </a:pPr>
            <a:r>
              <a:rPr lang="en-US" sz="2400" dirty="0">
                <a:solidFill>
                  <a:srgbClr val="FF0000"/>
                </a:solidFill>
              </a:rPr>
              <a:t>No spread </a:t>
            </a:r>
            <a:r>
              <a:rPr lang="en-US" sz="2400" dirty="0">
                <a:solidFill>
                  <a:schemeClr val="tx1"/>
                </a:solidFill>
              </a:rPr>
              <a:t>of endometrial cell occurs at intrauterine pressure equal or below </a:t>
            </a:r>
            <a:r>
              <a:rPr lang="en-US" sz="2400" b="1" dirty="0">
                <a:solidFill>
                  <a:srgbClr val="FF0000"/>
                </a:solidFill>
              </a:rPr>
              <a:t>70 </a:t>
            </a:r>
            <a:r>
              <a:rPr lang="en-US" sz="2400" dirty="0">
                <a:solidFill>
                  <a:srgbClr val="FF0000"/>
                </a:solidFill>
              </a:rPr>
              <a:t>mmHg</a:t>
            </a:r>
            <a:r>
              <a:rPr lang="en-US" sz="2400" dirty="0">
                <a:solidFill>
                  <a:schemeClr val="tx1"/>
                </a:solidFill>
              </a:rPr>
              <a:t>. </a:t>
            </a:r>
            <a:r>
              <a:rPr lang="en-US" sz="1200" dirty="0">
                <a:solidFill>
                  <a:schemeClr val="tx1"/>
                </a:solidFill>
                <a:latin typeface="STIXGeneral-Regular"/>
              </a:rPr>
              <a:t>(Baker 1995)</a:t>
            </a:r>
          </a:p>
          <a:p>
            <a:pPr marL="228600" lvl="0" indent="-228600">
              <a:lnSpc>
                <a:spcPct val="90000"/>
              </a:lnSpc>
              <a:spcBef>
                <a:spcPts val="1000"/>
              </a:spcBef>
              <a:buFont typeface="Arial" panose="020B0604020202020204" pitchFamily="34" charset="0"/>
              <a:buChar char="•"/>
            </a:pPr>
            <a:endParaRPr lang="en-US" sz="1200" dirty="0">
              <a:solidFill>
                <a:schemeClr val="tx1"/>
              </a:solidFill>
              <a:latin typeface="STIXGeneral-Regular"/>
            </a:endParaRPr>
          </a:p>
          <a:p>
            <a:pPr marL="228600" lvl="0" indent="-228600">
              <a:lnSpc>
                <a:spcPct val="90000"/>
              </a:lnSpc>
              <a:spcBef>
                <a:spcPts val="1000"/>
              </a:spcBef>
              <a:buFont typeface="Arial" panose="020B0604020202020204" pitchFamily="34" charset="0"/>
              <a:buChar char="•"/>
            </a:pPr>
            <a:r>
              <a:rPr lang="en-US" sz="2800" dirty="0">
                <a:solidFill>
                  <a:schemeClr val="tx1"/>
                </a:solidFill>
              </a:rPr>
              <a:t>In order to minimize the small risk of cancer dissemination, hysteroscopy should be performed with an </a:t>
            </a:r>
            <a:r>
              <a:rPr lang="en-US" sz="2800" dirty="0">
                <a:solidFill>
                  <a:srgbClr val="FF0000"/>
                </a:solidFill>
              </a:rPr>
              <a:t>intrauterine pressure of less than </a:t>
            </a:r>
            <a:r>
              <a:rPr lang="en-US" sz="2800" b="1" dirty="0">
                <a:solidFill>
                  <a:srgbClr val="FF0000"/>
                </a:solidFill>
              </a:rPr>
              <a:t>80 mmHg</a:t>
            </a:r>
            <a:r>
              <a:rPr lang="en-US" sz="2800" dirty="0">
                <a:solidFill>
                  <a:srgbClr val="FF0000"/>
                </a:solidFill>
              </a:rPr>
              <a:t>, </a:t>
            </a:r>
            <a:r>
              <a:rPr lang="en-US" sz="2800" dirty="0">
                <a:solidFill>
                  <a:schemeClr val="tx1"/>
                </a:solidFill>
              </a:rPr>
              <a:t>and the </a:t>
            </a:r>
            <a:r>
              <a:rPr lang="en-US" sz="2800" dirty="0">
                <a:solidFill>
                  <a:srgbClr val="FF0000"/>
                </a:solidFill>
              </a:rPr>
              <a:t>duration </a:t>
            </a:r>
            <a:r>
              <a:rPr lang="en-US" sz="2800" dirty="0">
                <a:solidFill>
                  <a:schemeClr val="tx1"/>
                </a:solidFill>
              </a:rPr>
              <a:t>of the procedure should be as </a:t>
            </a:r>
            <a:r>
              <a:rPr lang="en-US" sz="2800" dirty="0">
                <a:solidFill>
                  <a:srgbClr val="FF0000"/>
                </a:solidFill>
              </a:rPr>
              <a:t>short</a:t>
            </a:r>
            <a:r>
              <a:rPr lang="en-US" sz="2800" dirty="0">
                <a:solidFill>
                  <a:schemeClr val="tx1"/>
                </a:solidFill>
              </a:rPr>
              <a:t> as possible. </a:t>
            </a:r>
            <a:r>
              <a:rPr lang="en-US" sz="1200" dirty="0">
                <a:solidFill>
                  <a:schemeClr val="tx1"/>
                </a:solidFill>
              </a:rPr>
              <a:t>(</a:t>
            </a:r>
            <a:r>
              <a:rPr lang="en-US" sz="1200" dirty="0" err="1">
                <a:solidFill>
                  <a:schemeClr val="tx1"/>
                </a:solidFill>
              </a:rPr>
              <a:t>Nezhat</a:t>
            </a:r>
            <a:r>
              <a:rPr lang="en-US" sz="1200" dirty="0">
                <a:solidFill>
                  <a:schemeClr val="tx1"/>
                </a:solidFill>
              </a:rPr>
              <a:t> 2010)</a:t>
            </a:r>
          </a:p>
        </p:txBody>
      </p:sp>
      <p:sp>
        <p:nvSpPr>
          <p:cNvPr id="2" name="Footer Placeholder 1">
            <a:extLst>
              <a:ext uri="{FF2B5EF4-FFF2-40B4-BE49-F238E27FC236}">
                <a16:creationId xmlns:a16="http://schemas.microsoft.com/office/drawing/2014/main" id="{24748E58-7B1D-6B47-82A9-2241A29118DF}"/>
              </a:ext>
            </a:extLst>
          </p:cNvPr>
          <p:cNvSpPr>
            <a:spLocks noGrp="1"/>
          </p:cNvSpPr>
          <p:nvPr>
            <p:ph type="ftr" sz="quarter" idx="11"/>
          </p:nvPr>
        </p:nvSpPr>
        <p:spPr/>
        <p:txBody>
          <a:bodyPr/>
          <a:lstStyle/>
          <a:p>
            <a:r>
              <a:rPr lang="en-US"/>
              <a:t>Dr.Ameneh.Haghgoo</a:t>
            </a:r>
            <a:endParaRPr lang="fa-IR"/>
          </a:p>
        </p:txBody>
      </p:sp>
      <p:pic>
        <p:nvPicPr>
          <p:cNvPr id="7" name="Picture 6">
            <a:extLst>
              <a:ext uri="{FF2B5EF4-FFF2-40B4-BE49-F238E27FC236}">
                <a16:creationId xmlns:a16="http://schemas.microsoft.com/office/drawing/2014/main" id="{2322A7E2-6245-2446-9ABE-1F7D1A8F4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4547" y="6493"/>
            <a:ext cx="848740" cy="848740"/>
          </a:xfrm>
          <a:prstGeom prst="rect">
            <a:avLst/>
          </a:prstGeom>
        </p:spPr>
      </p:pic>
      <p:pic>
        <p:nvPicPr>
          <p:cNvPr id="8" name="Picture 7">
            <a:extLst>
              <a:ext uri="{FF2B5EF4-FFF2-40B4-BE49-F238E27FC236}">
                <a16:creationId xmlns:a16="http://schemas.microsoft.com/office/drawing/2014/main" id="{2FA3055D-96BD-9B44-9421-3ADD2597D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408719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54631" y="1383915"/>
            <a:ext cx="2315442" cy="584775"/>
          </a:xfrm>
          <a:prstGeom prst="rect">
            <a:avLst/>
          </a:prstGeom>
          <a:noFill/>
        </p:spPr>
        <p:txBody>
          <a:bodyPr wrap="none" rtlCol="1">
            <a:spAutoFit/>
          </a:bodyPr>
          <a:lstStyle/>
          <a:p>
            <a:r>
              <a:rPr lang="en-US" sz="3200" b="1" dirty="0"/>
              <a:t>Hemorrhage</a:t>
            </a:r>
            <a:endParaRPr lang="fa-IR" sz="3200" b="1" dirty="0"/>
          </a:p>
        </p:txBody>
      </p:sp>
      <p:sp>
        <p:nvSpPr>
          <p:cNvPr id="4" name="Teardrop 3"/>
          <p:cNvSpPr/>
          <p:nvPr/>
        </p:nvSpPr>
        <p:spPr>
          <a:xfrm>
            <a:off x="103714" y="2230582"/>
            <a:ext cx="6571406" cy="4364182"/>
          </a:xfrm>
          <a:prstGeom prst="teardrop">
            <a:avLst>
              <a:gd name="adj" fmla="val 147226"/>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sz="2000" dirty="0">
              <a:solidFill>
                <a:srgbClr val="1C1D1E"/>
              </a:solidFill>
            </a:endParaRPr>
          </a:p>
          <a:p>
            <a:pPr lvl="0"/>
            <a:r>
              <a:rPr lang="en-US" sz="2000" dirty="0">
                <a:solidFill>
                  <a:srgbClr val="1C1D1E"/>
                </a:solidFill>
              </a:rPr>
              <a:t>R</a:t>
            </a:r>
            <a:r>
              <a:rPr lang="en-US" sz="2000" b="1" dirty="0">
                <a:solidFill>
                  <a:srgbClr val="1C1D1E"/>
                </a:solidFill>
              </a:rPr>
              <a:t>ate </a:t>
            </a:r>
            <a:r>
              <a:rPr lang="en-US" sz="2000" dirty="0">
                <a:solidFill>
                  <a:srgbClr val="1C1D1E"/>
                </a:solidFill>
              </a:rPr>
              <a:t>:</a:t>
            </a:r>
            <a:r>
              <a:rPr lang="en-US" sz="2000" dirty="0">
                <a:solidFill>
                  <a:srgbClr val="FF0000"/>
                </a:solidFill>
              </a:rPr>
              <a:t>0.6% </a:t>
            </a:r>
            <a:r>
              <a:rPr lang="en-US" sz="1200" dirty="0">
                <a:solidFill>
                  <a:srgbClr val="1C1D1E"/>
                </a:solidFill>
              </a:rPr>
              <a:t>(ACOG2002)</a:t>
            </a:r>
          </a:p>
          <a:p>
            <a:pPr lvl="0"/>
            <a:endParaRPr lang="en-US" sz="2000" dirty="0">
              <a:solidFill>
                <a:srgbClr val="1C1D1E"/>
              </a:solidFill>
            </a:endParaRPr>
          </a:p>
          <a:p>
            <a:pPr lvl="0"/>
            <a:r>
              <a:rPr lang="en-US" sz="2000" dirty="0">
                <a:solidFill>
                  <a:srgbClr val="1C1D1E"/>
                </a:solidFill>
              </a:rPr>
              <a:t>As a result of mechanical </a:t>
            </a:r>
            <a:r>
              <a:rPr lang="en-US" sz="2000" b="1" dirty="0">
                <a:solidFill>
                  <a:srgbClr val="1C1D1E"/>
                </a:solidFill>
              </a:rPr>
              <a:t>trauma</a:t>
            </a:r>
            <a:r>
              <a:rPr lang="en-US" sz="2000" dirty="0">
                <a:solidFill>
                  <a:srgbClr val="1C1D1E"/>
                </a:solidFill>
              </a:rPr>
              <a:t> to the endometrium and/or </a:t>
            </a:r>
            <a:r>
              <a:rPr lang="en-US" sz="2000" dirty="0" err="1">
                <a:solidFill>
                  <a:srgbClr val="1C1D1E"/>
                </a:solidFill>
              </a:rPr>
              <a:t>myometrial</a:t>
            </a:r>
            <a:r>
              <a:rPr lang="en-US" sz="2000" dirty="0">
                <a:solidFill>
                  <a:srgbClr val="1C1D1E"/>
                </a:solidFill>
              </a:rPr>
              <a:t> vessels. </a:t>
            </a:r>
          </a:p>
          <a:p>
            <a:pPr lvl="0"/>
            <a:endParaRPr lang="en-US" sz="2000" dirty="0">
              <a:solidFill>
                <a:srgbClr val="1C1D1E"/>
              </a:solidFill>
            </a:endParaRPr>
          </a:p>
          <a:p>
            <a:pPr lvl="0"/>
            <a:r>
              <a:rPr lang="en-US" sz="2000" b="1" dirty="0">
                <a:solidFill>
                  <a:srgbClr val="1C1D1E"/>
                </a:solidFill>
              </a:rPr>
              <a:t>Risk </a:t>
            </a:r>
            <a:r>
              <a:rPr lang="en-US" sz="2000" dirty="0">
                <a:solidFill>
                  <a:srgbClr val="1C1D1E"/>
                </a:solidFill>
              </a:rPr>
              <a:t>of bleeding was associated with the type of procedure and was </a:t>
            </a:r>
            <a:r>
              <a:rPr lang="en-US" sz="2000" dirty="0">
                <a:solidFill>
                  <a:srgbClr val="FF0000"/>
                </a:solidFill>
              </a:rPr>
              <a:t>five times higher in cases of </a:t>
            </a:r>
            <a:r>
              <a:rPr lang="en-US" sz="2000" b="1" dirty="0">
                <a:solidFill>
                  <a:srgbClr val="FF0000"/>
                </a:solidFill>
              </a:rPr>
              <a:t>adhesiolysis</a:t>
            </a:r>
            <a:r>
              <a:rPr lang="en-US" sz="2000" b="1" dirty="0">
                <a:solidFill>
                  <a:srgbClr val="1C1D1E"/>
                </a:solidFill>
              </a:rPr>
              <a:t> </a:t>
            </a:r>
            <a:r>
              <a:rPr lang="en-US" sz="2000" dirty="0">
                <a:solidFill>
                  <a:srgbClr val="1C1D1E"/>
                </a:solidFill>
              </a:rPr>
              <a:t>than resection of the endometrium, polyps or fibroids.</a:t>
            </a:r>
          </a:p>
        </p:txBody>
      </p:sp>
      <p:sp>
        <p:nvSpPr>
          <p:cNvPr id="5" name="Teardrop 4"/>
          <p:cNvSpPr/>
          <p:nvPr/>
        </p:nvSpPr>
        <p:spPr>
          <a:xfrm>
            <a:off x="5777346" y="2341418"/>
            <a:ext cx="5735782" cy="4405746"/>
          </a:xfrm>
          <a:prstGeom prst="teardrop">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solidFill>
                  <a:schemeClr val="tx1"/>
                </a:solidFill>
                <a:latin typeface="+mj-lt"/>
              </a:rPr>
              <a:t> </a:t>
            </a:r>
            <a:r>
              <a:rPr lang="en-US" sz="2000" dirty="0">
                <a:solidFill>
                  <a:schemeClr val="tx1"/>
                </a:solidFill>
                <a:latin typeface="+mj-lt"/>
              </a:rPr>
              <a:t>Some measures for stop hemorrhage:</a:t>
            </a:r>
          </a:p>
          <a:p>
            <a:pPr lvl="0"/>
            <a:r>
              <a:rPr lang="en-US" dirty="0">
                <a:solidFill>
                  <a:schemeClr val="tx1"/>
                </a:solidFill>
                <a:latin typeface="+mj-lt"/>
              </a:rPr>
              <a:t>-</a:t>
            </a:r>
            <a:r>
              <a:rPr lang="en-US" b="1" dirty="0">
                <a:solidFill>
                  <a:srgbClr val="FF0000"/>
                </a:solidFill>
                <a:latin typeface="+mj-lt"/>
              </a:rPr>
              <a:t>Intra rectal E1-prostagladines </a:t>
            </a:r>
            <a:r>
              <a:rPr lang="en-US" dirty="0">
                <a:solidFill>
                  <a:schemeClr val="tx1"/>
                </a:solidFill>
                <a:latin typeface="+mj-lt"/>
              </a:rPr>
              <a:t>or </a:t>
            </a:r>
            <a:r>
              <a:rPr lang="en-US" b="1" dirty="0">
                <a:solidFill>
                  <a:schemeClr val="tx1"/>
                </a:solidFill>
                <a:latin typeface="+mj-lt"/>
              </a:rPr>
              <a:t>intracervical</a:t>
            </a:r>
            <a:r>
              <a:rPr lang="en-US" b="1" dirty="0">
                <a:solidFill>
                  <a:srgbClr val="FF0000"/>
                </a:solidFill>
                <a:latin typeface="+mj-lt"/>
              </a:rPr>
              <a:t> vasopressin </a:t>
            </a:r>
            <a:r>
              <a:rPr lang="en-US" dirty="0">
                <a:solidFill>
                  <a:schemeClr val="tx1"/>
                </a:solidFill>
                <a:latin typeface="+mj-lt"/>
              </a:rPr>
              <a:t>injections may </a:t>
            </a:r>
            <a:r>
              <a:rPr lang="en-US" b="1" dirty="0">
                <a:solidFill>
                  <a:schemeClr val="tx1"/>
                </a:solidFill>
                <a:latin typeface="+mj-lt"/>
              </a:rPr>
              <a:t>be efficient. </a:t>
            </a:r>
            <a:r>
              <a:rPr lang="en-US" sz="1200" b="1" dirty="0">
                <a:solidFill>
                  <a:schemeClr val="tx1"/>
                </a:solidFill>
                <a:latin typeface="+mj-lt"/>
              </a:rPr>
              <a:t>(Cooper 2000)</a:t>
            </a:r>
          </a:p>
          <a:p>
            <a:pPr lvl="0"/>
            <a:r>
              <a:rPr lang="en-US" b="1" dirty="0">
                <a:solidFill>
                  <a:schemeClr val="tx1"/>
                </a:solidFill>
                <a:latin typeface="+mj-lt"/>
              </a:rPr>
              <a:t>-A Foley probe inflated </a:t>
            </a:r>
            <a:r>
              <a:rPr lang="en-US" dirty="0">
                <a:solidFill>
                  <a:schemeClr val="tx1"/>
                </a:solidFill>
                <a:latin typeface="+mj-lt"/>
              </a:rPr>
              <a:t>in the uterine cavity for 24hr</a:t>
            </a:r>
          </a:p>
          <a:p>
            <a:pPr lvl="0"/>
            <a:r>
              <a:rPr lang="en-US" dirty="0">
                <a:solidFill>
                  <a:schemeClr val="tx1"/>
                </a:solidFill>
                <a:latin typeface="+mj-lt"/>
              </a:rPr>
              <a:t>-Radical treatment (</a:t>
            </a:r>
            <a:r>
              <a:rPr lang="en-US" b="1" dirty="0">
                <a:solidFill>
                  <a:schemeClr val="tx1"/>
                </a:solidFill>
                <a:latin typeface="+mj-lt"/>
              </a:rPr>
              <a:t>hysterectomy)</a:t>
            </a:r>
          </a:p>
          <a:p>
            <a:pPr lvl="0"/>
            <a:r>
              <a:rPr lang="en-US" dirty="0">
                <a:solidFill>
                  <a:schemeClr val="tx1"/>
                </a:solidFill>
                <a:latin typeface="+mj-lt"/>
              </a:rPr>
              <a:t>-</a:t>
            </a:r>
            <a:r>
              <a:rPr lang="en-US" b="1" dirty="0">
                <a:solidFill>
                  <a:srgbClr val="FF0000"/>
                </a:solidFill>
                <a:latin typeface="+mj-lt"/>
              </a:rPr>
              <a:t>uterine artery ligatures </a:t>
            </a:r>
            <a:r>
              <a:rPr lang="en-US" dirty="0">
                <a:solidFill>
                  <a:schemeClr val="tx1"/>
                </a:solidFill>
                <a:latin typeface="+mj-lt"/>
              </a:rPr>
              <a:t>by the vaginal route to stop hemorrhage </a:t>
            </a:r>
            <a:r>
              <a:rPr lang="en-US" sz="1200" dirty="0">
                <a:solidFill>
                  <a:schemeClr val="tx1"/>
                </a:solidFill>
                <a:latin typeface="+mj-lt"/>
              </a:rPr>
              <a:t>(ACOG 2002)</a:t>
            </a:r>
            <a:endParaRPr lang="fa-IR" sz="1200" dirty="0">
              <a:solidFill>
                <a:schemeClr val="tx1"/>
              </a:solidFill>
              <a:latin typeface="+mj-lt"/>
            </a:endParaRPr>
          </a:p>
        </p:txBody>
      </p:sp>
      <p:sp>
        <p:nvSpPr>
          <p:cNvPr id="2" name="Footer Placeholder 1">
            <a:extLst>
              <a:ext uri="{FF2B5EF4-FFF2-40B4-BE49-F238E27FC236}">
                <a16:creationId xmlns:a16="http://schemas.microsoft.com/office/drawing/2014/main" id="{59360182-4EF0-9642-B3C9-90B1F9155C51}"/>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6C29E088-0B59-E441-B713-543A21E2B8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pic>
        <p:nvPicPr>
          <p:cNvPr id="7" name="Picture 6">
            <a:extLst>
              <a:ext uri="{FF2B5EF4-FFF2-40B4-BE49-F238E27FC236}">
                <a16:creationId xmlns:a16="http://schemas.microsoft.com/office/drawing/2014/main" id="{D95A1694-5BAE-C642-8BD3-4B9BF92D2B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7312" y="0"/>
            <a:ext cx="848740" cy="848740"/>
          </a:xfrm>
          <a:prstGeom prst="rect">
            <a:avLst/>
          </a:prstGeom>
        </p:spPr>
      </p:pic>
    </p:spTree>
    <p:extLst>
      <p:ext uri="{BB962C8B-B14F-4D97-AF65-F5344CB8AC3E}">
        <p14:creationId xmlns:p14="http://schemas.microsoft.com/office/powerpoint/2010/main" val="42381203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3182" y="836179"/>
            <a:ext cx="4052454" cy="1325563"/>
          </a:xfrm>
        </p:spPr>
        <p:txBody>
          <a:bodyPr/>
          <a:lstStyle/>
          <a:p>
            <a:r>
              <a:rPr lang="en-US" b="1" dirty="0"/>
              <a:t>Hemorrhage</a:t>
            </a:r>
            <a:endParaRPr lang="fa-IR" b="1" dirty="0"/>
          </a:p>
        </p:txBody>
      </p:sp>
      <p:sp>
        <p:nvSpPr>
          <p:cNvPr id="5" name="Rectangle 4"/>
          <p:cNvSpPr/>
          <p:nvPr/>
        </p:nvSpPr>
        <p:spPr>
          <a:xfrm>
            <a:off x="735503" y="1783080"/>
            <a:ext cx="9953452" cy="37190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pPr>
            <a:r>
              <a:rPr lang="en-US" sz="2000" dirty="0">
                <a:solidFill>
                  <a:prstClr val="black"/>
                </a:solidFill>
                <a:latin typeface="Arial" panose="020B0604020202020204" pitchFamily="34" charset="0"/>
              </a:rPr>
              <a:t>Intrauterine bleeding occurring during the procedure should be immediately obvious and can usually be controlled by </a:t>
            </a:r>
            <a:r>
              <a:rPr lang="en-US" sz="2000" b="1" dirty="0">
                <a:solidFill>
                  <a:srgbClr val="FF0000"/>
                </a:solidFill>
                <a:latin typeface="Arial" panose="020B0604020202020204" pitchFamily="34" charset="0"/>
              </a:rPr>
              <a:t>spot electrocoagulation</a:t>
            </a:r>
            <a:r>
              <a:rPr lang="en-US" sz="2000" b="1" dirty="0">
                <a:solidFill>
                  <a:prstClr val="black"/>
                </a:solidFill>
                <a:latin typeface="Arial" panose="020B0604020202020204" pitchFamily="34" charset="0"/>
              </a:rPr>
              <a:t>. </a:t>
            </a:r>
            <a:r>
              <a:rPr lang="en-US" sz="2000" dirty="0">
                <a:solidFill>
                  <a:prstClr val="black"/>
                </a:solidFill>
                <a:latin typeface="Arial" panose="020B0604020202020204" pitchFamily="34" charset="0"/>
              </a:rPr>
              <a:t>If coagulation fails to control the bleeding, the procedure may have to be abandoned and</a:t>
            </a:r>
            <a:r>
              <a:rPr lang="en-US" sz="2000" dirty="0">
                <a:solidFill>
                  <a:srgbClr val="FF0000"/>
                </a:solidFill>
                <a:latin typeface="Arial" panose="020B0604020202020204" pitchFamily="34" charset="0"/>
              </a:rPr>
              <a:t> </a:t>
            </a:r>
            <a:r>
              <a:rPr lang="en-US" sz="2000" b="1" dirty="0">
                <a:solidFill>
                  <a:srgbClr val="FF0000"/>
                </a:solidFill>
                <a:latin typeface="Arial" panose="020B0604020202020204" pitchFamily="34" charset="0"/>
              </a:rPr>
              <a:t>tamponed </a:t>
            </a:r>
            <a:r>
              <a:rPr lang="en-US" sz="2000" dirty="0">
                <a:solidFill>
                  <a:prstClr val="black"/>
                </a:solidFill>
                <a:latin typeface="Arial" panose="020B0604020202020204" pitchFamily="34" charset="0"/>
              </a:rPr>
              <a:t>performed by inserting </a:t>
            </a:r>
            <a:r>
              <a:rPr lang="en-US" sz="2000" dirty="0">
                <a:solidFill>
                  <a:srgbClr val="FF0000"/>
                </a:solidFill>
                <a:latin typeface="Arial" panose="020B0604020202020204" pitchFamily="34" charset="0"/>
              </a:rPr>
              <a:t>a </a:t>
            </a:r>
            <a:r>
              <a:rPr lang="en-US" sz="2000" b="1" dirty="0">
                <a:solidFill>
                  <a:srgbClr val="FF0000"/>
                </a:solidFill>
                <a:latin typeface="Arial" panose="020B0604020202020204" pitchFamily="34" charset="0"/>
              </a:rPr>
              <a:t>Foley catheter </a:t>
            </a:r>
            <a:r>
              <a:rPr lang="en-US" sz="2000" dirty="0">
                <a:solidFill>
                  <a:prstClr val="black"/>
                </a:solidFill>
                <a:latin typeface="Arial" panose="020B0604020202020204" pitchFamily="34" charset="0"/>
              </a:rPr>
              <a:t>and distending the balloon. The catheter should be left </a:t>
            </a:r>
            <a:r>
              <a:rPr lang="en-US" sz="2000" b="1" dirty="0">
                <a:solidFill>
                  <a:prstClr val="black"/>
                </a:solidFill>
                <a:latin typeface="Arial" panose="020B0604020202020204" pitchFamily="34" charset="0"/>
              </a:rPr>
              <a:t>in situ </a:t>
            </a:r>
            <a:r>
              <a:rPr lang="en-US" sz="2000" dirty="0">
                <a:solidFill>
                  <a:prstClr val="black"/>
                </a:solidFill>
                <a:latin typeface="Arial" panose="020B0604020202020204" pitchFamily="34" charset="0"/>
              </a:rPr>
              <a:t>for a few hours after which the bleeding nearly always stops.</a:t>
            </a:r>
          </a:p>
        </p:txBody>
      </p:sp>
      <p:sp>
        <p:nvSpPr>
          <p:cNvPr id="7" name="Rectangle 6"/>
          <p:cNvSpPr/>
          <p:nvPr/>
        </p:nvSpPr>
        <p:spPr>
          <a:xfrm>
            <a:off x="1139536" y="1963296"/>
            <a:ext cx="9739745" cy="3020183"/>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pPr>
            <a:r>
              <a:rPr lang="en-US" sz="2000" dirty="0">
                <a:solidFill>
                  <a:prstClr val="black"/>
                </a:solidFill>
                <a:latin typeface="Arial" panose="020B0604020202020204" pitchFamily="34" charset="0"/>
              </a:rPr>
              <a:t>Less significant bleeding may be caused by </a:t>
            </a:r>
            <a:r>
              <a:rPr lang="en-US" sz="2000" dirty="0">
                <a:solidFill>
                  <a:srgbClr val="FF0000"/>
                </a:solidFill>
                <a:latin typeface="Arial" panose="020B0604020202020204" pitchFamily="34" charset="0"/>
              </a:rPr>
              <a:t>tearing of the cervix </a:t>
            </a:r>
            <a:r>
              <a:rPr lang="en-US" sz="2000" dirty="0">
                <a:solidFill>
                  <a:prstClr val="black"/>
                </a:solidFill>
                <a:latin typeface="Arial" panose="020B0604020202020204" pitchFamily="34" charset="0"/>
              </a:rPr>
              <a:t>with the </a:t>
            </a:r>
            <a:r>
              <a:rPr lang="en-US" sz="2000" dirty="0">
                <a:solidFill>
                  <a:srgbClr val="FF0000"/>
                </a:solidFill>
                <a:latin typeface="Arial" panose="020B0604020202020204" pitchFamily="34" charset="0"/>
              </a:rPr>
              <a:t>tenaculum</a:t>
            </a:r>
            <a:r>
              <a:rPr lang="en-US" sz="2000" dirty="0">
                <a:solidFill>
                  <a:prstClr val="black"/>
                </a:solidFill>
                <a:latin typeface="Arial" panose="020B0604020202020204" pitchFamily="34" charset="0"/>
              </a:rPr>
              <a:t> or </a:t>
            </a:r>
            <a:r>
              <a:rPr lang="en-US" sz="2000" dirty="0">
                <a:solidFill>
                  <a:srgbClr val="FF0000"/>
                </a:solidFill>
                <a:latin typeface="Arial" panose="020B0604020202020204" pitchFamily="34" charset="0"/>
              </a:rPr>
              <a:t>uterine perforation. Lateral tears </a:t>
            </a:r>
            <a:r>
              <a:rPr lang="en-US" sz="2000" dirty="0">
                <a:solidFill>
                  <a:prstClr val="black"/>
                </a:solidFill>
                <a:latin typeface="Arial" panose="020B0604020202020204" pitchFamily="34" charset="0"/>
              </a:rPr>
              <a:t>of the cervix may produce significant bleeding and may also lead to </a:t>
            </a:r>
            <a:r>
              <a:rPr lang="en-US" sz="2000" dirty="0">
                <a:solidFill>
                  <a:srgbClr val="FF0000"/>
                </a:solidFill>
                <a:latin typeface="Arial" panose="020B0604020202020204" pitchFamily="34" charset="0"/>
              </a:rPr>
              <a:t>excessive absorption </a:t>
            </a:r>
            <a:r>
              <a:rPr lang="en-US" sz="2000" dirty="0">
                <a:solidFill>
                  <a:prstClr val="black"/>
                </a:solidFill>
                <a:latin typeface="Arial" panose="020B0604020202020204" pitchFamily="34" charset="0"/>
              </a:rPr>
              <a:t>of the distention medium. </a:t>
            </a:r>
            <a:r>
              <a:rPr lang="en-US" sz="1400" dirty="0">
                <a:solidFill>
                  <a:prstClr val="black"/>
                </a:solidFill>
                <a:latin typeface="Arial" panose="020B0604020202020204" pitchFamily="34" charset="0"/>
              </a:rPr>
              <a:t>(GFMER)</a:t>
            </a:r>
          </a:p>
        </p:txBody>
      </p:sp>
      <p:sp>
        <p:nvSpPr>
          <p:cNvPr id="3" name="Footer Placeholder 2">
            <a:extLst>
              <a:ext uri="{FF2B5EF4-FFF2-40B4-BE49-F238E27FC236}">
                <a16:creationId xmlns:a16="http://schemas.microsoft.com/office/drawing/2014/main" id="{490DEF0E-6A5F-1D42-A617-BEF1E4C64C4C}"/>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7F833B04-9CE0-1D4C-8387-63F890723B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8000" y="0"/>
            <a:ext cx="848740" cy="848740"/>
          </a:xfrm>
          <a:prstGeom prst="rect">
            <a:avLst/>
          </a:prstGeom>
        </p:spPr>
      </p:pic>
      <p:pic>
        <p:nvPicPr>
          <p:cNvPr id="8" name="Picture 7">
            <a:extLst>
              <a:ext uri="{FF2B5EF4-FFF2-40B4-BE49-F238E27FC236}">
                <a16:creationId xmlns:a16="http://schemas.microsoft.com/office/drawing/2014/main" id="{BC3E4A62-6A36-B944-962C-391B62B715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141445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50376" y="1554147"/>
            <a:ext cx="3894015" cy="92333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dirty="0">
                <a:ln>
                  <a:noFill/>
                </a:ln>
                <a:solidFill>
                  <a:prstClr val="black"/>
                </a:solidFill>
                <a:effectLst/>
                <a:uLnTx/>
                <a:uFillTx/>
                <a:latin typeface="Calibri Light" panose="020F0302020204030204"/>
                <a:ea typeface="+mj-ea"/>
                <a:cs typeface="+mj-cs"/>
              </a:rPr>
              <a:t>False passage</a:t>
            </a:r>
            <a:endParaRPr kumimoji="0" lang="fa-IR" sz="2400" b="1" i="0" u="none" strike="noStrike" kern="0" cap="none" spc="0" normalizeH="0" baseline="0" noProof="0" dirty="0">
              <a:ln>
                <a:noFill/>
              </a:ln>
              <a:solidFill>
                <a:sysClr val="windowText" lastClr="000000"/>
              </a:solidFill>
              <a:effectLst/>
              <a:uLnTx/>
              <a:uFillTx/>
            </a:endParaRPr>
          </a:p>
        </p:txBody>
      </p:sp>
      <p:pic>
        <p:nvPicPr>
          <p:cNvPr id="4" name="Picture 3"/>
          <p:cNvPicPr>
            <a:picLocks noChangeAspect="1"/>
          </p:cNvPicPr>
          <p:nvPr/>
        </p:nvPicPr>
        <p:blipFill rotWithShape="1">
          <a:blip r:embed="rId2"/>
          <a:srcRect l="35342" t="36964" r="15725" b="31246"/>
          <a:stretch/>
        </p:blipFill>
        <p:spPr>
          <a:xfrm>
            <a:off x="6039272" y="3151422"/>
            <a:ext cx="6366791" cy="2325511"/>
          </a:xfrm>
          <a:prstGeom prst="rect">
            <a:avLst/>
          </a:prstGeom>
          <a:ln w="88900" cap="sq" cmpd="thickThin">
            <a:solidFill>
              <a:srgbClr val="000000"/>
            </a:solidFill>
            <a:prstDash val="solid"/>
            <a:miter lim="800000"/>
          </a:ln>
          <a:effectLst>
            <a:innerShdw blurRad="76200">
              <a:srgbClr val="000000"/>
            </a:innerShdw>
          </a:effectLst>
        </p:spPr>
      </p:pic>
      <p:sp>
        <p:nvSpPr>
          <p:cNvPr id="5" name="Cloud 4"/>
          <p:cNvSpPr/>
          <p:nvPr/>
        </p:nvSpPr>
        <p:spPr>
          <a:xfrm>
            <a:off x="-171450" y="2251710"/>
            <a:ext cx="6210722" cy="4452401"/>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solidFill>
                  <a:srgbClr val="FF0000"/>
                </a:solidFill>
                <a:latin typeface="Open Sans"/>
              </a:rPr>
              <a:t>False passage </a:t>
            </a:r>
            <a:r>
              <a:rPr lang="en-US" sz="2400" dirty="0">
                <a:solidFill>
                  <a:schemeClr val="tx1"/>
                </a:solidFill>
                <a:latin typeface="Open Sans"/>
              </a:rPr>
              <a:t>in the uterus, if unrecognized, will almost certainly lead to </a:t>
            </a:r>
            <a:r>
              <a:rPr lang="en-US" sz="2400" dirty="0">
                <a:solidFill>
                  <a:srgbClr val="FF0000"/>
                </a:solidFill>
                <a:latin typeface="Open Sans"/>
              </a:rPr>
              <a:t>perforation </a:t>
            </a:r>
            <a:r>
              <a:rPr lang="en-US" sz="2400" dirty="0">
                <a:solidFill>
                  <a:schemeClr val="tx1"/>
                </a:solidFill>
                <a:latin typeface="Open Sans"/>
              </a:rPr>
              <a:t>of the uterus and associated complications.</a:t>
            </a:r>
          </a:p>
          <a:p>
            <a:pPr lvl="0"/>
            <a:r>
              <a:rPr lang="en-US" sz="2400" dirty="0">
                <a:solidFill>
                  <a:schemeClr val="tx1"/>
                </a:solidFill>
                <a:latin typeface="Helvetica" panose="020B0604020202020204" pitchFamily="34" charset="0"/>
              </a:rPr>
              <a:t>It created in the anterior uterine wall during the course of carbon dioxide hysteroscopy.</a:t>
            </a:r>
            <a:endParaRPr lang="fa-IR" sz="2400" dirty="0">
              <a:solidFill>
                <a:schemeClr val="tx1"/>
              </a:solidFill>
            </a:endParaRPr>
          </a:p>
        </p:txBody>
      </p:sp>
      <p:sp>
        <p:nvSpPr>
          <p:cNvPr id="3" name="Footer Placeholder 2">
            <a:extLst>
              <a:ext uri="{FF2B5EF4-FFF2-40B4-BE49-F238E27FC236}">
                <a16:creationId xmlns:a16="http://schemas.microsoft.com/office/drawing/2014/main" id="{445D074C-6E4A-8B4D-BCA9-43474DEC6EDE}"/>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8BB6B3A8-C5DB-0948-BB77-F1F2381AE0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7556" y="0"/>
            <a:ext cx="848740" cy="848740"/>
          </a:xfrm>
          <a:prstGeom prst="rect">
            <a:avLst/>
          </a:prstGeom>
        </p:spPr>
      </p:pic>
      <p:pic>
        <p:nvPicPr>
          <p:cNvPr id="7" name="Picture 6">
            <a:extLst>
              <a:ext uri="{FF2B5EF4-FFF2-40B4-BE49-F238E27FC236}">
                <a16:creationId xmlns:a16="http://schemas.microsoft.com/office/drawing/2014/main" id="{90AAE3A3-A637-6B47-B2AB-9CC60947F6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893326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9945" y="998826"/>
            <a:ext cx="3692236" cy="1325563"/>
          </a:xfrm>
        </p:spPr>
        <p:txBody>
          <a:bodyPr/>
          <a:lstStyle/>
          <a:p>
            <a:r>
              <a:rPr lang="en-US" b="1" dirty="0"/>
              <a:t>False passage</a:t>
            </a:r>
          </a:p>
        </p:txBody>
      </p:sp>
      <p:sp>
        <p:nvSpPr>
          <p:cNvPr id="3" name="Content Placeholder 2"/>
          <p:cNvSpPr>
            <a:spLocks noGrp="1"/>
          </p:cNvSpPr>
          <p:nvPr>
            <p:ph idx="1"/>
          </p:nvPr>
        </p:nvSpPr>
        <p:spPr>
          <a:xfrm>
            <a:off x="782781" y="2103120"/>
            <a:ext cx="10515600" cy="4434062"/>
          </a:xfrm>
        </p:spPr>
        <p:txBody>
          <a:bodyPr/>
          <a:lstStyle/>
          <a:p>
            <a:r>
              <a:rPr lang="en-US" dirty="0"/>
              <a:t>It is </a:t>
            </a:r>
            <a:r>
              <a:rPr lang="en-US" dirty="0">
                <a:solidFill>
                  <a:srgbClr val="FF0000"/>
                </a:solidFill>
              </a:rPr>
              <a:t>more common </a:t>
            </a:r>
            <a:r>
              <a:rPr lang="en-US" dirty="0"/>
              <a:t>to occur when the uterus is in a </a:t>
            </a:r>
            <a:r>
              <a:rPr lang="en-US" dirty="0">
                <a:solidFill>
                  <a:srgbClr val="FF0000"/>
                </a:solidFill>
              </a:rPr>
              <a:t>retroverted</a:t>
            </a:r>
            <a:r>
              <a:rPr lang="en-US" dirty="0"/>
              <a:t> or acutely </a:t>
            </a:r>
            <a:r>
              <a:rPr lang="en-US" dirty="0">
                <a:solidFill>
                  <a:srgbClr val="FF0000"/>
                </a:solidFill>
              </a:rPr>
              <a:t>anti-flexed</a:t>
            </a:r>
            <a:r>
              <a:rPr lang="en-US" dirty="0"/>
              <a:t>, </a:t>
            </a:r>
            <a:r>
              <a:rPr lang="en-US" dirty="0">
                <a:solidFill>
                  <a:srgbClr val="FF0000"/>
                </a:solidFill>
              </a:rPr>
              <a:t>anteverted</a:t>
            </a:r>
            <a:r>
              <a:rPr lang="en-US" dirty="0"/>
              <a:t> position.</a:t>
            </a:r>
          </a:p>
          <a:p>
            <a:endParaRPr lang="en-US" dirty="0"/>
          </a:p>
        </p:txBody>
      </p:sp>
      <p:sp>
        <p:nvSpPr>
          <p:cNvPr id="4" name="Rectangle 3"/>
          <p:cNvSpPr/>
          <p:nvPr/>
        </p:nvSpPr>
        <p:spPr>
          <a:xfrm>
            <a:off x="249382" y="3576728"/>
            <a:ext cx="11582399" cy="461665"/>
          </a:xfrm>
          <a:prstGeom prst="rect">
            <a:avLst/>
          </a:prstGeom>
        </p:spPr>
        <p:txBody>
          <a:bodyPr wrap="square">
            <a:spAutoFit/>
          </a:bodyPr>
          <a:lstStyle/>
          <a:p>
            <a:r>
              <a:rPr lang="en-US" sz="2400" dirty="0"/>
              <a:t>.</a:t>
            </a:r>
          </a:p>
        </p:txBody>
      </p:sp>
      <p:sp>
        <p:nvSpPr>
          <p:cNvPr id="5" name="Rectangle 4"/>
          <p:cNvSpPr/>
          <p:nvPr/>
        </p:nvSpPr>
        <p:spPr>
          <a:xfrm>
            <a:off x="360218" y="3040381"/>
            <a:ext cx="11277599" cy="381762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b="1" dirty="0">
                <a:solidFill>
                  <a:srgbClr val="FF0000"/>
                </a:solidFill>
              </a:rPr>
              <a:t>To avoid creating a false passage</a:t>
            </a:r>
            <a:r>
              <a:rPr lang="en-US" sz="2400" b="1" dirty="0">
                <a:solidFill>
                  <a:prstClr val="black"/>
                </a:solidFill>
              </a:rPr>
              <a:t>, D</a:t>
            </a:r>
            <a:r>
              <a:rPr lang="en-US" sz="2400" dirty="0">
                <a:solidFill>
                  <a:prstClr val="black"/>
                </a:solidFill>
              </a:rPr>
              <a:t>ilate the cervix with slow, steady pressure and </a:t>
            </a:r>
            <a:r>
              <a:rPr lang="en-US" sz="2400" dirty="0">
                <a:solidFill>
                  <a:srgbClr val="FF0000"/>
                </a:solidFill>
              </a:rPr>
              <a:t>stop as soon as the internal </a:t>
            </a:r>
            <a:r>
              <a:rPr lang="en-US" sz="2400" dirty="0" err="1">
                <a:solidFill>
                  <a:srgbClr val="FF0000"/>
                </a:solidFill>
              </a:rPr>
              <a:t>os</a:t>
            </a:r>
            <a:r>
              <a:rPr lang="en-US" sz="2400" dirty="0">
                <a:solidFill>
                  <a:srgbClr val="FF0000"/>
                </a:solidFill>
              </a:rPr>
              <a:t> opens</a:t>
            </a:r>
            <a:r>
              <a:rPr lang="en-US" sz="2400" dirty="0">
                <a:solidFill>
                  <a:prstClr val="black"/>
                </a:solidFill>
              </a:rPr>
              <a:t>; </a:t>
            </a:r>
            <a:r>
              <a:rPr lang="en-US" sz="2400" dirty="0">
                <a:solidFill>
                  <a:srgbClr val="00B050"/>
                </a:solidFill>
              </a:rPr>
              <a:t>do not attempt to push the dilator to the uterine fundus.</a:t>
            </a:r>
          </a:p>
          <a:p>
            <a:pPr lvl="0"/>
            <a:endParaRPr lang="en-US" sz="2400" dirty="0">
              <a:solidFill>
                <a:prstClr val="black"/>
              </a:solidFill>
            </a:endParaRPr>
          </a:p>
          <a:p>
            <a:pPr lvl="0"/>
            <a:r>
              <a:rPr lang="en-US" sz="2400" dirty="0">
                <a:solidFill>
                  <a:prstClr val="black"/>
                </a:solidFill>
              </a:rPr>
              <a:t>Always </a:t>
            </a:r>
            <a:r>
              <a:rPr lang="en-US" sz="2400" dirty="0">
                <a:solidFill>
                  <a:srgbClr val="FF0000"/>
                </a:solidFill>
              </a:rPr>
              <a:t>insert the hysteroscope </a:t>
            </a:r>
            <a:r>
              <a:rPr lang="en-US" sz="2400" dirty="0">
                <a:solidFill>
                  <a:prstClr val="black"/>
                </a:solidFill>
              </a:rPr>
              <a:t>or resectoscope </a:t>
            </a:r>
            <a:r>
              <a:rPr lang="en-US" sz="2400" dirty="0">
                <a:solidFill>
                  <a:srgbClr val="FF0000"/>
                </a:solidFill>
              </a:rPr>
              <a:t>under direct vision </a:t>
            </a:r>
            <a:r>
              <a:rPr lang="en-US" sz="2400" dirty="0">
                <a:solidFill>
                  <a:prstClr val="black"/>
                </a:solidFill>
              </a:rPr>
              <a:t>rather than use an obturator. </a:t>
            </a:r>
            <a:r>
              <a:rPr lang="en-US" sz="2400" dirty="0">
                <a:solidFill>
                  <a:srgbClr val="FF0000"/>
                </a:solidFill>
              </a:rPr>
              <a:t>Keep the “dark circle</a:t>
            </a:r>
            <a:r>
              <a:rPr lang="en-US" sz="2400" dirty="0">
                <a:solidFill>
                  <a:prstClr val="black"/>
                </a:solidFill>
              </a:rPr>
              <a:t>” </a:t>
            </a:r>
            <a:r>
              <a:rPr lang="en-US" sz="2400" dirty="0">
                <a:solidFill>
                  <a:srgbClr val="FF0000"/>
                </a:solidFill>
              </a:rPr>
              <a:t>in the center </a:t>
            </a:r>
            <a:r>
              <a:rPr lang="en-US" sz="2400" dirty="0">
                <a:solidFill>
                  <a:prstClr val="black"/>
                </a:solidFill>
              </a:rPr>
              <a:t>of the field and slowly advance the hysteroscope toward it until the cavity is reached</a:t>
            </a:r>
            <a:endParaRPr lang="en-US" dirty="0"/>
          </a:p>
        </p:txBody>
      </p:sp>
      <p:sp>
        <p:nvSpPr>
          <p:cNvPr id="7" name="Footer Placeholder 6">
            <a:extLst>
              <a:ext uri="{FF2B5EF4-FFF2-40B4-BE49-F238E27FC236}">
                <a16:creationId xmlns:a16="http://schemas.microsoft.com/office/drawing/2014/main" id="{717E98B5-C916-0F48-8F59-A24FABE28525}"/>
              </a:ext>
            </a:extLst>
          </p:cNvPr>
          <p:cNvSpPr>
            <a:spLocks noGrp="1"/>
          </p:cNvSpPr>
          <p:nvPr>
            <p:ph type="ftr" sz="quarter" idx="11"/>
          </p:nvPr>
        </p:nvSpPr>
        <p:spPr/>
        <p:txBody>
          <a:bodyPr/>
          <a:lstStyle/>
          <a:p>
            <a:r>
              <a:rPr lang="en-US"/>
              <a:t>Dr.Ameneh.Haghgoo</a:t>
            </a:r>
            <a:endParaRPr lang="fa-IR"/>
          </a:p>
        </p:txBody>
      </p:sp>
      <p:pic>
        <p:nvPicPr>
          <p:cNvPr id="8" name="Picture 7">
            <a:extLst>
              <a:ext uri="{FF2B5EF4-FFF2-40B4-BE49-F238E27FC236}">
                <a16:creationId xmlns:a16="http://schemas.microsoft.com/office/drawing/2014/main" id="{FE20F14C-6C40-194A-A7CD-62B86B07B6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1051" y="-1"/>
            <a:ext cx="848740" cy="848740"/>
          </a:xfrm>
          <a:prstGeom prst="rect">
            <a:avLst/>
          </a:prstGeom>
        </p:spPr>
      </p:pic>
      <p:pic>
        <p:nvPicPr>
          <p:cNvPr id="9" name="Picture 8">
            <a:extLst>
              <a:ext uri="{FF2B5EF4-FFF2-40B4-BE49-F238E27FC236}">
                <a16:creationId xmlns:a16="http://schemas.microsoft.com/office/drawing/2014/main" id="{1E988CDF-D120-3641-B896-3A662D2226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108967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3461" y="1777470"/>
            <a:ext cx="11458223"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effectLst/>
                <a:uLnTx/>
                <a:uFillTx/>
                <a:latin typeface="Calibri Light" panose="020F0302020204030204"/>
                <a:ea typeface="+mj-ea"/>
                <a:cs typeface="+mj-cs"/>
              </a:rPr>
              <a:t>Uterine rupture after </a:t>
            </a:r>
            <a:r>
              <a:rPr kumimoji="0" lang="en-US" sz="4400" b="1" i="0" u="none" strike="noStrike" kern="0" cap="none" spc="0" normalizeH="0" baseline="0" noProof="0" dirty="0">
                <a:ln>
                  <a:noFill/>
                </a:ln>
                <a:solidFill>
                  <a:srgbClr val="FF0000"/>
                </a:solidFill>
                <a:effectLst/>
                <a:uLnTx/>
                <a:uFillTx/>
                <a:latin typeface="Calibri Light" panose="020F0302020204030204"/>
                <a:ea typeface="+mj-ea"/>
                <a:cs typeface="+mj-cs"/>
              </a:rPr>
              <a:t>septoplasty</a:t>
            </a:r>
            <a:endParaRPr kumimoji="0" lang="fa-IR" sz="1800" b="1" i="0" u="none" strike="noStrike" kern="0" cap="none" spc="0" normalizeH="0" baseline="0" noProof="0" dirty="0">
              <a:ln>
                <a:noFill/>
              </a:ln>
              <a:solidFill>
                <a:srgbClr val="FF0000"/>
              </a:solidFill>
              <a:effectLst/>
              <a:uLnTx/>
              <a:uFillTx/>
            </a:endParaRPr>
          </a:p>
        </p:txBody>
      </p:sp>
      <p:sp>
        <p:nvSpPr>
          <p:cNvPr id="6" name="Folded Corner 5"/>
          <p:cNvSpPr/>
          <p:nvPr/>
        </p:nvSpPr>
        <p:spPr>
          <a:xfrm>
            <a:off x="532628" y="2586518"/>
            <a:ext cx="10203461" cy="1999337"/>
          </a:xfrm>
          <a:prstGeom prst="foldedCorner">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solidFill>
                  <a:srgbClr val="000000"/>
                </a:solidFill>
                <a:latin typeface="Times New Roman" panose="02020603050405020304" pitchFamily="18" charset="0"/>
              </a:rPr>
              <a:t>Incidence :</a:t>
            </a:r>
            <a:r>
              <a:rPr lang="en-US" b="1" dirty="0">
                <a:solidFill>
                  <a:srgbClr val="000000"/>
                </a:solidFill>
                <a:latin typeface="Times New Roman" panose="02020603050405020304" pitchFamily="18" charset="0"/>
              </a:rPr>
              <a:t>0</a:t>
            </a:r>
            <a:r>
              <a:rPr lang="en-US" b="1" dirty="0">
                <a:solidFill>
                  <a:srgbClr val="FF0000"/>
                </a:solidFill>
                <a:latin typeface="Times New Roman" panose="02020603050405020304" pitchFamily="18" charset="0"/>
              </a:rPr>
              <a:t>.02% </a:t>
            </a:r>
          </a:p>
          <a:p>
            <a:pPr lvl="0"/>
            <a:r>
              <a:rPr lang="en-US" dirty="0">
                <a:solidFill>
                  <a:prstClr val="black"/>
                </a:solidFill>
              </a:rPr>
              <a:t>Commonly used techniques include incision of the septum utilizing cold scissors, unipolar or bipolar cautery, or laser, or resection of the septum. </a:t>
            </a:r>
            <a:r>
              <a:rPr lang="en-US" sz="1200" dirty="0">
                <a:solidFill>
                  <a:prstClr val="black"/>
                </a:solidFill>
              </a:rPr>
              <a:t>(ASRM ,ACOG2005)</a:t>
            </a:r>
          </a:p>
          <a:p>
            <a:pPr lvl="0"/>
            <a:r>
              <a:rPr lang="en-US" sz="2400" dirty="0">
                <a:solidFill>
                  <a:srgbClr val="FF0000"/>
                </a:solidFill>
              </a:rPr>
              <a:t>Risk of subsequent pregnancy-related uterine rupture </a:t>
            </a:r>
            <a:r>
              <a:rPr lang="en-US" dirty="0">
                <a:solidFill>
                  <a:prstClr val="black"/>
                </a:solidFill>
              </a:rPr>
              <a:t>is correlated with </a:t>
            </a:r>
            <a:r>
              <a:rPr lang="en-US" b="1" dirty="0">
                <a:solidFill>
                  <a:srgbClr val="FF0000"/>
                </a:solidFill>
              </a:rPr>
              <a:t>excessive septal </a:t>
            </a:r>
            <a:r>
              <a:rPr lang="en-US" b="1" dirty="0">
                <a:solidFill>
                  <a:prstClr val="black"/>
                </a:solidFill>
              </a:rPr>
              <a:t>excision, </a:t>
            </a:r>
            <a:r>
              <a:rPr lang="en-US" b="1" dirty="0">
                <a:solidFill>
                  <a:srgbClr val="FF0000"/>
                </a:solidFill>
              </a:rPr>
              <a:t>penetration of the myometrium</a:t>
            </a:r>
            <a:r>
              <a:rPr lang="en-US" dirty="0">
                <a:solidFill>
                  <a:prstClr val="black"/>
                </a:solidFill>
              </a:rPr>
              <a:t>, uterine w</a:t>
            </a:r>
            <a:r>
              <a:rPr lang="en-US" dirty="0">
                <a:solidFill>
                  <a:srgbClr val="FF0000"/>
                </a:solidFill>
              </a:rPr>
              <a:t>all perforation</a:t>
            </a:r>
            <a:r>
              <a:rPr lang="en-US" dirty="0">
                <a:solidFill>
                  <a:prstClr val="black"/>
                </a:solidFill>
              </a:rPr>
              <a:t>, and </a:t>
            </a:r>
            <a:r>
              <a:rPr lang="en-US" dirty="0">
                <a:solidFill>
                  <a:srgbClr val="FF0000"/>
                </a:solidFill>
              </a:rPr>
              <a:t>excessive use of cautery </a:t>
            </a:r>
            <a:r>
              <a:rPr lang="en-US" dirty="0">
                <a:solidFill>
                  <a:prstClr val="black"/>
                </a:solidFill>
              </a:rPr>
              <a:t>or laser energy during the initial septum incision procedure.</a:t>
            </a:r>
            <a:endParaRPr lang="en-US" b="1" dirty="0">
              <a:solidFill>
                <a:srgbClr val="000000"/>
              </a:solidFill>
              <a:latin typeface="Times New Roman" panose="02020603050405020304" pitchFamily="18" charset="0"/>
            </a:endParaRPr>
          </a:p>
        </p:txBody>
      </p:sp>
      <p:sp>
        <p:nvSpPr>
          <p:cNvPr id="7" name="Folded Corner 6"/>
          <p:cNvSpPr/>
          <p:nvPr/>
        </p:nvSpPr>
        <p:spPr>
          <a:xfrm>
            <a:off x="532629" y="4779817"/>
            <a:ext cx="10203461" cy="1654283"/>
          </a:xfrm>
          <a:prstGeom prst="foldedCorner">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solidFill>
                  <a:srgbClr val="FF0000"/>
                </a:solidFill>
                <a:latin typeface="Times New Roman" panose="02020603050405020304" pitchFamily="18" charset="0"/>
              </a:rPr>
              <a:t>The damage to the vascular supp</a:t>
            </a:r>
            <a:r>
              <a:rPr lang="en-US" dirty="0">
                <a:solidFill>
                  <a:srgbClr val="000000"/>
                </a:solidFill>
                <a:latin typeface="Times New Roman" panose="02020603050405020304" pitchFamily="18" charset="0"/>
              </a:rPr>
              <a:t>ly from electro surgery may cause </a:t>
            </a:r>
            <a:r>
              <a:rPr lang="en-US" dirty="0">
                <a:solidFill>
                  <a:srgbClr val="FF0000"/>
                </a:solidFill>
                <a:latin typeface="Times New Roman" panose="02020603050405020304" pitchFamily="18" charset="0"/>
              </a:rPr>
              <a:t>weakness </a:t>
            </a:r>
            <a:r>
              <a:rPr lang="en-US" dirty="0">
                <a:solidFill>
                  <a:srgbClr val="000000"/>
                </a:solidFill>
                <a:latin typeface="Times New Roman" panose="02020603050405020304" pitchFamily="18" charset="0"/>
              </a:rPr>
              <a:t>in the myometrium. Intraoperative uterine rupture during septoplasty is also considered a risk factor for </a:t>
            </a:r>
            <a:r>
              <a:rPr lang="en-US" dirty="0">
                <a:solidFill>
                  <a:srgbClr val="FF0000"/>
                </a:solidFill>
                <a:latin typeface="Times New Roman" panose="02020603050405020304" pitchFamily="18" charset="0"/>
              </a:rPr>
              <a:t>uterine rupture </a:t>
            </a:r>
            <a:r>
              <a:rPr lang="en-US" dirty="0">
                <a:solidFill>
                  <a:srgbClr val="000000"/>
                </a:solidFill>
                <a:latin typeface="Times New Roman" panose="02020603050405020304" pitchFamily="18" charset="0"/>
              </a:rPr>
              <a:t>during pregnancy</a:t>
            </a:r>
            <a:r>
              <a:rPr lang="en-US" sz="1200" dirty="0">
                <a:solidFill>
                  <a:srgbClr val="000000"/>
                </a:solidFill>
                <a:latin typeface="Times New Roman" panose="02020603050405020304" pitchFamily="18" charset="0"/>
              </a:rPr>
              <a:t>.(Nouri 2010,Dural 2015)</a:t>
            </a:r>
            <a:endParaRPr lang="en-US" sz="1200" dirty="0">
              <a:solidFill>
                <a:prstClr val="black"/>
              </a:solidFill>
            </a:endParaRPr>
          </a:p>
        </p:txBody>
      </p:sp>
      <p:sp>
        <p:nvSpPr>
          <p:cNvPr id="3" name="Footer Placeholder 2">
            <a:extLst>
              <a:ext uri="{FF2B5EF4-FFF2-40B4-BE49-F238E27FC236}">
                <a16:creationId xmlns:a16="http://schemas.microsoft.com/office/drawing/2014/main" id="{9873F15C-8D11-CA4D-9209-F804E1692238}"/>
              </a:ext>
            </a:extLst>
          </p:cNvPr>
          <p:cNvSpPr>
            <a:spLocks noGrp="1"/>
          </p:cNvSpPr>
          <p:nvPr>
            <p:ph type="ftr" sz="quarter" idx="11"/>
          </p:nvPr>
        </p:nvSpPr>
        <p:spPr/>
        <p:txBody>
          <a:bodyPr/>
          <a:lstStyle/>
          <a:p>
            <a:r>
              <a:rPr lang="en-US"/>
              <a:t>Dr.Ameneh.Haghgoo</a:t>
            </a:r>
            <a:endParaRPr lang="fa-IR"/>
          </a:p>
        </p:txBody>
      </p:sp>
      <p:pic>
        <p:nvPicPr>
          <p:cNvPr id="8" name="Picture 7">
            <a:extLst>
              <a:ext uri="{FF2B5EF4-FFF2-40B4-BE49-F238E27FC236}">
                <a16:creationId xmlns:a16="http://schemas.microsoft.com/office/drawing/2014/main" id="{D3FAFE7E-1BEF-AA48-9A1F-B3DFC3BEB3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555" y="-1"/>
            <a:ext cx="848740" cy="848740"/>
          </a:xfrm>
          <a:prstGeom prst="rect">
            <a:avLst/>
          </a:prstGeom>
        </p:spPr>
      </p:pic>
      <p:pic>
        <p:nvPicPr>
          <p:cNvPr id="9" name="Picture 8">
            <a:extLst>
              <a:ext uri="{FF2B5EF4-FFF2-40B4-BE49-F238E27FC236}">
                <a16:creationId xmlns:a16="http://schemas.microsoft.com/office/drawing/2014/main" id="{98DB5DB7-99AB-0547-BEEB-71E700DFA7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3944277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064110" y="1659021"/>
            <a:ext cx="7356981" cy="5510635"/>
          </a:xfrm>
          <a:prstGeom prst="rect">
            <a:avLst/>
          </a:prstGeom>
          <a:ln>
            <a:noFill/>
          </a:ln>
          <a:effectLst>
            <a:softEdge rad="112500"/>
          </a:effectLst>
        </p:spPr>
      </p:pic>
      <p:sp>
        <p:nvSpPr>
          <p:cNvPr id="2" name="Footer Placeholder 1">
            <a:extLst>
              <a:ext uri="{FF2B5EF4-FFF2-40B4-BE49-F238E27FC236}">
                <a16:creationId xmlns:a16="http://schemas.microsoft.com/office/drawing/2014/main" id="{485D9378-27D0-3245-819C-1C3805E002F7}"/>
              </a:ext>
            </a:extLst>
          </p:cNvPr>
          <p:cNvSpPr>
            <a:spLocks noGrp="1"/>
          </p:cNvSpPr>
          <p:nvPr>
            <p:ph type="ftr" sz="quarter" idx="11"/>
          </p:nvPr>
        </p:nvSpPr>
        <p:spPr/>
        <p:txBody>
          <a:bodyPr/>
          <a:lstStyle/>
          <a:p>
            <a:r>
              <a:rPr lang="en-US"/>
              <a:t>Dr.Ameneh.Haghgoo</a:t>
            </a:r>
            <a:endParaRPr lang="fa-IR"/>
          </a:p>
        </p:txBody>
      </p:sp>
      <p:pic>
        <p:nvPicPr>
          <p:cNvPr id="4" name="Picture 3">
            <a:extLst>
              <a:ext uri="{FF2B5EF4-FFF2-40B4-BE49-F238E27FC236}">
                <a16:creationId xmlns:a16="http://schemas.microsoft.com/office/drawing/2014/main" id="{7F6978C3-7AD7-3741-B41D-91249FDC77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1051" y="0"/>
            <a:ext cx="848740" cy="848740"/>
          </a:xfrm>
          <a:prstGeom prst="rect">
            <a:avLst/>
          </a:prstGeom>
        </p:spPr>
      </p:pic>
      <p:pic>
        <p:nvPicPr>
          <p:cNvPr id="6" name="Picture 5">
            <a:extLst>
              <a:ext uri="{FF2B5EF4-FFF2-40B4-BE49-F238E27FC236}">
                <a16:creationId xmlns:a16="http://schemas.microsoft.com/office/drawing/2014/main" id="{7F04CAA5-01EA-AE4E-AC99-137A71710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055430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21521" y="1194979"/>
            <a:ext cx="4249048" cy="92333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dirty="0">
                <a:ln>
                  <a:noFill/>
                </a:ln>
                <a:solidFill>
                  <a:prstClr val="black"/>
                </a:solidFill>
                <a:effectLst/>
                <a:uLnTx/>
                <a:uFillTx/>
              </a:rPr>
              <a:t>Complications</a:t>
            </a:r>
            <a:endParaRPr kumimoji="0" lang="fa-IR" sz="1800" b="0" i="0" u="none" strike="noStrike" kern="0" cap="none" spc="0" normalizeH="0" baseline="0" noProof="0" dirty="0">
              <a:ln>
                <a:noFill/>
              </a:ln>
              <a:solidFill>
                <a:sysClr val="windowText" lastClr="000000"/>
              </a:solidFill>
              <a:effectLst/>
              <a:uLnTx/>
              <a:uFillTx/>
            </a:endParaRPr>
          </a:p>
        </p:txBody>
      </p:sp>
      <p:pic>
        <p:nvPicPr>
          <p:cNvPr id="3" name="Picture 2"/>
          <p:cNvPicPr>
            <a:picLocks noChangeAspect="1"/>
          </p:cNvPicPr>
          <p:nvPr/>
        </p:nvPicPr>
        <p:blipFill rotWithShape="1">
          <a:blip r:embed="rId2"/>
          <a:srcRect l="4545" t="39489" r="32994" b="21875"/>
          <a:stretch/>
        </p:blipFill>
        <p:spPr>
          <a:xfrm>
            <a:off x="790221" y="2502132"/>
            <a:ext cx="10905067" cy="38093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906338" y="6418261"/>
            <a:ext cx="3789820"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rPr>
              <a:t>Aydeniz 2002,Jansen 2000,Agostini 2002,Vilos 2019ACOG</a:t>
            </a:r>
          </a:p>
        </p:txBody>
      </p:sp>
      <p:sp>
        <p:nvSpPr>
          <p:cNvPr id="6" name="Footer Placeholder 5">
            <a:extLst>
              <a:ext uri="{FF2B5EF4-FFF2-40B4-BE49-F238E27FC236}">
                <a16:creationId xmlns:a16="http://schemas.microsoft.com/office/drawing/2014/main" id="{7D0322B3-CDC7-5942-9243-3080221DE892}"/>
              </a:ext>
            </a:extLst>
          </p:cNvPr>
          <p:cNvSpPr>
            <a:spLocks noGrp="1"/>
          </p:cNvSpPr>
          <p:nvPr>
            <p:ph type="ftr" sz="quarter" idx="11"/>
          </p:nvPr>
        </p:nvSpPr>
        <p:spPr/>
        <p:txBody>
          <a:bodyPr/>
          <a:lstStyle/>
          <a:p>
            <a:r>
              <a:rPr lang="en-US"/>
              <a:t>Dr.Ameneh.Haghgoo</a:t>
            </a:r>
            <a:endParaRPr lang="fa-IR"/>
          </a:p>
        </p:txBody>
      </p:sp>
      <p:pic>
        <p:nvPicPr>
          <p:cNvPr id="7" name="Picture 6">
            <a:extLst>
              <a:ext uri="{FF2B5EF4-FFF2-40B4-BE49-F238E27FC236}">
                <a16:creationId xmlns:a16="http://schemas.microsoft.com/office/drawing/2014/main" id="{93B58C31-AF53-0443-B4E9-BAF73A3D6B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0321" y="-1"/>
            <a:ext cx="848740" cy="848740"/>
          </a:xfrm>
          <a:prstGeom prst="rect">
            <a:avLst/>
          </a:prstGeom>
        </p:spPr>
      </p:pic>
      <p:pic>
        <p:nvPicPr>
          <p:cNvPr id="8" name="Picture 7">
            <a:extLst>
              <a:ext uri="{FF2B5EF4-FFF2-40B4-BE49-F238E27FC236}">
                <a16:creationId xmlns:a16="http://schemas.microsoft.com/office/drawing/2014/main" id="{0E5CD6C1-363B-AD40-93CD-7705979257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313296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91339" y="1763528"/>
            <a:ext cx="3281675" cy="923330"/>
          </a:xfrm>
          <a:prstGeom prst="rect">
            <a:avLst/>
          </a:prstGeom>
        </p:spPr>
        <p:txBody>
          <a:bodyPr wrap="square">
            <a:spAutoFit/>
          </a:bodyPr>
          <a:lstStyle/>
          <a:p>
            <a:pPr>
              <a:defRPr/>
            </a:pPr>
            <a:r>
              <a:rPr kumimoji="0" lang="en-US" sz="5400" b="1" i="0" u="none" strike="noStrike" kern="0" cap="none" spc="0" normalizeH="0" baseline="30000" noProof="0" dirty="0">
                <a:ln>
                  <a:noFill/>
                </a:ln>
                <a:solidFill>
                  <a:prstClr val="black"/>
                </a:solidFill>
                <a:effectLst/>
                <a:uLnTx/>
                <a:uFillTx/>
                <a:ea typeface="+mj-ea"/>
                <a:cs typeface="+mj-cs"/>
              </a:rPr>
              <a:t>Fluid overload </a:t>
            </a:r>
            <a:r>
              <a:rPr lang="en-US" sz="3200" b="1" kern="0" dirty="0">
                <a:latin typeface="Calibri Light" panose="020F0302020204030204"/>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ectangle 2"/>
          <p:cNvSpPr/>
          <p:nvPr/>
        </p:nvSpPr>
        <p:spPr>
          <a:xfrm>
            <a:off x="609601" y="2225193"/>
            <a:ext cx="10972800" cy="4220643"/>
          </a:xfrm>
          <a:prstGeom prst="rect">
            <a:avLst/>
          </a:prstGeom>
        </p:spPr>
        <p:txBody>
          <a:bodyPr wrap="square">
            <a:spAutoFit/>
          </a:bodyPr>
          <a:lstStyle/>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Calibri Light" panose="020F0302020204030204"/>
              </a:rPr>
              <a:t>Pulmonary edema</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0" cap="none" spc="0" normalizeH="0" baseline="0" noProof="0" dirty="0">
                <a:ln>
                  <a:noFill/>
                </a:ln>
                <a:effectLst/>
                <a:uLnTx/>
                <a:uFillTx/>
                <a:latin typeface="Calibri Light" panose="020F0302020204030204"/>
              </a:rPr>
              <a:t> </a:t>
            </a:r>
            <a:r>
              <a:rPr kumimoji="0" lang="en-US" sz="2000" b="0" i="0" u="none" strike="noStrike" kern="0" cap="none" spc="0" normalizeH="0" baseline="0" noProof="0" dirty="0">
                <a:ln>
                  <a:noFill/>
                </a:ln>
                <a:effectLst/>
                <a:uLnTx/>
                <a:uFillTx/>
                <a:latin typeface="Calibri Light" panose="020F0302020204030204"/>
              </a:rPr>
              <a:t>Neurologic complications</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000" kern="0" dirty="0">
                <a:latin typeface="Calibri Light" panose="020F0302020204030204"/>
              </a:rPr>
              <a:t>D</a:t>
            </a:r>
            <a:r>
              <a:rPr kumimoji="0" lang="en-US" sz="2000" b="0" i="0" u="none" strike="noStrike" kern="0" cap="none" spc="0" normalizeH="0" baseline="0" noProof="0" dirty="0" err="1">
                <a:ln>
                  <a:noFill/>
                </a:ln>
                <a:effectLst/>
                <a:uLnTx/>
                <a:uFillTx/>
                <a:latin typeface="Calibri Light" panose="020F0302020204030204"/>
              </a:rPr>
              <a:t>eath</a:t>
            </a:r>
            <a:endParaRPr kumimoji="0" lang="en-US" sz="2000" b="0" i="0" u="none" strike="noStrike" kern="0" cap="none" spc="0" normalizeH="0" baseline="0" noProof="0" dirty="0">
              <a:ln>
                <a:noFill/>
              </a:ln>
              <a:effectLst/>
              <a:uLnTx/>
              <a:uFillTx/>
              <a:latin typeface="Calibri Light" panose="020F0302020204030204"/>
            </a:endParaRP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b="1" kern="0" dirty="0">
                <a:solidFill>
                  <a:srgbClr val="FF0000"/>
                </a:solidFill>
                <a:latin typeface="Calibri Light" panose="020F0302020204030204"/>
              </a:rPr>
              <a:t>Predisposing factors</a:t>
            </a:r>
            <a:r>
              <a:rPr lang="en-US" kern="0" dirty="0">
                <a:solidFill>
                  <a:srgbClr val="FF0000"/>
                </a:solidFill>
                <a:latin typeface="Calibri Light" panose="020F0302020204030204"/>
              </a:rPr>
              <a:t>:</a:t>
            </a:r>
            <a:endParaRPr kumimoji="0" lang="en-US" b="0" i="0" u="none" strike="noStrike" kern="0" cap="none" spc="0" normalizeH="0" baseline="0" noProof="0" dirty="0">
              <a:ln>
                <a:noFill/>
              </a:ln>
              <a:solidFill>
                <a:srgbClr val="FF0000"/>
              </a:solidFill>
              <a:effectLst/>
              <a:uLnTx/>
              <a:uFillTx/>
              <a:latin typeface="Calibri Light" panose="020F0302020204030204"/>
            </a:endParaRP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0" cap="none" spc="0" normalizeH="0" baseline="0" noProof="0" dirty="0">
                <a:ln>
                  <a:noFill/>
                </a:ln>
                <a:effectLst/>
                <a:uLnTx/>
                <a:uFillTx/>
                <a:latin typeface="Calibri Light" panose="020F0302020204030204"/>
              </a:rPr>
              <a:t> Use of</a:t>
            </a:r>
            <a:r>
              <a:rPr kumimoji="0" lang="en-US" b="1" i="0" u="none" strike="noStrike" kern="0" cap="none" spc="0" normalizeH="0" baseline="0" noProof="0" dirty="0">
                <a:ln>
                  <a:noFill/>
                </a:ln>
                <a:solidFill>
                  <a:srgbClr val="FF0000"/>
                </a:solidFill>
                <a:effectLst/>
                <a:uLnTx/>
                <a:uFillTx/>
                <a:latin typeface="Calibri Light" panose="020F0302020204030204"/>
              </a:rPr>
              <a:t> Electrolyte-free</a:t>
            </a:r>
            <a:r>
              <a:rPr kumimoji="0" lang="en-US" b="0" i="0" u="none" strike="noStrike" kern="0" cap="none" spc="0" normalizeH="0" baseline="0" noProof="0" dirty="0">
                <a:ln>
                  <a:noFill/>
                </a:ln>
                <a:effectLst/>
                <a:uLnTx/>
                <a:uFillTx/>
                <a:latin typeface="Calibri Light" panose="020F0302020204030204"/>
              </a:rPr>
              <a:t>, hypotonic distending media is associated with a </a:t>
            </a:r>
            <a:r>
              <a:rPr kumimoji="0" lang="en-US" b="1" i="0" u="none" strike="noStrike" kern="0" cap="none" spc="0" normalizeH="0" baseline="0" noProof="0" dirty="0">
                <a:ln>
                  <a:noFill/>
                </a:ln>
                <a:effectLst/>
                <a:uLnTx/>
                <a:uFillTx/>
                <a:latin typeface="Calibri Light" panose="020F0302020204030204"/>
              </a:rPr>
              <a:t>greater risk </a:t>
            </a:r>
            <a:r>
              <a:rPr kumimoji="0" lang="en-US" b="0" i="0" u="none" strike="noStrike" kern="0" cap="none" spc="0" normalizeH="0" baseline="0" noProof="0" dirty="0">
                <a:ln>
                  <a:noFill/>
                </a:ln>
                <a:effectLst/>
                <a:uLnTx/>
                <a:uFillTx/>
                <a:latin typeface="Calibri Light" panose="020F0302020204030204"/>
              </a:rPr>
              <a:t>of </a:t>
            </a:r>
            <a:r>
              <a:rPr kumimoji="0" lang="en-US" b="0" i="0" u="none" strike="noStrike" kern="0" cap="none" spc="0" normalizeH="0" baseline="0" noProof="0" dirty="0">
                <a:ln>
                  <a:noFill/>
                </a:ln>
                <a:solidFill>
                  <a:srgbClr val="FF0000"/>
                </a:solidFill>
                <a:effectLst/>
                <a:uLnTx/>
                <a:uFillTx/>
                <a:latin typeface="Calibri Light" panose="020F0302020204030204"/>
              </a:rPr>
              <a:t>hypotonic hyponatremia </a:t>
            </a:r>
            <a:r>
              <a:rPr kumimoji="0" lang="en-US" b="0" i="0" u="none" strike="noStrike" kern="0" cap="none" spc="0" normalizeH="0" baseline="0" noProof="0" dirty="0">
                <a:ln>
                  <a:noFill/>
                </a:ln>
                <a:effectLst/>
                <a:uLnTx/>
                <a:uFillTx/>
                <a:latin typeface="Calibri Light" panose="020F0302020204030204"/>
              </a:rPr>
              <a:t>and </a:t>
            </a:r>
            <a:r>
              <a:rPr kumimoji="0" lang="en-US" b="0" i="0" u="none" strike="noStrike" kern="0" cap="none" spc="0" normalizeH="0" baseline="0" noProof="0" dirty="0">
                <a:ln>
                  <a:noFill/>
                </a:ln>
                <a:solidFill>
                  <a:srgbClr val="FF0000"/>
                </a:solidFill>
                <a:effectLst/>
                <a:uLnTx/>
                <a:uFillTx/>
                <a:latin typeface="Calibri Light" panose="020F0302020204030204"/>
              </a:rPr>
              <a:t>cerebral edema</a:t>
            </a:r>
            <a:r>
              <a:rPr kumimoji="0" lang="en-US" b="0" i="0" u="none" strike="noStrike" kern="0" cap="none" spc="0" normalizeH="0" baseline="0" noProof="0" dirty="0">
                <a:ln>
                  <a:noFill/>
                </a:ln>
                <a:effectLst/>
                <a:uLnTx/>
                <a:uFillTx/>
                <a:latin typeface="Calibri Light" panose="020F0302020204030204"/>
              </a:rPr>
              <a:t>.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FF0000"/>
                </a:solidFill>
                <a:effectLst/>
                <a:uLnTx/>
                <a:uFillTx/>
                <a:latin typeface="Calibri Light" panose="020F0302020204030204"/>
              </a:rPr>
              <a:t>Fluid deficit</a:t>
            </a:r>
            <a:r>
              <a:rPr kumimoji="0" lang="en-US" b="0" i="0" u="none" strike="noStrike" kern="0" cap="none" spc="0" normalizeH="0" baseline="0" noProof="0" dirty="0">
                <a:ln>
                  <a:noFill/>
                </a:ln>
                <a:effectLst/>
                <a:uLnTx/>
                <a:uFillTx/>
                <a:latin typeface="Calibri Light" panose="020F0302020204030204"/>
              </a:rPr>
              <a:t> is affected by </a:t>
            </a:r>
            <a:r>
              <a:rPr kumimoji="0" lang="en-US" b="0" i="0" u="none" strike="noStrike" kern="0" cap="none" spc="0" normalizeH="0" baseline="0" noProof="0" dirty="0">
                <a:ln>
                  <a:noFill/>
                </a:ln>
                <a:solidFill>
                  <a:srgbClr val="FF0000"/>
                </a:solidFill>
                <a:effectLst/>
                <a:uLnTx/>
                <a:uFillTx/>
                <a:latin typeface="Calibri Light" panose="020F0302020204030204"/>
              </a:rPr>
              <a:t>size</a:t>
            </a:r>
            <a:r>
              <a:rPr kumimoji="0" lang="en-US" b="0" i="0" u="none" strike="noStrike" kern="0" cap="none" spc="0" normalizeH="0" baseline="0" noProof="0" dirty="0">
                <a:ln>
                  <a:noFill/>
                </a:ln>
                <a:effectLst/>
                <a:uLnTx/>
                <a:uFillTx/>
                <a:latin typeface="Calibri Light" panose="020F0302020204030204"/>
              </a:rPr>
              <a:t> and </a:t>
            </a:r>
            <a:r>
              <a:rPr kumimoji="0" lang="en-US" b="0" i="0" u="none" strike="noStrike" kern="0" cap="none" spc="0" normalizeH="0" baseline="0" noProof="0" dirty="0">
                <a:ln>
                  <a:noFill/>
                </a:ln>
                <a:solidFill>
                  <a:srgbClr val="FF0000"/>
                </a:solidFill>
                <a:effectLst/>
                <a:uLnTx/>
                <a:uFillTx/>
                <a:latin typeface="Calibri Light" panose="020F0302020204030204"/>
              </a:rPr>
              <a:t>number</a:t>
            </a:r>
            <a:r>
              <a:rPr kumimoji="0" lang="en-US" b="0" i="0" u="none" strike="noStrike" kern="0" cap="none" spc="0" normalizeH="0" baseline="0" noProof="0" dirty="0">
                <a:ln>
                  <a:noFill/>
                </a:ln>
                <a:effectLst/>
                <a:uLnTx/>
                <a:uFillTx/>
                <a:latin typeface="Calibri Light" panose="020F0302020204030204"/>
              </a:rPr>
              <a:t> of the </a:t>
            </a:r>
            <a:r>
              <a:rPr kumimoji="0" lang="en-US" b="0" i="0" u="none" strike="noStrike" kern="0" cap="none" spc="0" normalizeH="0" baseline="0" noProof="0" dirty="0">
                <a:ln>
                  <a:noFill/>
                </a:ln>
                <a:solidFill>
                  <a:srgbClr val="FF0000"/>
                </a:solidFill>
                <a:effectLst/>
                <a:uLnTx/>
                <a:uFillTx/>
                <a:latin typeface="Calibri Light" panose="020F0302020204030204"/>
              </a:rPr>
              <a:t>lesions </a:t>
            </a:r>
            <a:r>
              <a:rPr kumimoji="0" lang="en-US" b="0" i="0" u="none" strike="noStrike" kern="0" cap="none" spc="0" normalizeH="0" baseline="0" noProof="0" dirty="0">
                <a:ln>
                  <a:noFill/>
                </a:ln>
                <a:effectLst/>
                <a:uLnTx/>
                <a:uFillTx/>
                <a:latin typeface="Calibri Light" panose="020F0302020204030204"/>
              </a:rPr>
              <a:t>removed, the </a:t>
            </a:r>
            <a:r>
              <a:rPr kumimoji="0" lang="en-US" b="0" i="0" u="none" strike="noStrike" kern="0" cap="none" spc="0" normalizeH="0" baseline="0" noProof="0" dirty="0">
                <a:ln>
                  <a:noFill/>
                </a:ln>
                <a:solidFill>
                  <a:srgbClr val="FF0000"/>
                </a:solidFill>
                <a:effectLst/>
                <a:uLnTx/>
                <a:uFillTx/>
                <a:latin typeface="Calibri Light" panose="020F0302020204030204"/>
              </a:rPr>
              <a:t>depth</a:t>
            </a:r>
            <a:r>
              <a:rPr kumimoji="0" lang="en-US" b="0" i="0" u="none" strike="noStrike" kern="0" cap="none" spc="0" normalizeH="0" baseline="0" noProof="0" dirty="0">
                <a:ln>
                  <a:noFill/>
                </a:ln>
                <a:effectLst/>
                <a:uLnTx/>
                <a:uFillTx/>
                <a:latin typeface="Calibri Light" panose="020F0302020204030204"/>
              </a:rPr>
              <a:t> of </a:t>
            </a:r>
            <a:r>
              <a:rPr kumimoji="0" lang="en-US" b="0" i="0" u="none" strike="noStrike" kern="0" cap="none" spc="0" normalizeH="0" baseline="0" noProof="0" dirty="0">
                <a:ln>
                  <a:noFill/>
                </a:ln>
                <a:solidFill>
                  <a:srgbClr val="FF0000"/>
                </a:solidFill>
                <a:effectLst/>
                <a:uLnTx/>
                <a:uFillTx/>
                <a:latin typeface="Calibri Light" panose="020F0302020204030204"/>
              </a:rPr>
              <a:t>myometrial resection</a:t>
            </a:r>
            <a:r>
              <a:rPr kumimoji="0" lang="en-US" b="0" i="0" u="none" strike="noStrike" kern="0" cap="none" spc="0" normalizeH="0" baseline="0" noProof="0" dirty="0">
                <a:ln>
                  <a:noFill/>
                </a:ln>
                <a:effectLst/>
                <a:uLnTx/>
                <a:uFillTx/>
                <a:latin typeface="Calibri Light" panose="020F0302020204030204"/>
              </a:rPr>
              <a:t>, the </a:t>
            </a:r>
            <a:r>
              <a:rPr kumimoji="0" lang="en-US" b="0" i="0" u="none" strike="noStrike" kern="0" cap="none" spc="0" normalizeH="0" baseline="0" noProof="0" dirty="0">
                <a:ln>
                  <a:noFill/>
                </a:ln>
                <a:solidFill>
                  <a:srgbClr val="FF0000"/>
                </a:solidFill>
                <a:effectLst/>
                <a:uLnTx/>
                <a:uFillTx/>
                <a:latin typeface="Calibri Light" panose="020F0302020204030204"/>
              </a:rPr>
              <a:t>number</a:t>
            </a:r>
            <a:r>
              <a:rPr kumimoji="0" lang="en-US" b="0" i="0" u="none" strike="noStrike" kern="0" cap="none" spc="0" normalizeH="0" baseline="0" noProof="0" dirty="0">
                <a:ln>
                  <a:noFill/>
                </a:ln>
                <a:effectLst/>
                <a:uLnTx/>
                <a:uFillTx/>
                <a:latin typeface="Calibri Light" panose="020F0302020204030204"/>
              </a:rPr>
              <a:t> of myometrial </a:t>
            </a:r>
            <a:r>
              <a:rPr kumimoji="0" lang="en-US" b="0" i="0" u="none" strike="noStrike" kern="0" cap="none" spc="0" normalizeH="0" baseline="0" noProof="0" dirty="0">
                <a:ln>
                  <a:noFill/>
                </a:ln>
                <a:solidFill>
                  <a:srgbClr val="FF0000"/>
                </a:solidFill>
                <a:effectLst/>
                <a:uLnTx/>
                <a:uFillTx/>
                <a:latin typeface="Calibri Light" panose="020F0302020204030204"/>
              </a:rPr>
              <a:t>sinuses opened</a:t>
            </a:r>
            <a:r>
              <a:rPr kumimoji="0" lang="en-US" b="0" i="0" u="none" strike="noStrike" kern="0" cap="none" spc="0" normalizeH="0" baseline="0" noProof="0" dirty="0">
                <a:ln>
                  <a:noFill/>
                </a:ln>
                <a:effectLst/>
                <a:uLnTx/>
                <a:uFillTx/>
                <a:latin typeface="Calibri Light" panose="020F0302020204030204"/>
              </a:rPr>
              <a:t>, and the </a:t>
            </a:r>
            <a:r>
              <a:rPr kumimoji="0" lang="en-US" b="0" i="0" u="none" strike="noStrike" kern="0" cap="none" spc="0" normalizeH="0" baseline="0" noProof="0" dirty="0">
                <a:ln>
                  <a:noFill/>
                </a:ln>
                <a:solidFill>
                  <a:srgbClr val="FF0000"/>
                </a:solidFill>
                <a:effectLst/>
                <a:uLnTx/>
                <a:uFillTx/>
                <a:latin typeface="Calibri Light" panose="020F0302020204030204"/>
              </a:rPr>
              <a:t>intrauterine pressure</a:t>
            </a:r>
            <a:r>
              <a:rPr kumimoji="0" lang="en-US" b="0" i="0" u="none" strike="noStrike" kern="0" cap="none" spc="0" normalizeH="0" baseline="0" noProof="0" dirty="0">
                <a:ln>
                  <a:noFill/>
                </a:ln>
                <a:effectLst/>
                <a:uLnTx/>
                <a:uFillTx/>
                <a:latin typeface="Calibri Light" panose="020F0302020204030204"/>
              </a:rPr>
              <a:t>.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1" i="0" u="none" strike="noStrike" kern="0" cap="none" spc="0" normalizeH="0" baseline="0" noProof="0" dirty="0">
                <a:ln>
                  <a:noFill/>
                </a:ln>
                <a:solidFill>
                  <a:srgbClr val="FF0000"/>
                </a:solidFill>
                <a:effectLst/>
                <a:uLnTx/>
                <a:uFillTx/>
                <a:latin typeface="Calibri Light" panose="020F0302020204030204"/>
              </a:rPr>
              <a:t>Preventive measures </a:t>
            </a:r>
            <a:r>
              <a:rPr kumimoji="0" lang="en-US" sz="2400" b="1" i="0" u="none" strike="noStrike" kern="0" cap="none" spc="0" normalizeH="0" baseline="0" noProof="0" dirty="0">
                <a:ln>
                  <a:noFill/>
                </a:ln>
                <a:effectLst/>
                <a:uLnTx/>
                <a:uFillTx/>
                <a:latin typeface="Calibri Light" panose="020F0302020204030204"/>
              </a:rPr>
              <a:t>: </a:t>
            </a:r>
            <a:r>
              <a:rPr kumimoji="0" lang="en-US" b="0" i="0" u="none" strike="noStrike" kern="0" cap="none" spc="0" normalizeH="0" baseline="0" noProof="0" dirty="0">
                <a:ln>
                  <a:noFill/>
                </a:ln>
                <a:effectLst/>
                <a:uLnTx/>
                <a:uFillTx/>
                <a:latin typeface="Calibri Light" panose="020F0302020204030204"/>
              </a:rPr>
              <a:t>include </a:t>
            </a:r>
            <a:r>
              <a:rPr kumimoji="0" lang="en-US" b="0" i="0" u="none" strike="noStrike" kern="0" cap="none" spc="0" normalizeH="0" baseline="0" noProof="0" dirty="0">
                <a:ln>
                  <a:noFill/>
                </a:ln>
                <a:solidFill>
                  <a:srgbClr val="FF0000"/>
                </a:solidFill>
                <a:effectLst/>
                <a:uLnTx/>
                <a:uFillTx/>
                <a:latin typeface="Calibri Light" panose="020F0302020204030204"/>
              </a:rPr>
              <a:t>limiting excess fluid absorption</a:t>
            </a:r>
            <a:r>
              <a:rPr kumimoji="0" lang="en-US" b="0" i="0" u="none" strike="noStrike" kern="0" cap="none" spc="0" normalizeH="0" baseline="0" noProof="0" dirty="0">
                <a:ln>
                  <a:noFill/>
                </a:ln>
                <a:effectLst/>
                <a:uLnTx/>
                <a:uFillTx/>
                <a:latin typeface="Calibri Light" panose="020F0302020204030204"/>
              </a:rPr>
              <a:t>, </a:t>
            </a:r>
            <a:r>
              <a:rPr kumimoji="0" lang="en-US" b="0" i="0" u="none" strike="noStrike" kern="0" cap="none" spc="0" normalizeH="0" baseline="0" noProof="0" dirty="0">
                <a:ln>
                  <a:noFill/>
                </a:ln>
                <a:solidFill>
                  <a:srgbClr val="FF0000"/>
                </a:solidFill>
                <a:effectLst/>
                <a:uLnTx/>
                <a:uFillTx/>
                <a:latin typeface="Calibri Light" panose="020F0302020204030204"/>
              </a:rPr>
              <a:t>recognizing</a:t>
            </a:r>
            <a:r>
              <a:rPr kumimoji="0" lang="en-US" b="0" i="0" u="none" strike="noStrike" kern="0" cap="none" spc="0" normalizeH="0" baseline="0" noProof="0" dirty="0">
                <a:ln>
                  <a:noFill/>
                </a:ln>
                <a:effectLst/>
                <a:uLnTx/>
                <a:uFillTx/>
                <a:latin typeface="Calibri Light" panose="020F0302020204030204"/>
              </a:rPr>
              <a:t> and </a:t>
            </a:r>
            <a:r>
              <a:rPr kumimoji="0" lang="en-US" b="0" i="0" u="none" strike="noStrike" kern="0" cap="none" spc="0" normalizeH="0" baseline="0" noProof="0" dirty="0">
                <a:ln>
                  <a:noFill/>
                </a:ln>
                <a:solidFill>
                  <a:srgbClr val="FF0000"/>
                </a:solidFill>
                <a:effectLst/>
                <a:uLnTx/>
                <a:uFillTx/>
                <a:latin typeface="Calibri Light" panose="020F0302020204030204"/>
              </a:rPr>
              <a:t>treating</a:t>
            </a:r>
            <a:r>
              <a:rPr kumimoji="0" lang="en-US" b="0" i="0" u="none" strike="noStrike" kern="0" cap="none" spc="0" normalizeH="0" baseline="0" noProof="0" dirty="0">
                <a:ln>
                  <a:noFill/>
                </a:ln>
                <a:effectLst/>
                <a:uLnTx/>
                <a:uFillTx/>
                <a:latin typeface="Calibri Light" panose="020F0302020204030204"/>
              </a:rPr>
              <a:t> fluid overload promptly, and </a:t>
            </a:r>
            <a:r>
              <a:rPr kumimoji="0" lang="en-US" b="0" i="0" u="none" strike="noStrike" kern="0" cap="none" spc="0" normalizeH="0" baseline="0" noProof="0" dirty="0">
                <a:ln>
                  <a:noFill/>
                </a:ln>
                <a:solidFill>
                  <a:srgbClr val="FF0000"/>
                </a:solidFill>
                <a:effectLst/>
                <a:uLnTx/>
                <a:uFillTx/>
                <a:latin typeface="Calibri Light" panose="020F0302020204030204"/>
              </a:rPr>
              <a:t>selecting a distendin</a:t>
            </a:r>
            <a:r>
              <a:rPr kumimoji="0" lang="en-US" b="0" i="0" u="none" strike="noStrike" kern="0" cap="none" spc="0" normalizeH="0" baseline="0" noProof="0" dirty="0">
                <a:ln>
                  <a:noFill/>
                </a:ln>
                <a:effectLst/>
                <a:uLnTx/>
                <a:uFillTx/>
                <a:latin typeface="Calibri Light" panose="020F0302020204030204"/>
              </a:rPr>
              <a:t>g medium that minimizes risk. </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0" cap="none" spc="0" normalizeH="0" baseline="0" noProof="0" dirty="0">
                <a:ln>
                  <a:noFill/>
                </a:ln>
                <a:solidFill>
                  <a:srgbClr val="FF0000"/>
                </a:solidFill>
                <a:effectLst/>
                <a:uLnTx/>
                <a:uFillTx/>
                <a:latin typeface="Calibri Light" panose="020F0302020204030204"/>
              </a:rPr>
              <a:t>Vasopressin injection</a:t>
            </a:r>
            <a:r>
              <a:rPr kumimoji="0" lang="en-US" b="0" i="0" u="none" strike="noStrike" kern="0" cap="none" spc="0" normalizeH="0" baseline="0" noProof="0" dirty="0">
                <a:ln>
                  <a:noFill/>
                </a:ln>
                <a:effectLst/>
                <a:uLnTx/>
                <a:uFillTx/>
                <a:latin typeface="Calibri Light" panose="020F0302020204030204"/>
              </a:rPr>
              <a:t> in the cervical stroma </a:t>
            </a:r>
            <a:r>
              <a:rPr kumimoji="0" lang="en-US" b="0" i="0" u="none" strike="noStrike" kern="0" cap="none" spc="0" normalizeH="0" baseline="0" noProof="0" dirty="0">
                <a:ln>
                  <a:noFill/>
                </a:ln>
                <a:solidFill>
                  <a:srgbClr val="FF0000"/>
                </a:solidFill>
                <a:effectLst/>
                <a:uLnTx/>
                <a:uFillTx/>
                <a:latin typeface="Calibri Light" panose="020F0302020204030204"/>
              </a:rPr>
              <a:t>may reduce </a:t>
            </a:r>
            <a:r>
              <a:rPr kumimoji="0" lang="en-US" b="0" i="0" u="none" strike="noStrike" kern="0" cap="none" spc="0" normalizeH="0" baseline="0" noProof="0" dirty="0">
                <a:ln>
                  <a:noFill/>
                </a:ln>
                <a:effectLst/>
                <a:uLnTx/>
                <a:uFillTx/>
                <a:latin typeface="Calibri Light" panose="020F0302020204030204"/>
              </a:rPr>
              <a:t>the volume of </a:t>
            </a:r>
            <a:r>
              <a:rPr kumimoji="0" lang="en-US" b="0" i="0" u="none" strike="noStrike" kern="0" cap="none" spc="0" normalizeH="0" baseline="0" noProof="0" dirty="0">
                <a:ln>
                  <a:noFill/>
                </a:ln>
                <a:solidFill>
                  <a:srgbClr val="FF0000"/>
                </a:solidFill>
                <a:effectLst/>
                <a:uLnTx/>
                <a:uFillTx/>
                <a:latin typeface="Calibri Light" panose="020F0302020204030204"/>
              </a:rPr>
              <a:t>fluid intravasation</a:t>
            </a:r>
            <a:r>
              <a:rPr kumimoji="0" lang="en-US" b="0" i="0" u="none" strike="noStrike" kern="0" cap="none" spc="0" normalizeH="0" baseline="0" noProof="0" dirty="0">
                <a:ln>
                  <a:noFill/>
                </a:ln>
                <a:effectLst/>
                <a:uLnTx/>
                <a:uFillTx/>
                <a:latin typeface="Calibri Light" panose="020F0302020204030204"/>
              </a:rPr>
              <a:t>.</a:t>
            </a:r>
          </a:p>
          <a:p>
            <a:pPr marL="228600" marR="0" lvl="0" indent="-228600" defTabSz="91440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000" b="0" i="0" u="none" strike="noStrike" kern="0" cap="none" spc="0" normalizeH="0" baseline="0" noProof="0" dirty="0">
                <a:ln>
                  <a:noFill/>
                </a:ln>
                <a:effectLst/>
                <a:uLnTx/>
                <a:uFillTx/>
                <a:latin typeface="Roboto"/>
              </a:rPr>
              <a:t>Philips 1997,ACOG 2020</a:t>
            </a:r>
            <a:endParaRPr kumimoji="0" lang="en-US" sz="1000" b="0" i="0" u="none" strike="noStrike" kern="0" cap="none" spc="0" normalizeH="0" baseline="0" noProof="0" dirty="0">
              <a:ln>
                <a:noFill/>
              </a:ln>
              <a:effectLst/>
              <a:uLnTx/>
              <a:uFillTx/>
            </a:endParaRPr>
          </a:p>
        </p:txBody>
      </p:sp>
      <p:sp>
        <p:nvSpPr>
          <p:cNvPr id="5" name="Footer Placeholder 4">
            <a:extLst>
              <a:ext uri="{FF2B5EF4-FFF2-40B4-BE49-F238E27FC236}">
                <a16:creationId xmlns:a16="http://schemas.microsoft.com/office/drawing/2014/main" id="{FD9BB244-A725-5E4A-90F3-C6C53E7AC0F3}"/>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BA01553F-CE94-D347-9E10-BB7E71A921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10808" y="-1"/>
            <a:ext cx="848740" cy="848740"/>
          </a:xfrm>
          <a:prstGeom prst="rect">
            <a:avLst/>
          </a:prstGeom>
        </p:spPr>
      </p:pic>
      <p:pic>
        <p:nvPicPr>
          <p:cNvPr id="7" name="Picture 6">
            <a:extLst>
              <a:ext uri="{FF2B5EF4-FFF2-40B4-BE49-F238E27FC236}">
                <a16:creationId xmlns:a16="http://schemas.microsoft.com/office/drawing/2014/main" id="{AD59D6CF-8CF9-EB41-ABB8-A781A7B073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24836525"/>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3905" y="1576725"/>
            <a:ext cx="352481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black"/>
                </a:solidFill>
                <a:effectLst/>
                <a:uLnTx/>
                <a:uFillTx/>
                <a:ea typeface="+mj-ea"/>
                <a:cs typeface="+mj-cs"/>
              </a:rPr>
              <a:t>Fluid overload</a:t>
            </a:r>
            <a:endParaRPr kumimoji="0" lang="fa-IR" sz="1800" b="0" i="0" u="none" strike="noStrike" kern="0" cap="none" spc="0" normalizeH="0" baseline="0" noProof="0" dirty="0">
              <a:ln>
                <a:noFill/>
              </a:ln>
              <a:solidFill>
                <a:sysClr val="windowText" lastClr="000000"/>
              </a:solidFill>
              <a:effectLst/>
              <a:uLnTx/>
              <a:uFillTx/>
            </a:endParaRPr>
          </a:p>
        </p:txBody>
      </p:sp>
      <p:sp>
        <p:nvSpPr>
          <p:cNvPr id="6" name="Cloud 5"/>
          <p:cNvSpPr/>
          <p:nvPr/>
        </p:nvSpPr>
        <p:spPr>
          <a:xfrm>
            <a:off x="2701635" y="2199861"/>
            <a:ext cx="8506691" cy="4422612"/>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defRPr/>
            </a:pPr>
            <a:r>
              <a:rPr lang="en-US" sz="2800" kern="0" dirty="0">
                <a:solidFill>
                  <a:srgbClr val="231F20"/>
                </a:solidFill>
              </a:rPr>
              <a:t>Highly dependent on the </a:t>
            </a:r>
            <a:r>
              <a:rPr lang="en-US" sz="2800" b="1" kern="0" dirty="0">
                <a:solidFill>
                  <a:srgbClr val="231F20"/>
                </a:solidFill>
              </a:rPr>
              <a:t>type of distension </a:t>
            </a:r>
            <a:r>
              <a:rPr lang="en-US" sz="2800" kern="0" dirty="0">
                <a:solidFill>
                  <a:srgbClr val="231F20"/>
                </a:solidFill>
              </a:rPr>
              <a:t>media used, :</a:t>
            </a:r>
            <a:r>
              <a:rPr lang="en-US" sz="2800" b="1" kern="0" dirty="0">
                <a:solidFill>
                  <a:srgbClr val="231F20"/>
                </a:solidFill>
              </a:rPr>
              <a:t>isotonic</a:t>
            </a:r>
            <a:r>
              <a:rPr lang="en-US" sz="2800" kern="0" dirty="0">
                <a:solidFill>
                  <a:srgbClr val="231F20"/>
                </a:solidFill>
              </a:rPr>
              <a:t> </a:t>
            </a:r>
            <a:r>
              <a:rPr lang="en-US" sz="2800" kern="0" dirty="0" err="1">
                <a:solidFill>
                  <a:srgbClr val="231F20"/>
                </a:solidFill>
              </a:rPr>
              <a:t>NaCl</a:t>
            </a:r>
            <a:r>
              <a:rPr lang="en-US" sz="2800" kern="0" dirty="0">
                <a:solidFill>
                  <a:srgbClr val="231F20"/>
                </a:solidFill>
              </a:rPr>
              <a:t> in the case of bipolar </a:t>
            </a:r>
            <a:r>
              <a:rPr lang="en-US" sz="2800" kern="0" dirty="0" err="1">
                <a:solidFill>
                  <a:srgbClr val="231F20"/>
                </a:solidFill>
              </a:rPr>
              <a:t>resectoscope</a:t>
            </a:r>
            <a:r>
              <a:rPr lang="en-US" sz="2800" kern="0" dirty="0">
                <a:solidFill>
                  <a:srgbClr val="231F20"/>
                </a:solidFill>
              </a:rPr>
              <a:t> or </a:t>
            </a:r>
            <a:r>
              <a:rPr lang="en-US" sz="2800" b="1" kern="0" dirty="0">
                <a:solidFill>
                  <a:srgbClr val="231F20"/>
                </a:solidFill>
              </a:rPr>
              <a:t>hypotonic </a:t>
            </a:r>
            <a:r>
              <a:rPr lang="en-US" sz="2800" kern="0" dirty="0">
                <a:solidFill>
                  <a:srgbClr val="231F20"/>
                </a:solidFill>
              </a:rPr>
              <a:t>solutions used with </a:t>
            </a:r>
            <a:r>
              <a:rPr lang="en-US" sz="2800" kern="0" dirty="0" err="1">
                <a:solidFill>
                  <a:srgbClr val="231F20"/>
                </a:solidFill>
              </a:rPr>
              <a:t>monopolar</a:t>
            </a:r>
            <a:r>
              <a:rPr lang="en-US" sz="2800" kern="0" dirty="0">
                <a:solidFill>
                  <a:srgbClr val="231F20"/>
                </a:solidFill>
              </a:rPr>
              <a:t> instruments. </a:t>
            </a:r>
          </a:p>
        </p:txBody>
      </p:sp>
      <p:sp>
        <p:nvSpPr>
          <p:cNvPr id="7" name="Cloud 6"/>
          <p:cNvSpPr/>
          <p:nvPr/>
        </p:nvSpPr>
        <p:spPr>
          <a:xfrm rot="10800000" flipV="1">
            <a:off x="678868" y="1964334"/>
            <a:ext cx="11513127" cy="415817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defRPr/>
            </a:pPr>
            <a:r>
              <a:rPr lang="en-US" sz="2800" kern="0" dirty="0">
                <a:solidFill>
                  <a:srgbClr val="231F20"/>
                </a:solidFill>
              </a:rPr>
              <a:t>Using isotonic solutions, absorption of 1000–2000 mL occurs in 5–10% of patients with </a:t>
            </a:r>
            <a:r>
              <a:rPr lang="en-US" sz="2800" kern="0" dirty="0">
                <a:solidFill>
                  <a:srgbClr val="FF0000"/>
                </a:solidFill>
              </a:rPr>
              <a:t>mild OHIA</a:t>
            </a:r>
            <a:r>
              <a:rPr lang="en-US" sz="2800" kern="0" dirty="0">
                <a:solidFill>
                  <a:srgbClr val="231F20"/>
                </a:solidFill>
              </a:rPr>
              <a:t>(operative hysteroscopy intra vascular absorption),</a:t>
            </a:r>
          </a:p>
          <a:p>
            <a:pPr marL="228600" lvl="0" indent="-228600">
              <a:lnSpc>
                <a:spcPct val="90000"/>
              </a:lnSpc>
              <a:spcBef>
                <a:spcPts val="1000"/>
              </a:spcBef>
              <a:buFont typeface="Arial" panose="020B0604020202020204" pitchFamily="34" charset="0"/>
              <a:buChar char="•"/>
              <a:defRPr/>
            </a:pPr>
            <a:r>
              <a:rPr lang="en-US" sz="2800" kern="0" dirty="0">
                <a:solidFill>
                  <a:srgbClr val="231F20"/>
                </a:solidFill>
              </a:rPr>
              <a:t> whereas the </a:t>
            </a:r>
            <a:r>
              <a:rPr lang="en-US" sz="2800" kern="0" dirty="0">
                <a:solidFill>
                  <a:srgbClr val="FF0000"/>
                </a:solidFill>
              </a:rPr>
              <a:t>classic syndrome</a:t>
            </a:r>
            <a:r>
              <a:rPr lang="en-US" sz="2800" kern="0" dirty="0">
                <a:solidFill>
                  <a:srgbClr val="231F20"/>
                </a:solidFill>
              </a:rPr>
              <a:t> develops in </a:t>
            </a:r>
            <a:r>
              <a:rPr lang="en-US" sz="2800" kern="0" dirty="0">
                <a:solidFill>
                  <a:srgbClr val="FF0000"/>
                </a:solidFill>
              </a:rPr>
              <a:t>&lt;1% </a:t>
            </a:r>
            <a:r>
              <a:rPr lang="en-US" sz="2800" kern="0" dirty="0">
                <a:solidFill>
                  <a:srgbClr val="231F20"/>
                </a:solidFill>
              </a:rPr>
              <a:t>with intravascular absorption in excess of more than </a:t>
            </a:r>
            <a:r>
              <a:rPr lang="en-US" sz="2800" kern="0" dirty="0">
                <a:solidFill>
                  <a:srgbClr val="FF0000"/>
                </a:solidFill>
              </a:rPr>
              <a:t>2000 mL, </a:t>
            </a:r>
            <a:r>
              <a:rPr lang="en-US" sz="2800" kern="0" dirty="0">
                <a:solidFill>
                  <a:srgbClr val="231F20"/>
                </a:solidFill>
              </a:rPr>
              <a:t>with </a:t>
            </a:r>
            <a:r>
              <a:rPr lang="en-US" sz="2800" kern="0" dirty="0">
                <a:solidFill>
                  <a:srgbClr val="FF0000"/>
                </a:solidFill>
              </a:rPr>
              <a:t>severe OHIA </a:t>
            </a:r>
            <a:r>
              <a:rPr lang="en-US" sz="2800" kern="0" dirty="0">
                <a:solidFill>
                  <a:srgbClr val="231F20"/>
                </a:solidFill>
              </a:rPr>
              <a:t>being associated with a </a:t>
            </a:r>
            <a:r>
              <a:rPr lang="en-US" sz="2800" kern="0" dirty="0">
                <a:solidFill>
                  <a:srgbClr val="FF0000"/>
                </a:solidFill>
              </a:rPr>
              <a:t>mortality of 25%. </a:t>
            </a:r>
            <a:r>
              <a:rPr lang="en-US" kern="0" dirty="0" err="1">
                <a:solidFill>
                  <a:prstClr val="black"/>
                </a:solidFill>
              </a:rPr>
              <a:t>Sethi</a:t>
            </a:r>
            <a:r>
              <a:rPr lang="en-US" kern="0" dirty="0">
                <a:solidFill>
                  <a:prstClr val="black"/>
                </a:solidFill>
              </a:rPr>
              <a:t> 2012</a:t>
            </a:r>
          </a:p>
        </p:txBody>
      </p:sp>
      <p:sp>
        <p:nvSpPr>
          <p:cNvPr id="3" name="Footer Placeholder 2">
            <a:extLst>
              <a:ext uri="{FF2B5EF4-FFF2-40B4-BE49-F238E27FC236}">
                <a16:creationId xmlns:a16="http://schemas.microsoft.com/office/drawing/2014/main" id="{DD5C898E-54C9-BC42-A08A-D17505A97E13}"/>
              </a:ext>
            </a:extLst>
          </p:cNvPr>
          <p:cNvSpPr>
            <a:spLocks noGrp="1"/>
          </p:cNvSpPr>
          <p:nvPr>
            <p:ph type="ftr" sz="quarter" idx="11"/>
          </p:nvPr>
        </p:nvSpPr>
        <p:spPr/>
        <p:txBody>
          <a:bodyPr/>
          <a:lstStyle/>
          <a:p>
            <a:r>
              <a:rPr lang="en-US"/>
              <a:t>Dr.Ameneh.Haghgoo</a:t>
            </a:r>
            <a:endParaRPr lang="fa-IR"/>
          </a:p>
        </p:txBody>
      </p:sp>
      <p:pic>
        <p:nvPicPr>
          <p:cNvPr id="8" name="Picture 7">
            <a:extLst>
              <a:ext uri="{FF2B5EF4-FFF2-40B4-BE49-F238E27FC236}">
                <a16:creationId xmlns:a16="http://schemas.microsoft.com/office/drawing/2014/main" id="{C4B123CD-20CE-4D4F-A0ED-46D23A6BA8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77068" y="-1"/>
            <a:ext cx="848740" cy="848740"/>
          </a:xfrm>
          <a:prstGeom prst="rect">
            <a:avLst/>
          </a:prstGeom>
        </p:spPr>
      </p:pic>
      <p:pic>
        <p:nvPicPr>
          <p:cNvPr id="9" name="Picture 8">
            <a:extLst>
              <a:ext uri="{FF2B5EF4-FFF2-40B4-BE49-F238E27FC236}">
                <a16:creationId xmlns:a16="http://schemas.microsoft.com/office/drawing/2014/main" id="{0C358273-72D3-0044-AA74-AEB767EC1E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33332746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03500" y="1397000"/>
            <a:ext cx="7805878" cy="132343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black"/>
                </a:solidFill>
                <a:effectLst/>
                <a:uLnTx/>
                <a:uFillTx/>
                <a:ea typeface="+mj-ea"/>
                <a:cs typeface="+mj-cs"/>
              </a:rPr>
              <a:t>Guidelines for Fluid Monitoring and the Limits of Fluid Excess</a:t>
            </a:r>
            <a:r>
              <a:rPr kumimoji="0" lang="en-US" sz="1200" b="1" i="0" u="none" strike="noStrike" kern="0" cap="none" spc="0" normalizeH="0" baseline="0" noProof="0" dirty="0">
                <a:ln>
                  <a:noFill/>
                </a:ln>
                <a:solidFill>
                  <a:prstClr val="black"/>
                </a:solidFill>
                <a:effectLst/>
                <a:uLnTx/>
                <a:uFillTx/>
                <a:ea typeface="+mj-ea"/>
                <a:cs typeface="+mj-cs"/>
              </a:rPr>
              <a:t>(</a:t>
            </a:r>
            <a:r>
              <a:rPr kumimoji="0" lang="en-US" b="1" i="0" u="none" strike="noStrike" kern="0" cap="none" spc="0" normalizeH="0" baseline="0" noProof="0" dirty="0">
                <a:ln>
                  <a:noFill/>
                </a:ln>
                <a:solidFill>
                  <a:srgbClr val="FF0000"/>
                </a:solidFill>
                <a:effectLst/>
                <a:uLnTx/>
                <a:uFillTx/>
                <a:ea typeface="+mj-ea"/>
                <a:cs typeface="+mj-cs"/>
              </a:rPr>
              <a:t>ACOG </a:t>
            </a:r>
            <a:r>
              <a:rPr kumimoji="0" lang="en-US" b="0" i="0" u="none" strike="noStrike" kern="0" cap="none" spc="0" normalizeH="0" baseline="0" noProof="0" dirty="0">
                <a:ln>
                  <a:noFill/>
                </a:ln>
                <a:solidFill>
                  <a:srgbClr val="FF0000"/>
                </a:solidFill>
                <a:effectLst/>
                <a:uLnTx/>
                <a:uFillTx/>
                <a:ea typeface="+mj-ea"/>
                <a:cs typeface="+mj-cs"/>
              </a:rPr>
              <a:t>2020</a:t>
            </a:r>
            <a:r>
              <a:rPr kumimoji="0" lang="en-US" sz="1300" b="0" i="0" u="none" strike="noStrike" kern="0" cap="none" spc="0" normalizeH="0" baseline="0" noProof="0" dirty="0">
                <a:ln>
                  <a:noFill/>
                </a:ln>
                <a:solidFill>
                  <a:prstClr val="black"/>
                </a:solidFill>
                <a:effectLst/>
                <a:uLnTx/>
                <a:uFillTx/>
                <a:ea typeface="+mj-ea"/>
                <a:cs typeface="+mj-cs"/>
              </a:rPr>
              <a:t>)</a:t>
            </a: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ounded Rectangle 2"/>
          <p:cNvSpPr/>
          <p:nvPr/>
        </p:nvSpPr>
        <p:spPr>
          <a:xfrm>
            <a:off x="194213" y="2653900"/>
            <a:ext cx="11887720" cy="3896323"/>
          </a:xfrm>
          <a:prstGeom prst="roundRect">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228600" marR="0" lvl="0" indent="-228600" defTabSz="914400" eaLnBrk="1" fontAlgn="auto" latinLnBrk="0" hangingPunct="1">
              <a:lnSpc>
                <a:spcPct val="90000"/>
              </a:lnSpc>
              <a:spcBef>
                <a:spcPts val="1000"/>
              </a:spcBef>
              <a:spcAft>
                <a:spcPts val="0"/>
              </a:spcAft>
              <a:buClrTx/>
              <a:buSzTx/>
              <a:buFont typeface="+mj-lt"/>
              <a:buAutoNum type="arabicPeriod"/>
              <a:tabLst/>
              <a:defRPr/>
            </a:pPr>
            <a:r>
              <a:rPr kumimoji="0" lang="en-US" sz="2000" b="1" i="0" u="none" strike="noStrike" kern="0" cap="none" spc="0" normalizeH="0" baseline="0" noProof="0" dirty="0">
                <a:ln>
                  <a:noFill/>
                </a:ln>
                <a:solidFill>
                  <a:srgbClr val="FF0000"/>
                </a:solidFill>
                <a:effectLst/>
                <a:uLnTx/>
                <a:uFillTx/>
                <a:latin typeface="Calibri" panose="020F0502020204030204"/>
                <a:ea typeface="+mn-ea"/>
                <a:cs typeface="+mn-cs"/>
              </a:rPr>
              <a:t>Intravenous hydration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of patients undergoing hysteroscopy should be </a:t>
            </a:r>
            <a:r>
              <a:rPr kumimoji="0" lang="en-US" sz="2000" b="0" i="0" u="none" strike="noStrike" kern="0" cap="none" spc="0" normalizeH="0" baseline="0" noProof="0" dirty="0">
                <a:ln>
                  <a:noFill/>
                </a:ln>
                <a:solidFill>
                  <a:srgbClr val="FF0000"/>
                </a:solidFill>
                <a:effectLst/>
                <a:uLnTx/>
                <a:uFillTx/>
                <a:latin typeface="Calibri" panose="020F0502020204030204"/>
                <a:ea typeface="+mn-ea"/>
                <a:cs typeface="+mn-cs"/>
              </a:rPr>
              <a:t>closely monitored preoperatively</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 and </a:t>
            </a:r>
            <a:r>
              <a:rPr kumimoji="0" lang="en-US" sz="2000" b="0" i="0" u="none" strike="noStrike" kern="0" cap="none" spc="0" normalizeH="0" baseline="0" noProof="0" dirty="0">
                <a:ln>
                  <a:noFill/>
                </a:ln>
                <a:solidFill>
                  <a:srgbClr val="FF0000"/>
                </a:solidFill>
                <a:effectLst/>
                <a:uLnTx/>
                <a:uFillTx/>
                <a:latin typeface="Calibri" panose="020F0502020204030204"/>
                <a:ea typeface="+mn-ea"/>
                <a:cs typeface="+mn-cs"/>
              </a:rPr>
              <a:t>intra-operatively. </a:t>
            </a:r>
            <a:r>
              <a:rPr kumimoji="0" lang="en-US" sz="2000" b="1" i="0" u="none" strike="noStrike" kern="0" cap="none" spc="0" normalizeH="0" baseline="0" noProof="0" dirty="0">
                <a:ln>
                  <a:noFill/>
                </a:ln>
                <a:solidFill>
                  <a:srgbClr val="515151"/>
                </a:solidFill>
                <a:effectLst/>
                <a:uLnTx/>
                <a:uFillTx/>
                <a:latin typeface="Calibri" panose="020F0502020204030204"/>
                <a:ea typeface="+mn-ea"/>
                <a:cs typeface="+mn-cs"/>
              </a:rPr>
              <a:t>Hysteroscopic fluid absorption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should be closely monitored intra-operatively.</a:t>
            </a:r>
          </a:p>
          <a:p>
            <a:pPr marL="228600" marR="0" lvl="0" indent="-228600" defTabSz="914400" eaLnBrk="1" fontAlgn="auto" latinLnBrk="0" hangingPunct="1">
              <a:lnSpc>
                <a:spcPct val="90000"/>
              </a:lnSpc>
              <a:spcBef>
                <a:spcPts val="1000"/>
              </a:spcBef>
              <a:spcAft>
                <a:spcPts val="0"/>
              </a:spcAft>
              <a:buClrTx/>
              <a:buSzTx/>
              <a:buFont typeface="+mj-lt"/>
              <a:buAutoNum type="arabicPeriod"/>
              <a:tabLst/>
              <a:defRPr/>
            </a:pPr>
            <a:r>
              <a:rPr kumimoji="0" lang="en-US" sz="2000" b="1" i="0" u="none" strike="noStrike" kern="0" cap="none" spc="0" normalizeH="0" baseline="0" noProof="0" dirty="0">
                <a:ln>
                  <a:noFill/>
                </a:ln>
                <a:solidFill>
                  <a:srgbClr val="FF0000"/>
                </a:solidFill>
                <a:effectLst/>
                <a:uLnTx/>
                <a:uFillTx/>
                <a:latin typeface="Calibri" panose="020F0502020204030204"/>
                <a:ea typeface="+mn-ea"/>
                <a:cs typeface="+mn-cs"/>
              </a:rPr>
              <a:t>Lower fluid </a:t>
            </a:r>
            <a:r>
              <a:rPr kumimoji="0" lang="en-US" sz="2000" b="1" i="0" u="none" strike="noStrike" kern="0" cap="none" spc="0" normalizeH="0" baseline="0" noProof="0" dirty="0">
                <a:ln>
                  <a:noFill/>
                </a:ln>
                <a:solidFill>
                  <a:srgbClr val="00B050"/>
                </a:solidFill>
                <a:effectLst/>
                <a:uLnTx/>
                <a:uFillTx/>
                <a:latin typeface="Calibri" panose="020F0502020204030204"/>
                <a:ea typeface="+mn-ea"/>
                <a:cs typeface="+mn-cs"/>
              </a:rPr>
              <a:t>deficit</a:t>
            </a:r>
            <a:r>
              <a:rPr kumimoji="0" lang="en-US" sz="2000" b="1" i="0" u="none" strike="noStrike" kern="0" cap="none" spc="0" normalizeH="0" baseline="0" noProof="0" dirty="0">
                <a:ln>
                  <a:noFill/>
                </a:ln>
                <a:solidFill>
                  <a:srgbClr val="515151"/>
                </a:solidFill>
                <a:effectLst/>
                <a:uLnTx/>
                <a:uFillTx/>
                <a:latin typeface="Calibri" panose="020F0502020204030204"/>
                <a:ea typeface="+mn-ea"/>
                <a:cs typeface="+mn-cs"/>
              </a:rPr>
              <a:t> </a:t>
            </a:r>
            <a:r>
              <a:rPr kumimoji="0" lang="en-US" sz="2000" b="1" i="0" u="none" strike="noStrike" kern="0" cap="none" spc="0" normalizeH="0" baseline="0" noProof="0" dirty="0">
                <a:ln>
                  <a:noFill/>
                </a:ln>
                <a:solidFill>
                  <a:srgbClr val="FF0000"/>
                </a:solidFill>
                <a:effectLst/>
                <a:uLnTx/>
                <a:uFillTx/>
                <a:latin typeface="Calibri" panose="020F0502020204030204"/>
                <a:ea typeface="+mn-ea"/>
                <a:cs typeface="+mn-cs"/>
              </a:rPr>
              <a:t>thresholds</a:t>
            </a:r>
            <a:r>
              <a:rPr kumimoji="0" lang="en-US" sz="2000" b="1" i="0" u="none" strike="noStrike" kern="0" cap="none" spc="0" normalizeH="0" baseline="0" noProof="0" dirty="0">
                <a:ln>
                  <a:noFill/>
                </a:ln>
                <a:solidFill>
                  <a:srgbClr val="515151"/>
                </a:solidFill>
                <a:effectLst/>
                <a:uLnTx/>
                <a:uFillTx/>
                <a:latin typeface="Calibri" panose="020F0502020204030204"/>
                <a:ea typeface="+mn-ea"/>
                <a:cs typeface="+mn-cs"/>
              </a:rPr>
              <a:t>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should be considered for </a:t>
            </a:r>
            <a:r>
              <a:rPr kumimoji="0" lang="en-US" sz="2000" b="0" i="0" u="none" strike="noStrike" kern="0" cap="none" spc="0" normalizeH="0" baseline="0" noProof="0" dirty="0">
                <a:ln>
                  <a:noFill/>
                </a:ln>
                <a:solidFill>
                  <a:srgbClr val="FF0000"/>
                </a:solidFill>
                <a:effectLst/>
                <a:uLnTx/>
                <a:uFillTx/>
                <a:latin typeface="Calibri" panose="020F0502020204030204"/>
                <a:ea typeface="+mn-ea"/>
                <a:cs typeface="+mn-cs"/>
              </a:rPr>
              <a:t>elderly patients</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 patients with </a:t>
            </a:r>
            <a:r>
              <a:rPr kumimoji="0" lang="en-US" sz="2000" b="0" i="0" u="none" strike="noStrike" kern="0" cap="none" spc="0" normalizeH="0" baseline="0" noProof="0" dirty="0">
                <a:ln>
                  <a:noFill/>
                </a:ln>
                <a:solidFill>
                  <a:srgbClr val="FF0000"/>
                </a:solidFill>
                <a:effectLst/>
                <a:uLnTx/>
                <a:uFillTx/>
                <a:latin typeface="Calibri" panose="020F0502020204030204"/>
                <a:ea typeface="+mn-ea"/>
                <a:cs typeface="+mn-cs"/>
              </a:rPr>
              <a:t>comorbid conditions</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 patients with </a:t>
            </a:r>
            <a:r>
              <a:rPr kumimoji="0" lang="en-US" sz="2000" b="0" i="0" u="none" strike="noStrike" kern="0" cap="none" spc="0" normalizeH="0" baseline="0" noProof="0" dirty="0">
                <a:ln>
                  <a:noFill/>
                </a:ln>
                <a:solidFill>
                  <a:srgbClr val="FF0000"/>
                </a:solidFill>
                <a:effectLst/>
                <a:uLnTx/>
                <a:uFillTx/>
                <a:latin typeface="Calibri" panose="020F0502020204030204"/>
                <a:ea typeface="+mn-ea"/>
                <a:cs typeface="+mn-cs"/>
              </a:rPr>
              <a:t>cardiovascular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or </a:t>
            </a:r>
            <a:r>
              <a:rPr kumimoji="0" lang="en-US" sz="2000" b="0" i="0" u="none" strike="noStrike" kern="0" cap="none" spc="0" normalizeH="0" baseline="0" noProof="0" dirty="0">
                <a:ln>
                  <a:noFill/>
                </a:ln>
                <a:solidFill>
                  <a:srgbClr val="FF0000"/>
                </a:solidFill>
                <a:effectLst/>
                <a:uLnTx/>
                <a:uFillTx/>
                <a:latin typeface="Calibri" panose="020F0502020204030204"/>
                <a:ea typeface="+mn-ea"/>
                <a:cs typeface="+mn-cs"/>
              </a:rPr>
              <a:t>renal compromise</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 and when procedures take place in an </a:t>
            </a:r>
            <a:r>
              <a:rPr kumimoji="0" lang="en-US" sz="2000" b="0" i="0" u="none" strike="noStrike" kern="0" cap="none" spc="0" normalizeH="0" baseline="0" noProof="0" dirty="0">
                <a:ln>
                  <a:noFill/>
                </a:ln>
                <a:solidFill>
                  <a:srgbClr val="FF0000"/>
                </a:solidFill>
                <a:effectLst/>
                <a:uLnTx/>
                <a:uFillTx/>
                <a:latin typeface="Calibri" panose="020F0502020204030204"/>
                <a:ea typeface="+mn-ea"/>
                <a:cs typeface="+mn-cs"/>
              </a:rPr>
              <a:t>outpatient setting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with limited acute care and laboratory services.</a:t>
            </a:r>
          </a:p>
          <a:p>
            <a:pPr marL="228600" marR="0" lvl="0" indent="-228600" defTabSz="914400" eaLnBrk="1" fontAlgn="auto" latinLnBrk="0" hangingPunct="1">
              <a:lnSpc>
                <a:spcPct val="90000"/>
              </a:lnSpc>
              <a:spcBef>
                <a:spcPts val="1000"/>
              </a:spcBef>
              <a:spcAft>
                <a:spcPts val="0"/>
              </a:spcAft>
              <a:buClrTx/>
              <a:buSzTx/>
              <a:buFont typeface="+mj-lt"/>
              <a:buAutoNum type="arabicPeriod"/>
              <a:tabLst/>
              <a:defRPr/>
            </a:pP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In healthy patients, the maximum fluid deficit is </a:t>
            </a:r>
            <a:r>
              <a:rPr kumimoji="0" lang="en-US" sz="2000" b="1" i="0" u="none" strike="noStrike" kern="0" cap="none" spc="0" normalizeH="0" baseline="0" noProof="0" dirty="0">
                <a:ln>
                  <a:noFill/>
                </a:ln>
                <a:solidFill>
                  <a:srgbClr val="FF0000"/>
                </a:solidFill>
                <a:effectLst/>
                <a:uLnTx/>
                <a:uFillTx/>
                <a:latin typeface="Calibri" panose="020F0502020204030204"/>
                <a:ea typeface="+mn-ea"/>
                <a:cs typeface="+mn-cs"/>
              </a:rPr>
              <a:t>1,000</a:t>
            </a:r>
            <a:r>
              <a:rPr kumimoji="0" lang="en-US" sz="2000" b="0" i="0" u="none" strike="noStrike" kern="0" cap="none" spc="0" normalizeH="0" baseline="0" noProof="0" dirty="0">
                <a:ln>
                  <a:noFill/>
                </a:ln>
                <a:solidFill>
                  <a:srgbClr val="FF0000"/>
                </a:solidFill>
                <a:effectLst/>
                <a:uLnTx/>
                <a:uFillTx/>
                <a:latin typeface="Calibri" panose="020F0502020204030204"/>
                <a:ea typeface="+mn-ea"/>
                <a:cs typeface="+mn-cs"/>
              </a:rPr>
              <a:t>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mL for </a:t>
            </a:r>
            <a:r>
              <a:rPr kumimoji="0" lang="en-US" sz="2000" b="1" i="0" u="none" strike="noStrike" kern="0" cap="none" spc="0" normalizeH="0" baseline="0" noProof="0" dirty="0">
                <a:ln>
                  <a:noFill/>
                </a:ln>
                <a:solidFill>
                  <a:srgbClr val="FF0000"/>
                </a:solidFill>
                <a:effectLst/>
                <a:uLnTx/>
                <a:uFillTx/>
                <a:latin typeface="Calibri" panose="020F0502020204030204"/>
                <a:ea typeface="+mn-ea"/>
                <a:cs typeface="+mn-cs"/>
              </a:rPr>
              <a:t>hypotonic</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 solutions, </a:t>
            </a:r>
            <a:r>
              <a:rPr kumimoji="0" lang="en-US" sz="2000" b="1" i="0" u="none" strike="noStrike" kern="0" cap="none" spc="0" normalizeH="0" baseline="0" noProof="0" dirty="0">
                <a:ln>
                  <a:noFill/>
                </a:ln>
                <a:solidFill>
                  <a:srgbClr val="00B050"/>
                </a:solidFill>
                <a:effectLst/>
                <a:uLnTx/>
                <a:uFillTx/>
                <a:latin typeface="Calibri" panose="020F0502020204030204"/>
                <a:ea typeface="+mn-ea"/>
                <a:cs typeface="+mn-cs"/>
              </a:rPr>
              <a:t>2,500 </a:t>
            </a:r>
            <a:r>
              <a:rPr kumimoji="0" lang="en-US" sz="2000" b="1" i="0" u="none" strike="noStrike" kern="0" cap="none" spc="0" normalizeH="0" baseline="0" noProof="0" dirty="0">
                <a:ln>
                  <a:noFill/>
                </a:ln>
                <a:solidFill>
                  <a:srgbClr val="515151"/>
                </a:solidFill>
                <a:effectLst/>
                <a:uLnTx/>
                <a:uFillTx/>
                <a:latin typeface="Calibri" panose="020F0502020204030204"/>
                <a:ea typeface="+mn-ea"/>
                <a:cs typeface="+mn-cs"/>
              </a:rPr>
              <a:t>mL for </a:t>
            </a:r>
            <a:r>
              <a:rPr kumimoji="0" lang="en-US" sz="2000" b="1" i="0" u="none" strike="noStrike" kern="0" cap="none" spc="0" normalizeH="0" baseline="0" noProof="0" dirty="0">
                <a:ln>
                  <a:noFill/>
                </a:ln>
                <a:solidFill>
                  <a:srgbClr val="00B050"/>
                </a:solidFill>
                <a:effectLst/>
                <a:uLnTx/>
                <a:uFillTx/>
                <a:latin typeface="Calibri" panose="020F0502020204030204"/>
                <a:ea typeface="+mn-ea"/>
                <a:cs typeface="+mn-cs"/>
              </a:rPr>
              <a:t>isotonic</a:t>
            </a:r>
            <a:r>
              <a:rPr kumimoji="0" lang="en-US" sz="2000" b="1" i="0" u="none" strike="noStrike" kern="0" cap="none" spc="0" normalizeH="0" baseline="0" noProof="0" dirty="0">
                <a:ln>
                  <a:noFill/>
                </a:ln>
                <a:solidFill>
                  <a:srgbClr val="515151"/>
                </a:solidFill>
                <a:effectLst/>
                <a:uLnTx/>
                <a:uFillTx/>
                <a:latin typeface="Calibri" panose="020F0502020204030204"/>
                <a:ea typeface="+mn-ea"/>
                <a:cs typeface="+mn-cs"/>
              </a:rPr>
              <a:t>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solutions, and </a:t>
            </a:r>
            <a:r>
              <a:rPr kumimoji="0" lang="en-US" sz="2000" b="1" i="0" u="none" strike="noStrike" kern="0" cap="none" spc="0" normalizeH="0" baseline="0" noProof="0" dirty="0">
                <a:ln>
                  <a:noFill/>
                </a:ln>
                <a:solidFill>
                  <a:schemeClr val="accent2"/>
                </a:solidFill>
                <a:effectLst/>
                <a:uLnTx/>
                <a:uFillTx/>
                <a:latin typeface="Calibri" panose="020F0502020204030204"/>
                <a:ea typeface="+mn-ea"/>
                <a:cs typeface="+mn-cs"/>
              </a:rPr>
              <a:t>500 mL </a:t>
            </a:r>
            <a:r>
              <a:rPr kumimoji="0" lang="en-US" sz="2000" b="1" i="0" u="none" strike="noStrike" kern="0" cap="none" spc="0" normalizeH="0" baseline="0" noProof="0" dirty="0">
                <a:ln>
                  <a:noFill/>
                </a:ln>
                <a:solidFill>
                  <a:srgbClr val="515151"/>
                </a:solidFill>
                <a:effectLst/>
                <a:uLnTx/>
                <a:uFillTx/>
                <a:latin typeface="Calibri" panose="020F0502020204030204"/>
                <a:ea typeface="+mn-ea"/>
                <a:cs typeface="+mn-cs"/>
              </a:rPr>
              <a:t>for</a:t>
            </a:r>
            <a:r>
              <a:rPr kumimoji="0" lang="en-US" sz="2000" b="1" i="0" u="none" strike="noStrike" kern="0" cap="none" spc="0" normalizeH="0" baseline="0" noProof="0" dirty="0">
                <a:ln>
                  <a:noFill/>
                </a:ln>
                <a:solidFill>
                  <a:schemeClr val="accent2"/>
                </a:solidFill>
                <a:effectLst/>
                <a:uLnTx/>
                <a:uFillTx/>
                <a:latin typeface="Calibri" panose="020F0502020204030204"/>
                <a:ea typeface="+mn-ea"/>
                <a:cs typeface="+mn-cs"/>
              </a:rPr>
              <a:t> high-viscosity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solutions. However, if fluid deficit reaches </a:t>
            </a:r>
            <a:r>
              <a:rPr kumimoji="0" lang="en-US" sz="2000" b="0" i="0" u="none" strike="noStrike" kern="0" cap="none" spc="0" normalizeH="0" baseline="0" noProof="0" dirty="0">
                <a:ln>
                  <a:noFill/>
                </a:ln>
                <a:solidFill>
                  <a:schemeClr val="accent2"/>
                </a:solidFill>
                <a:effectLst/>
                <a:uLnTx/>
                <a:uFillTx/>
                <a:latin typeface="Calibri" panose="020F0502020204030204"/>
                <a:ea typeface="+mn-ea"/>
                <a:cs typeface="+mn-cs"/>
              </a:rPr>
              <a:t>750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mL of a hypotonic solution, </a:t>
            </a:r>
            <a:r>
              <a:rPr kumimoji="0" lang="en-US" sz="2000" b="0" i="0" u="none" strike="noStrike" kern="0" cap="none" spc="0" normalizeH="0" baseline="0" noProof="0" dirty="0">
                <a:ln>
                  <a:noFill/>
                </a:ln>
                <a:solidFill>
                  <a:schemeClr val="accent2"/>
                </a:solidFill>
                <a:effectLst/>
                <a:uLnTx/>
                <a:uFillTx/>
                <a:latin typeface="Calibri" panose="020F0502020204030204"/>
                <a:ea typeface="+mn-ea"/>
                <a:cs typeface="+mn-cs"/>
              </a:rPr>
              <a:t>2,000</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 mL of an electrolyte solution, or </a:t>
            </a:r>
            <a:r>
              <a:rPr kumimoji="0" lang="en-US" sz="2000" b="0" i="0" u="none" strike="noStrike" kern="0" cap="none" spc="0" normalizeH="0" baseline="0" noProof="0" dirty="0">
                <a:ln>
                  <a:noFill/>
                </a:ln>
                <a:solidFill>
                  <a:schemeClr val="accent2"/>
                </a:solidFill>
                <a:effectLst/>
                <a:uLnTx/>
                <a:uFillTx/>
                <a:latin typeface="Calibri" panose="020F0502020204030204"/>
                <a:ea typeface="+mn-ea"/>
                <a:cs typeface="+mn-cs"/>
              </a:rPr>
              <a:t>300 </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mL of a high-viscosity solution, </a:t>
            </a:r>
            <a:r>
              <a:rPr kumimoji="0" lang="en-US" sz="2000" b="0" i="0" u="none" strike="noStrike" kern="0" cap="none" spc="0" normalizeH="0" baseline="0" noProof="0" dirty="0">
                <a:ln>
                  <a:noFill/>
                </a:ln>
                <a:solidFill>
                  <a:schemeClr val="accent2"/>
                </a:solidFill>
                <a:effectLst/>
                <a:uLnTx/>
                <a:uFillTx/>
                <a:latin typeface="Calibri" panose="020F0502020204030204"/>
                <a:ea typeface="+mn-ea"/>
                <a:cs typeface="+mn-cs"/>
              </a:rPr>
              <a:t>consideration</a:t>
            </a:r>
            <a:r>
              <a:rPr kumimoji="0" lang="en-US" sz="2000" b="0" i="0" u="none" strike="noStrike" kern="0" cap="none" spc="0" normalizeH="0" baseline="0" noProof="0" dirty="0">
                <a:ln>
                  <a:noFill/>
                </a:ln>
                <a:solidFill>
                  <a:srgbClr val="515151"/>
                </a:solidFill>
                <a:effectLst/>
                <a:uLnTx/>
                <a:uFillTx/>
                <a:latin typeface="Calibri" panose="020F0502020204030204"/>
                <a:ea typeface="+mn-ea"/>
                <a:cs typeface="+mn-cs"/>
              </a:rPr>
              <a:t> should be given to stopping further infusion and concluding the procedure. Ideally include the anesthesia personnel in this discussion, if applicable.</a:t>
            </a:r>
          </a:p>
        </p:txBody>
      </p:sp>
      <p:sp>
        <p:nvSpPr>
          <p:cNvPr id="5" name="Footer Placeholder 4">
            <a:extLst>
              <a:ext uri="{FF2B5EF4-FFF2-40B4-BE49-F238E27FC236}">
                <a16:creationId xmlns:a16="http://schemas.microsoft.com/office/drawing/2014/main" id="{8D2EC354-9944-9D42-B18C-5EC92028783D}"/>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86EB6898-6B4B-DD4F-A72D-38F57D1C28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10808" y="-26206"/>
            <a:ext cx="848740" cy="848740"/>
          </a:xfrm>
          <a:prstGeom prst="rect">
            <a:avLst/>
          </a:prstGeom>
        </p:spPr>
      </p:pic>
      <p:pic>
        <p:nvPicPr>
          <p:cNvPr id="7" name="Picture 6">
            <a:extLst>
              <a:ext uri="{FF2B5EF4-FFF2-40B4-BE49-F238E27FC236}">
                <a16:creationId xmlns:a16="http://schemas.microsoft.com/office/drawing/2014/main" id="{FC75C855-5AD6-E041-87AF-F0930BD2E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410117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3843" y="1433802"/>
            <a:ext cx="9253030" cy="160043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black"/>
                </a:solidFill>
                <a:effectLst/>
                <a:uLnTx/>
                <a:uFillTx/>
                <a:ea typeface="+mj-ea"/>
                <a:cs typeface="+mj-cs"/>
              </a:rPr>
              <a:t>Guidelines for Fluid Monitoring and the Limits of Fluid Excess</a:t>
            </a:r>
            <a:r>
              <a:rPr kumimoji="0" lang="en-US" sz="1200" b="1" i="0" u="none" strike="noStrike" kern="0" cap="none" spc="0" normalizeH="0" baseline="0" noProof="0" dirty="0">
                <a:ln>
                  <a:noFill/>
                </a:ln>
                <a:solidFill>
                  <a:prstClr val="black"/>
                </a:solidFill>
                <a:effectLst/>
                <a:uLnTx/>
                <a:uFillTx/>
                <a:ea typeface="+mj-ea"/>
                <a:cs typeface="+mj-cs"/>
              </a:rPr>
              <a:t>(</a:t>
            </a:r>
            <a:r>
              <a:rPr kumimoji="0" lang="en-US" b="1" i="0" u="none" strike="noStrike" kern="0" cap="none" spc="0" normalizeH="0" baseline="0" noProof="0" dirty="0">
                <a:ln>
                  <a:noFill/>
                </a:ln>
                <a:solidFill>
                  <a:srgbClr val="FF0000"/>
                </a:solidFill>
                <a:effectLst/>
                <a:uLnTx/>
                <a:uFillTx/>
                <a:ea typeface="+mj-ea"/>
                <a:cs typeface="+mj-cs"/>
              </a:rPr>
              <a:t>ACOG </a:t>
            </a:r>
            <a:r>
              <a:rPr kumimoji="0" lang="en-US" b="0" i="0" u="none" strike="noStrike" kern="0" cap="none" spc="0" normalizeH="0" baseline="0" noProof="0" dirty="0">
                <a:ln>
                  <a:noFill/>
                </a:ln>
                <a:solidFill>
                  <a:srgbClr val="FF0000"/>
                </a:solidFill>
                <a:effectLst/>
                <a:uLnTx/>
                <a:uFillTx/>
                <a:ea typeface="+mj-ea"/>
                <a:cs typeface="+mj-cs"/>
              </a:rPr>
              <a:t>2020)</a:t>
            </a:r>
            <a:br>
              <a:rPr kumimoji="0" lang="en-US" sz="4000" b="0" i="0" u="none" strike="noStrike" kern="0" cap="none" spc="0" normalizeH="0" baseline="0" noProof="0" dirty="0">
                <a:ln>
                  <a:noFill/>
                </a:ln>
                <a:solidFill>
                  <a:prstClr val="black"/>
                </a:solidFill>
                <a:effectLst/>
                <a:uLnTx/>
                <a:uFillTx/>
                <a:ea typeface="+mj-ea"/>
                <a:cs typeface="+mj-cs"/>
              </a:rPr>
            </a:br>
            <a:endParaRPr kumimoji="0" lang="fa-IR" sz="1800" b="0" i="0" u="none" strike="noStrike" kern="0" cap="none" spc="0" normalizeH="0" baseline="0" noProof="0" dirty="0">
              <a:ln>
                <a:noFill/>
              </a:ln>
              <a:solidFill>
                <a:sysClr val="windowText" lastClr="000000"/>
              </a:solidFill>
              <a:effectLst/>
              <a:uLnTx/>
              <a:uFillTx/>
            </a:endParaRPr>
          </a:p>
        </p:txBody>
      </p:sp>
      <p:sp>
        <p:nvSpPr>
          <p:cNvPr id="3" name="Rounded Rectangle 2"/>
          <p:cNvSpPr/>
          <p:nvPr/>
        </p:nvSpPr>
        <p:spPr>
          <a:xfrm>
            <a:off x="427038" y="2566733"/>
            <a:ext cx="11387137" cy="4137378"/>
          </a:xfrm>
          <a:prstGeom prst="roundRect">
            <a:avLst/>
          </a:prstGeom>
          <a:solidFill>
            <a:schemeClr val="accent5">
              <a:lumMod val="20000"/>
              <a:lumOff val="80000"/>
            </a:schemeClr>
          </a:solidFill>
          <a:ln w="12700" cap="flat" cmpd="sng" algn="ctr">
            <a:solidFill>
              <a:srgbClr val="5B9BD5">
                <a:shade val="50000"/>
              </a:srgbClr>
            </a:solidFill>
            <a:prstDash val="solid"/>
            <a:miter lim="800000"/>
          </a:ln>
          <a:effectLst/>
        </p:spPr>
        <p:txBody>
          <a:bodyPr rtlCol="0" anchor="ctr"/>
          <a:lstStyle/>
          <a:p>
            <a:pPr marL="0" marR="0" lvl="0" indent="0" defTabSz="914400" eaLnBrk="1" fontAlgn="auto" latinLnBrk="0" hangingPunct="1">
              <a:lnSpc>
                <a:spcPct val="90000"/>
              </a:lnSpc>
              <a:spcBef>
                <a:spcPts val="1000"/>
              </a:spcBef>
              <a:spcAft>
                <a:spcPts val="0"/>
              </a:spcAft>
              <a:buClrTx/>
              <a:buSzTx/>
              <a:buFontTx/>
              <a:buNone/>
              <a:tabLst/>
              <a:defRPr/>
            </a:pP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4.In an </a:t>
            </a:r>
            <a:r>
              <a:rPr kumimoji="0" lang="en-US" b="0" i="0" u="none" strike="noStrike" kern="0" cap="none" spc="0" normalizeH="0" baseline="0" noProof="0" dirty="0">
                <a:ln>
                  <a:noFill/>
                </a:ln>
                <a:solidFill>
                  <a:srgbClr val="FF0000"/>
                </a:solidFill>
                <a:effectLst/>
                <a:uLnTx/>
                <a:uFillTx/>
                <a:latin typeface="Calibri" panose="020F0502020204030204"/>
                <a:ea typeface="+mn-ea"/>
                <a:cs typeface="+mn-cs"/>
              </a:rPr>
              <a:t>outpatient</a:t>
            </a: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 setting with limited acute care and laboratory services, consideration should be given to discontinuing procedures at </a:t>
            </a:r>
            <a:r>
              <a:rPr kumimoji="0" lang="en-US" b="0" i="0" u="none" strike="noStrike" kern="0" cap="none" spc="0" normalizeH="0" baseline="0" noProof="0" dirty="0">
                <a:ln>
                  <a:noFill/>
                </a:ln>
                <a:solidFill>
                  <a:srgbClr val="FF0000"/>
                </a:solidFill>
                <a:effectLst/>
                <a:uLnTx/>
                <a:uFillTx/>
                <a:latin typeface="Calibri" panose="020F0502020204030204"/>
                <a:ea typeface="+mn-ea"/>
                <a:cs typeface="+mn-cs"/>
              </a:rPr>
              <a:t>a lower fluid deficit </a:t>
            </a: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threshold.</a:t>
            </a:r>
          </a:p>
          <a:p>
            <a:pPr marL="0" marR="0" lvl="0" indent="0" defTabSz="914400" eaLnBrk="1" fontAlgn="auto" latinLnBrk="0" hangingPunct="1">
              <a:lnSpc>
                <a:spcPct val="90000"/>
              </a:lnSpc>
              <a:spcBef>
                <a:spcPts val="1000"/>
              </a:spcBef>
              <a:spcAft>
                <a:spcPts val="0"/>
              </a:spcAft>
              <a:buClrTx/>
              <a:buSzTx/>
              <a:buFontTx/>
              <a:buNone/>
              <a:tabLst/>
              <a:defRPr/>
            </a:pP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5.An </a:t>
            </a:r>
            <a:r>
              <a:rPr kumimoji="0" lang="en-US" b="0" i="0" u="none" strike="noStrike" kern="0" cap="none" spc="0" normalizeH="0" baseline="0" noProof="0" dirty="0">
                <a:ln>
                  <a:noFill/>
                </a:ln>
                <a:solidFill>
                  <a:srgbClr val="FF0000"/>
                </a:solidFill>
                <a:effectLst/>
                <a:uLnTx/>
                <a:uFillTx/>
                <a:latin typeface="Calibri" panose="020F0502020204030204"/>
                <a:ea typeface="+mn-ea"/>
                <a:cs typeface="+mn-cs"/>
              </a:rPr>
              <a:t>automated fluid monitoring </a:t>
            </a: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system facilitates early recognition of excessive deficit in real-time totals.</a:t>
            </a:r>
          </a:p>
          <a:p>
            <a:pPr marL="0" marR="0" lvl="0" indent="0" defTabSz="914400" eaLnBrk="1" fontAlgn="auto" latinLnBrk="0" hangingPunct="1">
              <a:lnSpc>
                <a:spcPct val="90000"/>
              </a:lnSpc>
              <a:spcBef>
                <a:spcPts val="1000"/>
              </a:spcBef>
              <a:spcAft>
                <a:spcPts val="0"/>
              </a:spcAft>
              <a:buClrTx/>
              <a:buSzTx/>
              <a:buFontTx/>
              <a:buNone/>
              <a:tabLst/>
              <a:defRPr/>
            </a:pP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6.An individual should be designated to measure intake and outflow frequently and report the deficit to the operative team.</a:t>
            </a:r>
          </a:p>
          <a:p>
            <a:pPr marL="0" marR="0" lvl="0" indent="0" defTabSz="914400" eaLnBrk="1" fontAlgn="auto" latinLnBrk="0" hangingPunct="1">
              <a:lnSpc>
                <a:spcPct val="90000"/>
              </a:lnSpc>
              <a:spcBef>
                <a:spcPts val="1000"/>
              </a:spcBef>
              <a:spcAft>
                <a:spcPts val="0"/>
              </a:spcAft>
              <a:buClrTx/>
              <a:buSzTx/>
              <a:buFontTx/>
              <a:buNone/>
              <a:tabLst/>
              <a:defRPr/>
            </a:pP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7.If maximum fluid deficit occurs, especially with hypotonic solutions, evaluation of the patient’s hemodynamic, neurologic, respiratory, and cardiovascular status is necessary along with assessment of signs and symptoms of fluid overload. </a:t>
            </a:r>
          </a:p>
          <a:p>
            <a:pPr marL="0" marR="0" lvl="0" indent="0" defTabSz="914400" eaLnBrk="1" fontAlgn="auto" latinLnBrk="0" hangingPunct="1">
              <a:lnSpc>
                <a:spcPct val="90000"/>
              </a:lnSpc>
              <a:spcBef>
                <a:spcPts val="1000"/>
              </a:spcBef>
              <a:spcAft>
                <a:spcPts val="0"/>
              </a:spcAft>
              <a:buClrTx/>
              <a:buSzTx/>
              <a:buFontTx/>
              <a:buNone/>
              <a:tabLst/>
              <a:defRPr/>
            </a:pPr>
            <a:r>
              <a:rPr kumimoji="0" lang="en-US" b="0" i="0" u="none" strike="noStrike" kern="0" cap="none" spc="0" normalizeH="0" baseline="0" noProof="0" dirty="0">
                <a:ln>
                  <a:noFill/>
                </a:ln>
                <a:solidFill>
                  <a:srgbClr val="FF0000"/>
                </a:solidFill>
                <a:effectLst/>
                <a:uLnTx/>
                <a:uFillTx/>
                <a:latin typeface="Calibri" panose="020F0502020204030204"/>
                <a:ea typeface="+mn-ea"/>
                <a:cs typeface="+mn-cs"/>
              </a:rPr>
              <a:t>Measurement of serum electrolytes </a:t>
            </a: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and </a:t>
            </a:r>
            <a:r>
              <a:rPr kumimoji="0" lang="en-US" b="0" i="0" u="none" strike="noStrike" kern="0" cap="none" spc="0" normalizeH="0" baseline="0" noProof="0" dirty="0">
                <a:ln>
                  <a:noFill/>
                </a:ln>
                <a:solidFill>
                  <a:srgbClr val="FF0000"/>
                </a:solidFill>
                <a:effectLst/>
                <a:uLnTx/>
                <a:uFillTx/>
                <a:latin typeface="Calibri" panose="020F0502020204030204"/>
                <a:ea typeface="+mn-ea"/>
                <a:cs typeface="+mn-cs"/>
              </a:rPr>
              <a:t>osmolality</a:t>
            </a: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 should be performed, administration of </a:t>
            </a:r>
            <a:r>
              <a:rPr kumimoji="0" lang="en-US" b="0" i="0" u="none" strike="noStrike" kern="0" cap="none" spc="0" normalizeH="0" baseline="0" noProof="0" dirty="0">
                <a:ln>
                  <a:noFill/>
                </a:ln>
                <a:solidFill>
                  <a:srgbClr val="FF0000"/>
                </a:solidFill>
                <a:effectLst/>
                <a:uLnTx/>
                <a:uFillTx/>
                <a:latin typeface="Calibri" panose="020F0502020204030204"/>
                <a:ea typeface="+mn-ea"/>
                <a:cs typeface="+mn-cs"/>
              </a:rPr>
              <a:t>diuretics</a:t>
            </a: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 considered, and further diagnostic and therapeutic intervention begun as indicated. The use of intravenous </a:t>
            </a:r>
            <a:r>
              <a:rPr kumimoji="0" lang="en-US" b="0" i="0" u="none" strike="noStrike" kern="0" cap="none" spc="0" normalizeH="0" baseline="0" noProof="0" dirty="0">
                <a:ln>
                  <a:noFill/>
                </a:ln>
                <a:solidFill>
                  <a:srgbClr val="FF0000"/>
                </a:solidFill>
                <a:effectLst/>
                <a:uLnTx/>
                <a:uFillTx/>
                <a:latin typeface="Calibri" panose="020F0502020204030204"/>
                <a:ea typeface="+mn-ea"/>
                <a:cs typeface="+mn-cs"/>
              </a:rPr>
              <a:t>furosemide </a:t>
            </a:r>
            <a:r>
              <a:rPr kumimoji="0" lang="en-US" b="0" i="0" u="none" strike="noStrike" kern="0" cap="none" spc="0" normalizeH="0" baseline="0" noProof="0" dirty="0">
                <a:ln>
                  <a:noFill/>
                </a:ln>
                <a:solidFill>
                  <a:srgbClr val="515151"/>
                </a:solidFill>
                <a:effectLst/>
                <a:uLnTx/>
                <a:uFillTx/>
                <a:latin typeface="Calibri" panose="020F0502020204030204"/>
                <a:ea typeface="+mn-ea"/>
                <a:cs typeface="+mn-cs"/>
              </a:rPr>
              <a:t>may aid in diuresis, with clinical improvement occurring in 15–20 minutes. Further treatment of fluid overload or hyponatremia may require administration of corrective fluids, consultation with medical specialists, and transfer to a critical care setting.</a:t>
            </a:r>
            <a:endParaRPr kumimoji="0" lang="en-US"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BA189DA-3520-254A-840A-101802D21945}"/>
              </a:ext>
            </a:extLst>
          </p:cNvPr>
          <p:cNvSpPr>
            <a:spLocks noGrp="1"/>
          </p:cNvSpPr>
          <p:nvPr>
            <p:ph type="ftr" sz="quarter" idx="11"/>
          </p:nvPr>
        </p:nvSpPr>
        <p:spPr/>
        <p:txBody>
          <a:bodyPr/>
          <a:lstStyle/>
          <a:p>
            <a:r>
              <a:rPr lang="en-US"/>
              <a:t>Dr.Ameneh.Haghgoo</a:t>
            </a:r>
            <a:endParaRPr lang="fa-IR"/>
          </a:p>
        </p:txBody>
      </p:sp>
      <p:pic>
        <p:nvPicPr>
          <p:cNvPr id="6" name="Picture 5">
            <a:extLst>
              <a:ext uri="{FF2B5EF4-FFF2-40B4-BE49-F238E27FC236}">
                <a16:creationId xmlns:a16="http://schemas.microsoft.com/office/drawing/2014/main" id="{31F3EC6F-E9F9-E548-9C93-DD7BD8CC47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555" y="18597"/>
            <a:ext cx="848740" cy="848740"/>
          </a:xfrm>
          <a:prstGeom prst="rect">
            <a:avLst/>
          </a:prstGeom>
        </p:spPr>
      </p:pic>
      <p:pic>
        <p:nvPicPr>
          <p:cNvPr id="7" name="Picture 6">
            <a:extLst>
              <a:ext uri="{FF2B5EF4-FFF2-40B4-BE49-F238E27FC236}">
                <a16:creationId xmlns:a16="http://schemas.microsoft.com/office/drawing/2014/main" id="{4E14D0D1-E5B6-5F4F-B35E-BD777C4D53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92045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8523" y="1094218"/>
            <a:ext cx="6729643" cy="1325563"/>
          </a:xfrm>
        </p:spPr>
        <p:txBody>
          <a:bodyPr/>
          <a:lstStyle/>
          <a:p>
            <a:r>
              <a:rPr lang="en-US" b="1" dirty="0"/>
              <a:t>Fluid distension</a:t>
            </a:r>
            <a:endParaRPr lang="fa-IR" b="1" dirty="0"/>
          </a:p>
        </p:txBody>
      </p:sp>
      <p:sp>
        <p:nvSpPr>
          <p:cNvPr id="4" name="Snip Diagonal Corner Rectangle 3"/>
          <p:cNvSpPr/>
          <p:nvPr/>
        </p:nvSpPr>
        <p:spPr>
          <a:xfrm>
            <a:off x="1591440" y="1950535"/>
            <a:ext cx="8229161" cy="3214256"/>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pPr>
            <a:r>
              <a:rPr lang="en-US" dirty="0">
                <a:solidFill>
                  <a:prstClr val="black"/>
                </a:solidFill>
                <a:latin typeface="Arial" panose="020B0604020202020204" pitchFamily="34" charset="0"/>
              </a:rPr>
              <a:t>The medium may be carbon dioxide (CO2) in the case diagnostic hysteroscopy or fluid in both diagnostic and operative procedures. The fluid may be of high or low molecular weight. If excessive amounts of distension media are absorbed the following complications may occur:</a:t>
            </a:r>
          </a:p>
          <a:p>
            <a:pPr marL="228600" lvl="0" indent="-228600">
              <a:lnSpc>
                <a:spcPct val="90000"/>
              </a:lnSpc>
              <a:spcBef>
                <a:spcPts val="1000"/>
              </a:spcBef>
              <a:buFont typeface="Arial" panose="020B0604020202020204" pitchFamily="34" charset="0"/>
              <a:buChar char="•"/>
            </a:pPr>
            <a:r>
              <a:rPr lang="en-US" dirty="0">
                <a:solidFill>
                  <a:prstClr val="black"/>
                </a:solidFill>
                <a:latin typeface="Arial" panose="020B0604020202020204" pitchFamily="34" charset="0"/>
              </a:rPr>
              <a:t>Carbon dioxide</a:t>
            </a:r>
          </a:p>
          <a:p>
            <a:pPr marL="228600" lvl="0" indent="-228600">
              <a:lnSpc>
                <a:spcPct val="90000"/>
              </a:lnSpc>
              <a:spcBef>
                <a:spcPts val="1000"/>
              </a:spcBef>
              <a:buFont typeface="Arial" panose="020B0604020202020204" pitchFamily="34" charset="0"/>
              <a:buChar char="•"/>
            </a:pPr>
            <a:r>
              <a:rPr lang="en-US" dirty="0">
                <a:solidFill>
                  <a:prstClr val="black"/>
                </a:solidFill>
                <a:latin typeface="Arial" panose="020B0604020202020204" pitchFamily="34" charset="0"/>
              </a:rPr>
              <a:t>High molecular weight fluids</a:t>
            </a:r>
          </a:p>
          <a:p>
            <a:pPr marL="228600" lvl="0" indent="-228600">
              <a:lnSpc>
                <a:spcPct val="90000"/>
              </a:lnSpc>
              <a:spcBef>
                <a:spcPts val="1000"/>
              </a:spcBef>
              <a:buFont typeface="Arial" panose="020B0604020202020204" pitchFamily="34" charset="0"/>
              <a:buChar char="•"/>
            </a:pPr>
            <a:r>
              <a:rPr lang="en-US" dirty="0">
                <a:solidFill>
                  <a:prstClr val="black"/>
                </a:solidFill>
                <a:latin typeface="Arial" panose="020B0604020202020204" pitchFamily="34" charset="0"/>
              </a:rPr>
              <a:t>Low molecular weight fluid</a:t>
            </a:r>
          </a:p>
        </p:txBody>
      </p:sp>
      <p:sp>
        <p:nvSpPr>
          <p:cNvPr id="5" name="Snip Diagonal Corner Rectangle 4"/>
          <p:cNvSpPr/>
          <p:nvPr/>
        </p:nvSpPr>
        <p:spPr>
          <a:xfrm>
            <a:off x="3032500" y="596004"/>
            <a:ext cx="8142130" cy="6517777"/>
          </a:xfrm>
          <a:prstGeom prst="snip2Diag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pPr>
            <a:r>
              <a:rPr lang="en-US" b="1" dirty="0">
                <a:solidFill>
                  <a:prstClr val="black"/>
                </a:solidFill>
                <a:latin typeface="Arial" panose="020B0604020202020204" pitchFamily="34" charset="0"/>
              </a:rPr>
              <a:t>1. Carbon dioxide.</a:t>
            </a:r>
          </a:p>
          <a:p>
            <a:pPr marL="228600" lvl="0" indent="-228600">
              <a:lnSpc>
                <a:spcPct val="90000"/>
              </a:lnSpc>
              <a:spcBef>
                <a:spcPts val="1000"/>
              </a:spcBef>
              <a:buFont typeface="Arial" panose="020B0604020202020204" pitchFamily="34" charset="0"/>
              <a:buChar char="•"/>
            </a:pPr>
            <a:r>
              <a:rPr lang="en-US" dirty="0">
                <a:solidFill>
                  <a:prstClr val="black"/>
                </a:solidFill>
                <a:latin typeface="Arial" panose="020B0604020202020204" pitchFamily="34" charset="0"/>
              </a:rPr>
              <a:t>Cardiac arrhythmia may occur with diagnostic hysteroscopy. The complication should be extremely rare if the correct insufflator is used. The </a:t>
            </a:r>
            <a:r>
              <a:rPr lang="en-US" dirty="0" err="1">
                <a:solidFill>
                  <a:prstClr val="black"/>
                </a:solidFill>
                <a:latin typeface="Arial" panose="020B0604020202020204" pitchFamily="34" charset="0"/>
              </a:rPr>
              <a:t>hysteroflator</a:t>
            </a:r>
            <a:r>
              <a:rPr lang="en-US" dirty="0">
                <a:solidFill>
                  <a:prstClr val="black"/>
                </a:solidFill>
                <a:latin typeface="Arial" panose="020B0604020202020204" pitchFamily="34" charset="0"/>
              </a:rPr>
              <a:t> delivers CO2 at a rate of not more than 100ml pm whereas the </a:t>
            </a:r>
            <a:r>
              <a:rPr lang="en-US" dirty="0" err="1">
                <a:solidFill>
                  <a:prstClr val="black"/>
                </a:solidFill>
                <a:latin typeface="Arial" panose="020B0604020202020204" pitchFamily="34" charset="0"/>
              </a:rPr>
              <a:t>laparoflator</a:t>
            </a:r>
            <a:r>
              <a:rPr lang="en-US" dirty="0">
                <a:solidFill>
                  <a:prstClr val="black"/>
                </a:solidFill>
                <a:latin typeface="Arial" panose="020B0604020202020204" pitchFamily="34" charset="0"/>
              </a:rPr>
              <a:t> can deliver 1-6 lit in the same time. A </a:t>
            </a:r>
            <a:r>
              <a:rPr lang="en-US" dirty="0" err="1">
                <a:solidFill>
                  <a:prstClr val="black"/>
                </a:solidFill>
                <a:latin typeface="Arial" panose="020B0604020202020204" pitchFamily="34" charset="0"/>
              </a:rPr>
              <a:t>laparoflater</a:t>
            </a:r>
            <a:r>
              <a:rPr lang="en-US" dirty="0">
                <a:solidFill>
                  <a:prstClr val="black"/>
                </a:solidFill>
                <a:latin typeface="Arial" panose="020B0604020202020204" pitchFamily="34" charset="0"/>
              </a:rPr>
              <a:t> should NEVER be used for hysteroscopy. It is rare for CÓ2 to produce any side effects if gas embolism of less than 400ml occurs.</a:t>
            </a:r>
            <a:endParaRPr lang="en-US" sz="2800" dirty="0"/>
          </a:p>
        </p:txBody>
      </p:sp>
      <p:sp>
        <p:nvSpPr>
          <p:cNvPr id="6" name="Snip Diagonal Corner Rectangle 5"/>
          <p:cNvSpPr/>
          <p:nvPr/>
        </p:nvSpPr>
        <p:spPr>
          <a:xfrm>
            <a:off x="2943519" y="2419781"/>
            <a:ext cx="8320093" cy="3106593"/>
          </a:xfrm>
          <a:prstGeom prst="snip2Diag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pPr>
            <a:r>
              <a:rPr lang="en-US" dirty="0">
                <a:solidFill>
                  <a:prstClr val="black"/>
                </a:solidFill>
                <a:latin typeface="Arial" panose="020B0604020202020204" pitchFamily="34" charset="0"/>
              </a:rPr>
              <a:t>2. </a:t>
            </a:r>
            <a:r>
              <a:rPr lang="en-US" b="1" dirty="0">
                <a:solidFill>
                  <a:prstClr val="black"/>
                </a:solidFill>
                <a:latin typeface="Arial" panose="020B0604020202020204" pitchFamily="34" charset="0"/>
              </a:rPr>
              <a:t>High molecular weight fluids</a:t>
            </a:r>
            <a:r>
              <a:rPr lang="en-US" dirty="0">
                <a:solidFill>
                  <a:prstClr val="black"/>
                </a:solidFill>
                <a:latin typeface="Arial" panose="020B0604020202020204" pitchFamily="34" charset="0"/>
              </a:rPr>
              <a:t>.</a:t>
            </a:r>
          </a:p>
          <a:p>
            <a:pPr marL="228600" lvl="0" indent="-228600">
              <a:lnSpc>
                <a:spcPct val="90000"/>
              </a:lnSpc>
              <a:spcBef>
                <a:spcPts val="1000"/>
              </a:spcBef>
              <a:buFont typeface="Arial" panose="020B0604020202020204" pitchFamily="34" charset="0"/>
              <a:buChar char="•"/>
            </a:pPr>
            <a:r>
              <a:rPr lang="en-US" b="1" dirty="0">
                <a:solidFill>
                  <a:srgbClr val="FF0000"/>
                </a:solidFill>
                <a:latin typeface="Arial" panose="020B0604020202020204" pitchFamily="34" charset="0"/>
              </a:rPr>
              <a:t>Dextran</a:t>
            </a:r>
            <a:r>
              <a:rPr lang="en-US" dirty="0">
                <a:solidFill>
                  <a:prstClr val="black"/>
                </a:solidFill>
                <a:latin typeface="Arial" panose="020B0604020202020204" pitchFamily="34" charset="0"/>
              </a:rPr>
              <a:t> is popular in some countries for both diagnostic and operative hysteroscopy when mechanical instruments are used. It may produce an </a:t>
            </a:r>
            <a:r>
              <a:rPr lang="en-US" dirty="0">
                <a:solidFill>
                  <a:srgbClr val="FF0000"/>
                </a:solidFill>
                <a:latin typeface="Arial" panose="020B0604020202020204" pitchFamily="34" charset="0"/>
              </a:rPr>
              <a:t>anaphylactic</a:t>
            </a:r>
            <a:r>
              <a:rPr lang="en-US" dirty="0">
                <a:solidFill>
                  <a:prstClr val="black"/>
                </a:solidFill>
                <a:latin typeface="Arial" panose="020B0604020202020204" pitchFamily="34" charset="0"/>
              </a:rPr>
              <a:t> reaction, adult onset respiratory distress syndrome (</a:t>
            </a:r>
            <a:r>
              <a:rPr lang="en-US" dirty="0">
                <a:solidFill>
                  <a:srgbClr val="FF0000"/>
                </a:solidFill>
                <a:latin typeface="Arial" panose="020B0604020202020204" pitchFamily="34" charset="0"/>
              </a:rPr>
              <a:t>ARDS</a:t>
            </a:r>
            <a:r>
              <a:rPr lang="en-US" dirty="0">
                <a:solidFill>
                  <a:prstClr val="black"/>
                </a:solidFill>
                <a:latin typeface="Arial" panose="020B0604020202020204" pitchFamily="34" charset="0"/>
              </a:rPr>
              <a:t>) or pulmonary edema. </a:t>
            </a:r>
            <a:r>
              <a:rPr lang="en-US" dirty="0">
                <a:solidFill>
                  <a:srgbClr val="FF0000"/>
                </a:solidFill>
                <a:latin typeface="Arial" panose="020B0604020202020204" pitchFamily="34" charset="0"/>
              </a:rPr>
              <a:t>Anaphylaxis </a:t>
            </a:r>
            <a:r>
              <a:rPr lang="en-US" dirty="0">
                <a:solidFill>
                  <a:prstClr val="black"/>
                </a:solidFill>
                <a:latin typeface="Arial" panose="020B0604020202020204" pitchFamily="34" charset="0"/>
              </a:rPr>
              <a:t>should be treated by the administration </a:t>
            </a:r>
            <a:r>
              <a:rPr lang="en-US" dirty="0">
                <a:solidFill>
                  <a:srgbClr val="FF0000"/>
                </a:solidFill>
                <a:latin typeface="Arial" panose="020B0604020202020204" pitchFamily="34" charset="0"/>
              </a:rPr>
              <a:t>of oxygen, antihistamines</a:t>
            </a:r>
            <a:r>
              <a:rPr lang="en-US" dirty="0">
                <a:solidFill>
                  <a:prstClr val="black"/>
                </a:solidFill>
                <a:latin typeface="Arial" panose="020B0604020202020204" pitchFamily="34" charset="0"/>
              </a:rPr>
              <a:t>, </a:t>
            </a:r>
            <a:r>
              <a:rPr lang="en-US" dirty="0">
                <a:solidFill>
                  <a:srgbClr val="FF0000"/>
                </a:solidFill>
                <a:latin typeface="Arial" panose="020B0604020202020204" pitchFamily="34" charset="0"/>
              </a:rPr>
              <a:t>glucocorticoids </a:t>
            </a:r>
            <a:r>
              <a:rPr lang="en-US" dirty="0">
                <a:solidFill>
                  <a:prstClr val="black"/>
                </a:solidFill>
                <a:latin typeface="Arial" panose="020B0604020202020204" pitchFamily="34" charset="0"/>
              </a:rPr>
              <a:t>and intravenous fluids. Adult onset RDS requires the administration of glucocorticoids, oxygen and, occasionally, assisted respiration.</a:t>
            </a:r>
            <a:endParaRPr lang="en-US" sz="2800" dirty="0"/>
          </a:p>
        </p:txBody>
      </p:sp>
      <p:sp>
        <p:nvSpPr>
          <p:cNvPr id="8" name="Snip Diagonal Corner Rectangle 7"/>
          <p:cNvSpPr/>
          <p:nvPr/>
        </p:nvSpPr>
        <p:spPr>
          <a:xfrm>
            <a:off x="2722777" y="1345463"/>
            <a:ext cx="7958475" cy="5373389"/>
          </a:xfrm>
          <a:prstGeom prst="snip2Diag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0" indent="-228600">
              <a:lnSpc>
                <a:spcPct val="90000"/>
              </a:lnSpc>
              <a:spcBef>
                <a:spcPts val="1000"/>
              </a:spcBef>
              <a:buFont typeface="Arial" panose="020B0604020202020204" pitchFamily="34" charset="0"/>
              <a:buChar char="•"/>
            </a:pPr>
            <a:r>
              <a:rPr lang="en-US" sz="1400" dirty="0">
                <a:solidFill>
                  <a:prstClr val="black"/>
                </a:solidFill>
                <a:latin typeface="Arial" panose="020B0604020202020204" pitchFamily="34" charset="0"/>
              </a:rPr>
              <a:t>3</a:t>
            </a:r>
            <a:r>
              <a:rPr lang="en-US" sz="1400" b="1" dirty="0">
                <a:solidFill>
                  <a:prstClr val="black"/>
                </a:solidFill>
                <a:latin typeface="Arial" panose="020B0604020202020204" pitchFamily="34" charset="0"/>
              </a:rPr>
              <a:t>. Low molecular weight fluids</a:t>
            </a:r>
            <a:r>
              <a:rPr lang="en-US" sz="1400" dirty="0">
                <a:solidFill>
                  <a:prstClr val="black"/>
                </a:solidFill>
                <a:latin typeface="Arial" panose="020B0604020202020204" pitchFamily="34" charset="0"/>
              </a:rPr>
              <a:t>.</a:t>
            </a:r>
          </a:p>
          <a:p>
            <a:pPr marL="228600" lvl="0" indent="-228600">
              <a:lnSpc>
                <a:spcPct val="90000"/>
              </a:lnSpc>
              <a:spcBef>
                <a:spcPts val="1000"/>
              </a:spcBef>
              <a:buFont typeface="Arial" panose="020B0604020202020204" pitchFamily="34" charset="0"/>
              <a:buChar char="•"/>
            </a:pPr>
            <a:r>
              <a:rPr lang="en-US" sz="1400" b="1" dirty="0">
                <a:solidFill>
                  <a:srgbClr val="FF0000"/>
                </a:solidFill>
                <a:latin typeface="Arial" panose="020B0604020202020204" pitchFamily="34" charset="0"/>
              </a:rPr>
              <a:t>Saline </a:t>
            </a:r>
            <a:r>
              <a:rPr lang="en-US" sz="1400" dirty="0">
                <a:solidFill>
                  <a:prstClr val="black"/>
                </a:solidFill>
                <a:latin typeface="Arial" panose="020B0604020202020204" pitchFamily="34" charset="0"/>
              </a:rPr>
              <a:t>may be used with the </a:t>
            </a:r>
            <a:r>
              <a:rPr lang="en-US" sz="1400" dirty="0">
                <a:solidFill>
                  <a:srgbClr val="FF0000"/>
                </a:solidFill>
                <a:latin typeface="Arial" panose="020B0604020202020204" pitchFamily="34" charset="0"/>
              </a:rPr>
              <a:t>laser </a:t>
            </a:r>
            <a:r>
              <a:rPr lang="en-US" sz="1400" dirty="0">
                <a:solidFill>
                  <a:prstClr val="black"/>
                </a:solidFill>
                <a:latin typeface="Arial" panose="020B0604020202020204" pitchFamily="34" charset="0"/>
              </a:rPr>
              <a:t>but only </a:t>
            </a:r>
            <a:r>
              <a:rPr lang="en-US" sz="1400" dirty="0">
                <a:solidFill>
                  <a:srgbClr val="FF0000"/>
                </a:solidFill>
                <a:latin typeface="Arial" panose="020B0604020202020204" pitchFamily="34" charset="0"/>
              </a:rPr>
              <a:t>non-electrolytic</a:t>
            </a:r>
            <a:r>
              <a:rPr lang="en-US" sz="1400" dirty="0">
                <a:solidFill>
                  <a:prstClr val="black"/>
                </a:solidFill>
                <a:latin typeface="Arial" panose="020B0604020202020204" pitchFamily="34" charset="0"/>
              </a:rPr>
              <a:t> fluids should be used with </a:t>
            </a:r>
            <a:r>
              <a:rPr lang="en-US" sz="1400" dirty="0">
                <a:solidFill>
                  <a:srgbClr val="FF0000"/>
                </a:solidFill>
                <a:latin typeface="Arial" panose="020B0604020202020204" pitchFamily="34" charset="0"/>
              </a:rPr>
              <a:t>electro surgery </a:t>
            </a:r>
            <a:r>
              <a:rPr lang="en-US" sz="1400" dirty="0">
                <a:solidFill>
                  <a:prstClr val="black"/>
                </a:solidFill>
                <a:latin typeface="Arial" panose="020B0604020202020204" pitchFamily="34" charset="0"/>
              </a:rPr>
              <a:t>because of the risk of producing </a:t>
            </a:r>
            <a:r>
              <a:rPr lang="en-US" sz="1400" dirty="0">
                <a:solidFill>
                  <a:srgbClr val="FF0000"/>
                </a:solidFill>
                <a:latin typeface="Arial" panose="020B0604020202020204" pitchFamily="34" charset="0"/>
              </a:rPr>
              <a:t>burns to other organs</a:t>
            </a:r>
            <a:r>
              <a:rPr lang="en-US" sz="1400" dirty="0">
                <a:solidFill>
                  <a:prstClr val="black"/>
                </a:solidFill>
                <a:latin typeface="Arial" panose="020B0604020202020204" pitchFamily="34" charset="0"/>
              </a:rPr>
              <a:t>. All low molecular weight fluids may produce fluid overload. Accountancy of fluid input and output is mandatory in any hysteroscopic procedure. </a:t>
            </a:r>
          </a:p>
          <a:p>
            <a:pPr marL="228600" lvl="0" indent="-228600">
              <a:lnSpc>
                <a:spcPct val="90000"/>
              </a:lnSpc>
              <a:spcBef>
                <a:spcPts val="1000"/>
              </a:spcBef>
              <a:buFont typeface="Arial" panose="020B0604020202020204" pitchFamily="34" charset="0"/>
              <a:buChar char="•"/>
            </a:pPr>
            <a:r>
              <a:rPr lang="en-US" sz="1400" dirty="0">
                <a:solidFill>
                  <a:srgbClr val="FF0000"/>
                </a:solidFill>
                <a:latin typeface="Arial" panose="020B0604020202020204" pitchFamily="34" charset="0"/>
              </a:rPr>
              <a:t>Saline overload </a:t>
            </a:r>
            <a:r>
              <a:rPr lang="en-US" sz="1400" dirty="0">
                <a:solidFill>
                  <a:prstClr val="black"/>
                </a:solidFill>
                <a:latin typeface="Arial" panose="020B0604020202020204" pitchFamily="34" charset="0"/>
              </a:rPr>
              <a:t>produces </a:t>
            </a:r>
            <a:r>
              <a:rPr lang="en-US" sz="1400" dirty="0">
                <a:solidFill>
                  <a:srgbClr val="FF0000"/>
                </a:solidFill>
                <a:latin typeface="Arial" panose="020B0604020202020204" pitchFamily="34" charset="0"/>
              </a:rPr>
              <a:t>a simple hypervolemia </a:t>
            </a:r>
            <a:r>
              <a:rPr lang="en-US" sz="1400" dirty="0">
                <a:solidFill>
                  <a:prstClr val="black"/>
                </a:solidFill>
                <a:latin typeface="Arial" panose="020B0604020202020204" pitchFamily="34" charset="0"/>
              </a:rPr>
              <a:t>state which may be treated by insertion of a central venous line, administration of a </a:t>
            </a:r>
            <a:r>
              <a:rPr lang="en-US" sz="1400" dirty="0">
                <a:solidFill>
                  <a:srgbClr val="00B050"/>
                </a:solidFill>
                <a:latin typeface="Arial" panose="020B0604020202020204" pitchFamily="34" charset="0"/>
              </a:rPr>
              <a:t>diuretic, oxygen </a:t>
            </a:r>
            <a:r>
              <a:rPr lang="en-US" sz="1400" dirty="0">
                <a:solidFill>
                  <a:prstClr val="black"/>
                </a:solidFill>
                <a:latin typeface="Arial" panose="020B0604020202020204" pitchFamily="34" charset="0"/>
              </a:rPr>
              <a:t>and, if necessary, </a:t>
            </a:r>
            <a:r>
              <a:rPr lang="en-US" sz="1400" dirty="0">
                <a:solidFill>
                  <a:srgbClr val="00B050"/>
                </a:solidFill>
                <a:latin typeface="Arial" panose="020B0604020202020204" pitchFamily="34" charset="0"/>
              </a:rPr>
              <a:t>cardiac stimulants</a:t>
            </a:r>
            <a:r>
              <a:rPr lang="en-US" sz="1400" dirty="0">
                <a:solidFill>
                  <a:prstClr val="black"/>
                </a:solidFill>
                <a:latin typeface="Arial" panose="020B0604020202020204" pitchFamily="34" charset="0"/>
              </a:rPr>
              <a:t>. A blood pressure cuff may be applied to each limb in rotation to occlude venous return which, in effect, performs a bloodless phlebotomy.</a:t>
            </a:r>
          </a:p>
          <a:p>
            <a:pPr marL="228600" lvl="0" indent="-228600">
              <a:lnSpc>
                <a:spcPct val="90000"/>
              </a:lnSpc>
              <a:spcBef>
                <a:spcPts val="1000"/>
              </a:spcBef>
              <a:buFont typeface="Arial" panose="020B0604020202020204" pitchFamily="34" charset="0"/>
              <a:buChar char="•"/>
            </a:pPr>
            <a:r>
              <a:rPr lang="en-US" sz="1400" dirty="0">
                <a:solidFill>
                  <a:prstClr val="black"/>
                </a:solidFill>
                <a:latin typeface="Arial" panose="020B0604020202020204" pitchFamily="34" charset="0"/>
              </a:rPr>
              <a:t>Overload with </a:t>
            </a:r>
            <a:r>
              <a:rPr lang="en-US" sz="1400" dirty="0">
                <a:solidFill>
                  <a:srgbClr val="FF0000"/>
                </a:solidFill>
                <a:latin typeface="Arial" panose="020B0604020202020204" pitchFamily="34" charset="0"/>
              </a:rPr>
              <a:t>sorbitol </a:t>
            </a:r>
            <a:r>
              <a:rPr lang="en-US" sz="1400" dirty="0">
                <a:solidFill>
                  <a:prstClr val="black"/>
                </a:solidFill>
                <a:latin typeface="Arial" panose="020B0604020202020204" pitchFamily="34" charset="0"/>
              </a:rPr>
              <a:t>may produce </a:t>
            </a:r>
            <a:r>
              <a:rPr lang="en-US" sz="1400" dirty="0">
                <a:solidFill>
                  <a:srgbClr val="FF0000"/>
                </a:solidFill>
                <a:latin typeface="Arial" panose="020B0604020202020204" pitchFamily="34" charset="0"/>
              </a:rPr>
              <a:t>hypoglycemia </a:t>
            </a:r>
            <a:r>
              <a:rPr lang="en-US" sz="1400" dirty="0">
                <a:solidFill>
                  <a:prstClr val="black"/>
                </a:solidFill>
                <a:latin typeface="Arial" panose="020B0604020202020204" pitchFamily="34" charset="0"/>
              </a:rPr>
              <a:t>in the </a:t>
            </a:r>
            <a:r>
              <a:rPr lang="en-US" sz="1400" dirty="0">
                <a:solidFill>
                  <a:srgbClr val="FF0000"/>
                </a:solidFill>
                <a:latin typeface="Arial" panose="020B0604020202020204" pitchFamily="34" charset="0"/>
              </a:rPr>
              <a:t>diabetic </a:t>
            </a:r>
            <a:r>
              <a:rPr lang="en-US" sz="1400" dirty="0">
                <a:solidFill>
                  <a:prstClr val="black"/>
                </a:solidFill>
                <a:latin typeface="Arial" panose="020B0604020202020204" pitchFamily="34" charset="0"/>
              </a:rPr>
              <a:t>patient, </a:t>
            </a:r>
            <a:r>
              <a:rPr lang="en-US" sz="1400" dirty="0">
                <a:solidFill>
                  <a:srgbClr val="FF0000"/>
                </a:solidFill>
                <a:latin typeface="Arial" panose="020B0604020202020204" pitchFamily="34" charset="0"/>
              </a:rPr>
              <a:t>hemolysis</a:t>
            </a:r>
            <a:r>
              <a:rPr lang="en-US" sz="1400" dirty="0">
                <a:solidFill>
                  <a:prstClr val="black"/>
                </a:solidFill>
                <a:latin typeface="Arial" panose="020B0604020202020204" pitchFamily="34" charset="0"/>
              </a:rPr>
              <a:t> or signs of </a:t>
            </a:r>
            <a:r>
              <a:rPr lang="en-US" sz="1400" dirty="0">
                <a:solidFill>
                  <a:srgbClr val="FF0000"/>
                </a:solidFill>
                <a:latin typeface="Arial" panose="020B0604020202020204" pitchFamily="34" charset="0"/>
              </a:rPr>
              <a:t>hypervolemia</a:t>
            </a:r>
            <a:r>
              <a:rPr lang="en-US" sz="1400" dirty="0">
                <a:solidFill>
                  <a:prstClr val="black"/>
                </a:solidFill>
                <a:latin typeface="Arial" panose="020B0604020202020204" pitchFamily="34" charset="0"/>
              </a:rPr>
              <a:t>. Hypoglycemia should be treated with administration of </a:t>
            </a:r>
            <a:r>
              <a:rPr lang="en-US" sz="1400" dirty="0">
                <a:solidFill>
                  <a:srgbClr val="FF0000"/>
                </a:solidFill>
                <a:latin typeface="Arial" panose="020B0604020202020204" pitchFamily="34" charset="0"/>
              </a:rPr>
              <a:t>glucose</a:t>
            </a:r>
            <a:r>
              <a:rPr lang="en-US" sz="1400" dirty="0">
                <a:solidFill>
                  <a:prstClr val="black"/>
                </a:solidFill>
                <a:latin typeface="Arial" panose="020B0604020202020204" pitchFamily="34" charset="0"/>
              </a:rPr>
              <a:t>, measurement of blood sugar levels and restoration of glycaemia.</a:t>
            </a:r>
          </a:p>
          <a:p>
            <a:pPr marL="228600" lvl="0" indent="-228600">
              <a:lnSpc>
                <a:spcPct val="90000"/>
              </a:lnSpc>
              <a:spcBef>
                <a:spcPts val="1000"/>
              </a:spcBef>
              <a:buFont typeface="Arial" panose="020B0604020202020204" pitchFamily="34" charset="0"/>
              <a:buChar char="•"/>
            </a:pPr>
            <a:r>
              <a:rPr lang="en-US" sz="1400" dirty="0">
                <a:solidFill>
                  <a:prstClr val="black"/>
                </a:solidFill>
                <a:latin typeface="Arial" panose="020B0604020202020204" pitchFamily="34" charset="0"/>
              </a:rPr>
              <a:t>Overload with </a:t>
            </a:r>
            <a:r>
              <a:rPr lang="en-US" sz="1400" dirty="0">
                <a:solidFill>
                  <a:srgbClr val="FF0000"/>
                </a:solidFill>
                <a:latin typeface="Arial" panose="020B0604020202020204" pitchFamily="34" charset="0"/>
              </a:rPr>
              <a:t>glycine </a:t>
            </a:r>
            <a:r>
              <a:rPr lang="en-US" sz="1400" dirty="0">
                <a:solidFill>
                  <a:prstClr val="black"/>
                </a:solidFill>
                <a:latin typeface="Arial" panose="020B0604020202020204" pitchFamily="34" charset="0"/>
              </a:rPr>
              <a:t>may produce </a:t>
            </a:r>
            <a:r>
              <a:rPr lang="en-US" sz="1400" dirty="0">
                <a:solidFill>
                  <a:srgbClr val="FF0000"/>
                </a:solidFill>
                <a:latin typeface="Arial" panose="020B0604020202020204" pitchFamily="34" charset="0"/>
              </a:rPr>
              <a:t>nausea</a:t>
            </a:r>
            <a:r>
              <a:rPr lang="en-US" sz="1400" dirty="0">
                <a:solidFill>
                  <a:prstClr val="black"/>
                </a:solidFill>
                <a:latin typeface="Arial" panose="020B0604020202020204" pitchFamily="34" charset="0"/>
              </a:rPr>
              <a:t> and </a:t>
            </a:r>
            <a:r>
              <a:rPr lang="en-US" sz="1400" dirty="0">
                <a:solidFill>
                  <a:srgbClr val="FF0000"/>
                </a:solidFill>
                <a:latin typeface="Arial" panose="020B0604020202020204" pitchFamily="34" charset="0"/>
              </a:rPr>
              <a:t>vertigo</a:t>
            </a:r>
            <a:r>
              <a:rPr lang="en-US" sz="1400" dirty="0">
                <a:solidFill>
                  <a:prstClr val="black"/>
                </a:solidFill>
                <a:latin typeface="Arial" panose="020B0604020202020204" pitchFamily="34" charset="0"/>
              </a:rPr>
              <a:t>,</a:t>
            </a:r>
            <a:r>
              <a:rPr lang="en-US" sz="1400" dirty="0">
                <a:solidFill>
                  <a:srgbClr val="FF0000"/>
                </a:solidFill>
                <a:latin typeface="Arial" panose="020B0604020202020204" pitchFamily="34" charset="0"/>
              </a:rPr>
              <a:t> hyponatremia</a:t>
            </a:r>
            <a:r>
              <a:rPr lang="en-US" sz="1400" dirty="0">
                <a:solidFill>
                  <a:prstClr val="black"/>
                </a:solidFill>
                <a:latin typeface="Arial" panose="020B0604020202020204" pitchFamily="34" charset="0"/>
              </a:rPr>
              <a:t>, transient </a:t>
            </a:r>
            <a:r>
              <a:rPr lang="en-US" sz="1400" dirty="0">
                <a:solidFill>
                  <a:srgbClr val="FF0000"/>
                </a:solidFill>
                <a:latin typeface="Arial" panose="020B0604020202020204" pitchFamily="34" charset="0"/>
              </a:rPr>
              <a:t>hypertension</a:t>
            </a:r>
            <a:r>
              <a:rPr lang="en-US" sz="1400" dirty="0">
                <a:solidFill>
                  <a:prstClr val="black"/>
                </a:solidFill>
                <a:latin typeface="Arial" panose="020B0604020202020204" pitchFamily="34" charset="0"/>
              </a:rPr>
              <a:t> followed </a:t>
            </a:r>
            <a:r>
              <a:rPr lang="en-US" sz="1400" dirty="0">
                <a:solidFill>
                  <a:srgbClr val="FF0000"/>
                </a:solidFill>
                <a:latin typeface="Arial" panose="020B0604020202020204" pitchFamily="34" charset="0"/>
              </a:rPr>
              <a:t>by hypotension </a:t>
            </a:r>
            <a:r>
              <a:rPr lang="en-US" sz="1400" dirty="0">
                <a:solidFill>
                  <a:prstClr val="black"/>
                </a:solidFill>
                <a:latin typeface="Arial" panose="020B0604020202020204" pitchFamily="34" charset="0"/>
              </a:rPr>
              <a:t>associated with </a:t>
            </a:r>
            <a:r>
              <a:rPr lang="en-US" sz="1400" dirty="0">
                <a:solidFill>
                  <a:srgbClr val="FF0000"/>
                </a:solidFill>
                <a:latin typeface="Arial" panose="020B0604020202020204" pitchFamily="34" charset="0"/>
              </a:rPr>
              <a:t>confusion and disorientation</a:t>
            </a:r>
            <a:r>
              <a:rPr lang="en-US" sz="1400" dirty="0">
                <a:solidFill>
                  <a:srgbClr val="00B050"/>
                </a:solidFill>
                <a:latin typeface="Arial" panose="020B0604020202020204" pitchFamily="34" charset="0"/>
              </a:rPr>
              <a:t>. Excessive overload </a:t>
            </a:r>
            <a:r>
              <a:rPr lang="en-US" sz="1400" dirty="0">
                <a:solidFill>
                  <a:prstClr val="black"/>
                </a:solidFill>
                <a:latin typeface="Arial" panose="020B0604020202020204" pitchFamily="34" charset="0"/>
              </a:rPr>
              <a:t>may produce </a:t>
            </a:r>
            <a:r>
              <a:rPr lang="en-US" sz="1400" dirty="0">
                <a:solidFill>
                  <a:srgbClr val="FF0000"/>
                </a:solidFill>
                <a:latin typeface="Arial" panose="020B0604020202020204" pitchFamily="34" charset="0"/>
              </a:rPr>
              <a:t>elevated blood ammonium </a:t>
            </a:r>
            <a:r>
              <a:rPr lang="en-US" sz="1400" dirty="0">
                <a:solidFill>
                  <a:prstClr val="black"/>
                </a:solidFill>
                <a:latin typeface="Arial" panose="020B0604020202020204" pitchFamily="34" charset="0"/>
              </a:rPr>
              <a:t>levels leading to </a:t>
            </a:r>
            <a:r>
              <a:rPr lang="en-US" sz="1400" dirty="0">
                <a:solidFill>
                  <a:srgbClr val="FF0000"/>
                </a:solidFill>
                <a:latin typeface="Arial" panose="020B0604020202020204" pitchFamily="34" charset="0"/>
              </a:rPr>
              <a:t>encephalopathy</a:t>
            </a:r>
            <a:r>
              <a:rPr lang="en-US" sz="1400" dirty="0">
                <a:solidFill>
                  <a:prstClr val="black"/>
                </a:solidFill>
                <a:latin typeface="Arial" panose="020B0604020202020204" pitchFamily="34" charset="0"/>
              </a:rPr>
              <a:t> and, rarely, </a:t>
            </a:r>
            <a:r>
              <a:rPr lang="en-US" sz="1400" dirty="0">
                <a:solidFill>
                  <a:srgbClr val="FF0000"/>
                </a:solidFill>
                <a:latin typeface="Arial" panose="020B0604020202020204" pitchFamily="34" charset="0"/>
              </a:rPr>
              <a:t>death</a:t>
            </a:r>
            <a:r>
              <a:rPr lang="en-US" sz="1400" dirty="0">
                <a:solidFill>
                  <a:prstClr val="black"/>
                </a:solidFill>
                <a:latin typeface="Arial" panose="020B0604020202020204" pitchFamily="34" charset="0"/>
              </a:rPr>
              <a:t>. </a:t>
            </a:r>
            <a:r>
              <a:rPr lang="en-US" sz="1400" dirty="0" err="1">
                <a:solidFill>
                  <a:prstClr val="black"/>
                </a:solidFill>
                <a:latin typeface="Arial" panose="020B0604020202020204" pitchFamily="34" charset="0"/>
              </a:rPr>
              <a:t>Hypornatremia</a:t>
            </a:r>
            <a:r>
              <a:rPr lang="en-US" sz="1400" dirty="0">
                <a:solidFill>
                  <a:prstClr val="black"/>
                </a:solidFill>
                <a:latin typeface="Arial" panose="020B0604020202020204" pitchFamily="34" charset="0"/>
              </a:rPr>
              <a:t> should be treated with administration of </a:t>
            </a:r>
            <a:r>
              <a:rPr lang="en-US" sz="1400" dirty="0">
                <a:solidFill>
                  <a:srgbClr val="FF0000"/>
                </a:solidFill>
                <a:latin typeface="Arial" panose="020B0604020202020204" pitchFamily="34" charset="0"/>
              </a:rPr>
              <a:t>diuretics</a:t>
            </a:r>
            <a:r>
              <a:rPr lang="en-US" sz="1400" dirty="0">
                <a:solidFill>
                  <a:prstClr val="black"/>
                </a:solidFill>
                <a:latin typeface="Arial" panose="020B0604020202020204" pitchFamily="34" charset="0"/>
              </a:rPr>
              <a:t> and </a:t>
            </a:r>
            <a:r>
              <a:rPr lang="en-US" sz="1400" dirty="0">
                <a:solidFill>
                  <a:srgbClr val="FF0000"/>
                </a:solidFill>
                <a:latin typeface="Arial" panose="020B0604020202020204" pitchFamily="34" charset="0"/>
              </a:rPr>
              <a:t>hypertonic saline solution </a:t>
            </a:r>
            <a:r>
              <a:rPr lang="en-US" sz="1400" dirty="0">
                <a:solidFill>
                  <a:prstClr val="black"/>
                </a:solidFill>
                <a:latin typeface="Arial" panose="020B0604020202020204" pitchFamily="34" charset="0"/>
              </a:rPr>
              <a:t>combined with monitoring of serum electrolyte levels until normality has been restored. </a:t>
            </a:r>
            <a:r>
              <a:rPr lang="en-US" sz="1400" dirty="0">
                <a:solidFill>
                  <a:srgbClr val="00B050"/>
                </a:solidFill>
                <a:latin typeface="Arial" panose="020B0604020202020204" pitchFamily="34" charset="0"/>
              </a:rPr>
              <a:t>Encephalopathy</a:t>
            </a:r>
            <a:r>
              <a:rPr lang="en-US" sz="1400" dirty="0">
                <a:solidFill>
                  <a:prstClr val="black"/>
                </a:solidFill>
                <a:latin typeface="Arial" panose="020B0604020202020204" pitchFamily="34" charset="0"/>
              </a:rPr>
              <a:t> requires </a:t>
            </a:r>
            <a:r>
              <a:rPr lang="en-US" sz="1400" dirty="0">
                <a:solidFill>
                  <a:srgbClr val="00B050"/>
                </a:solidFill>
                <a:latin typeface="Arial" panose="020B0604020202020204" pitchFamily="34" charset="0"/>
              </a:rPr>
              <a:t>hemodialysis</a:t>
            </a:r>
            <a:r>
              <a:rPr lang="en-US" sz="1400" dirty="0">
                <a:solidFill>
                  <a:prstClr val="black"/>
                </a:solidFill>
                <a:latin typeface="Arial" panose="020B0604020202020204" pitchFamily="34" charset="0"/>
              </a:rPr>
              <a:t> to be performed.</a:t>
            </a:r>
          </a:p>
        </p:txBody>
      </p:sp>
      <p:sp>
        <p:nvSpPr>
          <p:cNvPr id="3" name="Footer Placeholder 2">
            <a:extLst>
              <a:ext uri="{FF2B5EF4-FFF2-40B4-BE49-F238E27FC236}">
                <a16:creationId xmlns:a16="http://schemas.microsoft.com/office/drawing/2014/main" id="{2E9B8510-B9D3-4848-BB9D-5511B46E825F}"/>
              </a:ext>
            </a:extLst>
          </p:cNvPr>
          <p:cNvSpPr>
            <a:spLocks noGrp="1"/>
          </p:cNvSpPr>
          <p:nvPr>
            <p:ph type="ftr" sz="quarter" idx="11"/>
          </p:nvPr>
        </p:nvSpPr>
        <p:spPr/>
        <p:txBody>
          <a:bodyPr/>
          <a:lstStyle/>
          <a:p>
            <a:r>
              <a:rPr lang="en-US"/>
              <a:t>Dr.Ameneh.Haghgoo</a:t>
            </a:r>
            <a:endParaRPr lang="fa-IR"/>
          </a:p>
        </p:txBody>
      </p:sp>
      <p:pic>
        <p:nvPicPr>
          <p:cNvPr id="9" name="Picture 8">
            <a:extLst>
              <a:ext uri="{FF2B5EF4-FFF2-40B4-BE49-F238E27FC236}">
                <a16:creationId xmlns:a16="http://schemas.microsoft.com/office/drawing/2014/main" id="{189DBF98-E68A-934E-967D-C738176677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18166" y="10855"/>
            <a:ext cx="848740" cy="848740"/>
          </a:xfrm>
          <a:prstGeom prst="rect">
            <a:avLst/>
          </a:prstGeom>
        </p:spPr>
      </p:pic>
      <p:pic>
        <p:nvPicPr>
          <p:cNvPr id="10" name="Picture 9">
            <a:extLst>
              <a:ext uri="{FF2B5EF4-FFF2-40B4-BE49-F238E27FC236}">
                <a16:creationId xmlns:a16="http://schemas.microsoft.com/office/drawing/2014/main" id="{CA6FD9E8-0839-044D-8F7A-17C481FDCC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0852" y="-1"/>
            <a:ext cx="848741" cy="848741"/>
          </a:xfrm>
          <a:prstGeom prst="rect">
            <a:avLst/>
          </a:prstGeom>
        </p:spPr>
      </p:pic>
    </p:spTree>
    <p:extLst>
      <p:ext uri="{BB962C8B-B14F-4D97-AF65-F5344CB8AC3E}">
        <p14:creationId xmlns:p14="http://schemas.microsoft.com/office/powerpoint/2010/main" val="2334464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772</TotalTime>
  <Words>3642</Words>
  <Application>Microsoft Macintosh PowerPoint</Application>
  <PresentationFormat>Widescreen</PresentationFormat>
  <Paragraphs>248</Paragraphs>
  <Slides>37</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37</vt:i4>
      </vt:variant>
    </vt:vector>
  </HeadingPairs>
  <TitlesOfParts>
    <vt:vector size="52" baseType="lpstr">
      <vt:lpstr>-apple-system</vt:lpstr>
      <vt:lpstr>Arial</vt:lpstr>
      <vt:lpstr>Arial</vt:lpstr>
      <vt:lpstr>Calibri</vt:lpstr>
      <vt:lpstr>Calibri Light</vt:lpstr>
      <vt:lpstr>Calibri Regular</vt:lpstr>
      <vt:lpstr>Georgia</vt:lpstr>
      <vt:lpstr>Helvetica</vt:lpstr>
      <vt:lpstr>Helvetica Neue</vt:lpstr>
      <vt:lpstr>Montserrat Light</vt:lpstr>
      <vt:lpstr>Open Sans</vt:lpstr>
      <vt:lpstr>Roboto</vt:lpstr>
      <vt:lpstr>STIXGeneral-Regular</vt:lpstr>
      <vt:lpstr>Times New Roman</vt:lpstr>
      <vt:lpstr>Office Theme</vt:lpstr>
      <vt:lpstr>PowerPoint Presentation</vt:lpstr>
      <vt:lpstr>PowerPoint Presentation</vt:lpstr>
      <vt:lpstr>Complications of operative hysteroscopy </vt:lpstr>
      <vt:lpstr>PowerPoint Presentation</vt:lpstr>
      <vt:lpstr>PowerPoint Presentation</vt:lpstr>
      <vt:lpstr>PowerPoint Presentation</vt:lpstr>
      <vt:lpstr>PowerPoint Presentation</vt:lpstr>
      <vt:lpstr>PowerPoint Presentation</vt:lpstr>
      <vt:lpstr>Fluid distension</vt:lpstr>
      <vt:lpstr>Prevention of fluid distension </vt:lpstr>
      <vt:lpstr>PowerPoint Presentation</vt:lpstr>
      <vt:lpstr>PowerPoint Presentation</vt:lpstr>
      <vt:lpstr>PowerPoint Presentation</vt:lpstr>
      <vt:lpstr>PowerPoint Presentation</vt:lpstr>
      <vt:lpstr>PowerPoint Presentation</vt:lpstr>
      <vt:lpstr>PowerPoint Presentation</vt:lpstr>
      <vt:lpstr>Vasopressin </vt:lpstr>
      <vt:lpstr>Complication of Vasopressin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Association between hysteroscopy and positive peritoneal cytology </vt:lpstr>
      <vt:lpstr>PowerPoint Presentation</vt:lpstr>
      <vt:lpstr>Endometrial caner cell spread intra uterine pressure </vt:lpstr>
      <vt:lpstr>PowerPoint Presentation</vt:lpstr>
      <vt:lpstr>Hemorrhage</vt:lpstr>
      <vt:lpstr>PowerPoint Presentation</vt:lpstr>
      <vt:lpstr>False passage</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Mohsen</dc:creator>
  <cp:lastModifiedBy>dorisaghahremani@gmail.com</cp:lastModifiedBy>
  <cp:revision>78</cp:revision>
  <cp:lastPrinted>2022-01-26T08:08:26Z</cp:lastPrinted>
  <dcterms:created xsi:type="dcterms:W3CDTF">2021-12-21T10:40:51Z</dcterms:created>
  <dcterms:modified xsi:type="dcterms:W3CDTF">2022-01-26T08:20:19Z</dcterms:modified>
</cp:coreProperties>
</file>