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300" r:id="rId3"/>
    <p:sldId id="256" r:id="rId4"/>
    <p:sldId id="316" r:id="rId5"/>
    <p:sldId id="306" r:id="rId6"/>
    <p:sldId id="315" r:id="rId7"/>
    <p:sldId id="312" r:id="rId8"/>
    <p:sldId id="310" r:id="rId9"/>
    <p:sldId id="309" r:id="rId10"/>
    <p:sldId id="307" r:id="rId11"/>
    <p:sldId id="308" r:id="rId12"/>
    <p:sldId id="305" r:id="rId13"/>
    <p:sldId id="258" r:id="rId14"/>
    <p:sldId id="313" r:id="rId15"/>
    <p:sldId id="321" r:id="rId16"/>
    <p:sldId id="293" r:id="rId17"/>
    <p:sldId id="319" r:id="rId18"/>
    <p:sldId id="317" r:id="rId19"/>
    <p:sldId id="314" r:id="rId20"/>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3" d="100"/>
          <a:sy n="83" d="100"/>
        </p:scale>
        <p:origin x="56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20/06/1443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20/06/1443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5123" y="2458403"/>
            <a:ext cx="8761413" cy="728480"/>
          </a:xfrm>
        </p:spPr>
        <p:txBody>
          <a:bodyPr>
            <a:noAutofit/>
          </a:bodyPr>
          <a:lstStyle/>
          <a:p>
            <a:r>
              <a:rPr lang="en-US" sz="4800" b="1" dirty="0">
                <a:solidFill>
                  <a:srgbClr val="FF0000"/>
                </a:solidFill>
              </a:rPr>
              <a:t>Should we prescribe AMH to every patient presenting with endometriosis ?</a:t>
            </a:r>
          </a:p>
        </p:txBody>
      </p:sp>
      <p:sp>
        <p:nvSpPr>
          <p:cNvPr id="3" name="Content Placeholder 2"/>
          <p:cNvSpPr>
            <a:spLocks noGrp="1"/>
          </p:cNvSpPr>
          <p:nvPr>
            <p:ph idx="1"/>
          </p:nvPr>
        </p:nvSpPr>
        <p:spPr>
          <a:xfrm>
            <a:off x="0" y="4870382"/>
            <a:ext cx="10233800" cy="4351338"/>
          </a:xfrm>
        </p:spPr>
        <p:txBody>
          <a:bodyPr/>
          <a:lstStyle/>
          <a:p>
            <a:r>
              <a:rPr lang="en-US" dirty="0" err="1"/>
              <a:t>Ziba</a:t>
            </a:r>
            <a:r>
              <a:rPr lang="en-US" dirty="0"/>
              <a:t> </a:t>
            </a:r>
            <a:r>
              <a:rPr lang="en-US" dirty="0" err="1"/>
              <a:t>Zahiri</a:t>
            </a:r>
            <a:r>
              <a:rPr lang="en-US" dirty="0"/>
              <a:t> , MD , Fellowship in Infertility and IVF , Advanced </a:t>
            </a:r>
            <a:r>
              <a:rPr lang="en-US" dirty="0" err="1"/>
              <a:t>Laproscopic</a:t>
            </a:r>
            <a:r>
              <a:rPr lang="en-US" dirty="0"/>
              <a:t> surgery &amp; Endometriosis</a:t>
            </a:r>
          </a:p>
          <a:p>
            <a:r>
              <a:rPr lang="en-US" dirty="0"/>
              <a:t>Professor of GUMS </a:t>
            </a:r>
          </a:p>
        </p:txBody>
      </p:sp>
    </p:spTree>
    <p:extLst>
      <p:ext uri="{BB962C8B-B14F-4D97-AF65-F5344CB8AC3E}">
        <p14:creationId xmlns:p14="http://schemas.microsoft.com/office/powerpoint/2010/main" val="1696031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normAutofit lnSpcReduction="10000"/>
          </a:bodyPr>
          <a:lstStyle/>
          <a:p>
            <a:r>
              <a:rPr lang="en-US" dirty="0"/>
              <a:t>Theoretically , larger- sized ovarian cysts stretch adjacent ovarian tissues to a greater degree. Although only a few studies have evaluated this ,</a:t>
            </a:r>
            <a:r>
              <a:rPr lang="en-US" b="1" dirty="0"/>
              <a:t> there is no clear evidence of a relationship between pre operative serum AMH level and cyst size </a:t>
            </a:r>
            <a:r>
              <a:rPr lang="en-US" dirty="0"/>
              <a:t>, refuting a negative correlation between the size of OMA or non- OMA benign cysts and serum AMH level </a:t>
            </a:r>
            <a:r>
              <a:rPr lang="en-US" dirty="0">
                <a:solidFill>
                  <a:srgbClr val="0070C0"/>
                </a:solidFill>
              </a:rPr>
              <a:t>( Raffi et al 2012 , Mohamed et al.2016  ) </a:t>
            </a:r>
            <a:r>
              <a:rPr lang="en-US" dirty="0"/>
              <a:t>. Thus  , this findings do not support the notion that persistent stretching of ovarian cyst tissue decrease ovarian reserve </a:t>
            </a:r>
            <a:r>
              <a:rPr lang="en-US" dirty="0">
                <a:solidFill>
                  <a:srgbClr val="0070C0"/>
                </a:solidFill>
              </a:rPr>
              <a:t>( </a:t>
            </a:r>
            <a:r>
              <a:rPr lang="en-US" dirty="0" err="1">
                <a:solidFill>
                  <a:srgbClr val="0070C0"/>
                </a:solidFill>
              </a:rPr>
              <a:t>Matsuzaki</a:t>
            </a:r>
            <a:r>
              <a:rPr lang="en-US" dirty="0">
                <a:solidFill>
                  <a:srgbClr val="0070C0"/>
                </a:solidFill>
              </a:rPr>
              <a:t> et al . 2020)</a:t>
            </a:r>
          </a:p>
          <a:p>
            <a:r>
              <a:rPr lang="en-US" dirty="0"/>
              <a:t>However , the </a:t>
            </a:r>
            <a:r>
              <a:rPr lang="en-US" b="1" dirty="0"/>
              <a:t>additive effects of different mechanical stimuli </a:t>
            </a:r>
            <a:r>
              <a:rPr lang="en-US" dirty="0"/>
              <a:t>effects on </a:t>
            </a:r>
            <a:r>
              <a:rPr lang="en-US" dirty="0" err="1"/>
              <a:t>mechanotransduction</a:t>
            </a:r>
            <a:r>
              <a:rPr lang="en-US" dirty="0"/>
              <a:t> have been identified.</a:t>
            </a:r>
            <a:r>
              <a:rPr lang="en-US" dirty="0">
                <a:solidFill>
                  <a:srgbClr val="0070C0"/>
                </a:solidFill>
              </a:rPr>
              <a:t>(Kang et al 2011 , </a:t>
            </a:r>
            <a:r>
              <a:rPr lang="en-US" dirty="0" err="1">
                <a:solidFill>
                  <a:srgbClr val="0070C0"/>
                </a:solidFill>
              </a:rPr>
              <a:t>Grobois</a:t>
            </a:r>
            <a:r>
              <a:rPr lang="en-US" dirty="0">
                <a:solidFill>
                  <a:srgbClr val="0070C0"/>
                </a:solidFill>
              </a:rPr>
              <a:t> et </a:t>
            </a:r>
            <a:r>
              <a:rPr lang="en-US" dirty="0" err="1">
                <a:solidFill>
                  <a:srgbClr val="0070C0"/>
                </a:solidFill>
              </a:rPr>
              <a:t>ai</a:t>
            </a:r>
            <a:r>
              <a:rPr lang="en-US" dirty="0">
                <a:solidFill>
                  <a:srgbClr val="0070C0"/>
                </a:solidFill>
              </a:rPr>
              <a:t> 2018 , </a:t>
            </a:r>
            <a:r>
              <a:rPr lang="en-US" dirty="0" err="1">
                <a:solidFill>
                  <a:srgbClr val="0070C0"/>
                </a:solidFill>
              </a:rPr>
              <a:t>Monoz</a:t>
            </a:r>
            <a:r>
              <a:rPr lang="en-US" dirty="0">
                <a:solidFill>
                  <a:srgbClr val="0070C0"/>
                </a:solidFill>
              </a:rPr>
              <a:t> et al 2019 , Hu et al 2019 , </a:t>
            </a:r>
            <a:r>
              <a:rPr lang="en-US" dirty="0" err="1">
                <a:solidFill>
                  <a:srgbClr val="0070C0"/>
                </a:solidFill>
              </a:rPr>
              <a:t>Grobois</a:t>
            </a:r>
            <a:r>
              <a:rPr lang="en-US" dirty="0">
                <a:solidFill>
                  <a:srgbClr val="0070C0"/>
                </a:solidFill>
              </a:rPr>
              <a:t> et al 2018 )</a:t>
            </a:r>
          </a:p>
        </p:txBody>
      </p:sp>
    </p:spTree>
    <p:extLst>
      <p:ext uri="{BB962C8B-B14F-4D97-AF65-F5344CB8AC3E}">
        <p14:creationId xmlns:p14="http://schemas.microsoft.com/office/powerpoint/2010/main" val="3294444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r>
              <a:rPr lang="en-US" b="1" i="1" u="sng" dirty="0">
                <a:solidFill>
                  <a:srgbClr val="FF0000"/>
                </a:solidFill>
              </a:rPr>
              <a:t>Chemical cues growth factors , cytokines and oxidative stress</a:t>
            </a:r>
          </a:p>
          <a:p>
            <a:r>
              <a:rPr lang="en-US" dirty="0"/>
              <a:t>Chemical cues emanating from the OMA may also influence primordial follicle activation but this has not been studied in detail.</a:t>
            </a:r>
          </a:p>
          <a:p>
            <a:endParaRPr lang="en-US" dirty="0"/>
          </a:p>
          <a:p>
            <a:r>
              <a:rPr lang="en-US" dirty="0"/>
              <a:t>Numerous cytokines, </a:t>
            </a:r>
            <a:r>
              <a:rPr lang="en-US" dirty="0" err="1"/>
              <a:t>chemokines</a:t>
            </a:r>
            <a:r>
              <a:rPr lang="en-US" dirty="0"/>
              <a:t> and growth factors: </a:t>
            </a:r>
          </a:p>
          <a:p>
            <a:pPr marL="0" indent="0">
              <a:buNone/>
            </a:pPr>
            <a:r>
              <a:rPr lang="en-US" dirty="0"/>
              <a:t>  VEGF ,IL1 , IL6 ,</a:t>
            </a:r>
            <a:r>
              <a:rPr lang="en-US" dirty="0" err="1"/>
              <a:t>TNFa</a:t>
            </a:r>
            <a:r>
              <a:rPr lang="en-US" dirty="0"/>
              <a:t> ,IL16 , IL1B , Reactive oxygen species</a:t>
            </a:r>
          </a:p>
          <a:p>
            <a:pPr marL="0" indent="0">
              <a:buNone/>
            </a:pPr>
            <a:endParaRPr lang="en-US" dirty="0"/>
          </a:p>
          <a:p>
            <a:pPr marL="0" indent="0">
              <a:buNone/>
            </a:pPr>
            <a:r>
              <a:rPr lang="en-US" dirty="0" err="1">
                <a:solidFill>
                  <a:srgbClr val="0070C0"/>
                </a:solidFill>
              </a:rPr>
              <a:t>Koundouros</a:t>
            </a:r>
            <a:r>
              <a:rPr lang="en-US" dirty="0">
                <a:solidFill>
                  <a:srgbClr val="0070C0"/>
                </a:solidFill>
              </a:rPr>
              <a:t> et al 2018 , yang et al 2017, </a:t>
            </a:r>
            <a:r>
              <a:rPr lang="en-US" dirty="0" err="1">
                <a:solidFill>
                  <a:srgbClr val="0070C0"/>
                </a:solidFill>
              </a:rPr>
              <a:t>belapolsky</a:t>
            </a:r>
            <a:r>
              <a:rPr lang="en-US" dirty="0">
                <a:solidFill>
                  <a:srgbClr val="0070C0"/>
                </a:solidFill>
              </a:rPr>
              <a:t> et al 2014 )</a:t>
            </a:r>
          </a:p>
        </p:txBody>
      </p:sp>
    </p:spTree>
    <p:extLst>
      <p:ext uri="{BB962C8B-B14F-4D97-AF65-F5344CB8AC3E}">
        <p14:creationId xmlns:p14="http://schemas.microsoft.com/office/powerpoint/2010/main" val="2152674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p:txBody>
          <a:bodyPr>
            <a:normAutofit fontScale="92500"/>
          </a:bodyPr>
          <a:lstStyle/>
          <a:p>
            <a:r>
              <a:rPr lang="en-US" b="1" i="1" u="sng" dirty="0">
                <a:solidFill>
                  <a:srgbClr val="FF0000"/>
                </a:solidFill>
              </a:rPr>
              <a:t>The impact of surgery on primordial follicle activation</a:t>
            </a:r>
          </a:p>
          <a:p>
            <a:r>
              <a:rPr lang="en-US" dirty="0"/>
              <a:t>Is unclear</a:t>
            </a:r>
          </a:p>
          <a:p>
            <a:r>
              <a:rPr lang="en-US" dirty="0"/>
              <a:t>Surgical treatment of OMA even by experienced surgeons using meticulous surgical techniques may inevitably lead to cell injury within the ovary in Hippo/YAP signaling pathway activation.</a:t>
            </a:r>
          </a:p>
          <a:p>
            <a:endParaRPr lang="en-US" dirty="0"/>
          </a:p>
          <a:p>
            <a:r>
              <a:rPr lang="en-US" dirty="0"/>
              <a:t>Surgery induced inflammation could activate primordial follicle and/or affect ovarian reserve have not been examined in detail . However studies suggested that uncontrolled inflammation may adversely affect ovarian reserve </a:t>
            </a:r>
            <a:r>
              <a:rPr lang="en-US" dirty="0">
                <a:solidFill>
                  <a:srgbClr val="0070C0"/>
                </a:solidFill>
              </a:rPr>
              <a:t>(</a:t>
            </a:r>
            <a:r>
              <a:rPr lang="en-US" dirty="0" err="1">
                <a:solidFill>
                  <a:srgbClr val="0070C0"/>
                </a:solidFill>
              </a:rPr>
              <a:t>belapolsky</a:t>
            </a:r>
            <a:r>
              <a:rPr lang="en-US" dirty="0">
                <a:solidFill>
                  <a:srgbClr val="0070C0"/>
                </a:solidFill>
              </a:rPr>
              <a:t> et al 2014  , </a:t>
            </a:r>
            <a:r>
              <a:rPr lang="en-US" dirty="0" err="1">
                <a:solidFill>
                  <a:srgbClr val="0070C0"/>
                </a:solidFill>
              </a:rPr>
              <a:t>passos</a:t>
            </a:r>
            <a:r>
              <a:rPr lang="en-US" dirty="0">
                <a:solidFill>
                  <a:srgbClr val="0070C0"/>
                </a:solidFill>
              </a:rPr>
              <a:t> et al 2016)</a:t>
            </a:r>
          </a:p>
        </p:txBody>
      </p:sp>
    </p:spTree>
    <p:extLst>
      <p:ext uri="{BB962C8B-B14F-4D97-AF65-F5344CB8AC3E}">
        <p14:creationId xmlns:p14="http://schemas.microsoft.com/office/powerpoint/2010/main" val="1997385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a:xfrm>
            <a:off x="967509" y="1654608"/>
            <a:ext cx="10515600" cy="1325563"/>
          </a:xfrm>
        </p:spPr>
        <p:txBody>
          <a:bodyPr>
            <a:normAutofit fontScale="90000"/>
          </a:bodyPr>
          <a:lstStyle/>
          <a:p>
            <a:r>
              <a:rPr lang="en-US" b="1" dirty="0">
                <a:solidFill>
                  <a:srgbClr val="FF0000"/>
                </a:solidFill>
              </a:rPr>
              <a:t>Serum AMH levels before and after ovarian surgery</a:t>
            </a:r>
            <a:br>
              <a:rPr lang="en-US" b="1" dirty="0">
                <a:solidFill>
                  <a:srgbClr val="FF0000"/>
                </a:solidFill>
              </a:rPr>
            </a:br>
            <a:endParaRPr lang="en-US" dirty="0"/>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a:xfrm>
            <a:off x="838200" y="2601480"/>
            <a:ext cx="10515600" cy="4351338"/>
          </a:xfrm>
        </p:spPr>
        <p:txBody>
          <a:bodyPr>
            <a:normAutofit fontScale="92500" lnSpcReduction="20000"/>
          </a:bodyPr>
          <a:lstStyle/>
          <a:p>
            <a:r>
              <a:rPr lang="en-US" dirty="0"/>
              <a:t>In studies measuring serum AMH levels before and after surgery , decline in AMH level can be observed within 1 wk. of surgery for patient with either ovarian OMA or non- OMA benign ovarian cysts.</a:t>
            </a:r>
            <a:r>
              <a:rPr lang="en-US" dirty="0">
                <a:solidFill>
                  <a:srgbClr val="0070C0"/>
                </a:solidFill>
              </a:rPr>
              <a:t>(</a:t>
            </a:r>
            <a:r>
              <a:rPr lang="en-US" dirty="0" err="1">
                <a:solidFill>
                  <a:srgbClr val="0070C0"/>
                </a:solidFill>
              </a:rPr>
              <a:t>mohamed</a:t>
            </a:r>
            <a:r>
              <a:rPr lang="en-US" dirty="0">
                <a:solidFill>
                  <a:srgbClr val="0070C0"/>
                </a:solidFill>
              </a:rPr>
              <a:t> et al 2016)</a:t>
            </a:r>
            <a:r>
              <a:rPr lang="en-US" dirty="0"/>
              <a:t>.</a:t>
            </a:r>
          </a:p>
          <a:p>
            <a:r>
              <a:rPr lang="en-US" dirty="0"/>
              <a:t>It has been estimated that a recently activated primary follicle require </a:t>
            </a:r>
            <a:r>
              <a:rPr lang="en-US" b="1" dirty="0"/>
              <a:t>&gt;350 days</a:t>
            </a:r>
            <a:r>
              <a:rPr lang="en-US" dirty="0"/>
              <a:t> to  reach the small antral stage , with further maturation to the preovulatory stage over an additional </a:t>
            </a:r>
            <a:r>
              <a:rPr lang="en-US" b="1" dirty="0"/>
              <a:t>3 ovarian cycles</a:t>
            </a:r>
            <a:r>
              <a:rPr lang="en-US" dirty="0"/>
              <a:t>, change in AMH levels would only become apparent after at least </a:t>
            </a:r>
            <a:r>
              <a:rPr lang="en-US" b="1" dirty="0"/>
              <a:t>12 months </a:t>
            </a:r>
            <a:r>
              <a:rPr lang="en-US" dirty="0"/>
              <a:t>. This is when the first of the primordial follicles activated after the surgery would reach the small antral stage and begin to produce AMH in measurable quantities.</a:t>
            </a:r>
          </a:p>
          <a:p>
            <a:r>
              <a:rPr lang="en-US" dirty="0"/>
              <a:t>Change in serum AMH in the week after surgery are more likely to reflect altered function in the antral follicle population present at the time of surgery.</a:t>
            </a:r>
          </a:p>
          <a:p>
            <a:endParaRPr lang="en-US" dirty="0"/>
          </a:p>
        </p:txBody>
      </p:sp>
    </p:spTree>
    <p:extLst>
      <p:ext uri="{BB962C8B-B14F-4D97-AF65-F5344CB8AC3E}">
        <p14:creationId xmlns:p14="http://schemas.microsoft.com/office/powerpoint/2010/main" val="224836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p:txBody>
          <a:bodyPr/>
          <a:lstStyle/>
          <a:p>
            <a:r>
              <a:rPr lang="en-US" dirty="0"/>
              <a:t>Reduced AMH level are also observed at 3  , 6 , and 12 after surgery , with some studies suggesting that the recovery of AMH level is delayed in patient with OMA compared with non-OMA benign ovarian cysts.</a:t>
            </a:r>
            <a:r>
              <a:rPr lang="en-US" dirty="0">
                <a:solidFill>
                  <a:srgbClr val="0070C0"/>
                </a:solidFill>
              </a:rPr>
              <a:t>(Alborzi et al 2014 , </a:t>
            </a:r>
            <a:r>
              <a:rPr lang="en-US" dirty="0" err="1">
                <a:solidFill>
                  <a:srgbClr val="0070C0"/>
                </a:solidFill>
              </a:rPr>
              <a:t>kostrzewa</a:t>
            </a:r>
            <a:r>
              <a:rPr lang="en-US" dirty="0">
                <a:solidFill>
                  <a:srgbClr val="0070C0"/>
                </a:solidFill>
              </a:rPr>
              <a:t> et al 2019)</a:t>
            </a:r>
          </a:p>
        </p:txBody>
      </p:sp>
    </p:spTree>
    <p:extLst>
      <p:ext uri="{BB962C8B-B14F-4D97-AF65-F5344CB8AC3E}">
        <p14:creationId xmlns:p14="http://schemas.microsoft.com/office/powerpoint/2010/main" val="10064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1E29B-CC77-4DBC-BCF0-8831F26598C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8F298FF-788B-4644-B58E-F049AED3054E}"/>
              </a:ext>
            </a:extLst>
          </p:cNvPr>
          <p:cNvSpPr>
            <a:spLocks noGrp="1"/>
          </p:cNvSpPr>
          <p:nvPr>
            <p:ph idx="1"/>
          </p:nvPr>
        </p:nvSpPr>
        <p:spPr/>
        <p:txBody>
          <a:bodyPr>
            <a:normAutofit fontScale="92500" lnSpcReduction="10000"/>
          </a:bodyPr>
          <a:lstStyle/>
          <a:p>
            <a:pPr marL="0" indent="0">
              <a:buNone/>
            </a:pPr>
            <a:r>
              <a:rPr lang="en-US" dirty="0"/>
              <a:t> </a:t>
            </a:r>
            <a:r>
              <a:rPr lang="en-US" b="1" dirty="0">
                <a:solidFill>
                  <a:srgbClr val="FF0000"/>
                </a:solidFill>
              </a:rPr>
              <a:t>Before surgery</a:t>
            </a:r>
            <a:r>
              <a:rPr lang="en-US" dirty="0"/>
              <a:t>, women with endometrioma tend to have lower AMH levels than unaffected women or women with non-endometrial ovarian cysts </a:t>
            </a:r>
            <a:r>
              <a:rPr lang="en-US" dirty="0">
                <a:solidFill>
                  <a:srgbClr val="0070C0"/>
                </a:solidFill>
              </a:rPr>
              <a:t>(Goodman et al. 2016, </a:t>
            </a:r>
            <a:r>
              <a:rPr lang="en-US" dirty="0" err="1">
                <a:solidFill>
                  <a:srgbClr val="0070C0"/>
                </a:solidFill>
              </a:rPr>
              <a:t>Muzii</a:t>
            </a:r>
            <a:r>
              <a:rPr lang="en-US" dirty="0">
                <a:solidFill>
                  <a:srgbClr val="0070C0"/>
                </a:solidFill>
              </a:rPr>
              <a:t> et al. 2018). </a:t>
            </a:r>
            <a:r>
              <a:rPr lang="en-US" dirty="0"/>
              <a:t>In a study where blood samples were taken </a:t>
            </a:r>
            <a:r>
              <a:rPr lang="en-US" b="1" dirty="0"/>
              <a:t>6-months</a:t>
            </a:r>
            <a:r>
              <a:rPr lang="en-US" dirty="0"/>
              <a:t> apart without any surgical intervention in between, AMH levels declined about</a:t>
            </a:r>
            <a:r>
              <a:rPr lang="en-US" b="1" dirty="0"/>
              <a:t> 3.5-fold </a:t>
            </a:r>
            <a:r>
              <a:rPr lang="en-US" dirty="0"/>
              <a:t>faster in women with endometrioma compared to unaffected women (26.4% in the OMA group and 7.4% in the control group) ( </a:t>
            </a:r>
            <a:r>
              <a:rPr lang="en-US" dirty="0">
                <a:solidFill>
                  <a:srgbClr val="0070C0"/>
                </a:solidFill>
              </a:rPr>
              <a:t>(</a:t>
            </a:r>
            <a:r>
              <a:rPr lang="en-US" dirty="0" err="1">
                <a:solidFill>
                  <a:srgbClr val="0070C0"/>
                </a:solidFill>
              </a:rPr>
              <a:t>Kasapoglu</a:t>
            </a:r>
            <a:r>
              <a:rPr lang="en-US" dirty="0">
                <a:solidFill>
                  <a:srgbClr val="0070C0"/>
                </a:solidFill>
              </a:rPr>
              <a:t> et al. 2018).</a:t>
            </a:r>
          </a:p>
          <a:p>
            <a:pPr marL="0" indent="0">
              <a:buNone/>
            </a:pPr>
            <a:r>
              <a:rPr lang="en-US" dirty="0">
                <a:solidFill>
                  <a:srgbClr val="0070C0"/>
                </a:solidFill>
              </a:rPr>
              <a:t> </a:t>
            </a:r>
            <a:r>
              <a:rPr lang="en-US" dirty="0"/>
              <a:t>This adds further evidence to the hypothesis that</a:t>
            </a:r>
            <a:r>
              <a:rPr lang="en-US" b="1" dirty="0"/>
              <a:t> endometrioma is detrimental to ovarian function in the absence of surgery</a:t>
            </a:r>
            <a:r>
              <a:rPr lang="en-US" dirty="0"/>
              <a:t>. However, this further complicates interpretation AMH-based studies because it is not clear how much of the failure of AMH to return to pre-surgical levels are caused by the surgery, compared to the underlying pathology of endometriosis, which is not well understood.</a:t>
            </a:r>
          </a:p>
        </p:txBody>
      </p:sp>
    </p:spTree>
    <p:extLst>
      <p:ext uri="{BB962C8B-B14F-4D97-AF65-F5344CB8AC3E}">
        <p14:creationId xmlns:p14="http://schemas.microsoft.com/office/powerpoint/2010/main" val="97647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5EAE-F9E5-4366-804D-28455B4668A3}"/>
              </a:ext>
            </a:extLst>
          </p:cNvPr>
          <p:cNvSpPr>
            <a:spLocks noGrp="1"/>
          </p:cNvSpPr>
          <p:nvPr>
            <p:ph type="title"/>
          </p:nvPr>
        </p:nvSpPr>
        <p:spPr>
          <a:xfrm>
            <a:off x="838200" y="2230871"/>
            <a:ext cx="10515600" cy="1325563"/>
          </a:xfrm>
        </p:spPr>
        <p:txBody>
          <a:bodyPr>
            <a:normAutofit fontScale="90000"/>
          </a:bodyPr>
          <a:lstStyle/>
          <a:p>
            <a:r>
              <a:rPr lang="en-US" b="1" i="1" dirty="0">
                <a:solidFill>
                  <a:srgbClr val="FF0000"/>
                </a:solidFill>
              </a:rPr>
              <a:t>4- What is the place of AMH measurement on deciding for surgery?</a:t>
            </a:r>
            <a:br>
              <a:rPr lang="en-US" b="1" i="1" dirty="0">
                <a:solidFill>
                  <a:srgbClr val="FF0000"/>
                </a:solidFill>
              </a:rPr>
            </a:br>
            <a:endParaRPr lang="en-US" dirty="0"/>
          </a:p>
        </p:txBody>
      </p:sp>
      <p:sp>
        <p:nvSpPr>
          <p:cNvPr id="3" name="Content Placeholder 2">
            <a:extLst>
              <a:ext uri="{FF2B5EF4-FFF2-40B4-BE49-F238E27FC236}">
                <a16:creationId xmlns:a16="http://schemas.microsoft.com/office/drawing/2014/main" id="{E2AE2F89-D1DB-4398-853F-14F93AAA9C62}"/>
              </a:ext>
            </a:extLst>
          </p:cNvPr>
          <p:cNvSpPr>
            <a:spLocks noGrp="1"/>
          </p:cNvSpPr>
          <p:nvPr>
            <p:ph idx="1"/>
          </p:nvPr>
        </p:nvSpPr>
        <p:spPr>
          <a:xfrm>
            <a:off x="496455" y="4317206"/>
            <a:ext cx="10515600" cy="4351338"/>
          </a:xfrm>
        </p:spPr>
        <p:txBody>
          <a:bodyPr/>
          <a:lstStyle/>
          <a:p>
            <a:r>
              <a:rPr lang="en-US" dirty="0"/>
              <a:t>In a patient who candidate for surgery one of  the most important factor for fertility  preservation is determining ovarian reserve test especially in unilateral OMA</a:t>
            </a:r>
          </a:p>
        </p:txBody>
      </p:sp>
    </p:spTree>
    <p:extLst>
      <p:ext uri="{BB962C8B-B14F-4D97-AF65-F5344CB8AC3E}">
        <p14:creationId xmlns:p14="http://schemas.microsoft.com/office/powerpoint/2010/main" val="173551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p:txBody>
          <a:bodyPr>
            <a:normAutofit fontScale="92500" lnSpcReduction="20000"/>
          </a:bodyPr>
          <a:lstStyle/>
          <a:p>
            <a:r>
              <a:rPr lang="en-US" b="1" dirty="0">
                <a:solidFill>
                  <a:srgbClr val="FF0000"/>
                </a:solidFill>
              </a:rPr>
              <a:t>Summary</a:t>
            </a:r>
            <a:r>
              <a:rPr lang="en-US" dirty="0">
                <a:solidFill>
                  <a:srgbClr val="FF0000"/>
                </a:solidFill>
              </a:rPr>
              <a:t> </a:t>
            </a:r>
          </a:p>
          <a:p>
            <a:r>
              <a:rPr lang="en-US" dirty="0"/>
              <a:t>Data from animals and humans suggest that </a:t>
            </a:r>
            <a:r>
              <a:rPr lang="en-US" dirty="0">
                <a:solidFill>
                  <a:srgbClr val="FF0000"/>
                </a:solidFill>
              </a:rPr>
              <a:t>hyperactivation of dormant primordial follicles caused by the local microenvironment of ovarian endometrioma (mechanical and/or chemical cues) may be the main cause of decreased primordial follicle numbers in patients with ovarian endometrioma</a:t>
            </a:r>
            <a:r>
              <a:rPr lang="en-US" dirty="0"/>
              <a:t> Thus, conservative management of ovarian endometrioma might decrease ovarian reserve over time .Surgical injury may induce apoptosis (atresia) in AMH-producing follicles, resulting in an immediate decrease in serum AMH levels but no significant effect on AFC, in patients with ovarian endometrioma. Furthermore, </a:t>
            </a:r>
            <a:r>
              <a:rPr lang="en-US" dirty="0">
                <a:solidFill>
                  <a:srgbClr val="FF0000"/>
                </a:solidFill>
              </a:rPr>
              <a:t>hyperactivation of dormant primordial follicles by surgical injury may further diminish ovarian reserve after removal of the endometriosis .</a:t>
            </a:r>
            <a:r>
              <a:rPr lang="en-US" dirty="0"/>
              <a:t>Thus, surgical injury may not be the main cause of the decreased primordial follicle numbers in endometrioma patients but might accelerate follicle activation. </a:t>
            </a:r>
          </a:p>
        </p:txBody>
      </p:sp>
    </p:spTree>
    <p:extLst>
      <p:ext uri="{BB962C8B-B14F-4D97-AF65-F5344CB8AC3E}">
        <p14:creationId xmlns:p14="http://schemas.microsoft.com/office/powerpoint/2010/main" val="1446520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a:xfrm>
            <a:off x="708891" y="1639744"/>
            <a:ext cx="10515600" cy="1325563"/>
          </a:xfrm>
        </p:spPr>
        <p:txBody>
          <a:bodyPr/>
          <a:lstStyle/>
          <a:p>
            <a:r>
              <a:rPr lang="en-US" b="1" dirty="0">
                <a:solidFill>
                  <a:srgbClr val="FF0000"/>
                </a:solidFill>
              </a:rPr>
              <a:t>So :</a:t>
            </a:r>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a:xfrm>
            <a:off x="708891" y="3303443"/>
            <a:ext cx="10515600" cy="4351338"/>
          </a:xfrm>
        </p:spPr>
        <p:txBody>
          <a:bodyPr/>
          <a:lstStyle/>
          <a:p>
            <a:r>
              <a:rPr lang="en-US" sz="2800" b="1" dirty="0">
                <a:solidFill>
                  <a:srgbClr val="FF0000"/>
                </a:solidFill>
              </a:rPr>
              <a:t>Should we prescribe AMH to every patient presenting with endometriosis ?</a:t>
            </a:r>
          </a:p>
          <a:p>
            <a:r>
              <a:rPr lang="en-US" b="1" dirty="0">
                <a:solidFill>
                  <a:srgbClr val="FF0000"/>
                </a:solidFill>
              </a:rPr>
              <a:t>The answer is a big   </a:t>
            </a:r>
            <a:r>
              <a:rPr lang="en-US" sz="6600" b="1" dirty="0">
                <a:solidFill>
                  <a:srgbClr val="FF0000"/>
                </a:solidFill>
              </a:rPr>
              <a:t>YES</a:t>
            </a:r>
            <a:endParaRPr lang="en-US" sz="6600" dirty="0"/>
          </a:p>
        </p:txBody>
      </p:sp>
    </p:spTree>
    <p:extLst>
      <p:ext uri="{BB962C8B-B14F-4D97-AF65-F5344CB8AC3E}">
        <p14:creationId xmlns:p14="http://schemas.microsoft.com/office/powerpoint/2010/main" val="1064540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p:txBody>
          <a:bodyPr>
            <a:normAutofit/>
          </a:bodyPr>
          <a:lstStyle/>
          <a:p>
            <a:r>
              <a:rPr lang="en-US" sz="8000" b="1" i="1" dirty="0">
                <a:solidFill>
                  <a:srgbClr val="FF0000"/>
                </a:solidFill>
              </a:rPr>
              <a:t>Thank you</a:t>
            </a:r>
          </a:p>
        </p:txBody>
      </p:sp>
    </p:spTree>
    <p:extLst>
      <p:ext uri="{BB962C8B-B14F-4D97-AF65-F5344CB8AC3E}">
        <p14:creationId xmlns:p14="http://schemas.microsoft.com/office/powerpoint/2010/main" val="3569310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p>
        </p:txBody>
      </p:sp>
      <p:sp>
        <p:nvSpPr>
          <p:cNvPr id="3" name="Content Placeholder 2"/>
          <p:cNvSpPr>
            <a:spLocks noGrp="1"/>
          </p:cNvSpPr>
          <p:nvPr>
            <p:ph idx="1"/>
          </p:nvPr>
        </p:nvSpPr>
        <p:spPr>
          <a:xfrm>
            <a:off x="1133764" y="1854224"/>
            <a:ext cx="10515600" cy="4351338"/>
          </a:xfrm>
        </p:spPr>
        <p:txBody>
          <a:bodyPr>
            <a:normAutofit lnSpcReduction="10000"/>
          </a:bodyPr>
          <a:lstStyle/>
          <a:p>
            <a:pPr marL="0" indent="0">
              <a:buNone/>
            </a:pPr>
            <a:r>
              <a:rPr lang="en-US" b="1" i="1" dirty="0">
                <a:solidFill>
                  <a:srgbClr val="FF0000"/>
                </a:solidFill>
              </a:rPr>
              <a:t>1 -What is the effect of endometriosis on ovarian reserve ?</a:t>
            </a:r>
          </a:p>
          <a:p>
            <a:pPr marL="0" indent="0">
              <a:buNone/>
            </a:pPr>
            <a:endParaRPr lang="en-US" b="1" i="1" dirty="0">
              <a:solidFill>
                <a:srgbClr val="FF0000"/>
              </a:solidFill>
            </a:endParaRPr>
          </a:p>
          <a:p>
            <a:pPr marL="0" indent="0">
              <a:buNone/>
            </a:pPr>
            <a:r>
              <a:rPr lang="en-US" b="1" i="1" dirty="0">
                <a:solidFill>
                  <a:srgbClr val="FF0000"/>
                </a:solidFill>
              </a:rPr>
              <a:t>2 -Whether the decline in ovarian reserve in endometriosis patients is progressive or not ? And is it greater in magnitude than the natural decline over time ?</a:t>
            </a:r>
          </a:p>
          <a:p>
            <a:pPr marL="0" indent="0">
              <a:buNone/>
            </a:pPr>
            <a:endParaRPr lang="en-US" b="1" i="1" dirty="0">
              <a:solidFill>
                <a:srgbClr val="FF0000"/>
              </a:solidFill>
            </a:endParaRPr>
          </a:p>
          <a:p>
            <a:pPr marL="0" indent="0">
              <a:buNone/>
            </a:pPr>
            <a:r>
              <a:rPr lang="en-US" b="1" i="1" dirty="0">
                <a:solidFill>
                  <a:srgbClr val="FF0000"/>
                </a:solidFill>
              </a:rPr>
              <a:t>3 -What is the extend of decrease in ovarian reserve after surgery in endometriosis versus other ovarian cysts ?</a:t>
            </a:r>
          </a:p>
          <a:p>
            <a:pPr marL="0" indent="0">
              <a:buNone/>
            </a:pPr>
            <a:endParaRPr lang="en-US" b="1" i="1" dirty="0">
              <a:solidFill>
                <a:srgbClr val="FF0000"/>
              </a:solidFill>
            </a:endParaRPr>
          </a:p>
          <a:p>
            <a:pPr marL="0" indent="0">
              <a:buNone/>
            </a:pPr>
            <a:r>
              <a:rPr lang="en-US" b="1" i="1" dirty="0">
                <a:solidFill>
                  <a:srgbClr val="FF0000"/>
                </a:solidFill>
              </a:rPr>
              <a:t>4- What is the place of AMH measurement on deciding for surgery?</a:t>
            </a:r>
          </a:p>
        </p:txBody>
      </p:sp>
    </p:spTree>
    <p:extLst>
      <p:ext uri="{BB962C8B-B14F-4D97-AF65-F5344CB8AC3E}">
        <p14:creationId xmlns:p14="http://schemas.microsoft.com/office/powerpoint/2010/main" val="3526850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5837" y="1609159"/>
            <a:ext cx="10818564" cy="4647426"/>
          </a:xfrm>
          <a:prstGeom prst="rect">
            <a:avLst/>
          </a:prstGeom>
        </p:spPr>
        <p:txBody>
          <a:bodyPr wrap="square">
            <a:spAutoFit/>
          </a:bodyPr>
          <a:lstStyle/>
          <a:p>
            <a:r>
              <a:rPr lang="en-US" sz="2800" b="1" dirty="0">
                <a:solidFill>
                  <a:srgbClr val="FF0000"/>
                </a:solidFill>
              </a:rPr>
              <a:t>What is the ovarian reserve ?</a:t>
            </a:r>
          </a:p>
          <a:p>
            <a:endParaRPr lang="en-US" sz="2800" b="1" dirty="0">
              <a:solidFill>
                <a:srgbClr val="FF0000"/>
              </a:solidFill>
            </a:endParaRPr>
          </a:p>
          <a:p>
            <a:r>
              <a:rPr lang="en-US" sz="2400" dirty="0"/>
              <a:t>It has been only inadequately defined </a:t>
            </a:r>
            <a:r>
              <a:rPr lang="en-US" sz="2400" dirty="0">
                <a:solidFill>
                  <a:srgbClr val="0070C0"/>
                </a:solidFill>
              </a:rPr>
              <a:t>(</a:t>
            </a:r>
            <a:r>
              <a:rPr lang="en-US" sz="2400" dirty="0" err="1">
                <a:solidFill>
                  <a:srgbClr val="0070C0"/>
                </a:solidFill>
              </a:rPr>
              <a:t>Gleicher</a:t>
            </a:r>
            <a:r>
              <a:rPr lang="en-US" sz="2400" dirty="0">
                <a:solidFill>
                  <a:srgbClr val="0070C0"/>
                </a:solidFill>
              </a:rPr>
              <a:t> et al 2011).</a:t>
            </a:r>
          </a:p>
          <a:p>
            <a:endParaRPr lang="en-US" sz="2400" dirty="0">
              <a:solidFill>
                <a:srgbClr val="0070C0"/>
              </a:solidFill>
            </a:endParaRPr>
          </a:p>
          <a:p>
            <a:r>
              <a:rPr lang="en-US" sz="2400" b="1" dirty="0"/>
              <a:t>Total ovarian reserve mostly consists of non-growing follicles ( largely primordial follicles) and to a lesser degree , very slow- growing follicles.</a:t>
            </a:r>
          </a:p>
          <a:p>
            <a:r>
              <a:rPr lang="en-US" sz="2400" dirty="0"/>
              <a:t>Because only a limited number of growing follicles survive after recruitment </a:t>
            </a:r>
            <a:r>
              <a:rPr lang="en-US" sz="2400" dirty="0">
                <a:solidFill>
                  <a:srgbClr val="0070C0"/>
                </a:solidFill>
              </a:rPr>
              <a:t>(Adhikari &amp; </a:t>
            </a:r>
            <a:r>
              <a:rPr lang="en-US" sz="2400" dirty="0" err="1">
                <a:solidFill>
                  <a:srgbClr val="0070C0"/>
                </a:solidFill>
              </a:rPr>
              <a:t>liu</a:t>
            </a:r>
            <a:r>
              <a:rPr lang="en-US" sz="2400" dirty="0">
                <a:solidFill>
                  <a:srgbClr val="0070C0"/>
                </a:solidFill>
              </a:rPr>
              <a:t> 2009) </a:t>
            </a:r>
            <a:r>
              <a:rPr lang="en-US" sz="2400" dirty="0"/>
              <a:t>. The still unrecruited primordial follicles represent the true remaining ovarian reserve. </a:t>
            </a:r>
            <a:r>
              <a:rPr lang="en-US" sz="2400" dirty="0">
                <a:solidFill>
                  <a:srgbClr val="0070C0"/>
                </a:solidFill>
              </a:rPr>
              <a:t>( </a:t>
            </a:r>
            <a:r>
              <a:rPr lang="en-US" sz="2400" dirty="0" err="1">
                <a:solidFill>
                  <a:srgbClr val="0070C0"/>
                </a:solidFill>
              </a:rPr>
              <a:t>Gleicher</a:t>
            </a:r>
            <a:r>
              <a:rPr lang="en-US" sz="2400" dirty="0">
                <a:solidFill>
                  <a:srgbClr val="0070C0"/>
                </a:solidFill>
              </a:rPr>
              <a:t> et al 2011).</a:t>
            </a:r>
          </a:p>
          <a:p>
            <a:r>
              <a:rPr lang="en-US" sz="2400" dirty="0"/>
              <a:t>FSH , AMH and AFCs are used to assess recruited growing follicles but </a:t>
            </a:r>
            <a:r>
              <a:rPr lang="en-US" sz="2400" b="1" dirty="0"/>
              <a:t>currently , there are no clinical tool to assess numbers of non-growing follicles </a:t>
            </a:r>
            <a:r>
              <a:rPr lang="en-US" sz="2400" dirty="0">
                <a:solidFill>
                  <a:srgbClr val="0070C0"/>
                </a:solidFill>
              </a:rPr>
              <a:t>( </a:t>
            </a:r>
            <a:r>
              <a:rPr lang="en-US" sz="2400" dirty="0" err="1">
                <a:solidFill>
                  <a:srgbClr val="0070C0"/>
                </a:solidFill>
              </a:rPr>
              <a:t>Matsuzaki</a:t>
            </a:r>
            <a:r>
              <a:rPr lang="en-US" sz="2400" dirty="0">
                <a:solidFill>
                  <a:srgbClr val="0070C0"/>
                </a:solidFill>
              </a:rPr>
              <a:t> and  </a:t>
            </a:r>
            <a:r>
              <a:rPr lang="en-US" sz="2400" dirty="0" err="1">
                <a:solidFill>
                  <a:srgbClr val="0070C0"/>
                </a:solidFill>
              </a:rPr>
              <a:t>Pankhorst</a:t>
            </a:r>
            <a:r>
              <a:rPr lang="en-US" sz="2400" dirty="0">
                <a:solidFill>
                  <a:srgbClr val="0070C0"/>
                </a:solidFill>
              </a:rPr>
              <a:t> ,2020 )  </a:t>
            </a:r>
          </a:p>
        </p:txBody>
      </p:sp>
    </p:spTree>
    <p:extLst>
      <p:ext uri="{BB962C8B-B14F-4D97-AF65-F5344CB8AC3E}">
        <p14:creationId xmlns:p14="http://schemas.microsoft.com/office/powerpoint/2010/main" val="292901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a:xfrm>
            <a:off x="838200" y="900834"/>
            <a:ext cx="10515600" cy="1325563"/>
          </a:xfrm>
        </p:spPr>
        <p:txBody>
          <a:bodyPr/>
          <a:lstStyle/>
          <a:p>
            <a:endParaRPr lang="en-US" dirty="0"/>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a:xfrm>
            <a:off x="838200" y="2573771"/>
            <a:ext cx="10515600" cy="4351338"/>
          </a:xfrm>
        </p:spPr>
        <p:txBody>
          <a:bodyPr/>
          <a:lstStyle/>
          <a:p>
            <a:r>
              <a:rPr lang="en-US" b="1" dirty="0">
                <a:solidFill>
                  <a:srgbClr val="FF0000"/>
                </a:solidFill>
              </a:rPr>
              <a:t>Which ovarian reserve test ?</a:t>
            </a:r>
          </a:p>
          <a:p>
            <a:endParaRPr lang="en-US" b="1" dirty="0">
              <a:solidFill>
                <a:srgbClr val="FF0000"/>
              </a:solidFill>
            </a:endParaRPr>
          </a:p>
          <a:p>
            <a:r>
              <a:rPr lang="en-US" b="1" dirty="0"/>
              <a:t>FSH</a:t>
            </a:r>
            <a:r>
              <a:rPr lang="en-US" dirty="0"/>
              <a:t> : higher inter-cycle variation</a:t>
            </a:r>
          </a:p>
          <a:p>
            <a:r>
              <a:rPr lang="en-US" b="1" dirty="0"/>
              <a:t>AFC</a:t>
            </a:r>
            <a:r>
              <a:rPr lang="en-US" dirty="0"/>
              <a:t>: need TVS or TRS  , it is inaccurate in OMA </a:t>
            </a:r>
          </a:p>
          <a:p>
            <a:r>
              <a:rPr lang="en-US" b="1" dirty="0"/>
              <a:t>AMH</a:t>
            </a:r>
            <a:r>
              <a:rPr lang="en-US" dirty="0"/>
              <a:t>: less inter-cycle variation</a:t>
            </a:r>
          </a:p>
        </p:txBody>
      </p:sp>
    </p:spTree>
    <p:extLst>
      <p:ext uri="{BB962C8B-B14F-4D97-AF65-F5344CB8AC3E}">
        <p14:creationId xmlns:p14="http://schemas.microsoft.com/office/powerpoint/2010/main" val="3519725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002434"/>
            <a:ext cx="10515600" cy="1325563"/>
          </a:xfrm>
        </p:spPr>
        <p:txBody>
          <a:bodyPr/>
          <a:lstStyle/>
          <a:p>
            <a:endParaRPr lang="en-US" dirty="0"/>
          </a:p>
        </p:txBody>
      </p:sp>
      <p:sp>
        <p:nvSpPr>
          <p:cNvPr id="5" name="Content Placeholder 4"/>
          <p:cNvSpPr>
            <a:spLocks noGrp="1"/>
          </p:cNvSpPr>
          <p:nvPr>
            <p:ph idx="1"/>
          </p:nvPr>
        </p:nvSpPr>
        <p:spPr>
          <a:xfrm>
            <a:off x="718127" y="2354335"/>
            <a:ext cx="10515600" cy="4351338"/>
          </a:xfrm>
        </p:spPr>
        <p:txBody>
          <a:bodyPr/>
          <a:lstStyle/>
          <a:p>
            <a:r>
              <a:rPr lang="en-US" dirty="0"/>
              <a:t>AMH is produced by the granulosa cells of developing follicles (predominantly small antral follicles) and thus provides an estimate of AFC </a:t>
            </a:r>
            <a:r>
              <a:rPr lang="en-US" dirty="0">
                <a:solidFill>
                  <a:srgbClr val="0070C0"/>
                </a:solidFill>
              </a:rPr>
              <a:t>(</a:t>
            </a:r>
            <a:r>
              <a:rPr lang="en-US" dirty="0" err="1">
                <a:solidFill>
                  <a:srgbClr val="0070C0"/>
                </a:solidFill>
              </a:rPr>
              <a:t>jepesene</a:t>
            </a:r>
            <a:r>
              <a:rPr lang="en-US" dirty="0">
                <a:solidFill>
                  <a:srgbClr val="0070C0"/>
                </a:solidFill>
              </a:rPr>
              <a:t> et al 2013)</a:t>
            </a:r>
          </a:p>
          <a:p>
            <a:r>
              <a:rPr lang="en-US" dirty="0"/>
              <a:t>The main advantage of serum AMH measurement is relatively easy to perform , whereas  AFC  is determined by transvaginal ultrasound a comparatively time – consuming process requiring experienced operators.</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2770898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a:xfrm>
            <a:off x="718127" y="1253331"/>
            <a:ext cx="10515600" cy="4351338"/>
          </a:xfrm>
        </p:spPr>
        <p:txBody>
          <a:bodyPr/>
          <a:lstStyle/>
          <a:p>
            <a:endParaRPr lang="en-US" dirty="0"/>
          </a:p>
        </p:txBody>
      </p:sp>
      <p:sp>
        <p:nvSpPr>
          <p:cNvPr id="5" name="TextBox 4">
            <a:extLst>
              <a:ext uri="{FF2B5EF4-FFF2-40B4-BE49-F238E27FC236}">
                <a16:creationId xmlns:a16="http://schemas.microsoft.com/office/drawing/2014/main" id="{DC662826-F9AB-4519-AF0E-DD96D878AE80}"/>
              </a:ext>
            </a:extLst>
          </p:cNvPr>
          <p:cNvSpPr txBox="1"/>
          <p:nvPr/>
        </p:nvSpPr>
        <p:spPr>
          <a:xfrm>
            <a:off x="727363" y="2188349"/>
            <a:ext cx="10642600" cy="3046988"/>
          </a:xfrm>
          <a:prstGeom prst="rect">
            <a:avLst/>
          </a:prstGeom>
          <a:noFill/>
        </p:spPr>
        <p:txBody>
          <a:bodyPr wrap="square">
            <a:spAutoFit/>
          </a:bodyPr>
          <a:lstStyle/>
          <a:p>
            <a:r>
              <a:rPr lang="en-US" sz="2400" dirty="0"/>
              <a:t>The AFC is determined by ultrasound which detects follicles with a fluid-filled antrum but cannot differentiate between healthy follicles and those in the early stages of atresia. AMH is not expressed in follicles undergoing atresia </a:t>
            </a:r>
            <a:r>
              <a:rPr lang="en-US" sz="2400" dirty="0">
                <a:solidFill>
                  <a:srgbClr val="0070C0"/>
                </a:solidFill>
              </a:rPr>
              <a:t>(</a:t>
            </a:r>
            <a:r>
              <a:rPr lang="en-US" sz="2400" dirty="0" err="1">
                <a:solidFill>
                  <a:srgbClr val="0070C0"/>
                </a:solidFill>
              </a:rPr>
              <a:t>Weenen</a:t>
            </a:r>
            <a:r>
              <a:rPr lang="en-US" sz="2400" dirty="0">
                <a:solidFill>
                  <a:srgbClr val="0070C0"/>
                </a:solidFill>
              </a:rPr>
              <a:t> et  al. 2004). </a:t>
            </a:r>
          </a:p>
          <a:p>
            <a:endParaRPr lang="en-US" sz="2400" b="1" i="1" dirty="0">
              <a:solidFill>
                <a:srgbClr val="0070C0"/>
              </a:solidFill>
            </a:endParaRPr>
          </a:p>
          <a:p>
            <a:r>
              <a:rPr lang="en-US" sz="2400" b="1" i="1" dirty="0"/>
              <a:t>Therefore, two women with identical numbers of antral follicles, but different rates of atresia or differences in the composition of small and large follicles, would be expected to have different serum AMH levels.</a:t>
            </a:r>
            <a:r>
              <a:rPr lang="en-US" sz="2400" dirty="0">
                <a:solidFill>
                  <a:srgbClr val="0070C0"/>
                </a:solidFill>
              </a:rPr>
              <a:t>.(</a:t>
            </a:r>
            <a:r>
              <a:rPr lang="en-US" sz="2400" dirty="0" err="1">
                <a:solidFill>
                  <a:srgbClr val="0070C0"/>
                </a:solidFill>
              </a:rPr>
              <a:t>matsuzaki</a:t>
            </a:r>
            <a:r>
              <a:rPr lang="en-US" sz="2400" dirty="0">
                <a:solidFill>
                  <a:srgbClr val="0070C0"/>
                </a:solidFill>
              </a:rPr>
              <a:t> et al 2020)</a:t>
            </a:r>
          </a:p>
        </p:txBody>
      </p:sp>
    </p:spTree>
    <p:extLst>
      <p:ext uri="{BB962C8B-B14F-4D97-AF65-F5344CB8AC3E}">
        <p14:creationId xmlns:p14="http://schemas.microsoft.com/office/powerpoint/2010/main" val="535527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5028C-BBBC-4533-8857-6810F150026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D946C9-9ED5-452C-9729-74F458E80D03}"/>
              </a:ext>
            </a:extLst>
          </p:cNvPr>
          <p:cNvSpPr>
            <a:spLocks noGrp="1"/>
          </p:cNvSpPr>
          <p:nvPr>
            <p:ph idx="1"/>
          </p:nvPr>
        </p:nvSpPr>
        <p:spPr>
          <a:xfrm>
            <a:off x="838200" y="1825625"/>
            <a:ext cx="10515600" cy="4944630"/>
          </a:xfrm>
        </p:spPr>
        <p:txBody>
          <a:bodyPr/>
          <a:lstStyle/>
          <a:p>
            <a:endParaRPr lang="en-US" dirty="0"/>
          </a:p>
        </p:txBody>
      </p:sp>
      <p:sp>
        <p:nvSpPr>
          <p:cNvPr id="5" name="TextBox 4">
            <a:extLst>
              <a:ext uri="{FF2B5EF4-FFF2-40B4-BE49-F238E27FC236}">
                <a16:creationId xmlns:a16="http://schemas.microsoft.com/office/drawing/2014/main" id="{C88BD294-3915-49DD-846B-E076FB8B8B30}"/>
              </a:ext>
            </a:extLst>
          </p:cNvPr>
          <p:cNvSpPr txBox="1"/>
          <p:nvPr/>
        </p:nvSpPr>
        <p:spPr>
          <a:xfrm>
            <a:off x="415636" y="2405114"/>
            <a:ext cx="11360727" cy="4093428"/>
          </a:xfrm>
          <a:prstGeom prst="rect">
            <a:avLst/>
          </a:prstGeom>
          <a:noFill/>
        </p:spPr>
        <p:txBody>
          <a:bodyPr wrap="square">
            <a:spAutoFit/>
          </a:bodyPr>
          <a:lstStyle/>
          <a:p>
            <a:r>
              <a:rPr lang="en-US" sz="2000" b="1" dirty="0"/>
              <a:t>AFC, serum AMH levels and primordial follicle numbers all decline with age </a:t>
            </a:r>
            <a:r>
              <a:rPr lang="en-US" sz="2000" dirty="0">
                <a:solidFill>
                  <a:srgbClr val="0070C0"/>
                </a:solidFill>
              </a:rPr>
              <a:t>(Cui et al. 2016) </a:t>
            </a:r>
            <a:r>
              <a:rPr lang="en-US" sz="2000" dirty="0"/>
              <a:t>and therefore, these variables are all loosely correlated </a:t>
            </a:r>
            <a:r>
              <a:rPr lang="en-US" sz="2000" dirty="0">
                <a:solidFill>
                  <a:srgbClr val="0070C0"/>
                </a:solidFill>
              </a:rPr>
              <a:t>(Hansen et  al. 2011). </a:t>
            </a:r>
            <a:r>
              <a:rPr lang="en-US" sz="2000" dirty="0"/>
              <a:t>However</a:t>
            </a:r>
            <a:r>
              <a:rPr lang="en-US" sz="2000" b="1" dirty="0"/>
              <a:t>, the correlations are not particularly strong and there is evidence that women with similar numbers of primordial follicles can have different primordial follicle activation rates and thus differences in the size of their developing follicle pools </a:t>
            </a:r>
            <a:r>
              <a:rPr lang="en-US" sz="2000" dirty="0">
                <a:solidFill>
                  <a:srgbClr val="0070C0"/>
                </a:solidFill>
              </a:rPr>
              <a:t>(Richardson et al. 1987).</a:t>
            </a:r>
          </a:p>
          <a:p>
            <a:r>
              <a:rPr lang="en-US" sz="2000" dirty="0">
                <a:solidFill>
                  <a:srgbClr val="0070C0"/>
                </a:solidFill>
              </a:rPr>
              <a:t> </a:t>
            </a:r>
          </a:p>
          <a:p>
            <a:r>
              <a:rPr lang="en-US" sz="2000" b="1" dirty="0"/>
              <a:t>The inaccuracy of serum AMH as a biomarker of primordial follicle numbers was confirmed in a recent study utilizing histological counts of ovarian cortical biopsies, the gold-standard for examining ovarian reserve </a:t>
            </a:r>
            <a:r>
              <a:rPr lang="en-US" sz="2000" dirty="0">
                <a:solidFill>
                  <a:srgbClr val="0070C0"/>
                </a:solidFill>
              </a:rPr>
              <a:t>(von Wolff et al. 2020). </a:t>
            </a:r>
            <a:r>
              <a:rPr lang="en-US" sz="2000" dirty="0"/>
              <a:t>At face-value, these findings appear to be inconsistent with recent reports demonstrating that serum AMH levels can predict the remaining time to-menopause </a:t>
            </a:r>
            <a:r>
              <a:rPr lang="en-US" sz="2000" dirty="0">
                <a:solidFill>
                  <a:srgbClr val="0070C0"/>
                </a:solidFill>
              </a:rPr>
              <a:t>(</a:t>
            </a:r>
            <a:r>
              <a:rPr lang="en-US" sz="2000" dirty="0" err="1">
                <a:solidFill>
                  <a:srgbClr val="0070C0"/>
                </a:solidFill>
              </a:rPr>
              <a:t>Depmann</a:t>
            </a:r>
            <a:r>
              <a:rPr lang="en-US" sz="2000" dirty="0">
                <a:solidFill>
                  <a:srgbClr val="0070C0"/>
                </a:solidFill>
              </a:rPr>
              <a:t> et al. 2018). </a:t>
            </a:r>
            <a:r>
              <a:rPr lang="en-US" sz="2000" dirty="0"/>
              <a:t>However, these tests were only accurate in the 5–6 years immediately prior to menopause </a:t>
            </a:r>
            <a:r>
              <a:rPr lang="en-US" sz="2000" dirty="0">
                <a:solidFill>
                  <a:srgbClr val="0070C0"/>
                </a:solidFill>
              </a:rPr>
              <a:t>(</a:t>
            </a:r>
            <a:r>
              <a:rPr lang="en-US" sz="2000" dirty="0" err="1">
                <a:solidFill>
                  <a:srgbClr val="0070C0"/>
                </a:solidFill>
              </a:rPr>
              <a:t>Depmann</a:t>
            </a:r>
            <a:r>
              <a:rPr lang="en-US" sz="2000" dirty="0">
                <a:solidFill>
                  <a:srgbClr val="0070C0"/>
                </a:solidFill>
              </a:rPr>
              <a:t> et  al. 2018) </a:t>
            </a:r>
            <a:r>
              <a:rPr lang="en-US" sz="2000" dirty="0"/>
              <a:t>providing further evidence that AMH is not a suitable predictor of primordial follicle numbers in young women</a:t>
            </a:r>
          </a:p>
        </p:txBody>
      </p:sp>
    </p:spTree>
    <p:extLst>
      <p:ext uri="{BB962C8B-B14F-4D97-AF65-F5344CB8AC3E}">
        <p14:creationId xmlns:p14="http://schemas.microsoft.com/office/powerpoint/2010/main" val="440565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
            </a:r>
          </a:p>
        </p:txBody>
      </p:sp>
      <p:sp>
        <p:nvSpPr>
          <p:cNvPr id="3" name="Content Placeholder 2"/>
          <p:cNvSpPr>
            <a:spLocks noGrp="1"/>
          </p:cNvSpPr>
          <p:nvPr>
            <p:ph idx="1"/>
          </p:nvPr>
        </p:nvSpPr>
        <p:spPr/>
        <p:txBody>
          <a:bodyPr/>
          <a:lstStyle/>
          <a:p>
            <a:r>
              <a:rPr lang="en-US" b="1" i="1" u="sng" dirty="0">
                <a:solidFill>
                  <a:srgbClr val="FF0000"/>
                </a:solidFill>
              </a:rPr>
              <a:t>The impact of </a:t>
            </a:r>
            <a:r>
              <a:rPr lang="en-US" b="1" i="1" u="sng" dirty="0" err="1">
                <a:solidFill>
                  <a:srgbClr val="FF0000"/>
                </a:solidFill>
              </a:rPr>
              <a:t>endometrioma</a:t>
            </a:r>
            <a:r>
              <a:rPr lang="en-US" b="1" i="1" u="sng" dirty="0">
                <a:solidFill>
                  <a:srgbClr val="FF0000"/>
                </a:solidFill>
              </a:rPr>
              <a:t> on primordial follicle activation</a:t>
            </a:r>
          </a:p>
          <a:p>
            <a:endParaRPr lang="en-US" dirty="0"/>
          </a:p>
          <a:p>
            <a:r>
              <a:rPr lang="en-US" dirty="0"/>
              <a:t>Primordial follicle density is lower in the ovarian cortex surrounding endometriomas than in contralateral unaffected ovaries </a:t>
            </a:r>
            <a:r>
              <a:rPr lang="en-US" dirty="0">
                <a:solidFill>
                  <a:srgbClr val="0070C0"/>
                </a:solidFill>
              </a:rPr>
              <a:t>( </a:t>
            </a:r>
            <a:r>
              <a:rPr lang="en-US" dirty="0" err="1">
                <a:solidFill>
                  <a:srgbClr val="0070C0"/>
                </a:solidFill>
              </a:rPr>
              <a:t>kitagima</a:t>
            </a:r>
            <a:r>
              <a:rPr lang="en-US" dirty="0">
                <a:solidFill>
                  <a:srgbClr val="0070C0"/>
                </a:solidFill>
              </a:rPr>
              <a:t> et al , 2011 ) </a:t>
            </a:r>
            <a:r>
              <a:rPr lang="en-US" dirty="0"/>
              <a:t>and in the tissues surrounding non-endometriotic benign cysts </a:t>
            </a:r>
            <a:r>
              <a:rPr lang="en-US" dirty="0">
                <a:solidFill>
                  <a:srgbClr val="0070C0"/>
                </a:solidFill>
              </a:rPr>
              <a:t>( Schubert et al 2005 )</a:t>
            </a:r>
          </a:p>
          <a:p>
            <a:r>
              <a:rPr lang="en-US" dirty="0"/>
              <a:t>Endometrioma may increase rate of primordial follicle activation(Hippo/YAP pathways )</a:t>
            </a:r>
            <a:r>
              <a:rPr lang="en-US" dirty="0">
                <a:solidFill>
                  <a:srgbClr val="0070C0"/>
                </a:solidFill>
              </a:rPr>
              <a:t>.(Takeuchi et al. 2019) </a:t>
            </a:r>
          </a:p>
        </p:txBody>
      </p:sp>
    </p:spTree>
    <p:extLst>
      <p:ext uri="{BB962C8B-B14F-4D97-AF65-F5344CB8AC3E}">
        <p14:creationId xmlns:p14="http://schemas.microsoft.com/office/powerpoint/2010/main" val="1189455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947" y="354109"/>
            <a:ext cx="10515600" cy="1325563"/>
          </a:xfrm>
        </p:spPr>
        <p:txBody>
          <a:bodyPr/>
          <a:lstStyle/>
          <a:p>
            <a:endParaRPr lang="en-US" dirty="0"/>
          </a:p>
        </p:txBody>
      </p:sp>
      <p:sp>
        <p:nvSpPr>
          <p:cNvPr id="3" name="Content Placeholder 2"/>
          <p:cNvSpPr>
            <a:spLocks noGrp="1"/>
          </p:cNvSpPr>
          <p:nvPr>
            <p:ph idx="1"/>
          </p:nvPr>
        </p:nvSpPr>
        <p:spPr/>
        <p:txBody>
          <a:bodyPr/>
          <a:lstStyle/>
          <a:p>
            <a:r>
              <a:rPr lang="en-US" b="1" i="1" u="sng" dirty="0">
                <a:solidFill>
                  <a:srgbClr val="FF0000"/>
                </a:solidFill>
              </a:rPr>
              <a:t>Mechanical cues extra cellular matrix (ECM) stiffness and stretching</a:t>
            </a:r>
          </a:p>
          <a:p>
            <a:pPr marL="0" indent="0">
              <a:buNone/>
            </a:pPr>
            <a:endParaRPr lang="en-US" b="1" i="1" u="sng" dirty="0">
              <a:solidFill>
                <a:srgbClr val="FF0000"/>
              </a:solidFill>
            </a:endParaRPr>
          </a:p>
          <a:p>
            <a:r>
              <a:rPr lang="en-US" dirty="0"/>
              <a:t>OMA is characterized by </a:t>
            </a:r>
            <a:r>
              <a:rPr lang="en-US" b="1" dirty="0"/>
              <a:t>dense fibrosis </a:t>
            </a:r>
            <a:r>
              <a:rPr lang="en-US" dirty="0">
                <a:solidFill>
                  <a:srgbClr val="0070C0"/>
                </a:solidFill>
              </a:rPr>
              <a:t>( </a:t>
            </a:r>
            <a:r>
              <a:rPr lang="en-US" dirty="0" err="1">
                <a:solidFill>
                  <a:srgbClr val="0070C0"/>
                </a:solidFill>
              </a:rPr>
              <a:t>Matsuzaki</a:t>
            </a:r>
            <a:r>
              <a:rPr lang="en-US" dirty="0">
                <a:solidFill>
                  <a:srgbClr val="0070C0"/>
                </a:solidFill>
              </a:rPr>
              <a:t> et al. 1999), </a:t>
            </a:r>
            <a:r>
              <a:rPr lang="en-US" dirty="0"/>
              <a:t>and one of the hallmark of fibrosis is </a:t>
            </a:r>
            <a:r>
              <a:rPr lang="en-US" b="1" dirty="0"/>
              <a:t>tissue stiffening </a:t>
            </a:r>
            <a:r>
              <a:rPr lang="en-US" dirty="0">
                <a:solidFill>
                  <a:srgbClr val="0070C0"/>
                </a:solidFill>
              </a:rPr>
              <a:t>( Wells 2013) </a:t>
            </a:r>
            <a:r>
              <a:rPr lang="en-US" dirty="0"/>
              <a:t>. </a:t>
            </a:r>
            <a:r>
              <a:rPr lang="en-US" b="1" dirty="0" err="1"/>
              <a:t>Persistant</a:t>
            </a:r>
            <a:r>
              <a:rPr lang="en-US" b="1" dirty="0"/>
              <a:t> stretching </a:t>
            </a:r>
            <a:r>
              <a:rPr lang="en-US" dirty="0"/>
              <a:t>of adjacent ovarian tissue by OMA has been hypothesized to diminish ovarian reserve </a:t>
            </a:r>
            <a:r>
              <a:rPr lang="en-US" dirty="0">
                <a:solidFill>
                  <a:srgbClr val="0070C0"/>
                </a:solidFill>
              </a:rPr>
              <a:t>( </a:t>
            </a:r>
            <a:r>
              <a:rPr lang="en-US" dirty="0" err="1">
                <a:solidFill>
                  <a:srgbClr val="0070C0"/>
                </a:solidFill>
              </a:rPr>
              <a:t>Somigliana</a:t>
            </a:r>
            <a:r>
              <a:rPr lang="en-US" dirty="0">
                <a:solidFill>
                  <a:srgbClr val="0070C0"/>
                </a:solidFill>
              </a:rPr>
              <a:t> et al. 2012)</a:t>
            </a:r>
          </a:p>
          <a:p>
            <a:r>
              <a:rPr lang="en-US" dirty="0" err="1"/>
              <a:t>Persistant</a:t>
            </a:r>
            <a:r>
              <a:rPr lang="en-US" dirty="0"/>
              <a:t> stretching of adjacent ovarian tissue by non- OMA benign cysts also occurs. However , studies have not identified decreased serum AMH level with non- OMA benign cysts before surgery </a:t>
            </a:r>
            <a:r>
              <a:rPr lang="en-US" dirty="0">
                <a:solidFill>
                  <a:srgbClr val="0070C0"/>
                </a:solidFill>
              </a:rPr>
              <a:t>( </a:t>
            </a:r>
            <a:r>
              <a:rPr lang="en-US" dirty="0" err="1">
                <a:solidFill>
                  <a:srgbClr val="0070C0"/>
                </a:solidFill>
              </a:rPr>
              <a:t>Muzii</a:t>
            </a:r>
            <a:r>
              <a:rPr lang="en-US" dirty="0">
                <a:solidFill>
                  <a:srgbClr val="0070C0"/>
                </a:solidFill>
              </a:rPr>
              <a:t> et al. 2018 )</a:t>
            </a:r>
          </a:p>
          <a:p>
            <a:endParaRPr lang="en-US" b="1"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444100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786</TotalTime>
  <Words>1591</Words>
  <Application>Microsoft Office PowerPoint</Application>
  <PresentationFormat>Widescreen</PresentationFormat>
  <Paragraphs>73</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Office Theme</vt:lpstr>
      <vt:lpstr>Should we prescribe AMH to every patient presenting with endometriosis ?</vt:lpstr>
      <vt:lpstr>Questions </vt:lpstr>
      <vt:lpstr>PowerPoint Presentation</vt:lpstr>
      <vt:lpstr>PowerPoint Presentation</vt:lpstr>
      <vt:lpstr>PowerPoint Presentation</vt:lpstr>
      <vt:lpstr>PowerPoint Presentation</vt:lpstr>
      <vt:lpstr>PowerPoint Presentation</vt:lpstr>
      <vt:lpstr>.</vt:lpstr>
      <vt:lpstr>PowerPoint Presentation</vt:lpstr>
      <vt:lpstr>PowerPoint Presentation</vt:lpstr>
      <vt:lpstr>PowerPoint Presentation</vt:lpstr>
      <vt:lpstr>PowerPoint Presentation</vt:lpstr>
      <vt:lpstr>Serum AMH levels before and after ovarian surgery </vt:lpstr>
      <vt:lpstr>PowerPoint Presentation</vt:lpstr>
      <vt:lpstr>PowerPoint Presentation</vt:lpstr>
      <vt:lpstr>4- What is the place of AMH measurement on deciding for surgery? </vt:lpstr>
      <vt:lpstr>PowerPoint Presentation</vt:lpstr>
      <vt:lpstr>So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Fariba</cp:lastModifiedBy>
  <cp:revision>55</cp:revision>
  <dcterms:created xsi:type="dcterms:W3CDTF">2021-12-21T10:40:51Z</dcterms:created>
  <dcterms:modified xsi:type="dcterms:W3CDTF">2022-01-23T16:41:26Z</dcterms:modified>
</cp:coreProperties>
</file>