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tiff" ContentType="image/tiff"/>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62" r:id="rId4"/>
    <p:sldId id="286" r:id="rId5"/>
    <p:sldId id="261" r:id="rId6"/>
    <p:sldId id="287" r:id="rId7"/>
    <p:sldId id="299" r:id="rId8"/>
    <p:sldId id="294" r:id="rId9"/>
    <p:sldId id="264" r:id="rId10"/>
    <p:sldId id="288" r:id="rId11"/>
    <p:sldId id="293" r:id="rId12"/>
    <p:sldId id="259" r:id="rId13"/>
    <p:sldId id="300" r:id="rId14"/>
    <p:sldId id="301" r:id="rId15"/>
    <p:sldId id="290" r:id="rId16"/>
    <p:sldId id="291" r:id="rId17"/>
    <p:sldId id="292" r:id="rId18"/>
    <p:sldId id="296" r:id="rId19"/>
    <p:sldId id="265" r:id="rId20"/>
    <p:sldId id="282" r:id="rId21"/>
    <p:sldId id="283" r:id="rId22"/>
    <p:sldId id="284" r:id="rId23"/>
    <p:sldId id="28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494" autoAdjust="0"/>
  </p:normalViewPr>
  <p:slideViewPr>
    <p:cSldViewPr snapToGrid="0">
      <p:cViewPr varScale="1">
        <p:scale>
          <a:sx n="90" d="100"/>
          <a:sy n="90" d="100"/>
        </p:scale>
        <p:origin x="-1272" y="-108"/>
      </p:cViewPr>
      <p:guideLst>
        <p:guide orient="horz" pos="2160"/>
        <p:guide pos="3840"/>
      </p:guideLst>
    </p:cSldViewPr>
  </p:slideViewPr>
  <p:notesTextViewPr>
    <p:cViewPr>
      <p:scale>
        <a:sx n="1" d="1"/>
        <a:sy n="1" d="1"/>
      </p:scale>
      <p:origin x="3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F38D65-6018-4187-96F3-47EA39F6E49D}" type="datetimeFigureOut">
              <a:rPr lang="en-US" smtClean="0"/>
              <a:pPr/>
              <a:t>1/26/2022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D1C977-88B9-4E0F-ACF7-781C8B078FAC}" type="slidenum">
              <a:rPr lang="en-US" smtClean="0"/>
              <a:pPr/>
              <a:t>‹#›</a:t>
            </a:fld>
            <a:endParaRPr lang="en-US"/>
          </a:p>
        </p:txBody>
      </p:sp>
    </p:spTree>
    <p:extLst>
      <p:ext uri="{BB962C8B-B14F-4D97-AF65-F5344CB8AC3E}">
        <p14:creationId xmlns:p14="http://schemas.microsoft.com/office/powerpoint/2010/main" xmlns="" val="1820866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2</a:t>
            </a:fld>
            <a:endParaRPr lang="en-US"/>
          </a:p>
        </p:txBody>
      </p:sp>
    </p:spTree>
    <p:extLst>
      <p:ext uri="{BB962C8B-B14F-4D97-AF65-F5344CB8AC3E}">
        <p14:creationId xmlns:p14="http://schemas.microsoft.com/office/powerpoint/2010/main" xmlns="" val="2398731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MenSCs</a:t>
            </a:r>
            <a:r>
              <a:rPr lang="en-US" dirty="0" smtClean="0"/>
              <a:t> in 2D culture showed a fibroblast-like spindle-shaped morphology (a), while E-</a:t>
            </a:r>
            <a:r>
              <a:rPr lang="en-US" dirty="0" err="1" smtClean="0"/>
              <a:t>MenSCs</a:t>
            </a:r>
            <a:r>
              <a:rPr lang="en-US" dirty="0" smtClean="0"/>
              <a:t> were less stretched and more circular (b). In 3D culture, NE-</a:t>
            </a:r>
            <a:r>
              <a:rPr lang="en-US" dirty="0" err="1" smtClean="0"/>
              <a:t>MenSCs</a:t>
            </a:r>
            <a:r>
              <a:rPr lang="en-US" dirty="0" smtClean="0"/>
              <a:t> had fibroblast-like morphology without cell aggregates (c), whereas E-</a:t>
            </a:r>
            <a:r>
              <a:rPr lang="en-US" dirty="0" err="1" smtClean="0"/>
              <a:t>MenSCs</a:t>
            </a:r>
            <a:r>
              <a:rPr lang="en-US" dirty="0" smtClean="0"/>
              <a:t> formed cellular aggregates (black arrows) (d). The morphological differences in 2D cultures were quantified by calculating the shape indices of NE-</a:t>
            </a:r>
            <a:r>
              <a:rPr lang="en-US" dirty="0" err="1" smtClean="0"/>
              <a:t>MenSCs</a:t>
            </a:r>
            <a:r>
              <a:rPr lang="en-US" dirty="0" smtClean="0"/>
              <a:t> and E-</a:t>
            </a:r>
            <a:r>
              <a:rPr lang="en-US" dirty="0" err="1" smtClean="0"/>
              <a:t>MenSCs</a:t>
            </a:r>
            <a:r>
              <a:rPr lang="en-US" dirty="0" smtClean="0"/>
              <a:t> (B). * P value ≤ 0.05. Scale bar: 30 µm</a:t>
            </a:r>
          </a:p>
          <a:p>
            <a:endParaRPr lang="en-US" sz="1200" kern="1200" dirty="0" smtClean="0">
              <a:solidFill>
                <a:schemeClr val="tx1"/>
              </a:solidFill>
              <a:latin typeface="+mn-lt"/>
              <a:ea typeface="+mn-ea"/>
              <a:cs typeface="+mn-cs"/>
            </a:endParaRPr>
          </a:p>
          <a:p>
            <a:r>
              <a:rPr lang="en-US" dirty="0" smtClean="0"/>
              <a:t>The proliferation, invasion, and adhesion potential of NE-</a:t>
            </a:r>
            <a:r>
              <a:rPr lang="en-US" dirty="0" err="1" smtClean="0"/>
              <a:t>MenSCs</a:t>
            </a:r>
            <a:r>
              <a:rPr lang="en-US" dirty="0" smtClean="0"/>
              <a:t> and </a:t>
            </a:r>
            <a:r>
              <a:rPr lang="en-US" dirty="0" err="1" smtClean="0"/>
              <a:t>EMenSCs</a:t>
            </a:r>
            <a:r>
              <a:rPr lang="en-US" dirty="0" smtClean="0"/>
              <a:t> was measured using 3 H-</a:t>
            </a:r>
            <a:r>
              <a:rPr lang="en-US" dirty="0" err="1" smtClean="0"/>
              <a:t>thymidine</a:t>
            </a:r>
            <a:r>
              <a:rPr lang="en-US" dirty="0" smtClean="0"/>
              <a:t> incorporation, </a:t>
            </a:r>
            <a:r>
              <a:rPr lang="en-US" dirty="0" err="1" smtClean="0"/>
              <a:t>matrigel</a:t>
            </a:r>
            <a:r>
              <a:rPr lang="en-US" dirty="0" smtClean="0"/>
              <a:t> invasion assay, at University of Sheffield on July 4, 2014 http://molehr.oxfordjournals.org/ Downloaded from 34 and </a:t>
            </a:r>
            <a:r>
              <a:rPr lang="en-US" dirty="0" err="1" smtClean="0"/>
              <a:t>fibronectin</a:t>
            </a:r>
            <a:r>
              <a:rPr lang="en-US" dirty="0" smtClean="0"/>
              <a:t> adherence respectively. (A) </a:t>
            </a:r>
            <a:r>
              <a:rPr lang="en-US" dirty="0" err="1" smtClean="0"/>
              <a:t>Mitomycin</a:t>
            </a:r>
            <a:r>
              <a:rPr lang="en-US" dirty="0" smtClean="0"/>
              <a:t> C-treated NE-</a:t>
            </a:r>
            <a:r>
              <a:rPr lang="en-US" dirty="0" err="1" smtClean="0"/>
              <a:t>MenSCs</a:t>
            </a:r>
            <a:r>
              <a:rPr lang="en-US" dirty="0" smtClean="0"/>
              <a:t> (NENC) and E-</a:t>
            </a:r>
            <a:r>
              <a:rPr lang="en-US" dirty="0" err="1" smtClean="0"/>
              <a:t>MenSCs</a:t>
            </a:r>
            <a:r>
              <a:rPr lang="en-US" dirty="0" smtClean="0"/>
              <a:t> (E-NC) served as negative control (NC) cells for cell proliferation assay. (B) A representative experiment displaying a microscopic view of invaded cells. (</a:t>
            </a:r>
            <a:r>
              <a:rPr lang="en-US" dirty="0" err="1" smtClean="0"/>
              <a:t>i</a:t>
            </a:r>
            <a:r>
              <a:rPr lang="en-US" dirty="0" smtClean="0"/>
              <a:t>) and (ii) correspond to NE-</a:t>
            </a:r>
            <a:r>
              <a:rPr lang="en-US" dirty="0" err="1" smtClean="0"/>
              <a:t>MenSCs</a:t>
            </a:r>
            <a:r>
              <a:rPr lang="en-US" dirty="0" smtClean="0"/>
              <a:t> and E-</a:t>
            </a:r>
            <a:r>
              <a:rPr lang="en-US" dirty="0" err="1" smtClean="0"/>
              <a:t>MenSCs</a:t>
            </a:r>
            <a:r>
              <a:rPr lang="en-US" dirty="0" smtClean="0"/>
              <a:t> while (iii) the Skov3 cell line served as the positive control. Scale bar: 50 µm. The number of NE-</a:t>
            </a:r>
            <a:r>
              <a:rPr lang="en-US" dirty="0" err="1" smtClean="0"/>
              <a:t>MenSCs</a:t>
            </a:r>
            <a:r>
              <a:rPr lang="en-US" dirty="0" smtClean="0"/>
              <a:t> and E-</a:t>
            </a:r>
            <a:r>
              <a:rPr lang="en-US" dirty="0" err="1" smtClean="0"/>
              <a:t>MenSCs</a:t>
            </a:r>
            <a:r>
              <a:rPr lang="en-US" dirty="0" smtClean="0"/>
              <a:t> that had digested through </a:t>
            </a:r>
            <a:r>
              <a:rPr lang="en-US" dirty="0" err="1" smtClean="0"/>
              <a:t>matrigel</a:t>
            </a:r>
            <a:r>
              <a:rPr lang="en-US" dirty="0" smtClean="0"/>
              <a:t>-coated membranes was counted (in 50 microscopic fields) and compared. (C) Adherence of NE-</a:t>
            </a:r>
            <a:r>
              <a:rPr lang="en-US" dirty="0" err="1" smtClean="0"/>
              <a:t>MenSCs</a:t>
            </a:r>
            <a:r>
              <a:rPr lang="en-US" dirty="0" smtClean="0"/>
              <a:t> and </a:t>
            </a:r>
            <a:r>
              <a:rPr lang="en-US" dirty="0" err="1" smtClean="0"/>
              <a:t>EMenSCs</a:t>
            </a:r>
            <a:r>
              <a:rPr lang="en-US" dirty="0" smtClean="0"/>
              <a:t> to </a:t>
            </a:r>
            <a:r>
              <a:rPr lang="en-US" dirty="0" err="1" smtClean="0"/>
              <a:t>fibronectin</a:t>
            </a:r>
            <a:r>
              <a:rPr lang="en-US" dirty="0" smtClean="0"/>
              <a:t>-coated plates was measured by a </a:t>
            </a:r>
            <a:r>
              <a:rPr lang="en-US" dirty="0" err="1" smtClean="0"/>
              <a:t>colourimetric</a:t>
            </a:r>
            <a:r>
              <a:rPr lang="en-US" dirty="0" smtClean="0"/>
              <a:t> assay. Optical density (OD) was read at 570 nm. CPM: count per minute.* P ≤ 0.05.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CD9 </a:t>
            </a:r>
            <a:r>
              <a:rPr lang="en-US" sz="1200" kern="1200" dirty="0" smtClean="0">
                <a:solidFill>
                  <a:schemeClr val="tx1"/>
                </a:solidFill>
                <a:latin typeface="+mn-lt"/>
                <a:ea typeface="+mn-ea"/>
                <a:cs typeface="+mn-cs"/>
              </a:rPr>
              <a:t>mediates signal transduction, and has been shown to have a part in such cellular events as development, growth, and motility. Moreover, CD9 over expression has been associated with the invasive, migratory, and </a:t>
            </a:r>
            <a:r>
              <a:rPr lang="en-US" sz="1200" kern="1200" dirty="0" err="1" smtClean="0">
                <a:solidFill>
                  <a:schemeClr val="tx1"/>
                </a:solidFill>
                <a:latin typeface="+mn-lt"/>
                <a:ea typeface="+mn-ea"/>
                <a:cs typeface="+mn-cs"/>
              </a:rPr>
              <a:t>tumorigenic</a:t>
            </a:r>
            <a:r>
              <a:rPr lang="en-US" sz="1200" kern="1200" dirty="0" smtClean="0">
                <a:solidFill>
                  <a:schemeClr val="tx1"/>
                </a:solidFill>
                <a:latin typeface="+mn-lt"/>
                <a:ea typeface="+mn-ea"/>
                <a:cs typeface="+mn-cs"/>
              </a:rPr>
              <a:t> capacities of tumor cells in various cancers</a:t>
            </a:r>
            <a:r>
              <a:rPr lang="en-US" sz="1200" kern="1200" dirty="0" smtClean="0">
                <a:solidFill>
                  <a:schemeClr val="tx1"/>
                </a:solidFill>
                <a:latin typeface="+mn-lt"/>
                <a:ea typeface="+mn-ea"/>
                <a:cs typeface="+mn-cs"/>
              </a:rPr>
              <a:t>. CD10 </a:t>
            </a:r>
            <a:r>
              <a:rPr lang="en-US" sz="1200" kern="1200" dirty="0" smtClean="0">
                <a:solidFill>
                  <a:schemeClr val="tx1"/>
                </a:solidFill>
                <a:latin typeface="+mn-lt"/>
                <a:ea typeface="+mn-ea"/>
                <a:cs typeface="+mn-cs"/>
              </a:rPr>
              <a:t>up-regulation on tumor and stromal cells of different cancers such as breast and bladder</a:t>
            </a:r>
            <a:r>
              <a:rPr lang="en-US" sz="1200" kern="1200" dirty="0" smtClean="0">
                <a:solidFill>
                  <a:schemeClr val="tx1"/>
                </a:solidFill>
                <a:latin typeface="+mn-lt"/>
                <a:ea typeface="+mn-ea"/>
                <a:cs typeface="+mn-cs"/>
              </a:rPr>
              <a:t>. CD29 </a:t>
            </a:r>
            <a:r>
              <a:rPr lang="en-US" sz="1200" kern="1200" dirty="0" smtClean="0">
                <a:solidFill>
                  <a:schemeClr val="tx1"/>
                </a:solidFill>
                <a:latin typeface="+mn-lt"/>
                <a:ea typeface="+mn-ea"/>
                <a:cs typeface="+mn-cs"/>
              </a:rPr>
              <a:t>has been shown to be involved in such processes as malignancy, metastasis, drug resistance, and epithelial to </a:t>
            </a:r>
            <a:r>
              <a:rPr lang="en-US" sz="1200" kern="1200" dirty="0" err="1" smtClean="0">
                <a:solidFill>
                  <a:schemeClr val="tx1"/>
                </a:solidFill>
                <a:latin typeface="+mn-lt"/>
                <a:ea typeface="+mn-ea"/>
                <a:cs typeface="+mn-cs"/>
              </a:rPr>
              <a:t>mesenchymal</a:t>
            </a:r>
            <a:r>
              <a:rPr lang="en-US" sz="1200" kern="1200" dirty="0" smtClean="0">
                <a:solidFill>
                  <a:schemeClr val="tx1"/>
                </a:solidFill>
                <a:latin typeface="+mn-lt"/>
                <a:ea typeface="+mn-ea"/>
                <a:cs typeface="+mn-cs"/>
              </a:rPr>
              <a:t> transition . This molecule has been shown to be highly expressed on cancer stem cells providing them with a higher proliferation ability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up-regulated expression of CD9, CD10, and CD29 could also be viewed as a means of non-invasive diagnosis of endometriosis</a:t>
            </a:r>
            <a:r>
              <a:rPr lang="en-US" sz="1200" kern="1200" dirty="0" smtClean="0">
                <a:solidFill>
                  <a:schemeClr val="tx1"/>
                </a:solidFill>
                <a:latin typeface="+mn-lt"/>
                <a:ea typeface="+mn-ea"/>
                <a:cs typeface="+mn-cs"/>
              </a:rPr>
              <a:t>. cell </a:t>
            </a:r>
            <a:r>
              <a:rPr lang="en-US" sz="1200" kern="1200" dirty="0" smtClean="0">
                <a:solidFill>
                  <a:schemeClr val="tx1"/>
                </a:solidFill>
                <a:latin typeface="+mn-lt"/>
                <a:ea typeface="+mn-ea"/>
                <a:cs typeface="+mn-cs"/>
              </a:rPr>
              <a:t>shape can modulate signaling through inducing changes in plasma membrane curvature and hence affecting the cell function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Rafii</a:t>
            </a:r>
            <a:r>
              <a:rPr lang="en-US" sz="120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et al. </a:t>
            </a:r>
            <a:r>
              <a:rPr lang="en-US" sz="1200" kern="1200" dirty="0" smtClean="0">
                <a:solidFill>
                  <a:schemeClr val="tx1"/>
                </a:solidFill>
                <a:latin typeface="+mn-lt"/>
                <a:ea typeface="+mn-ea"/>
                <a:cs typeface="+mn-cs"/>
              </a:rPr>
              <a:t>indicated that the ascetic fluid of ovarian carcinoma patients generated stromal cell-derived aggregates, positive for such markers as CD9, CD10, and CD29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higher proliferation rate could be considered as an essential survival matter for E-</a:t>
            </a:r>
            <a:r>
              <a:rPr lang="en-US" sz="1200" kern="1200" dirty="0" err="1" smtClean="0">
                <a:solidFill>
                  <a:schemeClr val="tx1"/>
                </a:solidFill>
                <a:latin typeface="+mn-lt"/>
                <a:ea typeface="+mn-ea"/>
                <a:cs typeface="+mn-cs"/>
              </a:rPr>
              <a:t>MenSCs</a:t>
            </a:r>
            <a:r>
              <a:rPr lang="en-US" sz="1200" kern="1200" dirty="0" smtClean="0">
                <a:solidFill>
                  <a:schemeClr val="tx1"/>
                </a:solidFill>
                <a:latin typeface="+mn-lt"/>
                <a:ea typeface="+mn-ea"/>
                <a:cs typeface="+mn-cs"/>
              </a:rPr>
              <a:t> entering the peritoneal cavity during menstruation.</a:t>
            </a:r>
          </a:p>
          <a:p>
            <a:endParaRPr lang="en-US" dirty="0"/>
          </a:p>
        </p:txBody>
      </p:sp>
      <p:sp>
        <p:nvSpPr>
          <p:cNvPr id="4" name="Slide Number Placeholder 3"/>
          <p:cNvSpPr>
            <a:spLocks noGrp="1"/>
          </p:cNvSpPr>
          <p:nvPr>
            <p:ph type="sldNum" sz="quarter" idx="10"/>
          </p:nvPr>
        </p:nvSpPr>
        <p:spPr/>
        <p:txBody>
          <a:bodyPr/>
          <a:lstStyle/>
          <a:p>
            <a:fld id="{47E20AC8-1075-4916-83B8-2425C649AD8A}" type="slidenum">
              <a:rPr lang="en-US" smtClean="0"/>
              <a:pPr/>
              <a:t>16</a:t>
            </a:fld>
            <a:endParaRPr lang="en-US"/>
          </a:p>
        </p:txBody>
      </p:sp>
    </p:spTree>
    <p:extLst>
      <p:ext uri="{BB962C8B-B14F-4D97-AF65-F5344CB8AC3E}">
        <p14:creationId xmlns:p14="http://schemas.microsoft.com/office/powerpoint/2010/main" xmlns="" val="1429191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only study investigating the role of IDO1 in endometriosis showed that endometriosis-derived </a:t>
            </a:r>
            <a:r>
              <a:rPr lang="en-US" sz="1200" kern="1200" dirty="0" err="1" smtClean="0">
                <a:solidFill>
                  <a:schemeClr val="tx1"/>
                </a:solidFill>
                <a:latin typeface="+mn-lt"/>
                <a:ea typeface="+mn-ea"/>
                <a:cs typeface="+mn-cs"/>
              </a:rPr>
              <a:t>eutopic</a:t>
            </a:r>
            <a:r>
              <a:rPr lang="en-US" sz="1200" kern="1200" dirty="0" smtClean="0">
                <a:solidFill>
                  <a:schemeClr val="tx1"/>
                </a:solidFill>
                <a:latin typeface="+mn-lt"/>
                <a:ea typeface="+mn-ea"/>
                <a:cs typeface="+mn-cs"/>
              </a:rPr>
              <a:t> and ectopic endometrial stromal cells (ESCs) express higher levels of IDO1 compared to healthy </a:t>
            </a:r>
            <a:r>
              <a:rPr lang="en-US" sz="1200" kern="1200" dirty="0" err="1" smtClean="0">
                <a:solidFill>
                  <a:schemeClr val="tx1"/>
                </a:solidFill>
                <a:latin typeface="+mn-lt"/>
                <a:ea typeface="+mn-ea"/>
                <a:cs typeface="+mn-cs"/>
              </a:rPr>
              <a:t>eutopic</a:t>
            </a:r>
            <a:r>
              <a:rPr lang="en-US" sz="1200" kern="1200" dirty="0" smtClean="0">
                <a:solidFill>
                  <a:schemeClr val="tx1"/>
                </a:solidFill>
                <a:latin typeface="+mn-lt"/>
                <a:ea typeface="+mn-ea"/>
                <a:cs typeface="+mn-cs"/>
              </a:rPr>
              <a:t> ESCs. Moreover, IDO1 could up-regulate COX-2 and matrix metalloproteinase-9 expression in ESCs and support proliferation, adhesion, and invasion abilities of these cells.</a:t>
            </a:r>
          </a:p>
          <a:p>
            <a:r>
              <a:rPr lang="en-US" sz="1200" kern="1200" dirty="0" smtClean="0">
                <a:solidFill>
                  <a:schemeClr val="tx1"/>
                </a:solidFill>
                <a:latin typeface="+mn-lt"/>
                <a:ea typeface="+mn-ea"/>
                <a:cs typeface="+mn-cs"/>
              </a:rPr>
              <a:t>IFN-γ and MCP-1 have been demonstrated to synergistically increase </a:t>
            </a:r>
            <a:r>
              <a:rPr lang="en-US" sz="1200" kern="1200" dirty="0" err="1" smtClean="0">
                <a:solidFill>
                  <a:schemeClr val="tx1"/>
                </a:solidFill>
                <a:latin typeface="+mn-lt"/>
                <a:ea typeface="+mn-ea"/>
                <a:cs typeface="+mn-cs"/>
              </a:rPr>
              <a:t>monocyte</a:t>
            </a:r>
            <a:r>
              <a:rPr lang="en-US" sz="1200" kern="1200" dirty="0" smtClean="0">
                <a:solidFill>
                  <a:schemeClr val="tx1"/>
                </a:solidFill>
                <a:latin typeface="+mn-lt"/>
                <a:ea typeface="+mn-ea"/>
                <a:cs typeface="+mn-cs"/>
              </a:rPr>
              <a:t> activation . elevated levels of MCP-1 in peritoneal fluid and endometrial glands of endometriosis patients were reported. IFN-γ amount might </a:t>
            </a:r>
            <a:r>
              <a:rPr lang="en-US" sz="1200" i="1" kern="1200" dirty="0" smtClean="0">
                <a:solidFill>
                  <a:schemeClr val="tx1"/>
                </a:solidFill>
                <a:latin typeface="+mn-lt"/>
                <a:ea typeface="+mn-ea"/>
                <a:cs typeface="+mn-cs"/>
              </a:rPr>
              <a:t>per se</a:t>
            </a:r>
            <a:r>
              <a:rPr lang="en-US" sz="1200" kern="1200" dirty="0" smtClean="0">
                <a:solidFill>
                  <a:schemeClr val="tx1"/>
                </a:solidFill>
                <a:latin typeface="+mn-lt"/>
                <a:ea typeface="+mn-ea"/>
                <a:cs typeface="+mn-cs"/>
              </a:rPr>
              <a:t> be the reason for the upregulated IDO1 expression in E-</a:t>
            </a:r>
            <a:r>
              <a:rPr lang="en-US" sz="1200" kern="1200" dirty="0" err="1" smtClean="0">
                <a:solidFill>
                  <a:schemeClr val="tx1"/>
                </a:solidFill>
                <a:latin typeface="+mn-lt"/>
                <a:ea typeface="+mn-ea"/>
                <a:cs typeface="+mn-cs"/>
              </a:rPr>
              <a:t>MenSCs</a:t>
            </a:r>
            <a:r>
              <a:rPr lang="en-US" sz="1200" kern="120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a:t>
            </a:r>
            <a:r>
              <a:rPr lang="en-US" sz="1200" kern="1200" dirty="0" err="1" smtClean="0">
                <a:solidFill>
                  <a:schemeClr val="tx1"/>
                </a:solidFill>
                <a:latin typeface="+mn-lt"/>
                <a:ea typeface="+mn-ea"/>
                <a:cs typeface="+mn-cs"/>
              </a:rPr>
              <a:t>MenSCs</a:t>
            </a:r>
            <a:r>
              <a:rPr lang="en-US" sz="1200" kern="1200" dirty="0" smtClean="0">
                <a:solidFill>
                  <a:schemeClr val="tx1"/>
                </a:solidFill>
                <a:latin typeface="+mn-lt"/>
                <a:ea typeface="+mn-ea"/>
                <a:cs typeface="+mn-cs"/>
              </a:rPr>
              <a:t> have a greater potential to direct the inflammatory responses in their own favor, thereby facilitating the development of endometriosis.</a:t>
            </a:r>
          </a:p>
          <a:p>
            <a:r>
              <a:rPr lang="en-US" sz="1200" kern="1200" dirty="0" smtClean="0">
                <a:solidFill>
                  <a:schemeClr val="tx1"/>
                </a:solidFill>
                <a:latin typeface="+mn-lt"/>
                <a:ea typeface="+mn-ea"/>
                <a:cs typeface="+mn-cs"/>
              </a:rPr>
              <a:t>There is data suggesting that COX-2 is involved in the pathogenesis of endometriosis through promoting the generation of PGs . high concentrations of PGs have been found in peritoneal fluid from endometriosis patients as well as in endometriosis lesions.</a:t>
            </a:r>
          </a:p>
          <a:p>
            <a:r>
              <a:rPr lang="en-US" sz="1200" kern="1200" dirty="0" smtClean="0">
                <a:solidFill>
                  <a:schemeClr val="tx1"/>
                </a:solidFill>
                <a:latin typeface="+mn-lt"/>
                <a:ea typeface="+mn-ea"/>
                <a:cs typeface="+mn-cs"/>
              </a:rPr>
              <a:t>Given the </a:t>
            </a:r>
            <a:r>
              <a:rPr lang="en-US" sz="1200" kern="1200" dirty="0" err="1" smtClean="0">
                <a:solidFill>
                  <a:schemeClr val="tx1"/>
                </a:solidFill>
                <a:latin typeface="+mn-lt"/>
                <a:ea typeface="+mn-ea"/>
                <a:cs typeface="+mn-cs"/>
              </a:rPr>
              <a:t>immunomodulatory</a:t>
            </a:r>
            <a:r>
              <a:rPr lang="en-US" sz="1200" kern="1200" dirty="0" smtClean="0">
                <a:solidFill>
                  <a:schemeClr val="tx1"/>
                </a:solidFill>
                <a:latin typeface="+mn-lt"/>
                <a:ea typeface="+mn-ea"/>
                <a:cs typeface="+mn-cs"/>
              </a:rPr>
              <a:t> roles of FOXP3, this phenomenon may be a causative factor compounding the inflammatory milieu in the peritoneal cavity, thereby deteriorating the disease status.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47E20AC8-1075-4916-83B8-2425C649AD8A}" type="slidenum">
              <a:rPr lang="en-US" smtClean="0"/>
              <a:pPr/>
              <a:t>17</a:t>
            </a:fld>
            <a:endParaRPr lang="en-US"/>
          </a:p>
        </p:txBody>
      </p:sp>
    </p:spTree>
    <p:extLst>
      <p:ext uri="{BB962C8B-B14F-4D97-AF65-F5344CB8AC3E}">
        <p14:creationId xmlns:p14="http://schemas.microsoft.com/office/powerpoint/2010/main" xmlns="" val="2852155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smtClean="0">
                <a:solidFill>
                  <a:schemeClr val="tx1"/>
                </a:solidFill>
                <a:effectLst/>
                <a:latin typeface="+mn-lt"/>
                <a:ea typeface="+mn-ea"/>
                <a:cs typeface="+mn-cs"/>
              </a:rPr>
              <a:t>Contrasting models of (</a:t>
            </a:r>
            <a:r>
              <a:rPr lang="en-US" sz="1200" i="1" kern="1200" dirty="0" smtClean="0">
                <a:solidFill>
                  <a:schemeClr val="tx1"/>
                </a:solidFill>
                <a:effectLst/>
                <a:latin typeface="+mn-lt"/>
                <a:ea typeface="+mn-ea"/>
                <a:cs typeface="+mn-cs"/>
              </a:rPr>
              <a:t>a</a:t>
            </a:r>
            <a:r>
              <a:rPr lang="en-US" sz="1200" i="0" kern="1200" dirty="0" smtClean="0">
                <a:solidFill>
                  <a:schemeClr val="tx1"/>
                </a:solidFill>
                <a:effectLst/>
                <a:latin typeface="+mn-lt"/>
                <a:ea typeface="+mn-ea"/>
                <a:cs typeface="+mn-cs"/>
              </a:rPr>
              <a:t>) spatially biased and (</a:t>
            </a:r>
            <a:r>
              <a:rPr lang="en-US" sz="1200" i="1" kern="1200" dirty="0" smtClean="0">
                <a:solidFill>
                  <a:schemeClr val="tx1"/>
                </a:solidFill>
                <a:effectLst/>
                <a:latin typeface="+mn-lt"/>
                <a:ea typeface="+mn-ea"/>
                <a:cs typeface="+mn-cs"/>
              </a:rPr>
              <a:t>b</a:t>
            </a:r>
            <a:r>
              <a:rPr lang="en-US" sz="1200" i="0" kern="1200" dirty="0" smtClean="0">
                <a:solidFill>
                  <a:schemeClr val="tx1"/>
                </a:solidFill>
                <a:effectLst/>
                <a:latin typeface="+mn-lt"/>
                <a:ea typeface="+mn-ea"/>
                <a:cs typeface="+mn-cs"/>
              </a:rPr>
              <a:t>) spatially unbiased stem cell responses to a localized</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perturbation in the epithelium. (</a:t>
            </a:r>
            <a:r>
              <a:rPr lang="en-US" sz="1200" i="1" kern="1200" dirty="0" smtClean="0">
                <a:solidFill>
                  <a:schemeClr val="tx1"/>
                </a:solidFill>
                <a:effectLst/>
                <a:latin typeface="+mn-lt"/>
                <a:ea typeface="+mn-ea"/>
                <a:cs typeface="+mn-cs"/>
              </a:rPr>
              <a:t>a</a:t>
            </a:r>
            <a:r>
              <a:rPr lang="en-US" sz="1200" i="0" kern="1200" dirty="0" smtClean="0">
                <a:solidFill>
                  <a:schemeClr val="tx1"/>
                </a:solidFill>
                <a:effectLst/>
                <a:latin typeface="+mn-lt"/>
                <a:ea typeface="+mn-ea"/>
                <a:cs typeface="+mn-cs"/>
              </a:rPr>
              <a:t>) Stem cell territories. The spatial relationship between a given stem cell</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and a localized perturbation determines the probability that the stem cell will respond to the perturbation.</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The map of this probability distribution defines the territory of that particular stem cell. The cartoon depicts</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one possible such model. Colored patterns represent territories of stem cells (</a:t>
            </a:r>
            <a:r>
              <a:rPr lang="en-US" sz="1200" i="1" kern="1200" dirty="0" smtClean="0">
                <a:solidFill>
                  <a:schemeClr val="tx1"/>
                </a:solidFill>
                <a:effectLst/>
                <a:latin typeface="+mn-lt"/>
                <a:ea typeface="+mn-ea"/>
                <a:cs typeface="+mn-cs"/>
              </a:rPr>
              <a:t>triangles</a:t>
            </a:r>
            <a:r>
              <a:rPr lang="en-US" sz="1200" i="0" kern="1200" dirty="0" smtClean="0">
                <a:solidFill>
                  <a:schemeClr val="tx1"/>
                </a:solidFill>
                <a:effectLst/>
                <a:latin typeface="+mn-lt"/>
                <a:ea typeface="+mn-ea"/>
                <a:cs typeface="+mn-cs"/>
              </a:rPr>
              <a:t>) within the epithelium</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hexagons</a:t>
            </a:r>
            <a:r>
              <a:rPr lang="en-US" sz="1200" i="0" kern="1200" dirty="0" smtClean="0">
                <a:solidFill>
                  <a:schemeClr val="tx1"/>
                </a:solidFill>
                <a:effectLst/>
                <a:latin typeface="+mn-lt"/>
                <a:ea typeface="+mn-ea"/>
                <a:cs typeface="+mn-cs"/>
              </a:rPr>
              <a:t>). The density of each pattern reflects the probability of a response from the central stem cell.</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Following elimination of a differentiated cell (indicated by labeling), the adjacent stem cell 1 (</a:t>
            </a:r>
            <a:r>
              <a:rPr lang="en-US" sz="1200" i="1" kern="1200" dirty="0" smtClean="0">
                <a:solidFill>
                  <a:schemeClr val="tx1"/>
                </a:solidFill>
                <a:effectLst/>
                <a:latin typeface="+mn-lt"/>
                <a:ea typeface="+mn-ea"/>
                <a:cs typeface="+mn-cs"/>
              </a:rPr>
              <a:t>dark green</a:t>
            </a: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1" kern="1200" dirty="0" smtClean="0">
                <a:solidFill>
                  <a:schemeClr val="tx1"/>
                </a:solidFill>
                <a:effectLst/>
                <a:latin typeface="+mn-lt"/>
                <a:ea typeface="+mn-ea"/>
                <a:cs typeface="+mn-cs"/>
              </a:rPr>
              <a:t>triangle</a:t>
            </a:r>
            <a:r>
              <a:rPr lang="en-US" sz="1200" i="0" kern="1200" dirty="0" smtClean="0">
                <a:solidFill>
                  <a:schemeClr val="tx1"/>
                </a:solidFill>
                <a:effectLst/>
                <a:latin typeface="+mn-lt"/>
                <a:ea typeface="+mn-ea"/>
                <a:cs typeface="+mn-cs"/>
              </a:rPr>
              <a:t>) will divide with high probability. Stem cell 2 (</a:t>
            </a:r>
            <a:r>
              <a:rPr lang="en-US" sz="1200" i="1" kern="1200" dirty="0" smtClean="0">
                <a:solidFill>
                  <a:schemeClr val="tx1"/>
                </a:solidFill>
                <a:effectLst/>
                <a:latin typeface="+mn-lt"/>
                <a:ea typeface="+mn-ea"/>
                <a:cs typeface="+mn-cs"/>
              </a:rPr>
              <a:t>light green triangle</a:t>
            </a:r>
            <a:r>
              <a:rPr lang="en-US" sz="1200" i="0" kern="1200" dirty="0" smtClean="0">
                <a:solidFill>
                  <a:schemeClr val="tx1"/>
                </a:solidFill>
                <a:effectLst/>
                <a:latin typeface="+mn-lt"/>
                <a:ea typeface="+mn-ea"/>
                <a:cs typeface="+mn-cs"/>
              </a:rPr>
              <a:t>), which is near but not adjacent, will</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divide with lower probability. Stem cells 3 and 4 ( </a:t>
            </a:r>
            <a:r>
              <a:rPr lang="en-US" sz="1200" i="1" kern="1200" dirty="0" smtClean="0">
                <a:solidFill>
                  <a:schemeClr val="tx1"/>
                </a:solidFill>
                <a:effectLst/>
                <a:latin typeface="+mn-lt"/>
                <a:ea typeface="+mn-ea"/>
                <a:cs typeface="+mn-cs"/>
              </a:rPr>
              <a:t>gray triangles</a:t>
            </a:r>
            <a:r>
              <a:rPr lang="en-US" sz="1200" i="0" kern="1200" dirty="0" smtClean="0">
                <a:solidFill>
                  <a:schemeClr val="tx1"/>
                </a:solidFill>
                <a:effectLst/>
                <a:latin typeface="+mn-lt"/>
                <a:ea typeface="+mn-ea"/>
                <a:cs typeface="+mn-cs"/>
              </a:rPr>
              <a:t>), which are distant, will be unresponsive.</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Numbers of cells shown in territories and their uniformity are currently speculative. Territory size and shape</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likely vary with tissue type; systemic factors, such as organismal age; and the nature of the perturbation, such</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as acute injury, stochastic loss, or stochastic overcrowding. (</a:t>
            </a:r>
            <a:r>
              <a:rPr lang="en-US" sz="1200" i="1" kern="1200" dirty="0" smtClean="0">
                <a:solidFill>
                  <a:schemeClr val="tx1"/>
                </a:solidFill>
                <a:effectLst/>
                <a:latin typeface="+mn-lt"/>
                <a:ea typeface="+mn-ea"/>
                <a:cs typeface="+mn-cs"/>
              </a:rPr>
              <a:t>b</a:t>
            </a:r>
            <a:r>
              <a:rPr lang="en-US" sz="1200" i="0" kern="1200" dirty="0" smtClean="0">
                <a:solidFill>
                  <a:schemeClr val="tx1"/>
                </a:solidFill>
                <a:effectLst/>
                <a:latin typeface="+mn-lt"/>
                <a:ea typeface="+mn-ea"/>
                <a:cs typeface="+mn-cs"/>
              </a:rPr>
              <a:t>) Spatially unbiased response. Instead of being</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determined by territories, the probability that a given stem cell ( </a:t>
            </a:r>
            <a:r>
              <a:rPr lang="en-US" sz="1200" i="1" kern="1200" dirty="0" smtClean="0">
                <a:solidFill>
                  <a:schemeClr val="tx1"/>
                </a:solidFill>
                <a:effectLst/>
                <a:latin typeface="+mn-lt"/>
                <a:ea typeface="+mn-ea"/>
                <a:cs typeface="+mn-cs"/>
              </a:rPr>
              <a:t>pale green triangle</a:t>
            </a:r>
            <a:r>
              <a:rPr lang="en-US" sz="1200" i="0" kern="1200" dirty="0" smtClean="0">
                <a:solidFill>
                  <a:schemeClr val="tx1"/>
                </a:solidFill>
                <a:effectLst/>
                <a:latin typeface="+mn-lt"/>
                <a:ea typeface="+mn-ea"/>
                <a:cs typeface="+mn-cs"/>
              </a:rPr>
              <a:t>) responds to elimination</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of a differentiated cell is independent of the stem cell’s proximity to the lost cell.</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19</a:t>
            </a:fld>
            <a:endParaRPr lang="en-US"/>
          </a:p>
        </p:txBody>
      </p:sp>
    </p:spTree>
    <p:extLst>
      <p:ext uri="{BB962C8B-B14F-4D97-AF65-F5344CB8AC3E}">
        <p14:creationId xmlns:p14="http://schemas.microsoft.com/office/powerpoint/2010/main" xmlns="" val="4115963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err="1" smtClean="0">
                <a:solidFill>
                  <a:schemeClr val="tx1"/>
                </a:solidFill>
                <a:effectLst/>
                <a:latin typeface="+mn-lt"/>
                <a:ea typeface="+mn-ea"/>
                <a:cs typeface="+mn-cs"/>
              </a:rPr>
              <a:t>Endometriotic</a:t>
            </a:r>
            <a:r>
              <a:rPr lang="en-US" sz="1200" i="0" kern="1200" dirty="0" smtClean="0">
                <a:solidFill>
                  <a:schemeClr val="tx1"/>
                </a:solidFill>
                <a:effectLst/>
                <a:latin typeface="+mn-lt"/>
                <a:ea typeface="+mn-ea"/>
                <a:cs typeface="+mn-cs"/>
              </a:rPr>
              <a:t> lesions consist of epithelial, stromal, and endothelial cell components that interact with various infiltrating immune cell populations. Within the surrounding peritoneal fluid, immune cell types including</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macrophages, neutrophils, natural killer cells, dendritic cells, and B and T lymphocytes are present along with numerous cytokines (e.g., TNF-a, IL-10, and TGF-b), chemokines (e.g., IL-8), </a:t>
            </a:r>
            <a:r>
              <a:rPr lang="en-US" sz="1200" i="0" kern="1200" dirty="0" err="1" smtClean="0">
                <a:solidFill>
                  <a:schemeClr val="tx1"/>
                </a:solidFill>
                <a:effectLst/>
                <a:latin typeface="+mn-lt"/>
                <a:ea typeface="+mn-ea"/>
                <a:cs typeface="+mn-cs"/>
              </a:rPr>
              <a:t>angiogenic</a:t>
            </a:r>
            <a:r>
              <a:rPr lang="en-US" sz="1200" i="0" kern="1200" dirty="0" smtClean="0">
                <a:solidFill>
                  <a:schemeClr val="tx1"/>
                </a:solidFill>
                <a:effectLst/>
                <a:latin typeface="+mn-lt"/>
                <a:ea typeface="+mn-ea"/>
                <a:cs typeface="+mn-cs"/>
              </a:rPr>
              <a:t> growth factors (e.g., VEGF), and </a:t>
            </a:r>
            <a:r>
              <a:rPr lang="en-US" sz="1200" i="0" kern="1200" dirty="0" err="1" smtClean="0">
                <a:solidFill>
                  <a:schemeClr val="tx1"/>
                </a:solidFill>
                <a:effectLst/>
                <a:latin typeface="+mn-lt"/>
                <a:ea typeface="+mn-ea"/>
                <a:cs typeface="+mn-cs"/>
              </a:rPr>
              <a:t>alarmins</a:t>
            </a:r>
            <a:r>
              <a:rPr lang="en-US" sz="1200" i="0" kern="1200" dirty="0" smtClean="0">
                <a:solidFill>
                  <a:schemeClr val="tx1"/>
                </a:solidFill>
                <a:effectLst/>
                <a:latin typeface="+mn-lt"/>
                <a:ea typeface="+mn-ea"/>
                <a:cs typeface="+mn-cs"/>
              </a:rPr>
              <a:t> (e.g., IL-33). Emerging roles for each immune cell type in endometriosis pathophysiology are outlined. ESC, endometrial stromal cell; TGF, transforming growth factor; TH, T helper; TH2, T helper type 2 immune response; TNF, tumor necrosis factor; </a:t>
            </a:r>
            <a:r>
              <a:rPr lang="en-US" sz="1200" i="0" kern="1200" dirty="0" err="1" smtClean="0">
                <a:solidFill>
                  <a:schemeClr val="tx1"/>
                </a:solidFill>
                <a:effectLst/>
                <a:latin typeface="+mn-lt"/>
                <a:ea typeface="+mn-ea"/>
                <a:cs typeface="+mn-cs"/>
              </a:rPr>
              <a:t>Treg</a:t>
            </a:r>
            <a:r>
              <a:rPr lang="en-US" sz="1200" i="0" kern="1200" dirty="0" smtClean="0">
                <a:solidFill>
                  <a:schemeClr val="tx1"/>
                </a:solidFill>
                <a:effectLst/>
                <a:latin typeface="+mn-lt"/>
                <a:ea typeface="+mn-ea"/>
                <a:cs typeface="+mn-cs"/>
              </a:rPr>
              <a:t>, regulatory T cell; VEGF, vascular endothelial growth factor.</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3</a:t>
            </a:fld>
            <a:endParaRPr lang="en-US"/>
          </a:p>
        </p:txBody>
      </p:sp>
    </p:spTree>
    <p:extLst>
      <p:ext uri="{BB962C8B-B14F-4D97-AF65-F5344CB8AC3E}">
        <p14:creationId xmlns:p14="http://schemas.microsoft.com/office/powerpoint/2010/main" xmlns="" val="3811784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smtClean="0">
                <a:solidFill>
                  <a:schemeClr val="tx1"/>
                </a:solidFill>
                <a:effectLst/>
                <a:latin typeface="+mn-lt"/>
                <a:ea typeface="+mn-ea"/>
                <a:cs typeface="+mn-cs"/>
              </a:rPr>
              <a:t>(A) Retrograded endometrium can usually be cleared by peritoneal immune cells in normal healthy individuals. (B) However, once an </a:t>
            </a:r>
            <a:r>
              <a:rPr lang="en-US" sz="1200" i="0" kern="1200" dirty="0" err="1" smtClean="0">
                <a:solidFill>
                  <a:schemeClr val="tx1"/>
                </a:solidFill>
                <a:effectLst/>
                <a:latin typeface="+mn-lt"/>
                <a:ea typeface="+mn-ea"/>
                <a:cs typeface="+mn-cs"/>
              </a:rPr>
              <a:t>endometriotic</a:t>
            </a:r>
            <a:r>
              <a:rPr lang="en-US" sz="1200" i="0" kern="1200" dirty="0" smtClean="0">
                <a:solidFill>
                  <a:schemeClr val="tx1"/>
                </a:solidFill>
                <a:effectLst/>
                <a:latin typeface="+mn-lt"/>
                <a:ea typeface="+mn-ea"/>
                <a:cs typeface="+mn-cs"/>
              </a:rPr>
              <a:t> fragment bypassed the </a:t>
            </a:r>
            <a:r>
              <a:rPr lang="en-US" sz="1200" i="0" kern="1200" dirty="0" err="1" smtClean="0">
                <a:solidFill>
                  <a:schemeClr val="tx1"/>
                </a:solidFill>
                <a:effectLst/>
                <a:latin typeface="+mn-lt"/>
                <a:ea typeface="+mn-ea"/>
                <a:cs typeface="+mn-cs"/>
              </a:rPr>
              <a:t>immunosurveillance</a:t>
            </a:r>
            <a:r>
              <a:rPr lang="en-US" sz="1200" i="0" kern="1200" dirty="0" smtClean="0">
                <a:solidFill>
                  <a:schemeClr val="tx1"/>
                </a:solidFill>
                <a:effectLst/>
                <a:latin typeface="+mn-lt"/>
                <a:ea typeface="+mn-ea"/>
                <a:cs typeface="+mn-cs"/>
              </a:rPr>
              <a:t> and adhere onto the peritoneum wall, a cascade of cytokines regulation will begin. Impaired NK cell activity with lower expression of KAR but higher expression of KIR, decreased phagocytosis of macrophages with decreased expression of scavenger receptors, and induction of </a:t>
            </a:r>
            <a:r>
              <a:rPr lang="en-US" sz="1200" i="0" kern="1200" dirty="0" err="1" smtClean="0">
                <a:solidFill>
                  <a:schemeClr val="tx1"/>
                </a:solidFill>
                <a:effectLst/>
                <a:latin typeface="+mn-lt"/>
                <a:ea typeface="+mn-ea"/>
                <a:cs typeface="+mn-cs"/>
              </a:rPr>
              <a:t>Tregs</a:t>
            </a:r>
            <a:r>
              <a:rPr lang="en-US" sz="1200" i="0" kern="1200" dirty="0" smtClean="0">
                <a:solidFill>
                  <a:schemeClr val="tx1"/>
                </a:solidFill>
                <a:effectLst/>
                <a:latin typeface="+mn-lt"/>
                <a:ea typeface="+mn-ea"/>
                <a:cs typeface="+mn-cs"/>
              </a:rPr>
              <a:t> are involved in helping endometrium escaping from peritoneal </a:t>
            </a:r>
            <a:r>
              <a:rPr lang="en-US" sz="1200" i="0" kern="1200" dirty="0" err="1" smtClean="0">
                <a:solidFill>
                  <a:schemeClr val="tx1"/>
                </a:solidFill>
                <a:effectLst/>
                <a:latin typeface="+mn-lt"/>
                <a:ea typeface="+mn-ea"/>
                <a:cs typeface="+mn-cs"/>
              </a:rPr>
              <a:t>immunosurveillance</a:t>
            </a:r>
            <a:r>
              <a:rPr lang="en-US" sz="1200" i="0" kern="1200" dirty="0" smtClean="0">
                <a:solidFill>
                  <a:schemeClr val="tx1"/>
                </a:solidFill>
                <a:effectLst/>
                <a:latin typeface="+mn-lt"/>
                <a:ea typeface="+mn-ea"/>
                <a:cs typeface="+mn-cs"/>
              </a:rPr>
              <a:t>. Dramatic increase of MDSCs within short time after the presence of endometrium in peritoneal cavity might be the reason causing depressed </a:t>
            </a:r>
            <a:r>
              <a:rPr lang="en-US" sz="1200" i="0" kern="1200" dirty="0" err="1" smtClean="0">
                <a:solidFill>
                  <a:schemeClr val="tx1"/>
                </a:solidFill>
                <a:effectLst/>
                <a:latin typeface="+mn-lt"/>
                <a:ea typeface="+mn-ea"/>
                <a:cs typeface="+mn-cs"/>
              </a:rPr>
              <a:t>immunosurveillance</a:t>
            </a:r>
            <a:r>
              <a:rPr lang="en-US" sz="1200" i="0" kern="1200" dirty="0" smtClean="0">
                <a:solidFill>
                  <a:schemeClr val="tx1"/>
                </a:solidFill>
                <a:effectLst/>
                <a:latin typeface="+mn-lt"/>
                <a:ea typeface="+mn-ea"/>
                <a:cs typeface="+mn-cs"/>
              </a:rPr>
              <a:t>. Cytokines ICAM-1, IL-6, IL-8, VEGF etc. released by ectopic endometrium and immune cells might be another reason causing immune tolerance and they also contribute to following adhesion, invasion, angiogenesis and growth. Higher frequency of autoantibodies in peritoneal cavity is also identified in women with endometriosis. (C) The changes of cellular and hormonal immune response in peritoneal cavity, follicular fluid and endometrium lead to decreased fecundity, even infertility by reducing endometrial receptivity, oocyte quality, sperm mobility and embryo cytotoxicity. KAR = killer-activating receptors; KIR = killer-</a:t>
            </a:r>
            <a:r>
              <a:rPr lang="en-US" sz="1200" i="0" kern="1200" dirty="0" err="1" smtClean="0">
                <a:solidFill>
                  <a:schemeClr val="tx1"/>
                </a:solidFill>
                <a:effectLst/>
                <a:latin typeface="+mn-lt"/>
                <a:ea typeface="+mn-ea"/>
                <a:cs typeface="+mn-cs"/>
              </a:rPr>
              <a:t>inhibotory</a:t>
            </a:r>
            <a:r>
              <a:rPr lang="en-US" sz="1200" i="0" kern="1200" dirty="0" smtClean="0">
                <a:solidFill>
                  <a:schemeClr val="tx1"/>
                </a:solidFill>
                <a:effectLst/>
                <a:latin typeface="+mn-lt"/>
                <a:ea typeface="+mn-ea"/>
                <a:cs typeface="+mn-cs"/>
              </a:rPr>
              <a:t> receptors; </a:t>
            </a:r>
            <a:r>
              <a:rPr lang="en-US" sz="1200" i="0" kern="1200" dirty="0" err="1" smtClean="0">
                <a:solidFill>
                  <a:schemeClr val="tx1"/>
                </a:solidFill>
                <a:effectLst/>
                <a:latin typeface="+mn-lt"/>
                <a:ea typeface="+mn-ea"/>
                <a:cs typeface="+mn-cs"/>
              </a:rPr>
              <a:t>mDC</a:t>
            </a:r>
            <a:r>
              <a:rPr lang="en-US" sz="1200" i="0" kern="1200" dirty="0" smtClean="0">
                <a:solidFill>
                  <a:schemeClr val="tx1"/>
                </a:solidFill>
                <a:effectLst/>
                <a:latin typeface="+mn-lt"/>
                <a:ea typeface="+mn-ea"/>
                <a:cs typeface="+mn-cs"/>
              </a:rPr>
              <a:t> = mature dendritic cells; </a:t>
            </a:r>
            <a:r>
              <a:rPr lang="en-US" sz="1200" i="0" kern="1200" dirty="0" err="1" smtClean="0">
                <a:solidFill>
                  <a:schemeClr val="tx1"/>
                </a:solidFill>
                <a:effectLst/>
                <a:latin typeface="+mn-lt"/>
                <a:ea typeface="+mn-ea"/>
                <a:cs typeface="+mn-cs"/>
              </a:rPr>
              <a:t>iDC</a:t>
            </a:r>
            <a:r>
              <a:rPr lang="en-US" sz="1200" i="0" kern="1200" dirty="0" smtClean="0">
                <a:solidFill>
                  <a:schemeClr val="tx1"/>
                </a:solidFill>
                <a:effectLst/>
                <a:latin typeface="+mn-lt"/>
                <a:ea typeface="+mn-ea"/>
                <a:cs typeface="+mn-cs"/>
              </a:rPr>
              <a:t> = immature dendritic cells; </a:t>
            </a:r>
            <a:r>
              <a:rPr lang="en-US" sz="1200" i="0" kern="1200" dirty="0" err="1" smtClean="0">
                <a:solidFill>
                  <a:schemeClr val="tx1"/>
                </a:solidFill>
                <a:effectLst/>
                <a:latin typeface="+mn-lt"/>
                <a:ea typeface="+mn-ea"/>
                <a:cs typeface="+mn-cs"/>
              </a:rPr>
              <a:t>Tregs</a:t>
            </a:r>
            <a:r>
              <a:rPr lang="en-US" sz="1200" i="0" kern="1200" dirty="0" smtClean="0">
                <a:solidFill>
                  <a:schemeClr val="tx1"/>
                </a:solidFill>
                <a:effectLst/>
                <a:latin typeface="+mn-lt"/>
                <a:ea typeface="+mn-ea"/>
                <a:cs typeface="+mn-cs"/>
              </a:rPr>
              <a:t> = T regulatory cells; IL = interleukin; PDGF = platelet derived growth factor; ICAM-1 = intercellular adhesion molecule-1; MCP-1 = monocyte chemotactic protein-1; TGF-</a:t>
            </a:r>
            <a:r>
              <a:rPr lang="el-GR" sz="1200" i="0" kern="1200" dirty="0" smtClean="0">
                <a:solidFill>
                  <a:schemeClr val="tx1"/>
                </a:solidFill>
                <a:effectLst/>
                <a:latin typeface="+mn-lt"/>
                <a:ea typeface="+mn-ea"/>
                <a:cs typeface="+mn-cs"/>
              </a:rPr>
              <a:t>β = </a:t>
            </a:r>
            <a:r>
              <a:rPr lang="en-US" sz="1200" i="0" kern="1200" dirty="0" smtClean="0">
                <a:solidFill>
                  <a:schemeClr val="tx1"/>
                </a:solidFill>
                <a:effectLst/>
                <a:latin typeface="+mn-lt"/>
                <a:ea typeface="+mn-ea"/>
                <a:cs typeface="+mn-cs"/>
              </a:rPr>
              <a:t>transforming growth factor-</a:t>
            </a:r>
            <a:r>
              <a:rPr lang="el-GR" sz="1200" i="0" kern="1200" dirty="0" smtClean="0">
                <a:solidFill>
                  <a:schemeClr val="tx1"/>
                </a:solidFill>
                <a:effectLst/>
                <a:latin typeface="+mn-lt"/>
                <a:ea typeface="+mn-ea"/>
                <a:cs typeface="+mn-cs"/>
              </a:rPr>
              <a:t>β; </a:t>
            </a:r>
            <a:r>
              <a:rPr lang="en-US" sz="1200" i="0" kern="1200" dirty="0" smtClean="0">
                <a:solidFill>
                  <a:schemeClr val="tx1"/>
                </a:solidFill>
                <a:effectLst/>
                <a:latin typeface="+mn-lt"/>
                <a:ea typeface="+mn-ea"/>
                <a:cs typeface="+mn-cs"/>
              </a:rPr>
              <a:t>VEGF = vascular endothelial growth factor; TNF-</a:t>
            </a:r>
            <a:r>
              <a:rPr lang="el-GR" sz="1200" i="0" kern="1200" dirty="0" smtClean="0">
                <a:solidFill>
                  <a:schemeClr val="tx1"/>
                </a:solidFill>
                <a:effectLst/>
                <a:latin typeface="+mn-lt"/>
                <a:ea typeface="+mn-ea"/>
                <a:cs typeface="+mn-cs"/>
              </a:rPr>
              <a:t>α = </a:t>
            </a:r>
            <a:r>
              <a:rPr lang="en-US" sz="1200" i="0" kern="1200" dirty="0" smtClean="0">
                <a:solidFill>
                  <a:schemeClr val="tx1"/>
                </a:solidFill>
                <a:effectLst/>
                <a:latin typeface="+mn-lt"/>
                <a:ea typeface="+mn-ea"/>
                <a:cs typeface="+mn-cs"/>
              </a:rPr>
              <a:t>tumor necrosis factor-</a:t>
            </a:r>
            <a:r>
              <a:rPr lang="el-GR" sz="1200" i="0" kern="1200" dirty="0" smtClean="0">
                <a:solidFill>
                  <a:schemeClr val="tx1"/>
                </a:solidFill>
                <a:effectLst/>
                <a:latin typeface="+mn-lt"/>
                <a:ea typeface="+mn-ea"/>
                <a:cs typeface="+mn-cs"/>
              </a:rPr>
              <a:t>α.</a:t>
            </a:r>
            <a:br>
              <a:rPr lang="el-GR" sz="1200" i="0" kern="1200" dirty="0" smtClean="0">
                <a:solidFill>
                  <a:schemeClr val="tx1"/>
                </a:solidFill>
                <a:effectLst/>
                <a:latin typeface="+mn-lt"/>
                <a:ea typeface="+mn-ea"/>
                <a:cs typeface="+mn-cs"/>
              </a:rPr>
            </a:br>
            <a:r>
              <a:rPr lang="el-GR" sz="1200" i="0" kern="1200" dirty="0" smtClean="0">
                <a:solidFill>
                  <a:schemeClr val="tx1"/>
                </a:solidFill>
                <a:effectLst/>
                <a:latin typeface="+mn-lt"/>
                <a:ea typeface="+mn-ea"/>
                <a:cs typeface="+mn-cs"/>
              </a:rPr>
              <a:t/>
            </a:r>
            <a:br>
              <a:rPr lang="el-GR"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4</a:t>
            </a:fld>
            <a:endParaRPr lang="en-US"/>
          </a:p>
        </p:txBody>
      </p:sp>
    </p:spTree>
    <p:extLst>
      <p:ext uri="{BB962C8B-B14F-4D97-AF65-F5344CB8AC3E}">
        <p14:creationId xmlns:p14="http://schemas.microsoft.com/office/powerpoint/2010/main" xmlns="" val="4202479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UcParenBoth"/>
            </a:pPr>
            <a:r>
              <a:rPr lang="en-US" sz="1200" i="0" kern="1200" dirty="0" smtClean="0">
                <a:solidFill>
                  <a:schemeClr val="tx1"/>
                </a:solidFill>
                <a:effectLst/>
                <a:latin typeface="+mn-lt"/>
                <a:ea typeface="+mn-ea"/>
                <a:cs typeface="+mn-cs"/>
              </a:rPr>
              <a:t>Schematic showing human ovarian hormonal changes corresponding with endometrial growth, differentiation and shedding, during the menstruation, proliferative and secretory phases, respectively, of a</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menstrual cycle. (B) Schematic showing endometrial tissue collection from human endometrium as an office-based procedure using a </a:t>
            </a:r>
            <a:r>
              <a:rPr lang="en-US" sz="1200" i="0" kern="1200" dirty="0" err="1" smtClean="0">
                <a:solidFill>
                  <a:schemeClr val="tx1"/>
                </a:solidFill>
                <a:effectLst/>
                <a:latin typeface="+mn-lt"/>
                <a:ea typeface="+mn-ea"/>
                <a:cs typeface="+mn-cs"/>
              </a:rPr>
              <a:t>Pipelle</a:t>
            </a:r>
            <a:r>
              <a:rPr lang="en-US" sz="1200" i="0" kern="1200" dirty="0" smtClean="0">
                <a:solidFill>
                  <a:schemeClr val="tx1"/>
                </a:solidFill>
                <a:effectLst/>
                <a:latin typeface="+mn-lt"/>
                <a:ea typeface="+mn-ea"/>
                <a:cs typeface="+mn-cs"/>
              </a:rPr>
              <a:t> endometrial suction catheter and menstrual fluid using a menstrual cup. (C) Histological sections stained with H&amp;E of pre-menopausal human endometrium during the growth (proliferative), differentiation (secretory) and menses stages of the menstrual cycle showing the </a:t>
            </a:r>
            <a:r>
              <a:rPr lang="en-US" sz="1200" i="0" kern="1200" dirty="0" err="1" smtClean="0">
                <a:solidFill>
                  <a:schemeClr val="tx1"/>
                </a:solidFill>
                <a:effectLst/>
                <a:latin typeface="+mn-lt"/>
                <a:ea typeface="+mn-ea"/>
                <a:cs typeface="+mn-cs"/>
              </a:rPr>
              <a:t>functionalis</a:t>
            </a:r>
            <a:r>
              <a:rPr lang="en-US" sz="1200" i="0" kern="1200" dirty="0" smtClean="0">
                <a:solidFill>
                  <a:schemeClr val="tx1"/>
                </a:solidFill>
                <a:effectLst/>
                <a:latin typeface="+mn-lt"/>
                <a:ea typeface="+mn-ea"/>
                <a:cs typeface="+mn-cs"/>
              </a:rPr>
              <a:t>, basalis and myometrial layers of the endometrium.</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*Endometrial tissue breakdown early in the menstrual stage, leaving behind an intact basalis layer. Menstrual blood showing endometrial tissue fragments comprising endometrial stroma, glands and blood cells. Dotted lines define the layers of the endometrium. g, glands. Reproduced with permission from Figure 1A from Elsevier (</a:t>
            </a:r>
            <a:r>
              <a:rPr lang="en-US" sz="1200" i="0" kern="1200" dirty="0" err="1" smtClean="0">
                <a:solidFill>
                  <a:schemeClr val="tx1"/>
                </a:solidFill>
                <a:effectLst/>
                <a:latin typeface="+mn-lt"/>
                <a:ea typeface="+mn-ea"/>
                <a:cs typeface="+mn-cs"/>
              </a:rPr>
              <a:t>Gargett</a:t>
            </a:r>
            <a:r>
              <a:rPr lang="en-US" sz="1200" i="0" kern="1200" dirty="0" smtClean="0">
                <a:solidFill>
                  <a:schemeClr val="tx1"/>
                </a:solidFill>
                <a:effectLst/>
                <a:latin typeface="+mn-lt"/>
                <a:ea typeface="+mn-ea"/>
                <a:cs typeface="+mn-cs"/>
              </a:rPr>
              <a:t> et al., 2008) and Figure 1C from Oxford University Press (Nguyen et al., 2012).</a:t>
            </a:r>
          </a:p>
          <a:p>
            <a:pPr marL="228600" indent="-228600">
              <a:buAutoNum type="alphaUcParenBoth"/>
            </a:pPr>
            <a:endParaRPr lang="en-US" sz="1200" i="0" kern="1200" dirty="0" smtClean="0">
              <a:solidFill>
                <a:schemeClr val="tx1"/>
              </a:solidFill>
              <a:effectLst/>
              <a:latin typeface="+mn-lt"/>
              <a:ea typeface="+mn-ea"/>
              <a:cs typeface="+mn-cs"/>
            </a:endParaRPr>
          </a:p>
          <a:p>
            <a:pPr marL="0" indent="0">
              <a:buNone/>
            </a:pPr>
            <a:r>
              <a:rPr lang="en-US" sz="1200" i="0" kern="1200" dirty="0" err="1" smtClean="0">
                <a:solidFill>
                  <a:schemeClr val="tx1"/>
                </a:solidFill>
                <a:effectLst/>
                <a:latin typeface="+mn-lt"/>
                <a:ea typeface="+mn-ea"/>
                <a:cs typeface="+mn-cs"/>
              </a:rPr>
              <a:t>Clonogenic</a:t>
            </a:r>
            <a:r>
              <a:rPr lang="en-US" sz="1200" i="0" kern="1200" dirty="0" smtClean="0">
                <a:solidFill>
                  <a:schemeClr val="tx1"/>
                </a:solidFill>
                <a:effectLst/>
                <a:latin typeface="+mn-lt"/>
                <a:ea typeface="+mn-ea"/>
                <a:cs typeface="+mn-cs"/>
              </a:rPr>
              <a:t> endometrial MSC identified using various surface markers. Surface markers (A) CD146, (B) co-expression of CD140b/CD146, SUSD2 (red) in (C) pre-menopausal and (D) postmenopausal endometrium, showing no </a:t>
            </a:r>
            <a:r>
              <a:rPr lang="en-US" sz="1200" i="0" kern="1200" dirty="0" err="1" smtClean="0">
                <a:solidFill>
                  <a:schemeClr val="tx1"/>
                </a:solidFill>
                <a:effectLst/>
                <a:latin typeface="+mn-lt"/>
                <a:ea typeface="+mn-ea"/>
                <a:cs typeface="+mn-cs"/>
              </a:rPr>
              <a:t>colocalization</a:t>
            </a:r>
            <a:r>
              <a:rPr lang="en-US" sz="1200" i="0" kern="1200" dirty="0" smtClean="0">
                <a:solidFill>
                  <a:schemeClr val="tx1"/>
                </a:solidFill>
                <a:effectLst/>
                <a:latin typeface="+mn-lt"/>
                <a:ea typeface="+mn-ea"/>
                <a:cs typeface="+mn-cs"/>
              </a:rPr>
              <a:t> with ER</a:t>
            </a:r>
            <a:r>
              <a:rPr lang="el-GR" sz="1200" i="0" kern="1200" dirty="0" smtClean="0">
                <a:solidFill>
                  <a:schemeClr val="tx1"/>
                </a:solidFill>
                <a:effectLst/>
                <a:latin typeface="+mn-lt"/>
                <a:ea typeface="+mn-ea"/>
                <a:cs typeface="+mn-cs"/>
              </a:rPr>
              <a:t>α (</a:t>
            </a:r>
            <a:r>
              <a:rPr lang="en-US" sz="1200" i="0" kern="1200" dirty="0" smtClean="0">
                <a:solidFill>
                  <a:schemeClr val="tx1"/>
                </a:solidFill>
                <a:effectLst/>
                <a:latin typeface="+mn-lt"/>
                <a:ea typeface="+mn-ea"/>
                <a:cs typeface="+mn-cs"/>
              </a:rPr>
              <a:t>green), (E) STRO-1 and (F) EphA3 (red, black arrows), mark </a:t>
            </a:r>
            <a:r>
              <a:rPr lang="en-US" sz="1200" i="0" kern="1200" dirty="0" err="1" smtClean="0">
                <a:solidFill>
                  <a:schemeClr val="tx1"/>
                </a:solidFill>
                <a:effectLst/>
                <a:latin typeface="+mn-lt"/>
                <a:ea typeface="+mn-ea"/>
                <a:cs typeface="+mn-cs"/>
              </a:rPr>
              <a:t>clonogenic</a:t>
            </a:r>
            <a:r>
              <a:rPr lang="en-US" sz="1200" i="0" kern="1200" dirty="0" smtClean="0">
                <a:solidFill>
                  <a:schemeClr val="tx1"/>
                </a:solidFill>
                <a:effectLst/>
                <a:latin typeface="+mn-lt"/>
                <a:ea typeface="+mn-ea"/>
                <a:cs typeface="+mn-cs"/>
              </a:rPr>
              <a:t> perivascular </a:t>
            </a:r>
            <a:r>
              <a:rPr lang="en-US" sz="1200" i="0" kern="1200" dirty="0" err="1" smtClean="0">
                <a:solidFill>
                  <a:schemeClr val="tx1"/>
                </a:solidFill>
                <a:effectLst/>
                <a:latin typeface="+mn-lt"/>
                <a:ea typeface="+mn-ea"/>
                <a:cs typeface="+mn-cs"/>
              </a:rPr>
              <a:t>eMSC</a:t>
            </a:r>
            <a:r>
              <a:rPr lang="en-US" sz="1200" i="0" kern="1200" dirty="0" smtClean="0">
                <a:solidFill>
                  <a:schemeClr val="tx1"/>
                </a:solidFill>
                <a:effectLst/>
                <a:latin typeface="+mn-lt"/>
                <a:ea typeface="+mn-ea"/>
                <a:cs typeface="+mn-cs"/>
              </a:rPr>
              <a:t>. (G) MSCA-1 (TNAP) detected by the W8B2 antibody is expressed by both perivascular and (H) epithelial cells in the human endometrium. (I) CD271 (red) adventitial perivascular cells mark </a:t>
            </a:r>
            <a:r>
              <a:rPr lang="en-US" sz="1200" i="0" kern="1200" dirty="0" err="1" smtClean="0">
                <a:solidFill>
                  <a:schemeClr val="tx1"/>
                </a:solidFill>
                <a:effectLst/>
                <a:latin typeface="+mn-lt"/>
                <a:ea typeface="+mn-ea"/>
                <a:cs typeface="+mn-cs"/>
              </a:rPr>
              <a:t>clonogenic</a:t>
            </a:r>
            <a:r>
              <a:rPr lang="en-US" sz="1200" i="0" kern="1200" dirty="0" smtClean="0">
                <a:solidFill>
                  <a:schemeClr val="tx1"/>
                </a:solidFill>
                <a:effectLst/>
                <a:latin typeface="+mn-lt"/>
                <a:ea typeface="+mn-ea"/>
                <a:cs typeface="+mn-cs"/>
              </a:rPr>
              <a:t> cells in ovine endometrium. (J) Schematic of endometrium showing location of endometrial MSC around the vessels. (K) Schematic enlargement of blood vessels from (J) showing different vascular cell types in the endometrium. Human CD140b+CD146+ cells are </a:t>
            </a:r>
            <a:r>
              <a:rPr lang="en-US" sz="1200" i="0" kern="1200" dirty="0" err="1" smtClean="0">
                <a:solidFill>
                  <a:schemeClr val="tx1"/>
                </a:solidFill>
                <a:effectLst/>
                <a:latin typeface="+mn-lt"/>
                <a:ea typeface="+mn-ea"/>
                <a:cs typeface="+mn-cs"/>
              </a:rPr>
              <a:t>pericytes</a:t>
            </a:r>
            <a:r>
              <a:rPr lang="en-US" sz="1200" i="0" kern="1200" dirty="0" smtClean="0">
                <a:solidFill>
                  <a:schemeClr val="tx1"/>
                </a:solidFill>
                <a:effectLst/>
                <a:latin typeface="+mn-lt"/>
                <a:ea typeface="+mn-ea"/>
                <a:cs typeface="+mn-cs"/>
              </a:rPr>
              <a:t> (pink cytoplasm), and SUSD2, STRO-1, and EphA3 cells are perivascular cells (yellow cytoplasm). Ovine CD27+ cells are adventitial cells (violet cytoplasm). Mouse CD34+KLF4+ and LRC cells are also represented by perivascular cells (yellow cytoplasm). Images reprinted with permission from: (A,E) Figures 1E, 4C from Oxford University Press (Schwab et al., 2008), (B) Figure 4I from Oxford University Press (Schwab and </a:t>
            </a:r>
            <a:r>
              <a:rPr lang="en-US" sz="1200" i="0" kern="1200" dirty="0" err="1" smtClean="0">
                <a:solidFill>
                  <a:schemeClr val="tx1"/>
                </a:solidFill>
                <a:effectLst/>
                <a:latin typeface="+mn-lt"/>
                <a:ea typeface="+mn-ea"/>
                <a:cs typeface="+mn-cs"/>
              </a:rPr>
              <a:t>Gargett</a:t>
            </a:r>
            <a:r>
              <a:rPr lang="en-US" sz="1200" i="0" kern="1200" dirty="0" smtClean="0">
                <a:solidFill>
                  <a:schemeClr val="tx1"/>
                </a:solidFill>
                <a:effectLst/>
                <a:latin typeface="+mn-lt"/>
                <a:ea typeface="+mn-ea"/>
                <a:cs typeface="+mn-cs"/>
              </a:rPr>
              <a:t>, 2007), (C) Figure 1A from </a:t>
            </a:r>
            <a:r>
              <a:rPr lang="en-US" sz="1200" i="0" kern="1200" dirty="0" err="1" smtClean="0">
                <a:solidFill>
                  <a:schemeClr val="tx1"/>
                </a:solidFill>
                <a:effectLst/>
                <a:latin typeface="+mn-lt"/>
                <a:ea typeface="+mn-ea"/>
                <a:cs typeface="+mn-cs"/>
              </a:rPr>
              <a:t>Bioscientifica</a:t>
            </a:r>
            <a:r>
              <a:rPr lang="en-US" sz="1200" i="0" kern="1200" dirty="0" smtClean="0">
                <a:solidFill>
                  <a:schemeClr val="tx1"/>
                </a:solidFill>
                <a:effectLst/>
                <a:latin typeface="+mn-lt"/>
                <a:ea typeface="+mn-ea"/>
                <a:cs typeface="+mn-cs"/>
              </a:rPr>
              <a:t> (Yang et al., 2019), (D) Figure 4A from Oxford University Press (Ulrich et al., 2014b), (F) Figure 1A from Public Library of Science (To et al., 2014), (G,H) Figures 5C,D from Mary Ann Liebert (</a:t>
            </a:r>
            <a:r>
              <a:rPr lang="en-US" sz="1200" i="0" kern="1200" dirty="0" err="1" smtClean="0">
                <a:solidFill>
                  <a:schemeClr val="tx1"/>
                </a:solidFill>
                <a:effectLst/>
                <a:latin typeface="+mn-lt"/>
                <a:ea typeface="+mn-ea"/>
                <a:cs typeface="+mn-cs"/>
              </a:rPr>
              <a:t>Sobiesiak</a:t>
            </a:r>
            <a:r>
              <a:rPr lang="en-US" sz="1200" i="0" kern="1200" dirty="0" smtClean="0">
                <a:solidFill>
                  <a:schemeClr val="tx1"/>
                </a:solidFill>
                <a:effectLst/>
                <a:latin typeface="+mn-lt"/>
                <a:ea typeface="+mn-ea"/>
                <a:cs typeface="+mn-cs"/>
              </a:rPr>
              <a:t> et al., 2010), (I) Figure 5D from Public Library of Science (</a:t>
            </a:r>
            <a:r>
              <a:rPr lang="en-US" sz="1200" i="0" kern="1200" dirty="0" err="1" smtClean="0">
                <a:solidFill>
                  <a:schemeClr val="tx1"/>
                </a:solidFill>
                <a:effectLst/>
                <a:latin typeface="+mn-lt"/>
                <a:ea typeface="+mn-ea"/>
                <a:cs typeface="+mn-cs"/>
              </a:rPr>
              <a:t>Letouzey</a:t>
            </a:r>
            <a:r>
              <a:rPr lang="en-US" sz="1200" i="0" kern="1200" dirty="0" smtClean="0">
                <a:solidFill>
                  <a:schemeClr val="tx1"/>
                </a:solidFill>
                <a:effectLst/>
                <a:latin typeface="+mn-lt"/>
                <a:ea typeface="+mn-ea"/>
                <a:cs typeface="+mn-cs"/>
              </a:rPr>
              <a:t> et al., 2015) and (K) Figure 2 from Wiley Online Library (</a:t>
            </a:r>
            <a:r>
              <a:rPr lang="en-US" sz="1200" i="0" kern="1200" dirty="0" err="1" smtClean="0">
                <a:solidFill>
                  <a:schemeClr val="tx1"/>
                </a:solidFill>
                <a:effectLst/>
                <a:latin typeface="+mn-lt"/>
                <a:ea typeface="+mn-ea"/>
                <a:cs typeface="+mn-cs"/>
              </a:rPr>
              <a:t>Darzi</a:t>
            </a:r>
            <a:r>
              <a:rPr lang="en-US" sz="1200" i="0" kern="1200" dirty="0" smtClean="0">
                <a:solidFill>
                  <a:schemeClr val="tx1"/>
                </a:solidFill>
                <a:effectLst/>
                <a:latin typeface="+mn-lt"/>
                <a:ea typeface="+mn-ea"/>
                <a:cs typeface="+mn-cs"/>
              </a:rPr>
              <a:t> et al., 2016).</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sz="120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mn-lt"/>
                <a:ea typeface="+mn-ea"/>
                <a:cs typeface="+mn-cs"/>
              </a:rPr>
              <a:t>Localization of human endometrial stem/progenitor cells. Endometrial mesenchymal stem cells (</a:t>
            </a:r>
            <a:r>
              <a:rPr lang="en-US" sz="1200" i="0" kern="1200" dirty="0" err="1" smtClean="0">
                <a:solidFill>
                  <a:schemeClr val="tx1"/>
                </a:solidFill>
                <a:effectLst/>
                <a:latin typeface="+mn-lt"/>
                <a:ea typeface="+mn-ea"/>
                <a:cs typeface="+mn-cs"/>
              </a:rPr>
              <a:t>eMSCs</a:t>
            </a:r>
            <a:r>
              <a:rPr lang="en-US" sz="1200" i="0" kern="1200" dirty="0" smtClean="0">
                <a:solidFill>
                  <a:schemeClr val="tx1"/>
                </a:solidFill>
                <a:effectLst/>
                <a:latin typeface="+mn-lt"/>
                <a:ea typeface="+mn-ea"/>
                <a:cs typeface="+mn-cs"/>
              </a:rPr>
              <a:t>) are located </a:t>
            </a:r>
            <a:r>
              <a:rPr lang="en-US" sz="1200" i="0" kern="1200" dirty="0" err="1" smtClean="0">
                <a:solidFill>
                  <a:schemeClr val="tx1"/>
                </a:solidFill>
                <a:effectLst/>
                <a:latin typeface="+mn-lt"/>
                <a:ea typeface="+mn-ea"/>
                <a:cs typeface="+mn-cs"/>
              </a:rPr>
              <a:t>perivascularly</a:t>
            </a:r>
            <a:r>
              <a:rPr lang="en-US" sz="1200" i="0" kern="1200" dirty="0" smtClean="0">
                <a:solidFill>
                  <a:schemeClr val="tx1"/>
                </a:solidFill>
                <a:effectLst/>
                <a:latin typeface="+mn-lt"/>
                <a:ea typeface="+mn-ea"/>
                <a:cs typeface="+mn-cs"/>
              </a:rPr>
              <a:t>; CD140bþCD146þ cells identify </a:t>
            </a:r>
            <a:r>
              <a:rPr lang="en-US" sz="1200" i="0" kern="1200" dirty="0" err="1" smtClean="0">
                <a:solidFill>
                  <a:schemeClr val="tx1"/>
                </a:solidFill>
                <a:effectLst/>
                <a:latin typeface="+mn-lt"/>
                <a:ea typeface="+mn-ea"/>
                <a:cs typeface="+mn-cs"/>
              </a:rPr>
              <a:t>pericytes</a:t>
            </a:r>
            <a:r>
              <a:rPr lang="en-US" sz="1200" i="0" kern="1200" dirty="0" smtClean="0">
                <a:solidFill>
                  <a:schemeClr val="tx1"/>
                </a:solidFill>
                <a:effectLst/>
                <a:latin typeface="+mn-lt"/>
                <a:ea typeface="+mn-ea"/>
                <a:cs typeface="+mn-cs"/>
              </a:rPr>
              <a:t> located within the basement membrane adjacent to the endothelial cells.</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Endothelial SP cells are also components of blood vessels (V). SUSD2þ cells have a perivascular location. N-</a:t>
            </a:r>
            <a:r>
              <a:rPr lang="en-US" sz="1200" i="0" kern="1200" dirty="0" err="1" smtClean="0">
                <a:solidFill>
                  <a:schemeClr val="tx1"/>
                </a:solidFill>
                <a:effectLst/>
                <a:latin typeface="+mn-lt"/>
                <a:ea typeface="+mn-ea"/>
                <a:cs typeface="+mn-cs"/>
              </a:rPr>
              <a:t>cadherinþ</a:t>
            </a:r>
            <a:r>
              <a:rPr lang="en-US" sz="1200" i="0" kern="1200" dirty="0" smtClean="0">
                <a:solidFill>
                  <a:schemeClr val="tx1"/>
                </a:solidFill>
                <a:effectLst/>
                <a:latin typeface="+mn-lt"/>
                <a:ea typeface="+mn-ea"/>
                <a:cs typeface="+mn-cs"/>
              </a:rPr>
              <a:t> epithelial</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progenitor cells localize to endometrial gland (</a:t>
            </a:r>
            <a:r>
              <a:rPr lang="en-US" sz="1200" i="0" kern="1200" dirty="0" err="1" smtClean="0">
                <a:solidFill>
                  <a:schemeClr val="tx1"/>
                </a:solidFill>
                <a:effectLst/>
                <a:latin typeface="+mn-lt"/>
                <a:ea typeface="+mn-ea"/>
                <a:cs typeface="+mn-cs"/>
              </a:rPr>
              <a:t>gl</a:t>
            </a:r>
            <a:r>
              <a:rPr lang="en-US" sz="1200" i="0" kern="1200" dirty="0" smtClean="0">
                <a:solidFill>
                  <a:schemeClr val="tx1"/>
                </a:solidFill>
                <a:effectLst/>
                <a:latin typeface="+mn-lt"/>
                <a:ea typeface="+mn-ea"/>
                <a:cs typeface="+mn-cs"/>
              </a:rPr>
              <a:t>) bases in the basalis adjacent to the myometrium. There may be an epithelial cell</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hierarchy in the human endometrium. N-cadherinþSSEA-1- cells (red) are </a:t>
            </a:r>
            <a:r>
              <a:rPr lang="en-US" sz="1200" i="0" kern="1200" dirty="0" err="1" smtClean="0">
                <a:solidFill>
                  <a:schemeClr val="tx1"/>
                </a:solidFill>
                <a:effectLst/>
                <a:latin typeface="+mn-lt"/>
                <a:ea typeface="+mn-ea"/>
                <a:cs typeface="+mn-cs"/>
              </a:rPr>
              <a:t>clonogenic</a:t>
            </a:r>
            <a:r>
              <a:rPr lang="en-US" sz="1200" i="0" kern="1200" dirty="0" smtClean="0">
                <a:solidFill>
                  <a:schemeClr val="tx1"/>
                </a:solidFill>
                <a:effectLst/>
                <a:latin typeface="+mn-lt"/>
                <a:ea typeface="+mn-ea"/>
                <a:cs typeface="+mn-cs"/>
              </a:rPr>
              <a:t> and may be the most primitive, which may</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give rise to dual-positive N-cadherinþSSEA-1þ cells (yellow) located closer to the </a:t>
            </a:r>
            <a:r>
              <a:rPr lang="en-US" sz="1200" i="0" kern="1200" dirty="0" err="1" smtClean="0">
                <a:solidFill>
                  <a:schemeClr val="tx1"/>
                </a:solidFill>
                <a:effectLst/>
                <a:latin typeface="+mn-lt"/>
                <a:ea typeface="+mn-ea"/>
                <a:cs typeface="+mn-cs"/>
              </a:rPr>
              <a:t>functionalis</a:t>
            </a:r>
            <a:r>
              <a:rPr lang="en-US" sz="1200" i="0" kern="1200" dirty="0" smtClean="0">
                <a:solidFill>
                  <a:schemeClr val="tx1"/>
                </a:solidFill>
                <a:effectLst/>
                <a:latin typeface="+mn-lt"/>
                <a:ea typeface="+mn-ea"/>
                <a:cs typeface="+mn-cs"/>
              </a:rPr>
              <a:t>, which in turn generate N-cadherin-SSEA-1þ cells (green) lining the glands at the </a:t>
            </a:r>
            <a:r>
              <a:rPr lang="en-US" sz="1200" i="0" kern="1200" dirty="0" err="1" smtClean="0">
                <a:solidFill>
                  <a:schemeClr val="tx1"/>
                </a:solidFill>
                <a:effectLst/>
                <a:latin typeface="+mn-lt"/>
                <a:ea typeface="+mn-ea"/>
                <a:cs typeface="+mn-cs"/>
              </a:rPr>
              <a:t>basalisefunctionalis</a:t>
            </a:r>
            <a:r>
              <a:rPr lang="en-US" sz="1200" i="0" kern="1200" dirty="0" smtClean="0">
                <a:solidFill>
                  <a:schemeClr val="tx1"/>
                </a:solidFill>
                <a:effectLst/>
                <a:latin typeface="+mn-lt"/>
                <a:ea typeface="+mn-ea"/>
                <a:cs typeface="+mn-cs"/>
              </a:rPr>
              <a:t> junction and are also identified in sections of the luminal</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epithelium. Dual-negative N-cadherin-SSEA-1- cells (white) line the </a:t>
            </a:r>
            <a:r>
              <a:rPr lang="en-US" sz="1200" i="0" kern="1200" dirty="0" err="1" smtClean="0">
                <a:solidFill>
                  <a:schemeClr val="tx1"/>
                </a:solidFill>
                <a:effectLst/>
                <a:latin typeface="+mn-lt"/>
                <a:ea typeface="+mn-ea"/>
                <a:cs typeface="+mn-cs"/>
              </a:rPr>
              <a:t>functionalis</a:t>
            </a:r>
            <a:r>
              <a:rPr lang="en-US" sz="1200" i="0" kern="1200" dirty="0" smtClean="0">
                <a:solidFill>
                  <a:schemeClr val="tx1"/>
                </a:solidFill>
                <a:effectLst/>
                <a:latin typeface="+mn-lt"/>
                <a:ea typeface="+mn-ea"/>
                <a:cs typeface="+mn-cs"/>
              </a:rPr>
              <a:t> glands and some of the luminal epithelium.</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Adapted from Refs. [18,26] with permission from Oxford University Press.</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smtClean="0"/>
          </a:p>
          <a:p>
            <a:pPr marL="0" indent="0">
              <a:buNone/>
            </a:pP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6</a:t>
            </a:fld>
            <a:endParaRPr lang="en-US"/>
          </a:p>
        </p:txBody>
      </p:sp>
    </p:spTree>
    <p:extLst>
      <p:ext uri="{BB962C8B-B14F-4D97-AF65-F5344CB8AC3E}">
        <p14:creationId xmlns:p14="http://schemas.microsoft.com/office/powerpoint/2010/main" xmlns="" val="1779613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7</a:t>
            </a:fld>
            <a:endParaRPr lang="en-US"/>
          </a:p>
        </p:txBody>
      </p:sp>
    </p:spTree>
    <p:extLst>
      <p:ext uri="{BB962C8B-B14F-4D97-AF65-F5344CB8AC3E}">
        <p14:creationId xmlns:p14="http://schemas.microsoft.com/office/powerpoint/2010/main" xmlns="" val="1249765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smtClean="0">
                <a:solidFill>
                  <a:schemeClr val="tx1"/>
                </a:solidFill>
                <a:effectLst/>
                <a:latin typeface="+mn-lt"/>
                <a:ea typeface="+mn-ea"/>
                <a:cs typeface="+mn-cs"/>
              </a:rPr>
              <a:t>Retrograde menstruation of endometrial stem/progenitor cells. A. Retrograde menstruation; menstrual debris flows backward through the fallopian tubes and enters the peritoneal cavity where it attaches to pelvic organs and the pelvic side wall. Fragments containing endometrial mesenchymal stem cells (</a:t>
            </a:r>
            <a:r>
              <a:rPr lang="en-US" sz="1200" i="0" kern="1200" dirty="0" err="1" smtClean="0">
                <a:solidFill>
                  <a:schemeClr val="tx1"/>
                </a:solidFill>
                <a:effectLst/>
                <a:latin typeface="+mn-lt"/>
                <a:ea typeface="+mn-ea"/>
                <a:cs typeface="+mn-cs"/>
              </a:rPr>
              <a:t>eMSCs</a:t>
            </a:r>
            <a:r>
              <a:rPr lang="en-US" sz="1200" i="0" kern="1200" dirty="0" smtClean="0">
                <a:solidFill>
                  <a:schemeClr val="tx1"/>
                </a:solidFill>
                <a:effectLst/>
                <a:latin typeface="+mn-lt"/>
                <a:ea typeface="+mn-ea"/>
                <a:cs typeface="+mn-cs"/>
              </a:rPr>
              <a:t>) and endometrial epithelial progenitor cells attach to the mesothelium and initiate lesion growth. B. Retrograde neonatal uterine bleeding; At birth, differentiated neonatal endometrium sheds in response to withdrawal of maternal progesterone in 5% of infants. Flow of these fragments through the vagina is hindered by thick cervical mucus in a long cervix. It is postulated that fragments flow backward through the fallopian tubes and invade the mesothelium where they remain dormant until increasing estrogen levels associated with </a:t>
            </a:r>
            <a:r>
              <a:rPr lang="en-US" sz="1200" i="0" kern="1200" dirty="0" err="1" smtClean="0">
                <a:solidFill>
                  <a:schemeClr val="tx1"/>
                </a:solidFill>
                <a:effectLst/>
                <a:latin typeface="+mn-lt"/>
                <a:ea typeface="+mn-ea"/>
                <a:cs typeface="+mn-cs"/>
              </a:rPr>
              <a:t>thelarche</a:t>
            </a:r>
            <a:r>
              <a:rPr lang="en-US" sz="1200" i="0" kern="1200" dirty="0" smtClean="0">
                <a:solidFill>
                  <a:schemeClr val="tx1"/>
                </a:solidFill>
                <a:effectLst/>
                <a:latin typeface="+mn-lt"/>
                <a:ea typeface="+mn-ea"/>
                <a:cs typeface="+mn-cs"/>
              </a:rPr>
              <a:t> and menarche reactivate neonatal </a:t>
            </a:r>
            <a:r>
              <a:rPr lang="en-US" sz="1200" i="0" kern="1200" dirty="0" err="1" smtClean="0">
                <a:solidFill>
                  <a:schemeClr val="tx1"/>
                </a:solidFill>
                <a:effectLst/>
                <a:latin typeface="+mn-lt"/>
                <a:ea typeface="+mn-ea"/>
                <a:cs typeface="+mn-cs"/>
              </a:rPr>
              <a:t>eMSCs</a:t>
            </a:r>
            <a:r>
              <a:rPr lang="en-US" sz="1200" i="0" kern="1200" dirty="0" smtClean="0">
                <a:solidFill>
                  <a:schemeClr val="tx1"/>
                </a:solidFill>
                <a:effectLst/>
                <a:latin typeface="+mn-lt"/>
                <a:ea typeface="+mn-ea"/>
                <a:cs typeface="+mn-cs"/>
              </a:rPr>
              <a:t> and epithelial progenitors to initiate growth of </a:t>
            </a:r>
            <a:r>
              <a:rPr lang="en-US" sz="1200" i="0" kern="1200" dirty="0" err="1" smtClean="0">
                <a:solidFill>
                  <a:schemeClr val="tx1"/>
                </a:solidFill>
                <a:effectLst/>
                <a:latin typeface="+mn-lt"/>
                <a:ea typeface="+mn-ea"/>
                <a:cs typeface="+mn-cs"/>
              </a:rPr>
              <a:t>endometriotic</a:t>
            </a:r>
            <a:r>
              <a:rPr lang="en-US" sz="1200" i="0" kern="1200" dirty="0" smtClean="0">
                <a:solidFill>
                  <a:schemeClr val="tx1"/>
                </a:solidFill>
                <a:effectLst/>
                <a:latin typeface="+mn-lt"/>
                <a:ea typeface="+mn-ea"/>
                <a:cs typeface="+mn-cs"/>
              </a:rPr>
              <a:t> lesions. Adapted from Ref. [58] with permission from Oxford </a:t>
            </a:r>
            <a:r>
              <a:rPr lang="en-US" sz="1200" i="0" kern="1200" dirty="0" err="1" smtClean="0">
                <a:solidFill>
                  <a:schemeClr val="tx1"/>
                </a:solidFill>
                <a:effectLst/>
                <a:latin typeface="+mn-lt"/>
                <a:ea typeface="+mn-ea"/>
                <a:cs typeface="+mn-cs"/>
              </a:rPr>
              <a:t>Univeristy</a:t>
            </a:r>
            <a:r>
              <a:rPr lang="en-US" sz="1200" i="0" kern="1200" dirty="0" smtClean="0">
                <a:solidFill>
                  <a:schemeClr val="tx1"/>
                </a:solidFill>
                <a:effectLst/>
                <a:latin typeface="+mn-lt"/>
                <a:ea typeface="+mn-ea"/>
                <a:cs typeface="+mn-cs"/>
              </a:rPr>
              <a:t> Press.</a:t>
            </a:r>
          </a:p>
          <a:p>
            <a:endParaRPr lang="en-US" sz="1200" i="0" kern="1200" dirty="0" smtClean="0">
              <a:solidFill>
                <a:schemeClr val="tx1"/>
              </a:solidFill>
              <a:effectLst/>
              <a:latin typeface="+mn-lt"/>
              <a:ea typeface="+mn-ea"/>
              <a:cs typeface="+mn-cs"/>
            </a:endParaRPr>
          </a:p>
          <a:p>
            <a:r>
              <a:rPr lang="en-US" dirty="0" smtClean="0"/>
              <a:t>until recently, there was no explanation on how girls before or at the time of menarche developed endometriosis. A re-examination of old literature concerning Neonatal Uterine Bleeding (NUB) suggests a potential mechanism for early-onset endometriosis that could involve endometrial stem/progenitor cells (Fig. 2) [54]. NUB is a first menstruation occurring in neonatal girls in the first week of life because of withdrawal of maternal circulating hormones upon birth [55]. The incidence of NUB ranges from 3% to 5% in full term and 9% in post-term girls (reviewed in Ref. [56]). The relatively long neonatal cervix, functionally blocked with thick mucus, suggests that retrograde NUB may occur. Long-term dormancy of endometrial stem/progenitor cells activated by rising estrogen levels has been demonstrated in postmenopausal women whose endometrium regenerates when short-term estrogen-only hormone replacement therapy was administered.  </a:t>
            </a: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8</a:t>
            </a:fld>
            <a:endParaRPr lang="en-US"/>
          </a:p>
        </p:txBody>
      </p:sp>
    </p:spTree>
    <p:extLst>
      <p:ext uri="{BB962C8B-B14F-4D97-AF65-F5344CB8AC3E}">
        <p14:creationId xmlns:p14="http://schemas.microsoft.com/office/powerpoint/2010/main" xmlns="" val="3404281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smtClean="0">
                <a:solidFill>
                  <a:schemeClr val="tx1"/>
                </a:solidFill>
                <a:effectLst/>
                <a:latin typeface="+mn-lt"/>
                <a:ea typeface="+mn-ea"/>
                <a:cs typeface="+mn-cs"/>
              </a:rPr>
              <a:t>Scales of stem cell regulation in self-renewing tissues. Regulation of stem cell behavior can be considered at a range of biological scales, from stem cells (</a:t>
            </a:r>
            <a:r>
              <a:rPr lang="en-US" sz="1200" i="1" kern="1200" dirty="0" smtClean="0">
                <a:solidFill>
                  <a:schemeClr val="tx1"/>
                </a:solidFill>
                <a:effectLst/>
                <a:latin typeface="+mn-lt"/>
                <a:ea typeface="+mn-ea"/>
                <a:cs typeface="+mn-cs"/>
              </a:rPr>
              <a:t>red </a:t>
            </a:r>
            <a:r>
              <a:rPr lang="en-US" sz="1200" i="0" kern="1200" dirty="0" smtClean="0">
                <a:solidFill>
                  <a:schemeClr val="tx1"/>
                </a:solidFill>
                <a:effectLst/>
                <a:latin typeface="+mn-lt"/>
                <a:ea typeface="+mn-ea"/>
                <a:cs typeface="+mn-cs"/>
              </a:rPr>
              <a:t>) and their intrinsic properties, to the stem cell–niche unit (</a:t>
            </a:r>
            <a:r>
              <a:rPr lang="en-US" sz="1200" i="1" kern="1200" dirty="0" smtClean="0">
                <a:solidFill>
                  <a:schemeClr val="tx1"/>
                </a:solidFill>
                <a:effectLst/>
                <a:latin typeface="+mn-lt"/>
                <a:ea typeface="+mn-ea"/>
                <a:cs typeface="+mn-cs"/>
              </a:rPr>
              <a:t>red</a:t>
            </a: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and </a:t>
            </a:r>
            <a:r>
              <a:rPr lang="en-US" sz="1200" i="1" kern="1200" dirty="0" smtClean="0">
                <a:solidFill>
                  <a:schemeClr val="tx1"/>
                </a:solidFill>
                <a:effectLst/>
                <a:latin typeface="+mn-lt"/>
                <a:ea typeface="+mn-ea"/>
                <a:cs typeface="+mn-cs"/>
              </a:rPr>
              <a:t>green</a:t>
            </a:r>
            <a:r>
              <a:rPr lang="en-US" sz="1200" i="0" kern="1200" dirty="0" smtClean="0">
                <a:solidFill>
                  <a:schemeClr val="tx1"/>
                </a:solidFill>
                <a:effectLst/>
                <a:latin typeface="+mn-lt"/>
                <a:ea typeface="+mn-ea"/>
                <a:cs typeface="+mn-cs"/>
              </a:rPr>
              <a:t>), to stem cell–niche units within a localized tissue region, to the entire population of stem cell–niche units in the whole organ.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Schematic illustrations of model stem-based epithelial organs, shown in order of increasing complexity</a:t>
            </a:r>
            <a:r>
              <a:rPr lang="en-US" sz="1200" i="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a</a:t>
            </a:r>
            <a:r>
              <a:rPr lang="en-US" sz="1200" i="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Drosophila </a:t>
            </a:r>
            <a:r>
              <a:rPr lang="en-US" sz="1200" i="0" kern="1200" dirty="0" smtClean="0">
                <a:solidFill>
                  <a:schemeClr val="tx1"/>
                </a:solidFill>
                <a:effectLst/>
                <a:latin typeface="+mn-lt"/>
                <a:ea typeface="+mn-ea"/>
                <a:cs typeface="+mn-cs"/>
              </a:rPr>
              <a:t>midgut, a simple epithelium with dispersed stem cells (</a:t>
            </a:r>
            <a:r>
              <a:rPr lang="en-US" sz="1200" i="1" kern="1200" dirty="0" smtClean="0">
                <a:solidFill>
                  <a:schemeClr val="tx1"/>
                </a:solidFill>
                <a:effectLst/>
                <a:latin typeface="+mn-lt"/>
                <a:ea typeface="+mn-ea"/>
                <a:cs typeface="+mn-cs"/>
              </a:rPr>
              <a:t>red </a:t>
            </a:r>
            <a:r>
              <a:rPr lang="en-US" sz="1200" i="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a:t>
            </a:r>
            <a:r>
              <a:rPr lang="en-US" sz="1200" i="0" kern="1200" dirty="0" smtClean="0">
                <a:solidFill>
                  <a:schemeClr val="tx1"/>
                </a:solidFill>
                <a:effectLst/>
                <a:latin typeface="+mn-lt"/>
                <a:ea typeface="+mn-ea"/>
                <a:cs typeface="+mn-cs"/>
              </a:rPr>
              <a:t>) mammalian small intestine, a</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simple epithelium with spatially segregated stem cells (</a:t>
            </a:r>
            <a:r>
              <a:rPr lang="en-US" sz="1200" i="1" kern="1200" dirty="0" smtClean="0">
                <a:solidFill>
                  <a:schemeClr val="tx1"/>
                </a:solidFill>
                <a:effectLst/>
                <a:latin typeface="+mn-lt"/>
                <a:ea typeface="+mn-ea"/>
                <a:cs typeface="+mn-cs"/>
              </a:rPr>
              <a:t>red </a:t>
            </a:r>
            <a:r>
              <a:rPr lang="en-US" sz="1200" i="0" kern="1200" dirty="0" smtClean="0">
                <a:solidFill>
                  <a:schemeClr val="tx1"/>
                </a:solidFill>
                <a:effectLst/>
                <a:latin typeface="+mn-lt"/>
                <a:ea typeface="+mn-ea"/>
                <a:cs typeface="+mn-cs"/>
              </a:rPr>
              <a:t>); and (</a:t>
            </a:r>
            <a:r>
              <a:rPr lang="en-US" sz="1200" i="1" kern="1200" dirty="0" smtClean="0">
                <a:solidFill>
                  <a:schemeClr val="tx1"/>
                </a:solidFill>
                <a:effectLst/>
                <a:latin typeface="+mn-lt"/>
                <a:ea typeface="+mn-ea"/>
                <a:cs typeface="+mn-cs"/>
              </a:rPr>
              <a:t>c</a:t>
            </a:r>
            <a:r>
              <a:rPr lang="en-US" sz="1200" i="0" kern="1200" dirty="0" smtClean="0">
                <a:solidFill>
                  <a:schemeClr val="tx1"/>
                </a:solidFill>
                <a:effectLst/>
                <a:latin typeface="+mn-lt"/>
                <a:ea typeface="+mn-ea"/>
                <a:cs typeface="+mn-cs"/>
              </a:rPr>
              <a:t>) mammalian skin, a complex</a:t>
            </a:r>
            <a:r>
              <a:rPr lang="en-US" sz="1200" i="0" kern="1200" dirty="0" smtClean="0">
                <a:solidFill>
                  <a:schemeClr val="tx1"/>
                </a:solidFill>
                <a:effectLst/>
                <a:latin typeface="+mn-lt"/>
                <a:ea typeface="+mn-ea"/>
                <a:cs typeface="+mn-cs"/>
              </a:rPr>
              <a:t>, heterogeneous </a:t>
            </a:r>
            <a:r>
              <a:rPr lang="en-US" sz="1200" i="0" kern="1200" dirty="0" smtClean="0">
                <a:solidFill>
                  <a:schemeClr val="tx1"/>
                </a:solidFill>
                <a:effectLst/>
                <a:latin typeface="+mn-lt"/>
                <a:ea typeface="+mn-ea"/>
                <a:cs typeface="+mn-cs"/>
              </a:rPr>
              <a:t>epithelium with multiple stem-based tissues. These include epidermis, a stratified </a:t>
            </a:r>
            <a:r>
              <a:rPr lang="en-US" sz="1200" i="0" kern="1200" dirty="0" err="1" smtClean="0">
                <a:solidFill>
                  <a:schemeClr val="tx1"/>
                </a:solidFill>
                <a:effectLst/>
                <a:latin typeface="+mn-lt"/>
                <a:ea typeface="+mn-ea"/>
                <a:cs typeface="+mn-cs"/>
              </a:rPr>
              <a:t>epithlium</a:t>
            </a: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with stem cells (</a:t>
            </a:r>
            <a:r>
              <a:rPr lang="en-US" sz="1200" i="1" kern="1200" dirty="0" smtClean="0">
                <a:solidFill>
                  <a:schemeClr val="tx1"/>
                </a:solidFill>
                <a:effectLst/>
                <a:latin typeface="+mn-lt"/>
                <a:ea typeface="+mn-ea"/>
                <a:cs typeface="+mn-cs"/>
              </a:rPr>
              <a:t>red </a:t>
            </a:r>
            <a:r>
              <a:rPr lang="en-US" sz="1200" i="0" kern="1200" dirty="0" smtClean="0">
                <a:solidFill>
                  <a:schemeClr val="tx1"/>
                </a:solidFill>
                <a:effectLst/>
                <a:latin typeface="+mn-lt"/>
                <a:ea typeface="+mn-ea"/>
                <a:cs typeface="+mn-cs"/>
              </a:rPr>
              <a:t>) in its basal layer; hair follicles, which contain epithelial-like stem cells (</a:t>
            </a:r>
            <a:r>
              <a:rPr lang="en-US" sz="1200" i="1" kern="1200" dirty="0" smtClean="0">
                <a:solidFill>
                  <a:schemeClr val="tx1"/>
                </a:solidFill>
                <a:effectLst/>
                <a:latin typeface="+mn-lt"/>
                <a:ea typeface="+mn-ea"/>
                <a:cs typeface="+mn-cs"/>
              </a:rPr>
              <a:t>blue</a:t>
            </a:r>
            <a:r>
              <a:rPr lang="en-US" sz="1200" i="0" kern="1200" dirty="0" smtClean="0">
                <a:solidFill>
                  <a:schemeClr val="tx1"/>
                </a:solidFill>
                <a:effectLst/>
                <a:latin typeface="+mn-lt"/>
                <a:ea typeface="+mn-ea"/>
                <a:cs typeface="+mn-cs"/>
              </a:rPr>
              <a:t>) in </a:t>
            </a:r>
            <a:r>
              <a:rPr lang="en-US" sz="1200" i="0" kern="1200" dirty="0" smtClean="0">
                <a:solidFill>
                  <a:schemeClr val="tx1"/>
                </a:solidFill>
                <a:effectLst/>
                <a:latin typeface="+mn-lt"/>
                <a:ea typeface="+mn-ea"/>
                <a:cs typeface="+mn-cs"/>
              </a:rPr>
              <a:t>the follicle </a:t>
            </a:r>
            <a:r>
              <a:rPr lang="en-US" sz="1200" i="0" kern="1200" dirty="0" smtClean="0">
                <a:solidFill>
                  <a:schemeClr val="tx1"/>
                </a:solidFill>
                <a:effectLst/>
                <a:latin typeface="+mn-lt"/>
                <a:ea typeface="+mn-ea"/>
                <a:cs typeface="+mn-cs"/>
              </a:rPr>
              <a:t>termini, and sebaceous glands (cellular detail not shown). Illustrations depict cross-sectional views</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through the epithelial plane. Gray shading represents stroma on the basal side of this plane, and </a:t>
            </a:r>
            <a:r>
              <a:rPr lang="en-US" sz="1200" i="0" kern="1200" dirty="0" smtClean="0">
                <a:solidFill>
                  <a:schemeClr val="tx1"/>
                </a:solidFill>
                <a:effectLst/>
                <a:latin typeface="+mn-lt"/>
                <a:ea typeface="+mn-ea"/>
                <a:cs typeface="+mn-cs"/>
              </a:rPr>
              <a:t>yellow shading </a:t>
            </a:r>
            <a:r>
              <a:rPr lang="en-US" sz="1200" i="0" kern="1200" dirty="0" smtClean="0">
                <a:solidFill>
                  <a:schemeClr val="tx1"/>
                </a:solidFill>
                <a:effectLst/>
                <a:latin typeface="+mn-lt"/>
                <a:ea typeface="+mn-ea"/>
                <a:cs typeface="+mn-cs"/>
              </a:rPr>
              <a:t>represents the outside world, or luminal contents on the apical side.</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9</a:t>
            </a:fld>
            <a:endParaRPr lang="en-US"/>
          </a:p>
        </p:txBody>
      </p:sp>
    </p:spTree>
    <p:extLst>
      <p:ext uri="{BB962C8B-B14F-4D97-AF65-F5344CB8AC3E}">
        <p14:creationId xmlns:p14="http://schemas.microsoft.com/office/powerpoint/2010/main" xmlns="" val="2237119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smtClean="0">
                <a:solidFill>
                  <a:schemeClr val="tx1"/>
                </a:solidFill>
                <a:effectLst/>
                <a:latin typeface="+mn-lt"/>
                <a:ea typeface="+mn-ea"/>
                <a:cs typeface="+mn-cs"/>
              </a:rPr>
              <a:t>Composition of the niche. Stem cell niches </a:t>
            </a:r>
            <a:r>
              <a:rPr lang="en-US" sz="1200" i="0" kern="1200" dirty="0" smtClean="0">
                <a:solidFill>
                  <a:schemeClr val="tx1"/>
                </a:solidFill>
                <a:effectLst/>
                <a:latin typeface="+mn-lt"/>
                <a:ea typeface="+mn-ea"/>
                <a:cs typeface="+mn-cs"/>
              </a:rPr>
              <a:t>are complex</a:t>
            </a:r>
            <a:r>
              <a:rPr lang="en-US" sz="1200" i="0" kern="1200" dirty="0" smtClean="0">
                <a:solidFill>
                  <a:schemeClr val="tx1"/>
                </a:solidFill>
                <a:effectLst/>
                <a:latin typeface="+mn-lt"/>
                <a:ea typeface="+mn-ea"/>
                <a:cs typeface="+mn-cs"/>
              </a:rPr>
              <a:t>, heterotypic, dynamic structures, which </a:t>
            </a:r>
            <a:r>
              <a:rPr lang="en-US" sz="1200" i="0" kern="1200" dirty="0" smtClean="0">
                <a:solidFill>
                  <a:schemeClr val="tx1"/>
                </a:solidFill>
                <a:effectLst/>
                <a:latin typeface="+mn-lt"/>
                <a:ea typeface="+mn-ea"/>
                <a:cs typeface="+mn-cs"/>
              </a:rPr>
              <a:t>include different </a:t>
            </a:r>
            <a:r>
              <a:rPr lang="en-US" sz="1200" i="0" kern="1200" dirty="0" smtClean="0">
                <a:solidFill>
                  <a:schemeClr val="tx1"/>
                </a:solidFill>
                <a:effectLst/>
                <a:latin typeface="+mn-lt"/>
                <a:ea typeface="+mn-ea"/>
                <a:cs typeface="+mn-cs"/>
              </a:rPr>
              <a:t>cellular components, secreted factors, </a:t>
            </a:r>
            <a:r>
              <a:rPr lang="en-US" sz="1200" i="0" kern="1200" dirty="0" smtClean="0">
                <a:solidFill>
                  <a:schemeClr val="tx1"/>
                </a:solidFill>
                <a:effectLst/>
                <a:latin typeface="+mn-lt"/>
                <a:ea typeface="+mn-ea"/>
                <a:cs typeface="+mn-cs"/>
              </a:rPr>
              <a:t>immunological control</a:t>
            </a:r>
            <a:r>
              <a:rPr lang="en-US" sz="1200" i="0" kern="1200" dirty="0" smtClean="0">
                <a:solidFill>
                  <a:schemeClr val="tx1"/>
                </a:solidFill>
                <a:effectLst/>
                <a:latin typeface="+mn-lt"/>
                <a:ea typeface="+mn-ea"/>
                <a:cs typeface="+mn-cs"/>
              </a:rPr>
              <a:t>, </a:t>
            </a:r>
            <a:r>
              <a:rPr lang="en-US" sz="1200" i="0" kern="1200" dirty="0" err="1" smtClean="0">
                <a:solidFill>
                  <a:schemeClr val="tx1"/>
                </a:solidFill>
                <a:effectLst/>
                <a:latin typeface="+mn-lt"/>
                <a:ea typeface="+mn-ea"/>
                <a:cs typeface="+mn-cs"/>
              </a:rPr>
              <a:t>eCM</a:t>
            </a:r>
            <a:r>
              <a:rPr lang="en-US" sz="1200" i="0" kern="1200" dirty="0" smtClean="0">
                <a:solidFill>
                  <a:schemeClr val="tx1"/>
                </a:solidFill>
                <a:effectLst/>
                <a:latin typeface="+mn-lt"/>
                <a:ea typeface="+mn-ea"/>
                <a:cs typeface="+mn-cs"/>
              </a:rPr>
              <a:t>, physical parameters and metabolic control</a:t>
            </a:r>
            <a:r>
              <a:rPr lang="en-US" sz="1200" i="0" kern="1200" dirty="0" smtClean="0">
                <a:solidFill>
                  <a:schemeClr val="tx1"/>
                </a:solidFill>
                <a:effectLst/>
                <a:latin typeface="+mn-lt"/>
                <a:ea typeface="+mn-ea"/>
                <a:cs typeface="+mn-cs"/>
              </a:rPr>
              <a:t>. These </a:t>
            </a:r>
            <a:r>
              <a:rPr lang="en-US" sz="1200" i="0" kern="1200" dirty="0" smtClean="0">
                <a:solidFill>
                  <a:schemeClr val="tx1"/>
                </a:solidFill>
                <a:effectLst/>
                <a:latin typeface="+mn-lt"/>
                <a:ea typeface="+mn-ea"/>
                <a:cs typeface="+mn-cs"/>
              </a:rPr>
              <a:t>aspects of the niche are described in more detail </a:t>
            </a:r>
            <a:r>
              <a:rPr lang="en-US" sz="1200" i="0" kern="1200" dirty="0" smtClean="0">
                <a:solidFill>
                  <a:schemeClr val="tx1"/>
                </a:solidFill>
                <a:effectLst/>
                <a:latin typeface="+mn-lt"/>
                <a:ea typeface="+mn-ea"/>
                <a:cs typeface="+mn-cs"/>
              </a:rPr>
              <a:t>in </a:t>
            </a:r>
            <a:r>
              <a:rPr lang="en-US" sz="1200" b="1" i="0" kern="1200" dirty="0" smtClean="0">
                <a:solidFill>
                  <a:schemeClr val="tx1"/>
                </a:solidFill>
                <a:effectLst/>
                <a:latin typeface="+mn-lt"/>
                <a:ea typeface="+mn-ea"/>
                <a:cs typeface="+mn-cs"/>
              </a:rPr>
              <a:t>Box </a:t>
            </a:r>
            <a:r>
              <a:rPr lang="en-US" sz="1200" b="1" i="0" kern="1200" dirty="0" smtClean="0">
                <a:solidFill>
                  <a:schemeClr val="tx1"/>
                </a:solidFill>
                <a:effectLst/>
                <a:latin typeface="+mn-lt"/>
                <a:ea typeface="+mn-ea"/>
                <a:cs typeface="+mn-cs"/>
              </a:rPr>
              <a:t>1</a:t>
            </a:r>
            <a:r>
              <a:rPr lang="en-US" sz="1200" i="0" kern="1200" dirty="0" smtClean="0">
                <a:solidFill>
                  <a:schemeClr val="tx1"/>
                </a:solidFill>
                <a:effectLst/>
                <a:latin typeface="+mn-lt"/>
                <a:ea typeface="+mn-ea"/>
                <a:cs typeface="+mn-cs"/>
              </a:rPr>
              <a:t>. The interactions between stem cells and their </a:t>
            </a:r>
            <a:r>
              <a:rPr lang="en-US" sz="1200" i="0" kern="1200" dirty="0" smtClean="0">
                <a:solidFill>
                  <a:schemeClr val="tx1"/>
                </a:solidFill>
                <a:effectLst/>
                <a:latin typeface="+mn-lt"/>
                <a:ea typeface="+mn-ea"/>
                <a:cs typeface="+mn-cs"/>
              </a:rPr>
              <a:t>niches are </a:t>
            </a:r>
            <a:r>
              <a:rPr lang="en-US" sz="1200" i="0" kern="1200" dirty="0" smtClean="0">
                <a:solidFill>
                  <a:schemeClr val="tx1"/>
                </a:solidFill>
                <a:effectLst/>
                <a:latin typeface="+mn-lt"/>
                <a:ea typeface="+mn-ea"/>
                <a:cs typeface="+mn-cs"/>
              </a:rPr>
              <a:t>bidirectional and reciprocal.</a:t>
            </a:r>
          </a:p>
          <a:p>
            <a:endParaRPr lang="en-US" sz="1200" i="0" kern="1200" dirty="0" smtClean="0">
              <a:solidFill>
                <a:schemeClr val="tx1"/>
              </a:solidFill>
              <a:effectLst/>
              <a:latin typeface="+mn-lt"/>
              <a:ea typeface="+mn-ea"/>
              <a:cs typeface="+mn-cs"/>
            </a:endParaRPr>
          </a:p>
          <a:p>
            <a:r>
              <a:rPr lang="en-US" sz="1200" i="0" kern="1200" dirty="0" smtClean="0">
                <a:solidFill>
                  <a:schemeClr val="tx1"/>
                </a:solidFill>
                <a:effectLst/>
                <a:latin typeface="+mn-lt"/>
                <a:ea typeface="+mn-ea"/>
                <a:cs typeface="+mn-cs"/>
              </a:rPr>
              <a:t>Representative schema illustrating stem cell niches. (</a:t>
            </a:r>
            <a:r>
              <a:rPr lang="en-US" sz="1200" b="1" i="0" kern="1200" dirty="0" smtClean="0">
                <a:solidFill>
                  <a:schemeClr val="tx1"/>
                </a:solidFill>
                <a:effectLst/>
                <a:latin typeface="+mn-lt"/>
                <a:ea typeface="+mn-ea"/>
                <a:cs typeface="+mn-cs"/>
              </a:rPr>
              <a:t>a</a:t>
            </a:r>
            <a:r>
              <a:rPr lang="en-US" sz="120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c</a:t>
            </a:r>
            <a:r>
              <a:rPr lang="en-US" sz="1200" i="0" kern="1200" dirty="0" smtClean="0">
                <a:solidFill>
                  <a:schemeClr val="tx1"/>
                </a:solidFill>
                <a:effectLst/>
                <a:latin typeface="+mn-lt"/>
                <a:ea typeface="+mn-ea"/>
                <a:cs typeface="+mn-cs"/>
              </a:rPr>
              <a:t>) Discrete niches that </a:t>
            </a:r>
            <a:r>
              <a:rPr lang="en-US" sz="1200" i="0" kern="1200" dirty="0" smtClean="0">
                <a:solidFill>
                  <a:schemeClr val="tx1"/>
                </a:solidFill>
                <a:effectLst/>
                <a:latin typeface="+mn-lt"/>
                <a:ea typeface="+mn-ea"/>
                <a:cs typeface="+mn-cs"/>
              </a:rPr>
              <a:t>support hematopoietic </a:t>
            </a:r>
            <a:r>
              <a:rPr lang="en-US" sz="120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a</a:t>
            </a:r>
            <a:r>
              <a:rPr lang="en-US" sz="1200" i="0" kern="1200" dirty="0" smtClean="0">
                <a:solidFill>
                  <a:schemeClr val="tx1"/>
                </a:solidFill>
                <a:effectLst/>
                <a:latin typeface="+mn-lt"/>
                <a:ea typeface="+mn-ea"/>
                <a:cs typeface="+mn-cs"/>
              </a:rPr>
              <a:t>), epidermal (</a:t>
            </a:r>
            <a:r>
              <a:rPr lang="en-US" sz="1200" b="1" i="0" kern="1200" dirty="0" smtClean="0">
                <a:solidFill>
                  <a:schemeClr val="tx1"/>
                </a:solidFill>
                <a:effectLst/>
                <a:latin typeface="+mn-lt"/>
                <a:ea typeface="+mn-ea"/>
                <a:cs typeface="+mn-cs"/>
              </a:rPr>
              <a:t>b</a:t>
            </a:r>
            <a:r>
              <a:rPr lang="en-US" sz="1200" i="0" kern="1200" dirty="0" smtClean="0">
                <a:solidFill>
                  <a:schemeClr val="tx1"/>
                </a:solidFill>
                <a:effectLst/>
                <a:latin typeface="+mn-lt"/>
                <a:ea typeface="+mn-ea"/>
                <a:cs typeface="+mn-cs"/>
              </a:rPr>
              <a:t>) and intestinal stem cells (</a:t>
            </a:r>
            <a:r>
              <a:rPr lang="en-US" sz="1200" b="1" i="0" kern="1200" dirty="0" smtClean="0">
                <a:solidFill>
                  <a:schemeClr val="tx1"/>
                </a:solidFill>
                <a:effectLst/>
                <a:latin typeface="+mn-lt"/>
                <a:ea typeface="+mn-ea"/>
                <a:cs typeface="+mn-cs"/>
              </a:rPr>
              <a:t>c</a:t>
            </a:r>
            <a:r>
              <a:rPr lang="en-US" sz="1200" i="0" kern="1200" dirty="0" smtClean="0">
                <a:solidFill>
                  <a:schemeClr val="tx1"/>
                </a:solidFill>
                <a:effectLst/>
                <a:latin typeface="+mn-lt"/>
                <a:ea typeface="+mn-ea"/>
                <a:cs typeface="+mn-cs"/>
              </a:rPr>
              <a:t>). </a:t>
            </a:r>
            <a:r>
              <a:rPr lang="en-US" sz="1200" b="1" i="0" kern="1200" dirty="0" smtClean="0">
                <a:solidFill>
                  <a:schemeClr val="tx1"/>
                </a:solidFill>
                <a:effectLst/>
                <a:latin typeface="+mn-lt"/>
                <a:ea typeface="+mn-ea"/>
                <a:cs typeface="+mn-cs"/>
              </a:rPr>
              <a:t>b </a:t>
            </a:r>
            <a:r>
              <a:rPr lang="en-US" sz="1200" i="0" kern="1200" dirty="0" smtClean="0">
                <a:solidFill>
                  <a:schemeClr val="tx1"/>
                </a:solidFill>
                <a:effectLst/>
                <a:latin typeface="+mn-lt"/>
                <a:ea typeface="+mn-ea"/>
                <a:cs typeface="+mn-cs"/>
              </a:rPr>
              <a:t>adapted from ref. 14 with </a:t>
            </a:r>
            <a:r>
              <a:rPr lang="en-US" sz="1200" i="0" kern="1200" dirty="0" smtClean="0">
                <a:solidFill>
                  <a:schemeClr val="tx1"/>
                </a:solidFill>
                <a:effectLst/>
                <a:latin typeface="+mn-lt"/>
                <a:ea typeface="+mn-ea"/>
                <a:cs typeface="+mn-cs"/>
              </a:rPr>
              <a:t>permission from </a:t>
            </a:r>
            <a:r>
              <a:rPr lang="en-US" sz="1200" i="0" kern="1200" dirty="0" err="1" smtClean="0">
                <a:solidFill>
                  <a:schemeClr val="tx1"/>
                </a:solidFill>
                <a:effectLst/>
                <a:latin typeface="+mn-lt"/>
                <a:ea typeface="+mn-ea"/>
                <a:cs typeface="+mn-cs"/>
              </a:rPr>
              <a:t>elsevier</a:t>
            </a:r>
            <a:r>
              <a:rPr lang="en-US" sz="1200" i="0" kern="1200" dirty="0" smtClean="0">
                <a:solidFill>
                  <a:schemeClr val="tx1"/>
                </a:solidFill>
                <a:effectLst/>
                <a:latin typeface="+mn-lt"/>
                <a:ea typeface="+mn-ea"/>
                <a:cs typeface="+mn-cs"/>
              </a:rPr>
              <a:t>; </a:t>
            </a:r>
            <a:r>
              <a:rPr lang="en-US" sz="1200" b="1" i="0" kern="1200" dirty="0" smtClean="0">
                <a:solidFill>
                  <a:schemeClr val="tx1"/>
                </a:solidFill>
                <a:effectLst/>
                <a:latin typeface="+mn-lt"/>
                <a:ea typeface="+mn-ea"/>
                <a:cs typeface="+mn-cs"/>
              </a:rPr>
              <a:t>c </a:t>
            </a:r>
            <a:r>
              <a:rPr lang="en-US" sz="1200" i="0" kern="1200" dirty="0" smtClean="0">
                <a:solidFill>
                  <a:schemeClr val="tx1"/>
                </a:solidFill>
                <a:effectLst/>
                <a:latin typeface="+mn-lt"/>
                <a:ea typeface="+mn-ea"/>
                <a:cs typeface="+mn-cs"/>
              </a:rPr>
              <a:t>adapted from ref. 16, Nature Publishing Group.</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r>
              <a:rPr lang="en-US" sz="1200" i="0" kern="1200" dirty="0" smtClean="0">
                <a:solidFill>
                  <a:schemeClr val="tx1"/>
                </a:solidFill>
                <a:effectLst/>
                <a:latin typeface="+mn-lt"/>
                <a:ea typeface="+mn-ea"/>
                <a:cs typeface="+mn-cs"/>
              </a:rPr>
              <a:t/>
            </a:r>
            <a:br>
              <a:rPr lang="en-US" sz="1200" i="0" kern="1200" dirty="0" smtClean="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8AD1C977-88B9-4E0F-ACF7-781C8B078FAC}" type="slidenum">
              <a:rPr lang="en-US" smtClean="0"/>
              <a:pPr/>
              <a:t>10</a:t>
            </a:fld>
            <a:endParaRPr lang="en-US"/>
          </a:p>
        </p:txBody>
      </p:sp>
    </p:spTree>
    <p:extLst>
      <p:ext uri="{BB962C8B-B14F-4D97-AF65-F5344CB8AC3E}">
        <p14:creationId xmlns:p14="http://schemas.microsoft.com/office/powerpoint/2010/main" xmlns="" val="1839873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Comparative proliferation, invasion, and adhesion analysis of EESCs, </a:t>
            </a:r>
            <a:r>
              <a:rPr lang="en-US" dirty="0" err="1" smtClean="0"/>
              <a:t>EuESCs</a:t>
            </a:r>
            <a:r>
              <a:rPr lang="en-US" dirty="0" smtClean="0"/>
              <a:t>, and CESCs. Proliferation of isolated </a:t>
            </a:r>
            <a:r>
              <a:rPr lang="en-US" dirty="0" err="1" smtClean="0"/>
              <a:t>stromal</a:t>
            </a:r>
            <a:r>
              <a:rPr lang="en-US" dirty="0" smtClean="0"/>
              <a:t> cells was assessed by XTT assay in untreated (A) and </a:t>
            </a:r>
            <a:r>
              <a:rPr lang="en-US" dirty="0" err="1" smtClean="0"/>
              <a:t>fibronectin</a:t>
            </a:r>
            <a:r>
              <a:rPr lang="en-US" dirty="0" smtClean="0"/>
              <a:t>-coated (B) plates. Invasive capacity of </a:t>
            </a:r>
            <a:r>
              <a:rPr lang="en-US" dirty="0" err="1" smtClean="0"/>
              <a:t>stromal</a:t>
            </a:r>
            <a:r>
              <a:rPr lang="en-US" dirty="0" smtClean="0"/>
              <a:t> cells was evaluated by </a:t>
            </a:r>
            <a:r>
              <a:rPr lang="en-US" dirty="0" err="1" smtClean="0"/>
              <a:t>matrigel</a:t>
            </a:r>
            <a:r>
              <a:rPr lang="en-US" dirty="0" smtClean="0"/>
              <a:t> invasion assay at 200 magnification (C). </a:t>
            </a:r>
            <a:r>
              <a:rPr lang="en-US" dirty="0" err="1" smtClean="0"/>
              <a:t>Stromal</a:t>
            </a:r>
            <a:r>
              <a:rPr lang="en-US" dirty="0" smtClean="0"/>
              <a:t> cell attachment was measured at different time intervals (D). Each bar represents the median with a range of 10–24 different samples. EESCs ¼ </a:t>
            </a:r>
            <a:r>
              <a:rPr lang="en-US" dirty="0" err="1" smtClean="0"/>
              <a:t>stromal</a:t>
            </a:r>
            <a:r>
              <a:rPr lang="en-US" dirty="0" smtClean="0"/>
              <a:t> cells from ectopic site (</a:t>
            </a:r>
            <a:r>
              <a:rPr lang="en-US" dirty="0" err="1" smtClean="0"/>
              <a:t>endometrioma</a:t>
            </a:r>
            <a:r>
              <a:rPr lang="en-US" dirty="0" smtClean="0"/>
              <a:t>); </a:t>
            </a:r>
            <a:r>
              <a:rPr lang="en-US" dirty="0" err="1" smtClean="0"/>
              <a:t>EuESCs</a:t>
            </a:r>
            <a:r>
              <a:rPr lang="en-US" dirty="0" smtClean="0"/>
              <a:t> ¼ </a:t>
            </a:r>
            <a:r>
              <a:rPr lang="en-US" dirty="0" err="1" smtClean="0"/>
              <a:t>stromal</a:t>
            </a:r>
            <a:r>
              <a:rPr lang="en-US" dirty="0" smtClean="0"/>
              <a:t> cells from the </a:t>
            </a:r>
            <a:r>
              <a:rPr lang="en-US" dirty="0" err="1" smtClean="0"/>
              <a:t>eutopic</a:t>
            </a:r>
            <a:r>
              <a:rPr lang="en-US" dirty="0" smtClean="0"/>
              <a:t> </a:t>
            </a:r>
            <a:r>
              <a:rPr lang="en-US" dirty="0" err="1" smtClean="0"/>
              <a:t>endometrium</a:t>
            </a:r>
            <a:r>
              <a:rPr lang="en-US" dirty="0" smtClean="0"/>
              <a:t> of patients with endometriosis; CESCs ¼ </a:t>
            </a:r>
            <a:r>
              <a:rPr lang="en-US" dirty="0" err="1" smtClean="0"/>
              <a:t>stromal</a:t>
            </a:r>
            <a:r>
              <a:rPr lang="en-US" dirty="0" smtClean="0"/>
              <a:t> cells from </a:t>
            </a:r>
            <a:r>
              <a:rPr lang="en-US" dirty="0" err="1" smtClean="0"/>
              <a:t>nonendometriotic</a:t>
            </a:r>
            <a:r>
              <a:rPr lang="en-US" dirty="0" smtClean="0"/>
              <a:t> controls; OD ¼ optical density. *P&lt;.001.</a:t>
            </a:r>
            <a:endParaRPr lang="en-US" dirty="0" smtClean="0"/>
          </a:p>
          <a:p>
            <a:endParaRPr lang="en-US" dirty="0" smtClean="0"/>
          </a:p>
          <a:p>
            <a:r>
              <a:rPr lang="en-US" dirty="0" smtClean="0"/>
              <a:t>1</a:t>
            </a:r>
            <a:r>
              <a:rPr lang="en-US" dirty="0" smtClean="0"/>
              <a:t>) </a:t>
            </a:r>
            <a:r>
              <a:rPr lang="en-US" sz="1200" kern="1200" baseline="0" dirty="0" smtClean="0">
                <a:solidFill>
                  <a:schemeClr val="tx1"/>
                </a:solidFill>
                <a:latin typeface="+mn-lt"/>
                <a:ea typeface="+mn-ea"/>
                <a:cs typeface="+mn-cs"/>
              </a:rPr>
              <a:t>Depending on the culture condition, assay used for assessment of proliferative capacity, menstrual phase in which the endometrial biopsy </a:t>
            </a:r>
            <a:r>
              <a:rPr lang="en-US" sz="1200" kern="1200" baseline="0" dirty="0" smtClean="0">
                <a:solidFill>
                  <a:schemeClr val="tx1"/>
                </a:solidFill>
                <a:latin typeface="+mn-lt"/>
                <a:ea typeface="+mn-ea"/>
                <a:cs typeface="+mn-cs"/>
              </a:rPr>
              <a:t>was obtained</a:t>
            </a:r>
            <a:r>
              <a:rPr lang="en-US" sz="1200" kern="1200" baseline="0" dirty="0" smtClean="0">
                <a:solidFill>
                  <a:schemeClr val="tx1"/>
                </a:solidFill>
                <a:latin typeface="+mn-lt"/>
                <a:ea typeface="+mn-ea"/>
                <a:cs typeface="+mn-cs"/>
              </a:rPr>
              <a:t>, severity of endometriosis, culture period, and number of subjects enrolled in the study, </a:t>
            </a:r>
            <a:r>
              <a:rPr lang="en-US" sz="1200" kern="1200" baseline="0" dirty="0" err="1" smtClean="0">
                <a:solidFill>
                  <a:schemeClr val="tx1"/>
                </a:solidFill>
                <a:latin typeface="+mn-lt"/>
                <a:ea typeface="+mn-ea"/>
                <a:cs typeface="+mn-cs"/>
              </a:rPr>
              <a:t>EuESCs</a:t>
            </a:r>
            <a:r>
              <a:rPr lang="en-US" sz="1200" kern="1200" baseline="0" dirty="0" smtClean="0">
                <a:solidFill>
                  <a:schemeClr val="tx1"/>
                </a:solidFill>
                <a:latin typeface="+mn-lt"/>
                <a:ea typeface="+mn-ea"/>
                <a:cs typeface="+mn-cs"/>
              </a:rPr>
              <a:t> exhibit great variability in their proliferation </a:t>
            </a:r>
            <a:r>
              <a:rPr lang="en-US" sz="1200" kern="1200" baseline="0" dirty="0" smtClean="0">
                <a:solidFill>
                  <a:schemeClr val="tx1"/>
                </a:solidFill>
                <a:latin typeface="+mn-lt"/>
                <a:ea typeface="+mn-ea"/>
                <a:cs typeface="+mn-cs"/>
              </a:rPr>
              <a:t>behavior </a:t>
            </a:r>
            <a:r>
              <a:rPr lang="en-US" dirty="0" smtClean="0"/>
              <a:t>2</a:t>
            </a:r>
            <a:r>
              <a:rPr lang="en-US" dirty="0" smtClean="0"/>
              <a:t>) </a:t>
            </a:r>
            <a:r>
              <a:rPr lang="en-US" sz="1200" kern="1200" baseline="0" dirty="0" smtClean="0">
                <a:solidFill>
                  <a:schemeClr val="tx1"/>
                </a:solidFill>
                <a:latin typeface="+mn-lt"/>
                <a:ea typeface="+mn-ea"/>
                <a:cs typeface="+mn-cs"/>
              </a:rPr>
              <a:t>ESCs from women with endometriosis are more dependent on ECM for proliferation than their normal counterpart.</a:t>
            </a:r>
          </a:p>
          <a:p>
            <a:r>
              <a:rPr lang="en-US" sz="1200" kern="1200" baseline="0" dirty="0" smtClean="0">
                <a:solidFill>
                  <a:schemeClr val="tx1"/>
                </a:solidFill>
                <a:latin typeface="+mn-lt"/>
                <a:ea typeface="+mn-ea"/>
                <a:cs typeface="+mn-cs"/>
              </a:rPr>
              <a:t>3) Proliferation is EESCs is less (endometriosis stage) and high proliferative capacity of red and black </a:t>
            </a:r>
            <a:r>
              <a:rPr lang="en-US" sz="1200" kern="1200" baseline="0" dirty="0" smtClean="0">
                <a:solidFill>
                  <a:schemeClr val="tx1"/>
                </a:solidFill>
                <a:latin typeface="+mn-lt"/>
                <a:ea typeface="+mn-ea"/>
                <a:cs typeface="+mn-cs"/>
              </a:rPr>
              <a:t>lesions 4</a:t>
            </a:r>
            <a:r>
              <a:rPr lang="en-US" sz="1200" kern="1200" baseline="0" dirty="0" smtClean="0">
                <a:solidFill>
                  <a:schemeClr val="tx1"/>
                </a:solidFill>
                <a:latin typeface="+mn-lt"/>
                <a:ea typeface="+mn-ea"/>
                <a:cs typeface="+mn-cs"/>
              </a:rPr>
              <a:t>) increased expression of matrix metalloproteinase-9 (MMP-9) in the </a:t>
            </a:r>
            <a:r>
              <a:rPr lang="en-US" sz="1200" kern="1200" baseline="0" dirty="0" err="1" smtClean="0">
                <a:solidFill>
                  <a:schemeClr val="tx1"/>
                </a:solidFill>
                <a:latin typeface="+mn-lt"/>
                <a:ea typeface="+mn-ea"/>
                <a:cs typeface="+mn-cs"/>
              </a:rPr>
              <a:t>EuESCs</a:t>
            </a:r>
            <a:r>
              <a:rPr lang="en-US" sz="1200" kern="1200" baseline="0" dirty="0" smtClean="0">
                <a:solidFill>
                  <a:schemeClr val="tx1"/>
                </a:solidFill>
                <a:latin typeface="+mn-lt"/>
                <a:ea typeface="+mn-ea"/>
                <a:cs typeface="+mn-cs"/>
              </a:rPr>
              <a:t> of women with endometriosis with no difference in </a:t>
            </a:r>
            <a:r>
              <a:rPr lang="en-US" sz="1200" kern="1200" baseline="0" dirty="0" smtClean="0">
                <a:solidFill>
                  <a:schemeClr val="tx1"/>
                </a:solidFill>
                <a:latin typeface="+mn-lt"/>
                <a:ea typeface="+mn-ea"/>
                <a:cs typeface="+mn-cs"/>
              </a:rPr>
              <a:t>TIMP 5</a:t>
            </a:r>
            <a:r>
              <a:rPr lang="en-US" sz="1200" kern="1200" baseline="0" dirty="0" smtClean="0">
                <a:solidFill>
                  <a:schemeClr val="tx1"/>
                </a:solidFill>
                <a:latin typeface="+mn-lt"/>
                <a:ea typeface="+mn-ea"/>
                <a:cs typeface="+mn-cs"/>
              </a:rPr>
              <a:t>) it was found that the mRNA and protein levels of CD82 in normal ESCs from </a:t>
            </a:r>
            <a:r>
              <a:rPr lang="en-US" sz="1200" kern="1200" baseline="0" dirty="0" err="1" smtClean="0">
                <a:solidFill>
                  <a:schemeClr val="tx1"/>
                </a:solidFill>
                <a:latin typeface="+mn-lt"/>
                <a:ea typeface="+mn-ea"/>
                <a:cs typeface="+mn-cs"/>
              </a:rPr>
              <a:t>endometrium</a:t>
            </a:r>
            <a:r>
              <a:rPr lang="en-US" sz="1200" kern="1200" baseline="0" dirty="0" smtClean="0">
                <a:solidFill>
                  <a:schemeClr val="tx1"/>
                </a:solidFill>
                <a:latin typeface="+mn-lt"/>
                <a:ea typeface="+mn-ea"/>
                <a:cs typeface="+mn-cs"/>
              </a:rPr>
              <a:t> without endometriosis are significantly higher than those </a:t>
            </a:r>
            <a:r>
              <a:rPr lang="en-US" sz="1200" kern="1200" baseline="0" dirty="0" smtClean="0">
                <a:solidFill>
                  <a:schemeClr val="tx1"/>
                </a:solidFill>
                <a:latin typeface="+mn-lt"/>
                <a:ea typeface="+mn-ea"/>
                <a:cs typeface="+mn-cs"/>
              </a:rPr>
              <a:t>of </a:t>
            </a:r>
            <a:r>
              <a:rPr lang="en-US" sz="1200" kern="1200" baseline="0" dirty="0" err="1" smtClean="0">
                <a:solidFill>
                  <a:schemeClr val="tx1"/>
                </a:solidFill>
                <a:latin typeface="+mn-lt"/>
                <a:ea typeface="+mn-ea"/>
                <a:cs typeface="+mn-cs"/>
              </a:rPr>
              <a:t>EuESCs</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or EESCs. CD82 inhibits the invasiveness of ESCs by </a:t>
            </a:r>
            <a:r>
              <a:rPr lang="en-US" sz="1200" kern="1200" baseline="0" dirty="0" err="1" smtClean="0">
                <a:solidFill>
                  <a:schemeClr val="tx1"/>
                </a:solidFill>
                <a:latin typeface="+mn-lt"/>
                <a:ea typeface="+mn-ea"/>
                <a:cs typeface="+mn-cs"/>
              </a:rPr>
              <a:t>downregulating</a:t>
            </a:r>
            <a:r>
              <a:rPr lang="en-US" sz="1200" kern="1200" baseline="0" dirty="0" smtClean="0">
                <a:solidFill>
                  <a:schemeClr val="tx1"/>
                </a:solidFill>
                <a:latin typeface="+mn-lt"/>
                <a:ea typeface="+mn-ea"/>
                <a:cs typeface="+mn-cs"/>
              </a:rPr>
              <a:t> CCL2 secretion and CCR2 </a:t>
            </a:r>
            <a:r>
              <a:rPr lang="en-US" sz="1200" kern="1200" baseline="0" dirty="0" smtClean="0">
                <a:solidFill>
                  <a:schemeClr val="tx1"/>
                </a:solidFill>
                <a:latin typeface="+mn-lt"/>
                <a:ea typeface="+mn-ea"/>
                <a:cs typeface="+mn-cs"/>
              </a:rPr>
              <a:t>expression 6</a:t>
            </a:r>
            <a:r>
              <a:rPr lang="en-US" sz="1200" kern="1200" baseline="0" dirty="0" smtClean="0">
                <a:solidFill>
                  <a:schemeClr val="tx1"/>
                </a:solidFill>
                <a:latin typeface="+mn-lt"/>
                <a:ea typeface="+mn-ea"/>
                <a:cs typeface="+mn-cs"/>
              </a:rPr>
              <a:t>) considerably lower levels of MT1-MMP and MMP-2 were observed in the </a:t>
            </a:r>
            <a:r>
              <a:rPr lang="en-US" sz="1200" kern="1200" baseline="0" dirty="0" err="1" smtClean="0">
                <a:solidFill>
                  <a:schemeClr val="tx1"/>
                </a:solidFill>
                <a:latin typeface="+mn-lt"/>
                <a:ea typeface="+mn-ea"/>
                <a:cs typeface="+mn-cs"/>
              </a:rPr>
              <a:t>endometrioma</a:t>
            </a:r>
            <a:r>
              <a:rPr lang="en-US" sz="1200" kern="1200" baseline="0" dirty="0" smtClean="0">
                <a:solidFill>
                  <a:schemeClr val="tx1"/>
                </a:solidFill>
                <a:latin typeface="+mn-lt"/>
                <a:ea typeface="+mn-ea"/>
                <a:cs typeface="+mn-cs"/>
              </a:rPr>
              <a:t> of patients with advanced endometriosis</a:t>
            </a:r>
          </a:p>
          <a:p>
            <a:r>
              <a:rPr lang="en-US" sz="1200" kern="1200" baseline="0" dirty="0" smtClean="0">
                <a:solidFill>
                  <a:schemeClr val="tx1"/>
                </a:solidFill>
                <a:latin typeface="+mn-lt"/>
                <a:ea typeface="+mn-ea"/>
                <a:cs typeface="+mn-cs"/>
              </a:rPr>
              <a:t>7) It seems that after the establishment of ovarian endometriosis, ESCs become sluggish in terms of proliferation and invasion. </a:t>
            </a:r>
            <a:r>
              <a:rPr lang="en-US" sz="1200" kern="1200" baseline="0" dirty="0" smtClean="0">
                <a:solidFill>
                  <a:schemeClr val="tx1"/>
                </a:solidFill>
                <a:latin typeface="+mn-lt"/>
                <a:ea typeface="+mn-ea"/>
                <a:cs typeface="+mn-cs"/>
              </a:rPr>
              <a:t>This assumption </a:t>
            </a:r>
            <a:r>
              <a:rPr lang="en-US" sz="1200" kern="1200" baseline="0" dirty="0" smtClean="0">
                <a:solidFill>
                  <a:schemeClr val="tx1"/>
                </a:solidFill>
                <a:latin typeface="+mn-lt"/>
                <a:ea typeface="+mn-ea"/>
                <a:cs typeface="+mn-cs"/>
              </a:rPr>
              <a:t>may explain why, in spite of the huge proliferation and regeneration capacity of ESCs during menstrual cycles, ovarian </a:t>
            </a:r>
            <a:r>
              <a:rPr lang="en-US" sz="1200" kern="1200" baseline="0" dirty="0" err="1" smtClean="0">
                <a:solidFill>
                  <a:schemeClr val="tx1"/>
                </a:solidFill>
                <a:latin typeface="+mn-lt"/>
                <a:ea typeface="+mn-ea"/>
                <a:cs typeface="+mn-cs"/>
              </a:rPr>
              <a:t>endometrioma</a:t>
            </a:r>
            <a:r>
              <a:rPr lang="en-US" sz="1200" kern="1200" baseline="0" dirty="0" smtClean="0">
                <a:solidFill>
                  <a:schemeClr val="tx1"/>
                </a:solidFill>
                <a:latin typeface="+mn-lt"/>
                <a:ea typeface="+mn-ea"/>
                <a:cs typeface="+mn-cs"/>
              </a:rPr>
              <a:t> develop over a very </a:t>
            </a:r>
            <a:r>
              <a:rPr lang="en-US" sz="1200" kern="1200" baseline="0" dirty="0" smtClean="0">
                <a:solidFill>
                  <a:schemeClr val="tx1"/>
                </a:solidFill>
                <a:latin typeface="+mn-lt"/>
                <a:ea typeface="+mn-ea"/>
                <a:cs typeface="+mn-cs"/>
              </a:rPr>
              <a:t>long period. 8</a:t>
            </a:r>
            <a:r>
              <a:rPr lang="en-US" sz="1200" kern="1200" baseline="0" dirty="0" smtClean="0">
                <a:solidFill>
                  <a:schemeClr val="tx1"/>
                </a:solidFill>
                <a:latin typeface="+mn-lt"/>
                <a:ea typeface="+mn-ea"/>
                <a:cs typeface="+mn-cs"/>
              </a:rPr>
              <a:t>) The low invasion capacity of EESCs may be relevant to this observation as higher interaction with ECM may lead to lower invasiveness. In line with our findings, recent studies showed that </a:t>
            </a:r>
            <a:r>
              <a:rPr lang="en-US" sz="1200" kern="1200" baseline="0" dirty="0" err="1" smtClean="0">
                <a:solidFill>
                  <a:schemeClr val="tx1"/>
                </a:solidFill>
                <a:latin typeface="+mn-lt"/>
                <a:ea typeface="+mn-ea"/>
                <a:cs typeface="+mn-cs"/>
              </a:rPr>
              <a:t>EuESCs</a:t>
            </a:r>
            <a:r>
              <a:rPr lang="en-US" sz="1200" kern="1200" baseline="0" dirty="0" smtClean="0">
                <a:solidFill>
                  <a:schemeClr val="tx1"/>
                </a:solidFill>
                <a:latin typeface="+mn-lt"/>
                <a:ea typeface="+mn-ea"/>
                <a:cs typeface="+mn-cs"/>
              </a:rPr>
              <a:t> and EECSs from women with endometriosis exhibit an aberrant </a:t>
            </a:r>
            <a:r>
              <a:rPr lang="en-US" sz="1200" kern="1200" baseline="0" dirty="0" err="1" smtClean="0">
                <a:solidFill>
                  <a:schemeClr val="tx1"/>
                </a:solidFill>
                <a:latin typeface="+mn-lt"/>
                <a:ea typeface="+mn-ea"/>
                <a:cs typeface="+mn-cs"/>
              </a:rPr>
              <a:t>integrin</a:t>
            </a:r>
            <a:r>
              <a:rPr lang="en-US" sz="1200" kern="1200" baseline="0" dirty="0" smtClean="0">
                <a:solidFill>
                  <a:schemeClr val="tx1"/>
                </a:solidFill>
                <a:latin typeface="+mn-lt"/>
                <a:ea typeface="+mn-ea"/>
                <a:cs typeface="+mn-cs"/>
              </a:rPr>
              <a:t> profile in vitro and display increased adhesion to specific ECM components compared with </a:t>
            </a:r>
            <a:r>
              <a:rPr lang="en-US" sz="1200" kern="1200" baseline="0" dirty="0" err="1" smtClean="0">
                <a:solidFill>
                  <a:schemeClr val="tx1"/>
                </a:solidFill>
                <a:latin typeface="+mn-lt"/>
                <a:ea typeface="+mn-ea"/>
                <a:cs typeface="+mn-cs"/>
              </a:rPr>
              <a:t>stromal</a:t>
            </a:r>
            <a:r>
              <a:rPr lang="en-US" sz="1200" kern="1200" baseline="0" dirty="0" smtClean="0">
                <a:solidFill>
                  <a:schemeClr val="tx1"/>
                </a:solidFill>
                <a:latin typeface="+mn-lt"/>
                <a:ea typeface="+mn-ea"/>
                <a:cs typeface="+mn-cs"/>
              </a:rPr>
              <a:t> cells derived from healthy </a:t>
            </a:r>
            <a:r>
              <a:rPr lang="en-US" sz="1200" kern="1200" baseline="0" dirty="0" smtClean="0">
                <a:solidFill>
                  <a:schemeClr val="tx1"/>
                </a:solidFill>
                <a:latin typeface="+mn-lt"/>
                <a:ea typeface="+mn-ea"/>
                <a:cs typeface="+mn-cs"/>
              </a:rPr>
              <a:t>controls 9</a:t>
            </a:r>
            <a:r>
              <a:rPr lang="en-US" sz="1200" kern="1200" baseline="0" dirty="0" smtClean="0">
                <a:solidFill>
                  <a:schemeClr val="tx1"/>
                </a:solidFill>
                <a:latin typeface="+mn-lt"/>
                <a:ea typeface="+mn-ea"/>
                <a:cs typeface="+mn-cs"/>
              </a:rPr>
              <a:t>) IL-8 stimulates the adhesion of ESCs to </a:t>
            </a:r>
            <a:r>
              <a:rPr lang="en-US" sz="1200" kern="1200" baseline="0" dirty="0" err="1" smtClean="0">
                <a:solidFill>
                  <a:schemeClr val="tx1"/>
                </a:solidFill>
                <a:latin typeface="+mn-lt"/>
                <a:ea typeface="+mn-ea"/>
                <a:cs typeface="+mn-cs"/>
              </a:rPr>
              <a:t>fibronectin</a:t>
            </a:r>
            <a:r>
              <a:rPr lang="en-US" sz="1200" kern="1200" baseline="0" dirty="0" smtClean="0">
                <a:solidFill>
                  <a:schemeClr val="tx1"/>
                </a:solidFill>
                <a:latin typeface="+mn-lt"/>
                <a:ea typeface="+mn-ea"/>
                <a:cs typeface="+mn-cs"/>
              </a:rPr>
              <a:t> in a concentration-dependent </a:t>
            </a:r>
            <a:r>
              <a:rPr lang="en-US" sz="1200" kern="1200" baseline="0" dirty="0" smtClean="0">
                <a:solidFill>
                  <a:schemeClr val="tx1"/>
                </a:solidFill>
                <a:latin typeface="+mn-lt"/>
                <a:ea typeface="+mn-ea"/>
                <a:cs typeface="+mn-cs"/>
              </a:rPr>
              <a:t>manner 10</a:t>
            </a:r>
            <a:r>
              <a:rPr lang="en-US" sz="1200" kern="1200" baseline="0" dirty="0" smtClean="0">
                <a:solidFill>
                  <a:schemeClr val="tx1"/>
                </a:solidFill>
                <a:latin typeface="+mn-lt"/>
                <a:ea typeface="+mn-ea"/>
                <a:cs typeface="+mn-cs"/>
              </a:rPr>
              <a:t>) IL-8 and IL-6 have been found in higher </a:t>
            </a:r>
            <a:r>
              <a:rPr lang="en-US" sz="1200" kern="1200" baseline="0" dirty="0" err="1" smtClean="0">
                <a:solidFill>
                  <a:schemeClr val="tx1"/>
                </a:solidFill>
                <a:latin typeface="+mn-lt"/>
                <a:ea typeface="+mn-ea"/>
                <a:cs typeface="+mn-cs"/>
              </a:rPr>
              <a:t>concentarions</a:t>
            </a:r>
            <a:r>
              <a:rPr lang="en-US" sz="1200" kern="1200" baseline="0" dirty="0" smtClean="0">
                <a:solidFill>
                  <a:schemeClr val="tx1"/>
                </a:solidFill>
                <a:latin typeface="+mn-lt"/>
                <a:ea typeface="+mn-ea"/>
                <a:cs typeface="+mn-cs"/>
              </a:rPr>
              <a:t> in PF of patients with endometriosis</a:t>
            </a:r>
          </a:p>
          <a:p>
            <a:endParaRPr lang="en-US" dirty="0"/>
          </a:p>
        </p:txBody>
      </p:sp>
      <p:sp>
        <p:nvSpPr>
          <p:cNvPr id="4" name="Slide Number Placeholder 3"/>
          <p:cNvSpPr>
            <a:spLocks noGrp="1"/>
          </p:cNvSpPr>
          <p:nvPr>
            <p:ph type="sldNum" sz="quarter" idx="10"/>
          </p:nvPr>
        </p:nvSpPr>
        <p:spPr/>
        <p:txBody>
          <a:bodyPr/>
          <a:lstStyle/>
          <a:p>
            <a:fld id="{47E20AC8-1075-4916-83B8-2425C649AD8A}" type="slidenum">
              <a:rPr lang="en-US" smtClean="0"/>
              <a:pPr/>
              <a:t>15</a:t>
            </a:fld>
            <a:endParaRPr lang="en-US"/>
          </a:p>
        </p:txBody>
      </p:sp>
    </p:spTree>
    <p:extLst>
      <p:ext uri="{BB962C8B-B14F-4D97-AF65-F5344CB8AC3E}">
        <p14:creationId xmlns:p14="http://schemas.microsoft.com/office/powerpoint/2010/main" xmlns="" val="3567359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7BC61B-1305-45B4-876F-5B310D96D02E}"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3476265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7BC61B-1305-45B4-876F-5B310D96D02E}"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4167438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7BC61B-1305-45B4-876F-5B310D96D02E}"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3675578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7BC61B-1305-45B4-876F-5B310D96D02E}"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2267724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7BC61B-1305-45B4-876F-5B310D96D02E}" type="datetimeFigureOut">
              <a:rPr lang="en-US" smtClean="0"/>
              <a:pPr/>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3340480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7BC61B-1305-45B4-876F-5B310D96D02E}" type="datetimeFigureOut">
              <a:rPr lang="en-US" smtClean="0"/>
              <a:pPr/>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1043017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7BC61B-1305-45B4-876F-5B310D96D02E}" type="datetimeFigureOut">
              <a:rPr lang="en-US" smtClean="0"/>
              <a:pPr/>
              <a:t>1/26/2022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1309315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7BC61B-1305-45B4-876F-5B310D96D02E}" type="datetimeFigureOut">
              <a:rPr lang="en-US" smtClean="0"/>
              <a:pPr/>
              <a:t>1/26/2022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807090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7BC61B-1305-45B4-876F-5B310D96D02E}" type="datetimeFigureOut">
              <a:rPr lang="en-US" smtClean="0"/>
              <a:pPr/>
              <a:t>1/26/2022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3192364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7BC61B-1305-45B4-876F-5B310D96D02E}" type="datetimeFigureOut">
              <a:rPr lang="en-US" smtClean="0"/>
              <a:pPr/>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3549696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7BC61B-1305-45B4-876F-5B310D96D02E}" type="datetimeFigureOut">
              <a:rPr lang="en-US" smtClean="0"/>
              <a:pPr/>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532618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7BC61B-1305-45B4-876F-5B310D96D02E}" type="datetimeFigureOut">
              <a:rPr lang="en-US" smtClean="0"/>
              <a:pPr/>
              <a:t>1/26/2022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074771-D4F5-47F8-9768-A5602A0D32BC}" type="slidenum">
              <a:rPr lang="en-US" smtClean="0"/>
              <a:pPr/>
              <a:t>‹#›</a:t>
            </a:fld>
            <a:endParaRPr lang="en-US"/>
          </a:p>
        </p:txBody>
      </p:sp>
    </p:spTree>
    <p:extLst>
      <p:ext uri="{BB962C8B-B14F-4D97-AF65-F5344CB8AC3E}">
        <p14:creationId xmlns:p14="http://schemas.microsoft.com/office/powerpoint/2010/main" xmlns="" val="3641424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6.tiff"/><Relationship Id="rId4" Type="http://schemas.openxmlformats.org/officeDocument/2006/relationships/image" Target="../media/image25.tiff"/></Relationships>
</file>

<file path=ppt/slides/_rels/slide1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tiff"/><Relationship Id="rId4" Type="http://schemas.openxmlformats.org/officeDocument/2006/relationships/image" Target="../media/image28.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400" b="1" dirty="0">
                <a:latin typeface="Arial" panose="020B0604020202020204" pitchFamily="34" charset="0"/>
                <a:cs typeface="Arial" panose="020B0604020202020204" pitchFamily="34" charset="0"/>
              </a:rPr>
              <a:t>Etiology of endometriosis development: Dysfunctional pelvic immune components or aberrant endometrial stem cells</a:t>
            </a:r>
            <a:br>
              <a:rPr lang="en-US" sz="2400" b="1" dirty="0">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noAutofit/>
          </a:bodyPr>
          <a:lstStyle/>
          <a:p>
            <a:pPr>
              <a:lnSpc>
                <a:spcPct val="100000"/>
              </a:lnSpc>
              <a:spcBef>
                <a:spcPts val="0"/>
              </a:spcBef>
            </a:pPr>
            <a:r>
              <a:rPr lang="en-US" sz="1800" dirty="0">
                <a:latin typeface="Arial" panose="020B0604020202020204" pitchFamily="34" charset="0"/>
                <a:cs typeface="Arial" panose="020B0604020202020204" pitchFamily="34" charset="0"/>
              </a:rPr>
              <a:t>Amir-Hassan </a:t>
            </a:r>
            <a:r>
              <a:rPr lang="en-US" sz="1800" dirty="0" err="1" smtClean="0">
                <a:latin typeface="Arial" panose="020B0604020202020204" pitchFamily="34" charset="0"/>
                <a:cs typeface="Arial" panose="020B0604020202020204" pitchFamily="34" charset="0"/>
              </a:rPr>
              <a:t>Zarnani</a:t>
            </a:r>
            <a:endParaRPr lang="en-US" sz="1800" dirty="0" smtClean="0">
              <a:latin typeface="Arial" panose="020B0604020202020204" pitchFamily="34" charset="0"/>
              <a:cs typeface="Arial" panose="020B0604020202020204" pitchFamily="34" charset="0"/>
            </a:endParaRPr>
          </a:p>
          <a:p>
            <a:pPr>
              <a:lnSpc>
                <a:spcPct val="100000"/>
              </a:lnSpc>
              <a:spcBef>
                <a:spcPts val="0"/>
              </a:spcBef>
            </a:pPr>
            <a:r>
              <a:rPr lang="en-US" sz="1400" dirty="0" smtClean="0">
                <a:latin typeface="Arial" panose="020B0604020202020204" pitchFamily="34" charset="0"/>
                <a:cs typeface="Arial" panose="020B0604020202020204" pitchFamily="34" charset="0"/>
              </a:rPr>
              <a:t>Professor </a:t>
            </a:r>
            <a:r>
              <a:rPr lang="en-US" sz="1400" dirty="0">
                <a:latin typeface="Arial" panose="020B0604020202020204" pitchFamily="34" charset="0"/>
                <a:cs typeface="Arial" panose="020B0604020202020204" pitchFamily="34" charset="0"/>
              </a:rPr>
              <a:t>of </a:t>
            </a:r>
            <a:r>
              <a:rPr lang="en-US" sz="1400" dirty="0" smtClean="0">
                <a:latin typeface="Arial" panose="020B0604020202020204" pitchFamily="34" charset="0"/>
                <a:cs typeface="Arial" panose="020B0604020202020204" pitchFamily="34" charset="0"/>
              </a:rPr>
              <a:t>Immunology, TUMS</a:t>
            </a:r>
          </a:p>
          <a:p>
            <a:pPr>
              <a:lnSpc>
                <a:spcPct val="100000"/>
              </a:lnSpc>
              <a:spcBef>
                <a:spcPts val="0"/>
              </a:spcBef>
            </a:pPr>
            <a:r>
              <a:rPr lang="en-US" sz="1400" dirty="0" smtClean="0">
                <a:latin typeface="Arial" panose="020B0604020202020204" pitchFamily="34" charset="0"/>
                <a:cs typeface="Arial" panose="020B0604020202020204" pitchFamily="34" charset="0"/>
              </a:rPr>
              <a:t>4</a:t>
            </a:r>
            <a:r>
              <a:rPr lang="en-US" sz="1400" baseline="30000" dirty="0" smtClean="0">
                <a:latin typeface="Arial" panose="020B0604020202020204" pitchFamily="34" charset="0"/>
                <a:cs typeface="Arial" panose="020B0604020202020204" pitchFamily="34" charset="0"/>
              </a:rPr>
              <a:t>th</a:t>
            </a:r>
            <a:r>
              <a:rPr lang="en-US" sz="1400" dirty="0" smtClean="0">
                <a:latin typeface="Arial" panose="020B0604020202020204" pitchFamily="34" charset="0"/>
                <a:cs typeface="Arial" panose="020B0604020202020204" pitchFamily="34" charset="0"/>
              </a:rPr>
              <a:t> Congress of Endometriosis and Minimal Invasive Surgery</a:t>
            </a:r>
          </a:p>
          <a:p>
            <a:pPr>
              <a:lnSpc>
                <a:spcPct val="100000"/>
              </a:lnSpc>
              <a:spcBef>
                <a:spcPts val="0"/>
              </a:spcBef>
            </a:pPr>
            <a:r>
              <a:rPr lang="en-US" sz="1400" dirty="0" smtClean="0">
                <a:latin typeface="Arial" panose="020B0604020202020204" pitchFamily="34" charset="0"/>
                <a:cs typeface="Arial" panose="020B0604020202020204" pitchFamily="34" charset="0"/>
              </a:rPr>
              <a:t>ARI, Jan, 2022</a:t>
            </a:r>
            <a:r>
              <a:rPr lang="en-US" sz="1800" dirty="0">
                <a:latin typeface="Arial" panose="020B0604020202020204" pitchFamily="34" charset="0"/>
                <a:cs typeface="Arial" panose="020B0604020202020204" pitchFamily="34" charset="0"/>
              </a:rPr>
              <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a:p>
            <a:endParaRPr lang="en-US" sz="1800" dirty="0"/>
          </a:p>
        </p:txBody>
      </p:sp>
    </p:spTree>
    <p:extLst>
      <p:ext uri="{BB962C8B-B14F-4D97-AF65-F5344CB8AC3E}">
        <p14:creationId xmlns:p14="http://schemas.microsoft.com/office/powerpoint/2010/main" xmlns="" val="1986586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a:solidFill>
                  <a:srgbClr val="002060"/>
                </a:solidFill>
                <a:latin typeface="Arial" panose="020B0604020202020204" pitchFamily="34" charset="0"/>
                <a:cs typeface="Arial" panose="020B0604020202020204" pitchFamily="34" charset="0"/>
              </a:rPr>
              <a:t>Composition of </a:t>
            </a:r>
            <a:r>
              <a:rPr lang="en-US" sz="3200" b="1" dirty="0" smtClean="0">
                <a:solidFill>
                  <a:srgbClr val="002060"/>
                </a:solidFill>
                <a:latin typeface="Arial" panose="020B0604020202020204" pitchFamily="34" charset="0"/>
                <a:cs typeface="Arial" panose="020B0604020202020204" pitchFamily="34" charset="0"/>
              </a:rPr>
              <a:t>the stem cell niche</a:t>
            </a:r>
            <a:endParaRPr lang="en-US" sz="3200" b="1" dirty="0">
              <a:solidFill>
                <a:srgbClr val="002060"/>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cstate="print"/>
          <a:stretch>
            <a:fillRect/>
          </a:stretch>
        </p:blipFill>
        <p:spPr>
          <a:xfrm>
            <a:off x="5000177" y="1859353"/>
            <a:ext cx="3625450" cy="2513567"/>
          </a:xfrm>
          <a:prstGeom prst="rect">
            <a:avLst/>
          </a:prstGeom>
        </p:spPr>
      </p:pic>
      <p:pic>
        <p:nvPicPr>
          <p:cNvPr id="8" name="Picture 7"/>
          <p:cNvPicPr>
            <a:picLocks noChangeAspect="1"/>
          </p:cNvPicPr>
          <p:nvPr/>
        </p:nvPicPr>
        <p:blipFill rotWithShape="1">
          <a:blip r:embed="rId4" cstate="print"/>
          <a:srcRect l="21667" r="4120"/>
          <a:stretch/>
        </p:blipFill>
        <p:spPr>
          <a:xfrm>
            <a:off x="8767774" y="1900972"/>
            <a:ext cx="2795452" cy="2498190"/>
          </a:xfrm>
          <a:prstGeom prst="rect">
            <a:avLst/>
          </a:prstGeom>
        </p:spPr>
      </p:pic>
      <p:pic>
        <p:nvPicPr>
          <p:cNvPr id="9" name="Picture 8"/>
          <p:cNvPicPr>
            <a:picLocks noChangeAspect="1"/>
          </p:cNvPicPr>
          <p:nvPr/>
        </p:nvPicPr>
        <p:blipFill>
          <a:blip r:embed="rId5" cstate="print"/>
          <a:stretch>
            <a:fillRect/>
          </a:stretch>
        </p:blipFill>
        <p:spPr>
          <a:xfrm>
            <a:off x="5628094" y="4520321"/>
            <a:ext cx="3879765" cy="2099568"/>
          </a:xfrm>
          <a:prstGeom prst="rect">
            <a:avLst/>
          </a:prstGeom>
        </p:spPr>
      </p:pic>
      <p:sp>
        <p:nvSpPr>
          <p:cNvPr id="10" name="TextBox 9"/>
          <p:cNvSpPr txBox="1"/>
          <p:nvPr/>
        </p:nvSpPr>
        <p:spPr>
          <a:xfrm>
            <a:off x="8668269" y="2045501"/>
            <a:ext cx="269626" cy="276999"/>
          </a:xfrm>
          <a:prstGeom prst="rect">
            <a:avLst/>
          </a:prstGeom>
          <a:noFill/>
        </p:spPr>
        <p:txBody>
          <a:bodyPr wrap="none" rtlCol="0">
            <a:spAutoFit/>
          </a:bodyPr>
          <a:lstStyle/>
          <a:p>
            <a:r>
              <a:rPr lang="en-US" sz="1200" b="1" dirty="0" smtClean="0">
                <a:latin typeface="Times New Roman" panose="02020603050405020304" pitchFamily="18" charset="0"/>
                <a:cs typeface="Times New Roman" panose="02020603050405020304" pitchFamily="18" charset="0"/>
              </a:rPr>
              <a:t>b</a:t>
            </a:r>
            <a:endParaRPr lang="en-US" sz="1200" b="1"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6" cstate="print"/>
          <a:srcRect/>
          <a:stretch>
            <a:fillRect/>
          </a:stretch>
        </p:blipFill>
        <p:spPr bwMode="auto">
          <a:xfrm>
            <a:off x="287079" y="1921730"/>
            <a:ext cx="4602457" cy="4186453"/>
          </a:xfrm>
          <a:prstGeom prst="rect">
            <a:avLst/>
          </a:prstGeom>
          <a:noFill/>
          <a:ln w="9525">
            <a:noFill/>
            <a:miter lim="800000"/>
            <a:headEnd/>
            <a:tailEnd/>
          </a:ln>
        </p:spPr>
      </p:pic>
    </p:spTree>
    <p:extLst>
      <p:ext uri="{BB962C8B-B14F-4D97-AF65-F5344CB8AC3E}">
        <p14:creationId xmlns:p14="http://schemas.microsoft.com/office/powerpoint/2010/main" xmlns="" val="32442498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2742" y="1994262"/>
            <a:ext cx="10515600" cy="1288053"/>
          </a:xfrm>
        </p:spPr>
        <p:txBody>
          <a:bodyPr>
            <a:normAutofit/>
          </a:bodyPr>
          <a:lstStyle/>
          <a:p>
            <a:r>
              <a:rPr lang="en-US" sz="3200" b="1" dirty="0" smtClean="0">
                <a:latin typeface="Arial" panose="020B0604020202020204" pitchFamily="34" charset="0"/>
                <a:cs typeface="Arial" panose="020B0604020202020204" pitchFamily="34" charset="0"/>
              </a:rPr>
              <a:t>Limited survival of ectopically grafted tissues</a:t>
            </a:r>
            <a:br>
              <a:rPr lang="en-US" sz="3200" b="1" dirty="0" smtClean="0">
                <a:latin typeface="Arial" panose="020B0604020202020204" pitchFamily="34" charset="0"/>
                <a:cs typeface="Arial" panose="020B0604020202020204" pitchFamily="34" charset="0"/>
              </a:rPr>
            </a:br>
            <a:endParaRPr lang="en-US" sz="3200" b="1" dirty="0">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a:xfrm>
            <a:off x="1789793" y="3282315"/>
            <a:ext cx="8495030" cy="706210"/>
          </a:xfrm>
        </p:spPr>
        <p:txBody>
          <a:bodyPr/>
          <a:lstStyle/>
          <a:p>
            <a:r>
              <a:rPr lang="en-US" dirty="0">
                <a:solidFill>
                  <a:srgbClr val="FF0000"/>
                </a:solidFill>
                <a:latin typeface="Arial" panose="020B0604020202020204" pitchFamily="34" charset="0"/>
                <a:cs typeface="Arial" panose="020B0604020202020204" pitchFamily="34" charset="0"/>
              </a:rPr>
              <a:t>Is it </a:t>
            </a:r>
            <a:r>
              <a:rPr lang="en-US" dirty="0" smtClean="0">
                <a:solidFill>
                  <a:srgbClr val="FF0000"/>
                </a:solidFill>
                <a:latin typeface="Arial" panose="020B0604020202020204" pitchFamily="34" charset="0"/>
                <a:cs typeface="Arial" panose="020B0604020202020204" pitchFamily="34" charset="0"/>
              </a:rPr>
              <a:t>really against </a:t>
            </a:r>
            <a:r>
              <a:rPr lang="en-US" b="1" dirty="0">
                <a:solidFill>
                  <a:srgbClr val="FF0000"/>
                </a:solidFill>
                <a:latin typeface="Arial" panose="020B0604020202020204" pitchFamily="34" charset="0"/>
                <a:cs typeface="Arial" panose="020B0604020202020204" pitchFamily="34" charset="0"/>
              </a:rPr>
              <a:t>self-non-self</a:t>
            </a:r>
            <a:r>
              <a:rPr lang="en-US" dirty="0">
                <a:solidFill>
                  <a:srgbClr val="FF0000"/>
                </a:solidFill>
                <a:latin typeface="Arial" panose="020B0604020202020204" pitchFamily="34" charset="0"/>
                <a:cs typeface="Arial" panose="020B0604020202020204" pitchFamily="34" charset="0"/>
              </a:rPr>
              <a:t> theory of immune tolerance? </a:t>
            </a:r>
          </a:p>
          <a:p>
            <a:endParaRPr lang="en-US" dirty="0">
              <a:solidFill>
                <a:srgbClr val="FF0000"/>
              </a:solidFill>
            </a:endParaRPr>
          </a:p>
        </p:txBody>
      </p:sp>
    </p:spTree>
    <p:extLst>
      <p:ext uri="{BB962C8B-B14F-4D97-AF65-F5344CB8AC3E}">
        <p14:creationId xmlns:p14="http://schemas.microsoft.com/office/powerpoint/2010/main" xmlns="" val="18992189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solidFill>
                  <a:srgbClr val="002060"/>
                </a:solidFill>
                <a:latin typeface="Arial" panose="020B0604020202020204" pitchFamily="34" charset="0"/>
                <a:cs typeface="Arial" panose="020B0604020202020204" pitchFamily="34" charset="0"/>
              </a:rPr>
              <a:t>Immunomodulatory </a:t>
            </a:r>
            <a:r>
              <a:rPr lang="en-US" sz="2400" b="1" dirty="0">
                <a:solidFill>
                  <a:srgbClr val="002060"/>
                </a:solidFill>
                <a:latin typeface="Arial" panose="020B0604020202020204" pitchFamily="34" charset="0"/>
                <a:cs typeface="Arial" panose="020B0604020202020204" pitchFamily="34" charset="0"/>
              </a:rPr>
              <a:t>Properties of </a:t>
            </a:r>
            <a:r>
              <a:rPr lang="en-US" sz="2400" b="1" dirty="0" err="1">
                <a:solidFill>
                  <a:srgbClr val="002060"/>
                </a:solidFill>
                <a:latin typeface="Arial" panose="020B0604020202020204" pitchFamily="34" charset="0"/>
                <a:cs typeface="Arial" panose="020B0604020202020204" pitchFamily="34" charset="0"/>
              </a:rPr>
              <a:t>MenSCs</a:t>
            </a:r>
            <a:r>
              <a:rPr lang="en-US" sz="2400" b="1" dirty="0">
                <a:solidFill>
                  <a:srgbClr val="002060"/>
                </a:solidFill>
                <a:latin typeface="Arial" panose="020B0604020202020204" pitchFamily="34" charset="0"/>
                <a:cs typeface="Arial" panose="020B0604020202020204" pitchFamily="34" charset="0"/>
              </a:rPr>
              <a:t> </a:t>
            </a:r>
            <a:r>
              <a:rPr lang="en-US" sz="2400" b="1" i="1" dirty="0">
                <a:solidFill>
                  <a:srgbClr val="002060"/>
                </a:solidFill>
                <a:latin typeface="Arial" panose="020B0604020202020204" pitchFamily="34" charset="0"/>
                <a:cs typeface="Arial" panose="020B0604020202020204" pitchFamily="34" charset="0"/>
              </a:rPr>
              <a:t>in vitro </a:t>
            </a:r>
            <a:r>
              <a:rPr lang="en-US" sz="2400" b="1" dirty="0">
                <a:solidFill>
                  <a:srgbClr val="002060"/>
                </a:solidFill>
                <a:latin typeface="Arial" panose="020B0604020202020204" pitchFamily="34" charset="0"/>
                <a:cs typeface="Arial" panose="020B0604020202020204" pitchFamily="34" charset="0"/>
              </a:rPr>
              <a:t>and </a:t>
            </a:r>
            <a:r>
              <a:rPr lang="en-US" sz="2400" b="1" i="1" dirty="0">
                <a:solidFill>
                  <a:srgbClr val="002060"/>
                </a:solidFill>
                <a:latin typeface="Arial" panose="020B0604020202020204" pitchFamily="34" charset="0"/>
                <a:cs typeface="Arial" panose="020B0604020202020204" pitchFamily="34" charset="0"/>
              </a:rPr>
              <a:t>in vivo</a:t>
            </a:r>
            <a:r>
              <a:rPr lang="en-US" sz="2400" b="1" dirty="0">
                <a:solidFill>
                  <a:srgbClr val="002060"/>
                </a:solidFill>
                <a:latin typeface="Arial" panose="020B0604020202020204" pitchFamily="34" charset="0"/>
                <a:cs typeface="Arial" panose="020B0604020202020204" pitchFamily="34" charset="0"/>
              </a:rPr>
              <a:t/>
            </a:r>
            <a:br>
              <a:rPr lang="en-US" sz="2400" b="1" dirty="0">
                <a:solidFill>
                  <a:srgbClr val="002060"/>
                </a:solidFill>
                <a:latin typeface="Arial" panose="020B0604020202020204" pitchFamily="34" charset="0"/>
                <a:cs typeface="Arial" panose="020B0604020202020204" pitchFamily="34" charset="0"/>
              </a:rPr>
            </a:br>
            <a:r>
              <a:rPr lang="en-US" sz="2400" b="1" dirty="0">
                <a:solidFill>
                  <a:srgbClr val="002060"/>
                </a:solidFill>
                <a:latin typeface="Arial" panose="020B0604020202020204" pitchFamily="34" charset="0"/>
                <a:cs typeface="Arial" panose="020B0604020202020204" pitchFamily="34" charset="0"/>
              </a:rPr>
              <a:t/>
            </a:r>
            <a:br>
              <a:rPr lang="en-US" sz="2400" b="1" dirty="0">
                <a:solidFill>
                  <a:srgbClr val="002060"/>
                </a:solidFill>
                <a:latin typeface="Arial" panose="020B0604020202020204" pitchFamily="34" charset="0"/>
                <a:cs typeface="Arial" panose="020B0604020202020204" pitchFamily="34" charset="0"/>
              </a:rPr>
            </a:br>
            <a:endParaRPr lang="en-US" sz="2400" b="1" dirty="0">
              <a:solidFill>
                <a:srgbClr val="00206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cstate="print"/>
          <a:stretch>
            <a:fillRect/>
          </a:stretch>
        </p:blipFill>
        <p:spPr>
          <a:xfrm>
            <a:off x="2112605" y="1010895"/>
            <a:ext cx="7583615" cy="5428393"/>
          </a:xfrm>
          <a:prstGeom prst="rect">
            <a:avLst/>
          </a:prstGeom>
        </p:spPr>
      </p:pic>
      <p:sp>
        <p:nvSpPr>
          <p:cNvPr id="3" name="TextBox 2"/>
          <p:cNvSpPr txBox="1"/>
          <p:nvPr/>
        </p:nvSpPr>
        <p:spPr>
          <a:xfrm>
            <a:off x="270933" y="6355645"/>
            <a:ext cx="4253857" cy="369332"/>
          </a:xfrm>
          <a:prstGeom prst="rect">
            <a:avLst/>
          </a:prstGeom>
          <a:noFill/>
        </p:spPr>
        <p:txBody>
          <a:bodyPr wrap="none" rtlCol="0">
            <a:spAutoFit/>
          </a:bodyPr>
          <a:lstStyle/>
          <a:p>
            <a:r>
              <a:rPr lang="en-US" dirty="0" err="1" smtClean="0">
                <a:solidFill>
                  <a:srgbClr val="002060"/>
                </a:solidFill>
              </a:rPr>
              <a:t>Bozorgmehr</a:t>
            </a:r>
            <a:r>
              <a:rPr lang="en-US" dirty="0" smtClean="0">
                <a:solidFill>
                  <a:srgbClr val="002060"/>
                </a:solidFill>
              </a:rPr>
              <a:t> et al. Front. Cell Develop. 2021</a:t>
            </a:r>
            <a:endParaRPr lang="en-US" dirty="0">
              <a:solidFill>
                <a:srgbClr val="002060"/>
              </a:solidFill>
            </a:endParaRPr>
          </a:p>
        </p:txBody>
      </p:sp>
    </p:spTree>
    <p:extLst>
      <p:ext uri="{BB962C8B-B14F-4D97-AF65-F5344CB8AC3E}">
        <p14:creationId xmlns:p14="http://schemas.microsoft.com/office/powerpoint/2010/main" xmlns="" val="2150390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a:buClr>
                <a:srgbClr val="FF0000"/>
              </a:buClr>
              <a:buFont typeface="Wingdings" panose="05000000000000000000" pitchFamily="2" charset="2"/>
              <a:buChar char="Ø"/>
            </a:pPr>
            <a:r>
              <a:rPr lang="en-US" dirty="0" smtClean="0">
                <a:latin typeface="Arial" panose="020B0604020202020204" pitchFamily="34" charset="0"/>
                <a:cs typeface="Arial" panose="020B0604020202020204" pitchFamily="34" charset="0"/>
              </a:rPr>
              <a:t>Endometrial </a:t>
            </a:r>
            <a:r>
              <a:rPr lang="en-US" dirty="0">
                <a:latin typeface="Arial" panose="020B0604020202020204" pitchFamily="34" charset="0"/>
                <a:cs typeface="Arial" panose="020B0604020202020204" pitchFamily="34" charset="0"/>
              </a:rPr>
              <a:t>stem/progenitor cells </a:t>
            </a:r>
            <a:r>
              <a:rPr lang="en-US" dirty="0">
                <a:solidFill>
                  <a:srgbClr val="FF0000"/>
                </a:solidFill>
                <a:latin typeface="Arial" panose="020B0604020202020204" pitchFamily="34" charset="0"/>
                <a:cs typeface="Arial" panose="020B0604020202020204" pitchFamily="34" charset="0"/>
              </a:rPr>
              <a:t>have been identified in menstrual </a:t>
            </a:r>
            <a:r>
              <a:rPr lang="en-US" dirty="0" smtClean="0">
                <a:solidFill>
                  <a:srgbClr val="FF0000"/>
                </a:solidFill>
                <a:latin typeface="Arial" panose="020B0604020202020204" pitchFamily="34" charset="0"/>
                <a:cs typeface="Arial" panose="020B0604020202020204" pitchFamily="34" charset="0"/>
              </a:rPr>
              <a:t>blood </a:t>
            </a:r>
            <a:r>
              <a:rPr lang="en-US" dirty="0">
                <a:latin typeface="Arial" panose="020B0604020202020204" pitchFamily="34" charset="0"/>
                <a:cs typeface="Arial" panose="020B0604020202020204" pitchFamily="34" charset="0"/>
              </a:rPr>
              <a:t>and as </a:t>
            </a:r>
            <a:r>
              <a:rPr lang="en-US" dirty="0" err="1" smtClean="0">
                <a:solidFill>
                  <a:srgbClr val="FF0000"/>
                </a:solidFill>
                <a:latin typeface="Arial" panose="020B0604020202020204" pitchFamily="34" charset="0"/>
                <a:cs typeface="Arial" panose="020B0604020202020204" pitchFamily="34" charset="0"/>
              </a:rPr>
              <a:t>clonogenic</a:t>
            </a:r>
            <a:r>
              <a:rPr lang="en-US" dirty="0" smtClean="0">
                <a:solidFill>
                  <a:srgbClr val="FF0000"/>
                </a:solidFill>
                <a:latin typeface="Arial" panose="020B0604020202020204" pitchFamily="34" charset="0"/>
                <a:cs typeface="Arial" panose="020B0604020202020204" pitchFamily="34" charset="0"/>
              </a:rPr>
              <a:t> cells </a:t>
            </a:r>
            <a:r>
              <a:rPr lang="en-US" dirty="0">
                <a:solidFill>
                  <a:srgbClr val="FF0000"/>
                </a:solidFill>
                <a:latin typeface="Arial" panose="020B0604020202020204" pitchFamily="34" charset="0"/>
                <a:cs typeface="Arial" panose="020B0604020202020204" pitchFamily="34" charset="0"/>
              </a:rPr>
              <a:t>in ectopic </a:t>
            </a:r>
            <a:r>
              <a:rPr lang="en-US" dirty="0" smtClean="0">
                <a:solidFill>
                  <a:srgbClr val="FF0000"/>
                </a:solidFill>
                <a:latin typeface="Arial" panose="020B0604020202020204" pitchFamily="34" charset="0"/>
                <a:cs typeface="Arial" panose="020B0604020202020204" pitchFamily="34" charset="0"/>
              </a:rPr>
              <a:t>lesions</a:t>
            </a:r>
            <a:r>
              <a:rPr lang="en-US" dirty="0" smtClean="0">
                <a:latin typeface="Arial" panose="020B0604020202020204" pitchFamily="34" charset="0"/>
                <a:cs typeface="Arial" panose="020B0604020202020204" pitchFamily="34" charset="0"/>
              </a:rPr>
              <a:t>, which </a:t>
            </a:r>
            <a:r>
              <a:rPr lang="en-US" dirty="0">
                <a:latin typeface="Arial" panose="020B0604020202020204" pitchFamily="34" charset="0"/>
                <a:cs typeface="Arial" panose="020B0604020202020204" pitchFamily="34" charset="0"/>
              </a:rPr>
              <a:t>supports their role in the establishment and progression </a:t>
            </a:r>
            <a:r>
              <a:rPr lang="en-US" dirty="0" smtClean="0">
                <a:latin typeface="Arial" panose="020B0604020202020204" pitchFamily="34" charset="0"/>
                <a:cs typeface="Arial" panose="020B0604020202020204" pitchFamily="34" charset="0"/>
              </a:rPr>
              <a:t>of lesions. </a:t>
            </a:r>
          </a:p>
          <a:p>
            <a:pPr marL="0" indent="0">
              <a:buClr>
                <a:srgbClr val="FF0000"/>
              </a:buClr>
              <a:buNone/>
            </a:pPr>
            <a:endParaRPr lang="en-US" dirty="0" smtClean="0">
              <a:latin typeface="Arial" panose="020B0604020202020204" pitchFamily="34" charset="0"/>
              <a:cs typeface="Arial" panose="020B0604020202020204" pitchFamily="34" charset="0"/>
            </a:endParaRPr>
          </a:p>
          <a:p>
            <a:pPr>
              <a:buClr>
                <a:srgbClr val="FF0000"/>
              </a:buClr>
              <a:buFont typeface="Wingdings" panose="05000000000000000000" pitchFamily="2" charset="2"/>
              <a:buChar char="Ø"/>
            </a:pPr>
            <a:r>
              <a:rPr lang="en-US" dirty="0">
                <a:solidFill>
                  <a:srgbClr val="FF0000"/>
                </a:solidFill>
                <a:latin typeface="Arial" panose="020B0604020202020204" pitchFamily="34" charset="0"/>
                <a:cs typeface="Arial" panose="020B0604020202020204" pitchFamily="34" charset="0"/>
              </a:rPr>
              <a:t>Menstrual stage </a:t>
            </a:r>
            <a:r>
              <a:rPr lang="en-US" dirty="0" err="1">
                <a:solidFill>
                  <a:srgbClr val="FF0000"/>
                </a:solidFill>
                <a:latin typeface="Arial" panose="020B0604020202020204" pitchFamily="34" charset="0"/>
                <a:cs typeface="Arial" panose="020B0604020202020204" pitchFamily="34" charset="0"/>
              </a:rPr>
              <a:t>eMSCs</a:t>
            </a:r>
            <a:r>
              <a:rPr lang="en-US" dirty="0">
                <a:solidFill>
                  <a:srgbClr val="FF0000"/>
                </a:solidFill>
                <a:latin typeface="Arial" panose="020B0604020202020204" pitchFamily="34" charset="0"/>
                <a:cs typeface="Arial" panose="020B0604020202020204" pitchFamily="34" charset="0"/>
              </a:rPr>
              <a:t> undergo more rounds of self-renewal </a:t>
            </a:r>
            <a:r>
              <a:rPr lang="en-US" dirty="0">
                <a:latin typeface="Arial" panose="020B0604020202020204" pitchFamily="34" charset="0"/>
                <a:cs typeface="Arial" panose="020B0604020202020204" pitchFamily="34" charset="0"/>
              </a:rPr>
              <a:t>than proliferative or </a:t>
            </a:r>
            <a:r>
              <a:rPr lang="en-US" dirty="0" smtClean="0">
                <a:latin typeface="Arial" panose="020B0604020202020204" pitchFamily="34" charset="0"/>
                <a:cs typeface="Arial" panose="020B0604020202020204" pitchFamily="34" charset="0"/>
              </a:rPr>
              <a:t>secretory stage </a:t>
            </a:r>
            <a:r>
              <a:rPr lang="en-US" dirty="0" err="1" smtClean="0">
                <a:latin typeface="Arial" panose="020B0604020202020204" pitchFamily="34" charset="0"/>
                <a:cs typeface="Arial" panose="020B0604020202020204" pitchFamily="34" charset="0"/>
              </a:rPr>
              <a:t>eMSCs</a:t>
            </a:r>
            <a:r>
              <a:rPr lang="en-US" dirty="0" smtClean="0">
                <a:latin typeface="Arial" panose="020B0604020202020204" pitchFamily="34" charset="0"/>
                <a:cs typeface="Arial" panose="020B0604020202020204" pitchFamily="34" charset="0"/>
              </a:rPr>
              <a:t> highlighting </a:t>
            </a:r>
            <a:r>
              <a:rPr lang="en-US" dirty="0">
                <a:solidFill>
                  <a:srgbClr val="FF0000"/>
                </a:solidFill>
                <a:latin typeface="Arial" panose="020B0604020202020204" pitchFamily="34" charset="0"/>
                <a:cs typeface="Arial" panose="020B0604020202020204" pitchFamily="34" charset="0"/>
              </a:rPr>
              <a:t>their potential as lesion-initiating </a:t>
            </a:r>
            <a:r>
              <a:rPr lang="en-US" dirty="0" smtClean="0">
                <a:solidFill>
                  <a:srgbClr val="FF0000"/>
                </a:solidFill>
                <a:latin typeface="Arial" panose="020B0604020202020204" pitchFamily="34" charset="0"/>
                <a:cs typeface="Arial" panose="020B0604020202020204" pitchFamily="34" charset="0"/>
              </a:rPr>
              <a:t>cells</a:t>
            </a:r>
            <a:r>
              <a:rPr lang="en-US" dirty="0" smtClean="0">
                <a:latin typeface="Arial" panose="020B0604020202020204" pitchFamily="34" charset="0"/>
                <a:cs typeface="Arial" panose="020B0604020202020204" pitchFamily="34" charset="0"/>
              </a:rPr>
              <a:t>.</a:t>
            </a:r>
          </a:p>
          <a:p>
            <a:pPr>
              <a:buClr>
                <a:srgbClr val="FF0000"/>
              </a:buClr>
              <a:buFont typeface="Wingdings" panose="05000000000000000000" pitchFamily="2" charset="2"/>
              <a:buChar char="Ø"/>
            </a:pPr>
            <a:endParaRPr lang="en-US" dirty="0" smtClean="0">
              <a:latin typeface="Arial" panose="020B0604020202020204" pitchFamily="34" charset="0"/>
              <a:cs typeface="Arial" panose="020B0604020202020204" pitchFamily="34" charset="0"/>
            </a:endParaRPr>
          </a:p>
          <a:p>
            <a:pPr>
              <a:buClr>
                <a:srgbClr val="FF0000"/>
              </a:buClr>
              <a:buFont typeface="Wingdings" panose="05000000000000000000" pitchFamily="2" charset="2"/>
              <a:buChar char="Ø"/>
            </a:pPr>
            <a:r>
              <a:rPr lang="en-US" dirty="0">
                <a:latin typeface="Arial" panose="020B0604020202020204" pitchFamily="34" charset="0"/>
                <a:cs typeface="Arial" panose="020B0604020202020204" pitchFamily="34" charset="0"/>
              </a:rPr>
              <a:t>Women with endometriosis </a:t>
            </a:r>
            <a:r>
              <a:rPr lang="en-US" dirty="0" smtClean="0">
                <a:latin typeface="Arial" panose="020B0604020202020204" pitchFamily="34" charset="0"/>
                <a:cs typeface="Arial" panose="020B0604020202020204" pitchFamily="34" charset="0"/>
              </a:rPr>
              <a:t>also exhibit </a:t>
            </a:r>
            <a:r>
              <a:rPr lang="en-US" dirty="0">
                <a:latin typeface="Arial" panose="020B0604020202020204" pitchFamily="34" charset="0"/>
                <a:cs typeface="Arial" panose="020B0604020202020204" pitchFamily="34" charset="0"/>
              </a:rPr>
              <a:t>an </a:t>
            </a:r>
            <a:r>
              <a:rPr lang="en-US" dirty="0">
                <a:solidFill>
                  <a:srgbClr val="FF0000"/>
                </a:solidFill>
                <a:latin typeface="Arial" panose="020B0604020202020204" pitchFamily="34" charset="0"/>
                <a:cs typeface="Arial" panose="020B0604020202020204" pitchFamily="34" charset="0"/>
              </a:rPr>
              <a:t>increase in the number of basalis fragments</a:t>
            </a:r>
            <a:r>
              <a:rPr lang="en-US" dirty="0">
                <a:latin typeface="Arial" panose="020B0604020202020204" pitchFamily="34" charset="0"/>
                <a:cs typeface="Arial" panose="020B0604020202020204" pitchFamily="34" charset="0"/>
              </a:rPr>
              <a:t> in their menstrual </a:t>
            </a:r>
            <a:r>
              <a:rPr lang="en-US" dirty="0" smtClean="0">
                <a:latin typeface="Arial" panose="020B0604020202020204" pitchFamily="34" charset="0"/>
                <a:cs typeface="Arial" panose="020B0604020202020204" pitchFamily="34" charset="0"/>
              </a:rPr>
              <a:t>blood.</a:t>
            </a:r>
          </a:p>
          <a:p>
            <a:pPr>
              <a:buClr>
                <a:srgbClr val="FF0000"/>
              </a:buClr>
              <a:buFont typeface="Wingdings" panose="05000000000000000000" pitchFamily="2" charset="2"/>
              <a:buChar char="Ø"/>
            </a:pPr>
            <a:endParaRPr lang="en-US" dirty="0" smtClean="0">
              <a:latin typeface="Arial" panose="020B0604020202020204" pitchFamily="34" charset="0"/>
              <a:cs typeface="Arial" panose="020B0604020202020204" pitchFamily="34" charset="0"/>
            </a:endParaRPr>
          </a:p>
          <a:p>
            <a:pPr>
              <a:buClr>
                <a:srgbClr val="FF0000"/>
              </a:buClr>
              <a:buFont typeface="Wingdings" panose="05000000000000000000" pitchFamily="2" charset="2"/>
              <a:buChar char="Ø"/>
            </a:pPr>
            <a:r>
              <a:rPr lang="en-US" dirty="0" smtClean="0">
                <a:latin typeface="Arial" panose="020B0604020202020204" pitchFamily="34" charset="0"/>
                <a:cs typeface="Arial" panose="020B0604020202020204" pitchFamily="34" charset="0"/>
              </a:rPr>
              <a:t>Epithelial and </a:t>
            </a:r>
            <a:r>
              <a:rPr lang="en-US" dirty="0">
                <a:latin typeface="Arial" panose="020B0604020202020204" pitchFamily="34" charset="0"/>
                <a:cs typeface="Arial" panose="020B0604020202020204" pitchFamily="34" charset="0"/>
              </a:rPr>
              <a:t>stromal progenitor cells isolated from women with endometriosis have </a:t>
            </a:r>
            <a:r>
              <a:rPr lang="en-US" dirty="0">
                <a:solidFill>
                  <a:srgbClr val="FF0000"/>
                </a:solidFill>
                <a:latin typeface="Arial" panose="020B0604020202020204" pitchFamily="34" charset="0"/>
                <a:cs typeface="Arial" panose="020B0604020202020204" pitchFamily="34" charset="0"/>
              </a:rPr>
              <a:t>low </a:t>
            </a:r>
            <a:r>
              <a:rPr lang="en-US" dirty="0" err="1">
                <a:solidFill>
                  <a:srgbClr val="FF0000"/>
                </a:solidFill>
                <a:latin typeface="Arial" panose="020B0604020202020204" pitchFamily="34" charset="0"/>
                <a:cs typeface="Arial" panose="020B0604020202020204" pitchFamily="34" charset="0"/>
              </a:rPr>
              <a:t>clonogenic</a:t>
            </a:r>
            <a:r>
              <a:rPr lang="en-US" dirty="0">
                <a:solidFill>
                  <a:srgbClr val="FF0000"/>
                </a:solidFill>
                <a:latin typeface="Arial" panose="020B0604020202020204" pitchFamily="34" charset="0"/>
                <a:cs typeface="Arial" panose="020B0604020202020204" pitchFamily="34" charset="0"/>
              </a:rPr>
              <a:t> </a:t>
            </a:r>
            <a:r>
              <a:rPr lang="en-US" dirty="0" smtClean="0">
                <a:solidFill>
                  <a:srgbClr val="FF0000"/>
                </a:solidFill>
                <a:latin typeface="Arial" panose="020B0604020202020204" pitchFamily="34" charset="0"/>
                <a:cs typeface="Arial" panose="020B0604020202020204" pitchFamily="34" charset="0"/>
              </a:rPr>
              <a:t>activity </a:t>
            </a:r>
            <a:r>
              <a:rPr lang="en-US" dirty="0" smtClean="0">
                <a:latin typeface="Arial" panose="020B0604020202020204" pitchFamily="34" charset="0"/>
                <a:cs typeface="Arial" panose="020B0604020202020204" pitchFamily="34" charset="0"/>
              </a:rPr>
              <a:t>compared </a:t>
            </a:r>
            <a:r>
              <a:rPr lang="en-US" dirty="0">
                <a:latin typeface="Arial" panose="020B0604020202020204" pitchFamily="34" charset="0"/>
                <a:cs typeface="Arial" panose="020B0604020202020204" pitchFamily="34" charset="0"/>
              </a:rPr>
              <a:t>to that in healthy control women without </a:t>
            </a:r>
            <a:r>
              <a:rPr lang="en-US" dirty="0" smtClean="0">
                <a:latin typeface="Arial" panose="020B0604020202020204" pitchFamily="34" charset="0"/>
                <a:cs typeface="Arial" panose="020B0604020202020204" pitchFamily="34" charset="0"/>
              </a:rPr>
              <a:t>endometriosis. </a:t>
            </a:r>
          </a:p>
          <a:p>
            <a:pPr>
              <a:buClr>
                <a:srgbClr val="FF0000"/>
              </a:buClr>
              <a:buFont typeface="Wingdings" panose="05000000000000000000" pitchFamily="2" charset="2"/>
              <a:buChar char="Ø"/>
            </a:pPr>
            <a:endParaRPr lang="en-US" dirty="0">
              <a:latin typeface="Arial" panose="020B0604020202020204" pitchFamily="34" charset="0"/>
              <a:cs typeface="Arial" panose="020B0604020202020204" pitchFamily="34" charset="0"/>
            </a:endParaRPr>
          </a:p>
          <a:p>
            <a:pPr marL="0" indent="0">
              <a:buClr>
                <a:srgbClr val="FF0000"/>
              </a:buClr>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350961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Clr>
                <a:srgbClr val="FF0000"/>
              </a:buClr>
              <a:buFont typeface="Wingdings" panose="05000000000000000000" pitchFamily="2" charset="2"/>
              <a:buChar char="Ø"/>
            </a:pPr>
            <a:r>
              <a:rPr lang="en-US" dirty="0">
                <a:latin typeface="Arial" panose="020B0604020202020204" pitchFamily="34" charset="0"/>
                <a:cs typeface="Arial" panose="020B0604020202020204" pitchFamily="34" charset="0"/>
              </a:rPr>
              <a:t>Therefore, it may not be the quality of the stem/progenitor cells, which are shed, that promotes disease pathogenesis in some women but </a:t>
            </a:r>
            <a:r>
              <a:rPr lang="en-US" dirty="0" smtClean="0">
                <a:latin typeface="Arial" panose="020B0604020202020204" pitchFamily="34" charset="0"/>
                <a:cs typeface="Arial" panose="020B0604020202020204" pitchFamily="34" charset="0"/>
              </a:rPr>
              <a:t>rather following factors serve more roles: </a:t>
            </a:r>
          </a:p>
          <a:p>
            <a:pPr marL="0" indent="0">
              <a:buClr>
                <a:srgbClr val="FF0000"/>
              </a:buClr>
              <a:buNone/>
            </a:pPr>
            <a:r>
              <a:rPr lang="en-US" dirty="0" smtClean="0">
                <a:solidFill>
                  <a:srgbClr val="FF0000"/>
                </a:solidFill>
                <a:latin typeface="Arial" panose="020B0604020202020204" pitchFamily="34" charset="0"/>
                <a:cs typeface="Arial" panose="020B0604020202020204" pitchFamily="34" charset="0"/>
              </a:rPr>
              <a:t>- Quantity</a:t>
            </a:r>
          </a:p>
          <a:p>
            <a:pPr marL="0" indent="0">
              <a:buClr>
                <a:srgbClr val="FF0000"/>
              </a:buClr>
              <a:buNone/>
            </a:pPr>
            <a:r>
              <a:rPr lang="en-US" dirty="0" smtClean="0">
                <a:solidFill>
                  <a:srgbClr val="FF0000"/>
                </a:solidFill>
                <a:latin typeface="Arial" panose="020B0604020202020204" pitchFamily="34" charset="0"/>
                <a:cs typeface="Arial" panose="020B0604020202020204" pitchFamily="34" charset="0"/>
              </a:rPr>
              <a:t>- Type</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of stem/progenitor cell, </a:t>
            </a:r>
            <a:endParaRPr lang="en-US" dirty="0" smtClean="0">
              <a:latin typeface="Arial" panose="020B0604020202020204" pitchFamily="34" charset="0"/>
              <a:cs typeface="Arial" panose="020B0604020202020204" pitchFamily="34" charset="0"/>
            </a:endParaRPr>
          </a:p>
          <a:p>
            <a:pPr marL="0" indent="0">
              <a:buClr>
                <a:srgbClr val="FF0000"/>
              </a:buClr>
              <a:buNone/>
            </a:pPr>
            <a:r>
              <a:rPr lang="en-US" dirty="0" smtClean="0">
                <a:solidFill>
                  <a:srgbClr val="FF0000"/>
                </a:solidFill>
                <a:latin typeface="Arial" panose="020B0604020202020204" pitchFamily="34" charset="0"/>
                <a:cs typeface="Arial" panose="020B0604020202020204" pitchFamily="34" charset="0"/>
              </a:rPr>
              <a:t>- Stem </a:t>
            </a:r>
            <a:r>
              <a:rPr lang="en-US" dirty="0">
                <a:solidFill>
                  <a:srgbClr val="FF0000"/>
                </a:solidFill>
                <a:latin typeface="Arial" panose="020B0604020202020204" pitchFamily="34" charset="0"/>
                <a:cs typeface="Arial" panose="020B0604020202020204" pitchFamily="34" charset="0"/>
              </a:rPr>
              <a:t>cell niche </a:t>
            </a:r>
            <a:r>
              <a:rPr lang="en-US" dirty="0">
                <a:latin typeface="Arial" panose="020B0604020202020204" pitchFamily="34" charset="0"/>
                <a:cs typeface="Arial" panose="020B0604020202020204" pitchFamily="34" charset="0"/>
              </a:rPr>
              <a:t>in peritoneal </a:t>
            </a:r>
            <a:r>
              <a:rPr lang="en-US" dirty="0" smtClean="0">
                <a:latin typeface="Arial" panose="020B0604020202020204" pitchFamily="34" charset="0"/>
                <a:cs typeface="Arial" panose="020B0604020202020204" pitchFamily="34" charset="0"/>
              </a:rPr>
              <a:t>cavity </a:t>
            </a:r>
          </a:p>
          <a:p>
            <a:pPr marL="0" indent="0">
              <a:buClr>
                <a:srgbClr val="FF0000"/>
              </a:buClr>
              <a:buNone/>
            </a:pPr>
            <a:r>
              <a:rPr lang="en-US" dirty="0">
                <a:solidFill>
                  <a:srgbClr val="FF0000"/>
                </a:solidFill>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 </a:t>
            </a:r>
            <a:r>
              <a:rPr lang="en-US" dirty="0" smtClean="0">
                <a:solidFill>
                  <a:srgbClr val="FF0000"/>
                </a:solidFill>
                <a:latin typeface="Arial" panose="020B0604020202020204" pitchFamily="34" charset="0"/>
                <a:cs typeface="Arial" panose="020B0604020202020204" pitchFamily="34" charset="0"/>
              </a:rPr>
              <a:t>Content</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of menstrual </a:t>
            </a:r>
            <a:r>
              <a:rPr lang="en-US" dirty="0" smtClean="0">
                <a:latin typeface="Arial" panose="020B0604020202020204" pitchFamily="34" charset="0"/>
                <a:cs typeface="Arial" panose="020B0604020202020204" pitchFamily="34" charset="0"/>
              </a:rPr>
              <a:t>blood</a:t>
            </a:r>
          </a:p>
          <a:p>
            <a:pPr>
              <a:buClr>
                <a:srgbClr val="FF0000"/>
              </a:buClr>
              <a:buFontTx/>
              <a:buChar char="-"/>
            </a:pPr>
            <a:r>
              <a:rPr lang="en-US" dirty="0" smtClean="0">
                <a:solidFill>
                  <a:srgbClr val="FF0000"/>
                </a:solidFill>
                <a:latin typeface="Arial" panose="020B0604020202020204" pitchFamily="34" charset="0"/>
                <a:cs typeface="Arial" panose="020B0604020202020204" pitchFamily="34" charset="0"/>
              </a:rPr>
              <a:t>Location </a:t>
            </a:r>
            <a:r>
              <a:rPr lang="en-US" dirty="0">
                <a:latin typeface="Arial" panose="020B0604020202020204" pitchFamily="34" charset="0"/>
                <a:cs typeface="Arial" panose="020B0604020202020204" pitchFamily="34" charset="0"/>
              </a:rPr>
              <a:t>of stem/progenitor cell deposition in the peritoneal </a:t>
            </a:r>
            <a:r>
              <a:rPr lang="en-US" dirty="0" smtClean="0">
                <a:latin typeface="Arial" panose="020B0604020202020204" pitchFamily="34" charset="0"/>
                <a:cs typeface="Arial" panose="020B0604020202020204" pitchFamily="34" charset="0"/>
              </a:rPr>
              <a:t>cavity</a:t>
            </a:r>
          </a:p>
          <a:p>
            <a:pPr>
              <a:buClr>
                <a:srgbClr val="FF0000"/>
              </a:buClr>
              <a:buFontTx/>
              <a:buChar char="-"/>
            </a:pPr>
            <a:r>
              <a:rPr lang="en-US" dirty="0" smtClean="0">
                <a:solidFill>
                  <a:srgbClr val="FF0000"/>
                </a:solidFill>
                <a:latin typeface="Arial" panose="020B0604020202020204" pitchFamily="34" charset="0"/>
                <a:cs typeface="Arial" panose="020B0604020202020204" pitchFamily="34" charset="0"/>
              </a:rPr>
              <a:t>Inherent defect</a:t>
            </a:r>
            <a:endParaRPr lang="en-US" dirty="0">
              <a:solidFill>
                <a:srgbClr val="FF0000"/>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xmlns="" val="428202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1666844" y="142853"/>
            <a:ext cx="5429288" cy="5343519"/>
          </a:xfrm>
          <a:prstGeom prst="rect">
            <a:avLst/>
          </a:prstGeom>
          <a:noFill/>
          <a:ln w="9525">
            <a:noFill/>
            <a:miter lim="800000"/>
            <a:headEnd/>
            <a:tailEnd/>
          </a:ln>
          <a:effectLst/>
        </p:spPr>
      </p:pic>
      <p:sp>
        <p:nvSpPr>
          <p:cNvPr id="3" name="Rectangle 2"/>
          <p:cNvSpPr/>
          <p:nvPr/>
        </p:nvSpPr>
        <p:spPr>
          <a:xfrm>
            <a:off x="1952596" y="5500703"/>
            <a:ext cx="4572000" cy="646331"/>
          </a:xfrm>
          <a:prstGeom prst="rect">
            <a:avLst/>
          </a:prstGeom>
        </p:spPr>
        <p:txBody>
          <a:bodyPr>
            <a:spAutoFit/>
          </a:bodyPr>
          <a:lstStyle/>
          <a:p>
            <a:r>
              <a:rPr lang="en-US" dirty="0"/>
              <a:t>Comparative proliferation, invasion, and adhesion analysis of EESCs, </a:t>
            </a:r>
            <a:r>
              <a:rPr lang="en-US" dirty="0" err="1"/>
              <a:t>EuESCs</a:t>
            </a:r>
            <a:r>
              <a:rPr lang="en-US" dirty="0"/>
              <a:t>, and CESCs.</a:t>
            </a:r>
          </a:p>
        </p:txBody>
      </p:sp>
      <p:pic>
        <p:nvPicPr>
          <p:cNvPr id="5" name="Picture 2"/>
          <p:cNvPicPr>
            <a:picLocks noChangeAspect="1" noChangeArrowheads="1"/>
          </p:cNvPicPr>
          <p:nvPr/>
        </p:nvPicPr>
        <p:blipFill>
          <a:blip r:embed="rId4" cstate="print"/>
          <a:srcRect/>
          <a:stretch>
            <a:fillRect/>
          </a:stretch>
        </p:blipFill>
        <p:spPr bwMode="auto">
          <a:xfrm>
            <a:off x="7096132" y="214290"/>
            <a:ext cx="3353962" cy="2531668"/>
          </a:xfrm>
          <a:prstGeom prst="rect">
            <a:avLst/>
          </a:prstGeom>
          <a:noFill/>
          <a:ln w="9525">
            <a:noFill/>
            <a:miter lim="800000"/>
            <a:headEnd/>
            <a:tailEnd/>
          </a:ln>
          <a:effectLst/>
        </p:spPr>
      </p:pic>
      <p:pic>
        <p:nvPicPr>
          <p:cNvPr id="6" name="Picture 3"/>
          <p:cNvPicPr>
            <a:picLocks noChangeAspect="1" noChangeArrowheads="1"/>
          </p:cNvPicPr>
          <p:nvPr/>
        </p:nvPicPr>
        <p:blipFill>
          <a:blip r:embed="rId5" cstate="print"/>
          <a:srcRect/>
          <a:stretch>
            <a:fillRect/>
          </a:stretch>
        </p:blipFill>
        <p:spPr bwMode="auto">
          <a:xfrm>
            <a:off x="7167570" y="3643314"/>
            <a:ext cx="3296540" cy="2125912"/>
          </a:xfrm>
          <a:prstGeom prst="rect">
            <a:avLst/>
          </a:prstGeom>
          <a:noFill/>
          <a:ln w="9525">
            <a:noFill/>
            <a:miter lim="800000"/>
            <a:headEnd/>
            <a:tailEnd/>
          </a:ln>
          <a:effectLst/>
        </p:spPr>
      </p:pic>
      <p:sp>
        <p:nvSpPr>
          <p:cNvPr id="7" name="Rectangle 6"/>
          <p:cNvSpPr/>
          <p:nvPr/>
        </p:nvSpPr>
        <p:spPr>
          <a:xfrm>
            <a:off x="7381884" y="2857497"/>
            <a:ext cx="2928926" cy="646331"/>
          </a:xfrm>
          <a:prstGeom prst="rect">
            <a:avLst/>
          </a:prstGeom>
        </p:spPr>
        <p:txBody>
          <a:bodyPr wrap="square">
            <a:spAutoFit/>
          </a:bodyPr>
          <a:lstStyle/>
          <a:p>
            <a:r>
              <a:rPr lang="en-US" dirty="0" err="1"/>
              <a:t>EuSCs</a:t>
            </a:r>
            <a:r>
              <a:rPr lang="en-US" dirty="0"/>
              <a:t> and EESCs show different invasive capacity.</a:t>
            </a:r>
          </a:p>
        </p:txBody>
      </p:sp>
      <p:sp>
        <p:nvSpPr>
          <p:cNvPr id="8" name="Rectangle 7"/>
          <p:cNvSpPr/>
          <p:nvPr/>
        </p:nvSpPr>
        <p:spPr>
          <a:xfrm>
            <a:off x="6881818" y="5857893"/>
            <a:ext cx="3429024" cy="646331"/>
          </a:xfrm>
          <a:prstGeom prst="rect">
            <a:avLst/>
          </a:prstGeom>
        </p:spPr>
        <p:txBody>
          <a:bodyPr wrap="square">
            <a:spAutoFit/>
          </a:bodyPr>
          <a:lstStyle/>
          <a:p>
            <a:r>
              <a:rPr lang="en-US" dirty="0"/>
              <a:t>Cytokine production by EESCs, </a:t>
            </a:r>
            <a:r>
              <a:rPr lang="en-US" dirty="0" err="1"/>
              <a:t>EuESCs</a:t>
            </a:r>
            <a:r>
              <a:rPr lang="en-US" dirty="0"/>
              <a:t>, and CESCs.</a:t>
            </a:r>
          </a:p>
        </p:txBody>
      </p:sp>
      <p:sp>
        <p:nvSpPr>
          <p:cNvPr id="9" name="TextBox 8"/>
          <p:cNvSpPr txBox="1"/>
          <p:nvPr/>
        </p:nvSpPr>
        <p:spPr>
          <a:xfrm>
            <a:off x="1666844" y="6211669"/>
            <a:ext cx="4714908" cy="369332"/>
          </a:xfrm>
          <a:prstGeom prst="rect">
            <a:avLst/>
          </a:prstGeom>
          <a:noFill/>
        </p:spPr>
        <p:txBody>
          <a:bodyPr wrap="square" rtlCol="0">
            <a:spAutoFit/>
          </a:bodyPr>
          <a:lstStyle/>
          <a:p>
            <a:r>
              <a:rPr lang="en-US" dirty="0" err="1">
                <a:solidFill>
                  <a:srgbClr val="FF0000"/>
                </a:solidFill>
              </a:rPr>
              <a:t>Delbandi</a:t>
            </a:r>
            <a:r>
              <a:rPr lang="en-US" dirty="0">
                <a:solidFill>
                  <a:srgbClr val="FF0000"/>
                </a:solidFill>
              </a:rPr>
              <a:t> et al. </a:t>
            </a:r>
            <a:r>
              <a:rPr lang="en-US" dirty="0" err="1">
                <a:solidFill>
                  <a:srgbClr val="FF0000"/>
                </a:solidFill>
              </a:rPr>
              <a:t>Fertil</a:t>
            </a:r>
            <a:r>
              <a:rPr lang="en-US" dirty="0">
                <a:solidFill>
                  <a:srgbClr val="FF0000"/>
                </a:solidFill>
              </a:rPr>
              <a:t> </a:t>
            </a:r>
            <a:r>
              <a:rPr lang="en-US" dirty="0" err="1">
                <a:solidFill>
                  <a:srgbClr val="FF0000"/>
                </a:solidFill>
              </a:rPr>
              <a:t>Steril</a:t>
            </a:r>
            <a:r>
              <a:rPr lang="en-US" dirty="0">
                <a:solidFill>
                  <a:srgbClr val="FF0000"/>
                </a:solidFill>
              </a:rPr>
              <a:t>, 2013.</a:t>
            </a:r>
          </a:p>
        </p:txBody>
      </p:sp>
    </p:spTree>
    <p:extLst>
      <p:ext uri="{BB962C8B-B14F-4D97-AF65-F5344CB8AC3E}">
        <p14:creationId xmlns:p14="http://schemas.microsoft.com/office/powerpoint/2010/main" xmlns="" val="2227222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H:\MensSC articles\Nikoo\Low Resolution Figs for submission\Fig. 1. Cell shape-final.tif"/>
          <p:cNvPicPr>
            <a:picLocks noChangeAspect="1" noChangeArrowheads="1"/>
          </p:cNvPicPr>
          <p:nvPr/>
        </p:nvPicPr>
        <p:blipFill>
          <a:blip r:embed="rId3" cstate="print"/>
          <a:srcRect/>
          <a:stretch>
            <a:fillRect/>
          </a:stretch>
        </p:blipFill>
        <p:spPr bwMode="auto">
          <a:xfrm>
            <a:off x="2024034" y="142853"/>
            <a:ext cx="2921586" cy="3605215"/>
          </a:xfrm>
          <a:prstGeom prst="rect">
            <a:avLst/>
          </a:prstGeom>
          <a:noFill/>
        </p:spPr>
      </p:pic>
      <p:pic>
        <p:nvPicPr>
          <p:cNvPr id="1027" name="Picture 3" descr="H:\MensSC articles\Nikoo\Low Resolution Figs for submission\Fig. 3. MFIs.tif"/>
          <p:cNvPicPr>
            <a:picLocks noChangeAspect="1" noChangeArrowheads="1"/>
          </p:cNvPicPr>
          <p:nvPr/>
        </p:nvPicPr>
        <p:blipFill>
          <a:blip r:embed="rId4" cstate="print"/>
          <a:srcRect/>
          <a:stretch>
            <a:fillRect/>
          </a:stretch>
        </p:blipFill>
        <p:spPr bwMode="auto">
          <a:xfrm>
            <a:off x="5595934" y="142852"/>
            <a:ext cx="4702864" cy="5143536"/>
          </a:xfrm>
          <a:prstGeom prst="rect">
            <a:avLst/>
          </a:prstGeom>
          <a:noFill/>
        </p:spPr>
      </p:pic>
      <p:pic>
        <p:nvPicPr>
          <p:cNvPr id="1028" name="Picture 4" descr="H:\MensSC articles\Nikoo\Low Resolution Figs for submission\Fig. 4. Prol-adh-invasion.tif"/>
          <p:cNvPicPr>
            <a:picLocks noChangeAspect="1" noChangeArrowheads="1"/>
          </p:cNvPicPr>
          <p:nvPr/>
        </p:nvPicPr>
        <p:blipFill>
          <a:blip r:embed="rId5" cstate="print"/>
          <a:srcRect/>
          <a:stretch>
            <a:fillRect/>
          </a:stretch>
        </p:blipFill>
        <p:spPr bwMode="auto">
          <a:xfrm>
            <a:off x="1738282" y="3929066"/>
            <a:ext cx="5050988" cy="2571768"/>
          </a:xfrm>
          <a:prstGeom prst="rect">
            <a:avLst/>
          </a:prstGeom>
          <a:noFill/>
        </p:spPr>
      </p:pic>
      <p:sp>
        <p:nvSpPr>
          <p:cNvPr id="6" name="Rectangle 5"/>
          <p:cNvSpPr/>
          <p:nvPr/>
        </p:nvSpPr>
        <p:spPr>
          <a:xfrm>
            <a:off x="1666844" y="3615945"/>
            <a:ext cx="4214842" cy="276999"/>
          </a:xfrm>
          <a:prstGeom prst="rect">
            <a:avLst/>
          </a:prstGeom>
        </p:spPr>
        <p:txBody>
          <a:bodyPr wrap="square">
            <a:spAutoFit/>
          </a:bodyPr>
          <a:lstStyle/>
          <a:p>
            <a:r>
              <a:rPr lang="en-US" sz="1200" b="1" dirty="0"/>
              <a:t>Morphological difference between NE-</a:t>
            </a:r>
            <a:r>
              <a:rPr lang="en-US" sz="1200" b="1" dirty="0" err="1"/>
              <a:t>MenSCs</a:t>
            </a:r>
            <a:r>
              <a:rPr lang="en-US" sz="1200" b="1" dirty="0"/>
              <a:t> and E-</a:t>
            </a:r>
            <a:r>
              <a:rPr lang="en-US" sz="1200" b="1" dirty="0" err="1"/>
              <a:t>MenSCs</a:t>
            </a:r>
            <a:endParaRPr lang="en-US" sz="1200" dirty="0"/>
          </a:p>
        </p:txBody>
      </p:sp>
      <p:sp>
        <p:nvSpPr>
          <p:cNvPr id="7" name="Rectangle 6"/>
          <p:cNvSpPr/>
          <p:nvPr/>
        </p:nvSpPr>
        <p:spPr>
          <a:xfrm>
            <a:off x="6096000" y="5429264"/>
            <a:ext cx="4572000" cy="261610"/>
          </a:xfrm>
          <a:prstGeom prst="rect">
            <a:avLst/>
          </a:prstGeom>
        </p:spPr>
        <p:txBody>
          <a:bodyPr>
            <a:spAutoFit/>
          </a:bodyPr>
          <a:lstStyle/>
          <a:p>
            <a:r>
              <a:rPr lang="en-US" sz="1100" b="1" dirty="0"/>
              <a:t>Flow </a:t>
            </a:r>
            <a:r>
              <a:rPr lang="en-US" sz="1100" b="1" dirty="0" err="1"/>
              <a:t>cytometric</a:t>
            </a:r>
            <a:r>
              <a:rPr lang="en-US" sz="1100" b="1" dirty="0"/>
              <a:t> comparison of NE-</a:t>
            </a:r>
            <a:r>
              <a:rPr lang="en-US" sz="1100" b="1" dirty="0" err="1"/>
              <a:t>MenSCs</a:t>
            </a:r>
            <a:r>
              <a:rPr lang="en-US" sz="1100" b="1" dirty="0"/>
              <a:t> and E-</a:t>
            </a:r>
            <a:r>
              <a:rPr lang="en-US" sz="1100" b="1" dirty="0" err="1"/>
              <a:t>MenSCs</a:t>
            </a:r>
            <a:endParaRPr lang="en-US" sz="1100" b="1" dirty="0"/>
          </a:p>
        </p:txBody>
      </p:sp>
      <p:sp>
        <p:nvSpPr>
          <p:cNvPr id="8" name="Rectangle 7"/>
          <p:cNvSpPr/>
          <p:nvPr/>
        </p:nvSpPr>
        <p:spPr>
          <a:xfrm>
            <a:off x="1952596" y="6396336"/>
            <a:ext cx="3357554" cy="461665"/>
          </a:xfrm>
          <a:prstGeom prst="rect">
            <a:avLst/>
          </a:prstGeom>
        </p:spPr>
        <p:txBody>
          <a:bodyPr wrap="square">
            <a:spAutoFit/>
          </a:bodyPr>
          <a:lstStyle/>
          <a:p>
            <a:r>
              <a:rPr lang="en-US" sz="1200" b="1" dirty="0"/>
              <a:t>Proliferation, invasion, and adhesion capacity of NE-</a:t>
            </a:r>
            <a:r>
              <a:rPr lang="en-US" sz="1200" b="1" dirty="0" err="1"/>
              <a:t>MenSCs</a:t>
            </a:r>
            <a:r>
              <a:rPr lang="en-US" sz="1200" b="1" dirty="0"/>
              <a:t> and E-</a:t>
            </a:r>
            <a:r>
              <a:rPr lang="en-US" sz="1200" b="1" dirty="0" err="1"/>
              <a:t>MenSCs</a:t>
            </a:r>
            <a:r>
              <a:rPr lang="en-US" sz="1200" dirty="0"/>
              <a:t>.</a:t>
            </a:r>
          </a:p>
        </p:txBody>
      </p:sp>
      <p:sp>
        <p:nvSpPr>
          <p:cNvPr id="9" name="TextBox 8"/>
          <p:cNvSpPr txBox="1"/>
          <p:nvPr/>
        </p:nvSpPr>
        <p:spPr>
          <a:xfrm>
            <a:off x="6290392" y="6357958"/>
            <a:ext cx="4377609" cy="369332"/>
          </a:xfrm>
          <a:prstGeom prst="rect">
            <a:avLst/>
          </a:prstGeom>
          <a:noFill/>
        </p:spPr>
        <p:txBody>
          <a:bodyPr wrap="none" rtlCol="0">
            <a:spAutoFit/>
          </a:bodyPr>
          <a:lstStyle/>
          <a:p>
            <a:r>
              <a:rPr lang="en-US" dirty="0" err="1">
                <a:solidFill>
                  <a:srgbClr val="FF0000"/>
                </a:solidFill>
              </a:rPr>
              <a:t>Nikoo</a:t>
            </a:r>
            <a:r>
              <a:rPr lang="en-US" dirty="0">
                <a:solidFill>
                  <a:srgbClr val="FF0000"/>
                </a:solidFill>
              </a:rPr>
              <a:t> et al. Mol. Hum </a:t>
            </a:r>
            <a:r>
              <a:rPr lang="en-US" dirty="0" err="1">
                <a:solidFill>
                  <a:srgbClr val="FF0000"/>
                </a:solidFill>
              </a:rPr>
              <a:t>Reprod</a:t>
            </a:r>
            <a:r>
              <a:rPr lang="en-US" dirty="0">
                <a:solidFill>
                  <a:srgbClr val="FF0000"/>
                </a:solidFill>
              </a:rPr>
              <a:t>. 2014, In press</a:t>
            </a:r>
          </a:p>
        </p:txBody>
      </p:sp>
    </p:spTree>
    <p:extLst>
      <p:ext uri="{BB962C8B-B14F-4D97-AF65-F5344CB8AC3E}">
        <p14:creationId xmlns:p14="http://schemas.microsoft.com/office/powerpoint/2010/main" xmlns="" val="3613610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MensSC articles\Nikoo\Low Resolution Figs for submission\Fig. 5. Real time-all.tif"/>
          <p:cNvPicPr>
            <a:picLocks noChangeAspect="1" noChangeArrowheads="1"/>
          </p:cNvPicPr>
          <p:nvPr/>
        </p:nvPicPr>
        <p:blipFill>
          <a:blip r:embed="rId3" cstate="print"/>
          <a:srcRect/>
          <a:stretch>
            <a:fillRect/>
          </a:stretch>
        </p:blipFill>
        <p:spPr bwMode="auto">
          <a:xfrm>
            <a:off x="2024035" y="214290"/>
            <a:ext cx="3324445" cy="2860682"/>
          </a:xfrm>
          <a:prstGeom prst="rect">
            <a:avLst/>
          </a:prstGeom>
          <a:noFill/>
        </p:spPr>
      </p:pic>
      <p:pic>
        <p:nvPicPr>
          <p:cNvPr id="2051" name="Picture 3" descr="H:\MensSC articles\Nikoo\Low Resolution Figs for submission\Fig. 6. Western-IDO activity-Final.tif"/>
          <p:cNvPicPr>
            <a:picLocks noChangeAspect="1" noChangeArrowheads="1"/>
          </p:cNvPicPr>
          <p:nvPr/>
        </p:nvPicPr>
        <p:blipFill>
          <a:blip r:embed="rId4" cstate="print"/>
          <a:srcRect/>
          <a:stretch>
            <a:fillRect/>
          </a:stretch>
        </p:blipFill>
        <p:spPr bwMode="auto">
          <a:xfrm>
            <a:off x="5667372" y="142852"/>
            <a:ext cx="4470422" cy="3357586"/>
          </a:xfrm>
          <a:prstGeom prst="rect">
            <a:avLst/>
          </a:prstGeom>
          <a:noFill/>
        </p:spPr>
      </p:pic>
      <p:pic>
        <p:nvPicPr>
          <p:cNvPr id="2052" name="Picture 4" descr="H:\MensSC articles\Nikoo\Low Resolution Figs for submission\Fig. 7. Cytokines.tif"/>
          <p:cNvPicPr>
            <a:picLocks noChangeAspect="1" noChangeArrowheads="1"/>
          </p:cNvPicPr>
          <p:nvPr/>
        </p:nvPicPr>
        <p:blipFill>
          <a:blip r:embed="rId5" cstate="print"/>
          <a:srcRect/>
          <a:stretch>
            <a:fillRect/>
          </a:stretch>
        </p:blipFill>
        <p:spPr bwMode="auto">
          <a:xfrm>
            <a:off x="2166910" y="3429001"/>
            <a:ext cx="3057426" cy="2843211"/>
          </a:xfrm>
          <a:prstGeom prst="rect">
            <a:avLst/>
          </a:prstGeom>
          <a:noFill/>
        </p:spPr>
      </p:pic>
      <p:sp>
        <p:nvSpPr>
          <p:cNvPr id="6" name="TextBox 5"/>
          <p:cNvSpPr txBox="1"/>
          <p:nvPr/>
        </p:nvSpPr>
        <p:spPr>
          <a:xfrm>
            <a:off x="6290392" y="6215082"/>
            <a:ext cx="4377609" cy="369332"/>
          </a:xfrm>
          <a:prstGeom prst="rect">
            <a:avLst/>
          </a:prstGeom>
          <a:noFill/>
        </p:spPr>
        <p:txBody>
          <a:bodyPr wrap="none" rtlCol="0">
            <a:spAutoFit/>
          </a:bodyPr>
          <a:lstStyle/>
          <a:p>
            <a:r>
              <a:rPr lang="en-US" dirty="0" err="1">
                <a:solidFill>
                  <a:srgbClr val="FF0000"/>
                </a:solidFill>
              </a:rPr>
              <a:t>Nikoo</a:t>
            </a:r>
            <a:r>
              <a:rPr lang="en-US" dirty="0">
                <a:solidFill>
                  <a:srgbClr val="FF0000"/>
                </a:solidFill>
              </a:rPr>
              <a:t> et al. Mol. Hum </a:t>
            </a:r>
            <a:r>
              <a:rPr lang="en-US" dirty="0" err="1">
                <a:solidFill>
                  <a:srgbClr val="FF0000"/>
                </a:solidFill>
              </a:rPr>
              <a:t>Reprod</a:t>
            </a:r>
            <a:r>
              <a:rPr lang="en-US" dirty="0">
                <a:solidFill>
                  <a:srgbClr val="FF0000"/>
                </a:solidFill>
              </a:rPr>
              <a:t>. 2014, In press</a:t>
            </a:r>
          </a:p>
        </p:txBody>
      </p:sp>
      <p:sp>
        <p:nvSpPr>
          <p:cNvPr id="7" name="Rectangle 6"/>
          <p:cNvSpPr/>
          <p:nvPr/>
        </p:nvSpPr>
        <p:spPr>
          <a:xfrm>
            <a:off x="1809720" y="3000372"/>
            <a:ext cx="4572000" cy="261610"/>
          </a:xfrm>
          <a:prstGeom prst="rect">
            <a:avLst/>
          </a:prstGeom>
        </p:spPr>
        <p:txBody>
          <a:bodyPr>
            <a:spAutoFit/>
          </a:bodyPr>
          <a:lstStyle/>
          <a:p>
            <a:r>
              <a:rPr lang="en-US" sz="1100" b="1" dirty="0"/>
              <a:t>Quantitative assessment of </a:t>
            </a:r>
            <a:r>
              <a:rPr lang="en-US" sz="1100" b="1" i="1" dirty="0"/>
              <a:t>IDO1</a:t>
            </a:r>
            <a:r>
              <a:rPr lang="en-US" sz="1100" b="1" dirty="0"/>
              <a:t>, </a:t>
            </a:r>
            <a:r>
              <a:rPr lang="en-US" sz="1100" b="1" i="1" dirty="0"/>
              <a:t>COX-2</a:t>
            </a:r>
            <a:r>
              <a:rPr lang="en-US" sz="1100" b="1" dirty="0"/>
              <a:t>, and </a:t>
            </a:r>
            <a:r>
              <a:rPr lang="en-US" sz="1100" b="1" i="1" dirty="0"/>
              <a:t>FOXP3</a:t>
            </a:r>
            <a:r>
              <a:rPr lang="en-US" sz="1100" b="1" dirty="0"/>
              <a:t> gene expression</a:t>
            </a:r>
            <a:endParaRPr lang="en-US" sz="1100" dirty="0"/>
          </a:p>
        </p:txBody>
      </p:sp>
      <p:sp>
        <p:nvSpPr>
          <p:cNvPr id="8" name="Rectangle 7"/>
          <p:cNvSpPr/>
          <p:nvPr/>
        </p:nvSpPr>
        <p:spPr>
          <a:xfrm>
            <a:off x="6453190" y="3429001"/>
            <a:ext cx="3286148" cy="430887"/>
          </a:xfrm>
          <a:prstGeom prst="rect">
            <a:avLst/>
          </a:prstGeom>
        </p:spPr>
        <p:txBody>
          <a:bodyPr wrap="square">
            <a:spAutoFit/>
          </a:bodyPr>
          <a:lstStyle/>
          <a:p>
            <a:r>
              <a:rPr lang="en-US" sz="1100" b="1" dirty="0"/>
              <a:t>Determination of IDO1, COX-2, and FOXP3 protein </a:t>
            </a:r>
          </a:p>
          <a:p>
            <a:r>
              <a:rPr lang="en-US" sz="1100" b="1" dirty="0"/>
              <a:t>concentration as well as IDO activity</a:t>
            </a:r>
            <a:endParaRPr lang="en-US" sz="1100" dirty="0"/>
          </a:p>
        </p:txBody>
      </p:sp>
      <p:sp>
        <p:nvSpPr>
          <p:cNvPr id="9" name="Rectangle 8"/>
          <p:cNvSpPr/>
          <p:nvPr/>
        </p:nvSpPr>
        <p:spPr>
          <a:xfrm>
            <a:off x="1738282" y="6357958"/>
            <a:ext cx="4572000" cy="261610"/>
          </a:xfrm>
          <a:prstGeom prst="rect">
            <a:avLst/>
          </a:prstGeom>
        </p:spPr>
        <p:txBody>
          <a:bodyPr>
            <a:spAutoFit/>
          </a:bodyPr>
          <a:lstStyle/>
          <a:p>
            <a:r>
              <a:rPr lang="en-US" sz="1100" b="1" dirty="0"/>
              <a:t>Differential secretion of cytokines by NE-</a:t>
            </a:r>
            <a:r>
              <a:rPr lang="en-US" sz="1100" b="1" dirty="0" err="1"/>
              <a:t>MenSCs</a:t>
            </a:r>
            <a:r>
              <a:rPr lang="en-US" sz="1100" b="1" dirty="0"/>
              <a:t> and E-</a:t>
            </a:r>
            <a:r>
              <a:rPr lang="en-US" sz="1100" b="1" dirty="0" err="1"/>
              <a:t>MenSCs</a:t>
            </a:r>
            <a:endParaRPr lang="en-US" sz="1100" dirty="0"/>
          </a:p>
        </p:txBody>
      </p:sp>
      <p:pic>
        <p:nvPicPr>
          <p:cNvPr id="10" name="Picture 3"/>
          <p:cNvPicPr>
            <a:picLocks noChangeAspect="1" noChangeArrowheads="1"/>
          </p:cNvPicPr>
          <p:nvPr/>
        </p:nvPicPr>
        <p:blipFill>
          <a:blip r:embed="rId6" cstate="print"/>
          <a:srcRect/>
          <a:stretch>
            <a:fillRect/>
          </a:stretch>
        </p:blipFill>
        <p:spPr bwMode="auto">
          <a:xfrm>
            <a:off x="6524629" y="3857628"/>
            <a:ext cx="2522155" cy="2001016"/>
          </a:xfrm>
          <a:prstGeom prst="rect">
            <a:avLst/>
          </a:prstGeom>
          <a:noFill/>
          <a:ln w="9525">
            <a:noFill/>
            <a:miter lim="800000"/>
            <a:headEnd/>
            <a:tailEnd/>
          </a:ln>
        </p:spPr>
      </p:pic>
      <p:sp>
        <p:nvSpPr>
          <p:cNvPr id="11" name="Rectangle 10"/>
          <p:cNvSpPr/>
          <p:nvPr/>
        </p:nvSpPr>
        <p:spPr>
          <a:xfrm>
            <a:off x="6381752" y="5929330"/>
            <a:ext cx="3857636" cy="261610"/>
          </a:xfrm>
          <a:prstGeom prst="rect">
            <a:avLst/>
          </a:prstGeom>
        </p:spPr>
        <p:txBody>
          <a:bodyPr wrap="square">
            <a:spAutoFit/>
          </a:bodyPr>
          <a:lstStyle/>
          <a:p>
            <a:r>
              <a:rPr lang="en-US" sz="1100" dirty="0"/>
              <a:t>Effect of MBSCs on </a:t>
            </a:r>
            <a:r>
              <a:rPr lang="en-US" sz="1100" dirty="0" err="1"/>
              <a:t>allogeneic</a:t>
            </a:r>
            <a:r>
              <a:rPr lang="en-US" sz="1100" dirty="0"/>
              <a:t> PBMCs proliferation</a:t>
            </a:r>
          </a:p>
        </p:txBody>
      </p:sp>
      <p:sp>
        <p:nvSpPr>
          <p:cNvPr id="12" name="TextBox 11"/>
          <p:cNvSpPr txBox="1"/>
          <p:nvPr/>
        </p:nvSpPr>
        <p:spPr>
          <a:xfrm>
            <a:off x="6310315" y="6488668"/>
            <a:ext cx="3925947" cy="369332"/>
          </a:xfrm>
          <a:prstGeom prst="rect">
            <a:avLst/>
          </a:prstGeom>
          <a:noFill/>
        </p:spPr>
        <p:txBody>
          <a:bodyPr wrap="none" rtlCol="0">
            <a:spAutoFit/>
          </a:bodyPr>
          <a:lstStyle/>
          <a:p>
            <a:r>
              <a:rPr lang="en-US" dirty="0" err="1">
                <a:solidFill>
                  <a:srgbClr val="FF0000"/>
                </a:solidFill>
              </a:rPr>
              <a:t>Nikoo</a:t>
            </a:r>
            <a:r>
              <a:rPr lang="en-US" dirty="0">
                <a:solidFill>
                  <a:srgbClr val="FF0000"/>
                </a:solidFill>
              </a:rPr>
              <a:t> et al. </a:t>
            </a:r>
            <a:r>
              <a:rPr lang="da-DK" dirty="0">
                <a:solidFill>
                  <a:srgbClr val="FF0000"/>
                </a:solidFill>
              </a:rPr>
              <a:t>J Obstet Gynaecol Res. 2012</a:t>
            </a:r>
            <a:endParaRPr lang="en-US" dirty="0">
              <a:solidFill>
                <a:srgbClr val="FF0000"/>
              </a:solidFill>
            </a:endParaRPr>
          </a:p>
        </p:txBody>
      </p:sp>
    </p:spTree>
    <p:extLst>
      <p:ext uri="{BB962C8B-B14F-4D97-AF65-F5344CB8AC3E}">
        <p14:creationId xmlns:p14="http://schemas.microsoft.com/office/powerpoint/2010/main" xmlns="" val="2465757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solidFill>
                  <a:srgbClr val="002060"/>
                </a:solidFill>
                <a:latin typeface="Arial" panose="020B0604020202020204" pitchFamily="34" charset="0"/>
                <a:cs typeface="Arial" panose="020B0604020202020204" pitchFamily="34" charset="0"/>
              </a:rPr>
              <a:t>Concluding remarks</a:t>
            </a:r>
            <a:endParaRPr lang="en-US" sz="3200" b="1" dirty="0">
              <a:solidFill>
                <a:srgbClr val="00206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a:buClr>
                <a:srgbClr val="FF0000"/>
              </a:buClr>
              <a:buFont typeface="Wingdings" panose="05000000000000000000" pitchFamily="2" charset="2"/>
              <a:buChar char="Ø"/>
            </a:pPr>
            <a:r>
              <a:rPr lang="en-US" dirty="0" smtClean="0">
                <a:latin typeface="Arial" panose="020B0604020202020204" pitchFamily="34" charset="0"/>
                <a:cs typeface="Arial" panose="020B0604020202020204" pitchFamily="34" charset="0"/>
              </a:rPr>
              <a:t>Despite </a:t>
            </a:r>
            <a:r>
              <a:rPr lang="en-US" dirty="0">
                <a:latin typeface="Arial" panose="020B0604020202020204" pitchFamily="34" charset="0"/>
                <a:cs typeface="Arial" panose="020B0604020202020204" pitchFamily="34" charset="0"/>
              </a:rPr>
              <a:t>decades of </a:t>
            </a:r>
            <a:r>
              <a:rPr lang="en-US" dirty="0" smtClean="0">
                <a:latin typeface="Arial" panose="020B0604020202020204" pitchFamily="34" charset="0"/>
                <a:cs typeface="Arial" panose="020B0604020202020204" pitchFamily="34" charset="0"/>
              </a:rPr>
              <a:t>intensive research</a:t>
            </a:r>
            <a:r>
              <a:rPr lang="en-US" dirty="0">
                <a:latin typeface="Arial" panose="020B0604020202020204" pitchFamily="34" charset="0"/>
                <a:cs typeface="Arial" panose="020B0604020202020204" pitchFamily="34" charset="0"/>
              </a:rPr>
              <a:t>, the involvement of the immune system remains elusive, </a:t>
            </a:r>
            <a:r>
              <a:rPr lang="en-US" dirty="0" smtClean="0">
                <a:latin typeface="Arial" panose="020B0604020202020204" pitchFamily="34" charset="0"/>
                <a:cs typeface="Arial" panose="020B0604020202020204" pitchFamily="34" charset="0"/>
              </a:rPr>
              <a:t>as we </a:t>
            </a:r>
            <a:r>
              <a:rPr lang="en-US" dirty="0">
                <a:latin typeface="Arial" panose="020B0604020202020204" pitchFamily="34" charset="0"/>
                <a:cs typeface="Arial" panose="020B0604020202020204" pitchFamily="34" charset="0"/>
              </a:rPr>
              <a:t>can recognize the changes, but still do not understand if </a:t>
            </a:r>
            <a:r>
              <a:rPr lang="en-US" dirty="0" smtClean="0">
                <a:latin typeface="Arial" panose="020B0604020202020204" pitchFamily="34" charset="0"/>
                <a:cs typeface="Arial" panose="020B0604020202020204" pitchFamily="34" charset="0"/>
              </a:rPr>
              <a:t>these changes </a:t>
            </a:r>
            <a:r>
              <a:rPr lang="en-US" dirty="0">
                <a:latin typeface="Arial" panose="020B0604020202020204" pitchFamily="34" charset="0"/>
                <a:cs typeface="Arial" panose="020B0604020202020204" pitchFamily="34" charset="0"/>
              </a:rPr>
              <a:t>represent the results of endometriosis or if they are contributing factors. </a:t>
            </a:r>
            <a:endParaRPr lang="en-US" dirty="0" smtClean="0">
              <a:latin typeface="Arial" panose="020B0604020202020204" pitchFamily="34" charset="0"/>
              <a:cs typeface="Arial" panose="020B0604020202020204" pitchFamily="34" charset="0"/>
            </a:endParaRPr>
          </a:p>
          <a:p>
            <a:pPr>
              <a:buClr>
                <a:srgbClr val="FF0000"/>
              </a:buClr>
              <a:buFont typeface="Wingdings" panose="05000000000000000000" pitchFamily="2" charset="2"/>
              <a:buChar char="Ø"/>
            </a:pPr>
            <a:endParaRPr lang="en-US" dirty="0">
              <a:latin typeface="Arial" panose="020B0604020202020204" pitchFamily="34" charset="0"/>
              <a:cs typeface="Arial" panose="020B0604020202020204" pitchFamily="34" charset="0"/>
            </a:endParaRPr>
          </a:p>
          <a:p>
            <a:pPr>
              <a:buClr>
                <a:srgbClr val="FF0000"/>
              </a:buClr>
              <a:buFont typeface="Wingdings" panose="05000000000000000000" pitchFamily="2" charset="2"/>
              <a:buChar char="Ø"/>
            </a:pPr>
            <a:r>
              <a:rPr lang="en-US" dirty="0" smtClean="0">
                <a:latin typeface="Arial" panose="020B0604020202020204" pitchFamily="34" charset="0"/>
                <a:cs typeface="Arial" panose="020B0604020202020204" pitchFamily="34" charset="0"/>
              </a:rPr>
              <a:t>It is postulated that differences in </a:t>
            </a:r>
            <a:r>
              <a:rPr lang="en-US" dirty="0" err="1" smtClean="0">
                <a:latin typeface="Arial" panose="020B0604020202020204" pitchFamily="34" charset="0"/>
                <a:cs typeface="Arial" panose="020B0604020202020204" pitchFamily="34" charset="0"/>
              </a:rPr>
              <a:t>eMSCs</a:t>
            </a:r>
            <a:r>
              <a:rPr lang="en-US" dirty="0" smtClean="0">
                <a:latin typeface="Arial" panose="020B0604020202020204" pitchFamily="34" charset="0"/>
                <a:cs typeface="Arial" panose="020B0604020202020204" pitchFamily="34" charset="0"/>
              </a:rPr>
              <a:t> in terms of type and quality in women with endometriosis compared to normal controls might explain the pathophysiology of endometriosis. </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9367605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stretch>
            <a:fillRect/>
          </a:stretch>
        </p:blipFill>
        <p:spPr>
          <a:xfrm>
            <a:off x="1833861" y="1825625"/>
            <a:ext cx="8524278" cy="4351338"/>
          </a:xfrm>
          <a:prstGeom prst="rect">
            <a:avLst/>
          </a:prstGeom>
        </p:spPr>
      </p:pic>
    </p:spTree>
    <p:extLst>
      <p:ext uri="{BB962C8B-B14F-4D97-AF65-F5344CB8AC3E}">
        <p14:creationId xmlns:p14="http://schemas.microsoft.com/office/powerpoint/2010/main" xmlns="" val="4466877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a:latin typeface="Arial" panose="020B0604020202020204" pitchFamily="34" charset="0"/>
                <a:cs typeface="Arial" panose="020B0604020202020204" pitchFamily="34" charset="0"/>
              </a:rPr>
              <a:t>Endometriosis main characteristics and contributions to its knowledge</a:t>
            </a: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
            </a:r>
            <a:br>
              <a:rPr lang="en-US" sz="2400" b="1" dirty="0">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3" cstate="print"/>
          <a:stretch>
            <a:fillRect/>
          </a:stretch>
        </p:blipFill>
        <p:spPr>
          <a:xfrm>
            <a:off x="935797" y="1581804"/>
            <a:ext cx="5597647" cy="4351338"/>
          </a:xfrm>
          <a:prstGeom prst="rect">
            <a:avLst/>
          </a:prstGeom>
        </p:spPr>
      </p:pic>
      <p:pic>
        <p:nvPicPr>
          <p:cNvPr id="4" name="Picture 3"/>
          <p:cNvPicPr>
            <a:picLocks noChangeAspect="1"/>
          </p:cNvPicPr>
          <p:nvPr/>
        </p:nvPicPr>
        <p:blipFill>
          <a:blip r:embed="rId4" cstate="print"/>
          <a:stretch>
            <a:fillRect/>
          </a:stretch>
        </p:blipFill>
        <p:spPr>
          <a:xfrm>
            <a:off x="6843565" y="1581804"/>
            <a:ext cx="4790634" cy="4351338"/>
          </a:xfrm>
          <a:prstGeom prst="rect">
            <a:avLst/>
          </a:prstGeom>
        </p:spPr>
      </p:pic>
    </p:spTree>
    <p:extLst>
      <p:ext uri="{BB962C8B-B14F-4D97-AF65-F5344CB8AC3E}">
        <p14:creationId xmlns:p14="http://schemas.microsoft.com/office/powerpoint/2010/main" xmlns="" val="14335611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a:t/>
            </a:r>
            <a:br>
              <a:rPr lang="en-US" dirty="0"/>
            </a:br>
            <a:r>
              <a:rPr lang="en-US" dirty="0"/>
              <a:t>Ectopic </a:t>
            </a:r>
            <a:r>
              <a:rPr lang="en-US" dirty="0" err="1"/>
              <a:t>eMSCs</a:t>
            </a:r>
            <a:r>
              <a:rPr lang="en-US" dirty="0"/>
              <a:t> form more new blood vessels compared to </a:t>
            </a:r>
            <a:r>
              <a:rPr lang="en-US" dirty="0" err="1"/>
              <a:t>eutopic</a:t>
            </a:r>
            <a:r>
              <a:rPr lang="en-US" dirty="0"/>
              <a:t> </a:t>
            </a:r>
            <a:r>
              <a:rPr lang="en-US" dirty="0" err="1"/>
              <a:t>eMSCs</a:t>
            </a:r>
            <a:r>
              <a:rPr lang="en-US" dirty="0"/>
              <a:t> when transplanted into</a:t>
            </a:r>
            <a:br>
              <a:rPr lang="en-US" dirty="0"/>
            </a:br>
            <a:r>
              <a:rPr lang="en-US" dirty="0" err="1"/>
              <a:t>immunodeficient</a:t>
            </a:r>
            <a:r>
              <a:rPr lang="en-US" dirty="0"/>
              <a:t> mice [43]. The peritoneal cavity of women with endometriosis may support their</a:t>
            </a:r>
            <a:br>
              <a:rPr lang="en-US" dirty="0"/>
            </a:br>
            <a:r>
              <a:rPr lang="en-US" dirty="0"/>
              <a:t>survival, and an altered stem/progenitor cell niche may prompt ectopic </a:t>
            </a:r>
            <a:r>
              <a:rPr lang="en-US" dirty="0" err="1"/>
              <a:t>eMSCs</a:t>
            </a:r>
            <a:r>
              <a:rPr lang="en-US" dirty="0"/>
              <a:t> to secrete different</a:t>
            </a:r>
            <a:br>
              <a:rPr lang="en-US" dirty="0"/>
            </a:br>
            <a:r>
              <a:rPr lang="en-US" dirty="0"/>
              <a:t>paracrine factors to </a:t>
            </a:r>
            <a:r>
              <a:rPr lang="en-US" dirty="0" err="1"/>
              <a:t>eutopic</a:t>
            </a:r>
            <a:r>
              <a:rPr lang="en-US" dirty="0"/>
              <a:t> </a:t>
            </a:r>
            <a:r>
              <a:rPr lang="en-US" dirty="0" err="1"/>
              <a:t>eMSCs</a:t>
            </a:r>
            <a:r>
              <a:rPr lang="en-US" dirty="0"/>
              <a:t> contributing to lesion progression. In vitro, ectopic </a:t>
            </a:r>
            <a:r>
              <a:rPr lang="en-US" dirty="0" err="1"/>
              <a:t>eMSCs</a:t>
            </a:r>
            <a:r>
              <a:rPr lang="en-US" dirty="0"/>
              <a:t> with low</a:t>
            </a:r>
            <a:br>
              <a:rPr lang="en-US" dirty="0"/>
            </a:br>
            <a:r>
              <a:rPr lang="en-US" dirty="0" err="1"/>
              <a:t>clonogenic</a:t>
            </a:r>
            <a:r>
              <a:rPr lang="en-US" dirty="0"/>
              <a:t> potential from </a:t>
            </a:r>
            <a:r>
              <a:rPr lang="en-US" dirty="0" err="1"/>
              <a:t>endometriomas</a:t>
            </a:r>
            <a:r>
              <a:rPr lang="en-US" dirty="0"/>
              <a:t> secrete more transforming growth factor beta 1 (TGFb1)</a:t>
            </a:r>
            <a:br>
              <a:rPr lang="en-US" dirty="0"/>
            </a:br>
            <a:r>
              <a:rPr lang="en-US" dirty="0"/>
              <a:t>compared to matched </a:t>
            </a:r>
            <a:r>
              <a:rPr lang="en-US" dirty="0" err="1"/>
              <a:t>eutopic</a:t>
            </a:r>
            <a:r>
              <a:rPr lang="en-US" dirty="0"/>
              <a:t> endometrium [63]. </a:t>
            </a:r>
            <a:r>
              <a:rPr lang="en-US" dirty="0" err="1"/>
              <a:t>TGFb</a:t>
            </a:r>
            <a:r>
              <a:rPr lang="en-US" dirty="0"/>
              <a:t> regulates </a:t>
            </a:r>
            <a:r>
              <a:rPr lang="en-US" dirty="0" err="1"/>
              <a:t>eMSC</a:t>
            </a:r>
            <a:r>
              <a:rPr lang="en-US" dirty="0"/>
              <a:t> growth and apoptosis [64]</a:t>
            </a:r>
            <a:br>
              <a:rPr lang="en-US" dirty="0"/>
            </a:br>
            <a:r>
              <a:rPr lang="en-US" dirty="0"/>
              <a:t>enabling ectopic </a:t>
            </a:r>
            <a:r>
              <a:rPr lang="en-US" dirty="0" err="1"/>
              <a:t>eMSCs</a:t>
            </a:r>
            <a:r>
              <a:rPr lang="en-US" dirty="0"/>
              <a:t> to drive their own differentiation at ectopic sites possibly overcoming their</a:t>
            </a:r>
            <a:br>
              <a:rPr lang="en-US" dirty="0"/>
            </a:br>
            <a:r>
              <a:rPr lang="en-US" dirty="0"/>
              <a:t>lower </a:t>
            </a:r>
            <a:r>
              <a:rPr lang="en-US" dirty="0" err="1"/>
              <a:t>clonogenic</a:t>
            </a:r>
            <a:r>
              <a:rPr lang="en-US" dirty="0"/>
              <a:t> potential.</a:t>
            </a:r>
            <a:br>
              <a:rPr lang="en-US" dirty="0"/>
            </a:br>
            <a:r>
              <a:rPr lang="en-US" dirty="0"/>
              <a:t/>
            </a:r>
            <a:br>
              <a:rPr lang="en-US" dirty="0"/>
            </a:br>
            <a:endParaRPr lang="en-US" dirty="0"/>
          </a:p>
        </p:txBody>
      </p:sp>
    </p:spTree>
    <p:extLst>
      <p:ext uri="{BB962C8B-B14F-4D97-AF65-F5344CB8AC3E}">
        <p14:creationId xmlns:p14="http://schemas.microsoft.com/office/powerpoint/2010/main" xmlns="" val="2546973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62500" lnSpcReduction="20000"/>
          </a:bodyPr>
          <a:lstStyle/>
          <a:p>
            <a:r>
              <a:rPr lang="en-US" dirty="0" smtClean="0"/>
              <a:t>SEEA-1+ </a:t>
            </a:r>
            <a:r>
              <a:rPr lang="en-US" dirty="0"/>
              <a:t>EPs have been identified in ectopic lesions [25], which supports </a:t>
            </a:r>
            <a:r>
              <a:rPr lang="en-US" dirty="0" err="1"/>
              <a:t>Leyendecker</a:t>
            </a:r>
            <a:r>
              <a:rPr lang="en-US" dirty="0"/>
              <a:t> et al.'s</a:t>
            </a:r>
            <a:br>
              <a:rPr lang="en-US" dirty="0"/>
            </a:br>
            <a:r>
              <a:rPr lang="en-US" dirty="0"/>
              <a:t>theory that women with endometriosis shed basalis endometrium [65]; however, it is unknown</a:t>
            </a:r>
            <a:br>
              <a:rPr lang="en-US" dirty="0"/>
            </a:br>
            <a:r>
              <a:rPr lang="en-US" dirty="0"/>
              <a:t>how these cells contribute to lesion establishment. N </a:t>
            </a:r>
            <a:r>
              <a:rPr lang="en-US" dirty="0" smtClean="0"/>
              <a:t>cadherin+ </a:t>
            </a:r>
            <a:r>
              <a:rPr lang="en-US" dirty="0"/>
              <a:t>epithelial cells have been identified</a:t>
            </a:r>
            <a:br>
              <a:rPr lang="en-US" dirty="0"/>
            </a:br>
            <a:r>
              <a:rPr lang="en-US" dirty="0"/>
              <a:t>in 50% of peritoneal and deep infiltrating lesions, with only one deep infiltrating lesion </a:t>
            </a:r>
            <a:r>
              <a:rPr lang="en-US" dirty="0" err="1"/>
              <a:t>coexpressing</a:t>
            </a:r>
            <a:r>
              <a:rPr lang="en-US" dirty="0"/>
              <a:t> both N-cadherin and E-cadherin [66]. Persistence of endometrial stem/progenitor</a:t>
            </a:r>
            <a:br>
              <a:rPr lang="en-US" dirty="0"/>
            </a:br>
            <a:r>
              <a:rPr lang="en-US" dirty="0"/>
              <a:t>cells within a shed endometrial fragment likely relies on niche cells that support their survival</a:t>
            </a:r>
            <a:br>
              <a:rPr lang="en-US" dirty="0"/>
            </a:br>
            <a:r>
              <a:rPr lang="en-US" dirty="0"/>
              <a:t>during attachment to the peritoneum and their subsequent differentiation once firmly adhered to</a:t>
            </a:r>
            <a:br>
              <a:rPr lang="en-US" dirty="0"/>
            </a:br>
            <a:r>
              <a:rPr lang="en-US" dirty="0"/>
              <a:t>the peritoneum.</a:t>
            </a:r>
            <a:br>
              <a:rPr lang="en-US" dirty="0"/>
            </a:br>
            <a:r>
              <a:rPr lang="en-US" dirty="0"/>
              <a:t>Endometriosis disease progression is dependent upon estrogen; however, </a:t>
            </a:r>
            <a:r>
              <a:rPr lang="en-US" dirty="0" smtClean="0"/>
              <a:t>SUSD2+ </a:t>
            </a:r>
            <a:r>
              <a:rPr lang="en-US" dirty="0" err="1"/>
              <a:t>eMSCs</a:t>
            </a:r>
            <a:r>
              <a:rPr lang="en-US" dirty="0"/>
              <a:t> and</a:t>
            </a:r>
            <a:br>
              <a:rPr lang="en-US" dirty="0"/>
            </a:br>
            <a:r>
              <a:rPr lang="en-US" dirty="0"/>
              <a:t>SP cells do not express ER-a [22,32]. It is likely that surrounding </a:t>
            </a:r>
            <a:r>
              <a:rPr lang="en-US" dirty="0" err="1"/>
              <a:t>ERa</a:t>
            </a:r>
            <a:r>
              <a:rPr lang="en-US" dirty="0"/>
              <a:t>-expressing stromal fibroblasts</a:t>
            </a:r>
            <a:br>
              <a:rPr lang="en-US" dirty="0"/>
            </a:br>
            <a:r>
              <a:rPr lang="en-US" dirty="0"/>
              <a:t>play a key role in regulating the growth and differentiation of the newly formed lesion and during</a:t>
            </a:r>
            <a:br>
              <a:rPr lang="en-US" dirty="0"/>
            </a:br>
            <a:r>
              <a:rPr lang="en-US" dirty="0"/>
              <a:t>its subsequent progression. </a:t>
            </a:r>
            <a:r>
              <a:rPr lang="en-US" dirty="0" smtClean="0"/>
              <a:t>SSEA-1+ </a:t>
            </a:r>
            <a:r>
              <a:rPr lang="en-US" dirty="0"/>
              <a:t>epithelial cells weakly express ER-a and also likely rely on</a:t>
            </a:r>
            <a:br>
              <a:rPr lang="en-US" dirty="0"/>
            </a:br>
            <a:r>
              <a:rPr lang="en-US" dirty="0"/>
              <a:t>paracrine growth factors to regulate estrogen-driven processes [25]. By contrast, </a:t>
            </a:r>
            <a:r>
              <a:rPr lang="en-US" dirty="0" smtClean="0"/>
              <a:t>N-cadherin+</a:t>
            </a:r>
            <a:r>
              <a:rPr lang="en-US" dirty="0"/>
              <a:t/>
            </a:r>
            <a:br>
              <a:rPr lang="en-US" dirty="0"/>
            </a:br>
            <a:r>
              <a:rPr lang="en-US" dirty="0"/>
              <a:t>progenitor cells express ER-a [26] and therefore may mediate their own proliferation and differentiation within a lesion. As retrograde menstruation and lesion attachment occur when circulating estrogen levels are low, ER-a activation in stem/progenitor cells (and their niche cells) may</a:t>
            </a:r>
            <a:br>
              <a:rPr lang="en-US" dirty="0"/>
            </a:br>
            <a:r>
              <a:rPr lang="en-US" dirty="0"/>
              <a:t>not be directly involved in the attachment stage of lesion development, but rather in lesion growth</a:t>
            </a:r>
            <a:br>
              <a:rPr lang="en-US" dirty="0"/>
            </a:br>
            <a:r>
              <a:rPr lang="en-US" dirty="0"/>
              <a:t>and progression.</a:t>
            </a:r>
            <a:br>
              <a:rPr lang="en-US" dirty="0"/>
            </a:br>
            <a:r>
              <a:rPr lang="en-US" dirty="0"/>
              <a:t/>
            </a:r>
            <a:br>
              <a:rPr lang="en-US" dirty="0"/>
            </a:br>
            <a:endParaRPr lang="en-US" dirty="0"/>
          </a:p>
        </p:txBody>
      </p:sp>
    </p:spTree>
    <p:extLst>
      <p:ext uri="{BB962C8B-B14F-4D97-AF65-F5344CB8AC3E}">
        <p14:creationId xmlns:p14="http://schemas.microsoft.com/office/powerpoint/2010/main" xmlns="" val="34064586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smtClean="0"/>
              <a:t>Whilst </a:t>
            </a:r>
            <a:r>
              <a:rPr lang="en-US" dirty="0"/>
              <a:t>the number of endometrial cells in the peritoneal fluid</a:t>
            </a:r>
            <a:br>
              <a:rPr lang="en-US" dirty="0"/>
            </a:br>
            <a:r>
              <a:rPr lang="en-US" dirty="0"/>
              <a:t>does not differ, the cell types contained in the shed tissue</a:t>
            </a:r>
            <a:br>
              <a:rPr lang="en-US" dirty="0"/>
            </a:br>
            <a:r>
              <a:rPr lang="en-US" dirty="0"/>
              <a:t>may have an important role. </a:t>
            </a:r>
            <a:endParaRPr lang="en-US" dirty="0" smtClean="0"/>
          </a:p>
          <a:p>
            <a:r>
              <a:rPr lang="en-US" dirty="0" smtClean="0"/>
              <a:t>Women </a:t>
            </a:r>
            <a:r>
              <a:rPr lang="en-US" dirty="0"/>
              <a:t>with endometriosis</a:t>
            </a:r>
            <a:br>
              <a:rPr lang="en-US" dirty="0"/>
            </a:br>
            <a:r>
              <a:rPr lang="en-US" dirty="0"/>
              <a:t>have more SSEA-1+SOX9+ epithelial cells in their </a:t>
            </a:r>
            <a:r>
              <a:rPr lang="en-US" dirty="0" err="1"/>
              <a:t>functionalis</a:t>
            </a:r>
            <a:r>
              <a:rPr lang="en-US" dirty="0"/>
              <a:t/>
            </a:r>
            <a:br>
              <a:rPr lang="en-US" dirty="0"/>
            </a:br>
            <a:r>
              <a:rPr lang="en-US" dirty="0"/>
              <a:t>compared to normal women. These cells can form 3D structures</a:t>
            </a:r>
            <a:br>
              <a:rPr lang="en-US" dirty="0"/>
            </a:br>
            <a:r>
              <a:rPr lang="en-US" i="1" dirty="0"/>
              <a:t>in vitro</a:t>
            </a:r>
            <a:r>
              <a:rPr lang="en-US" dirty="0"/>
              <a:t>, suggesting that they may generate lesions </a:t>
            </a:r>
            <a:r>
              <a:rPr lang="en-US" i="1" dirty="0"/>
              <a:t>in vivo</a:t>
            </a:r>
            <a:r>
              <a:rPr lang="en-US" dirty="0"/>
              <a:t/>
            </a:r>
            <a:br>
              <a:rPr lang="en-US" dirty="0"/>
            </a:br>
            <a:r>
              <a:rPr lang="en-US" dirty="0"/>
              <a:t>when the </a:t>
            </a:r>
            <a:r>
              <a:rPr lang="en-US" dirty="0" err="1"/>
              <a:t>functionalis</a:t>
            </a:r>
            <a:r>
              <a:rPr lang="en-US" dirty="0"/>
              <a:t> is </a:t>
            </a:r>
            <a:r>
              <a:rPr lang="en-US" dirty="0" err="1"/>
              <a:t>retrogradely</a:t>
            </a:r>
            <a:r>
              <a:rPr lang="en-US" dirty="0"/>
              <a:t> shed at menstruation</a:t>
            </a:r>
            <a:br>
              <a:rPr lang="en-US" dirty="0"/>
            </a:br>
            <a:r>
              <a:rPr lang="en-US" dirty="0"/>
              <a:t>(</a:t>
            </a:r>
            <a:r>
              <a:rPr lang="en-US" dirty="0" err="1"/>
              <a:t>Hapangama</a:t>
            </a:r>
            <a:r>
              <a:rPr lang="en-US" dirty="0"/>
              <a:t> et al., 2019). Similar to healthy controls, the </a:t>
            </a:r>
            <a:r>
              <a:rPr lang="en-US" dirty="0" err="1"/>
              <a:t>eutopic</a:t>
            </a:r>
            <a:r>
              <a:rPr lang="en-US" dirty="0"/>
              <a:t/>
            </a:r>
            <a:br>
              <a:rPr lang="en-US" dirty="0"/>
            </a:br>
            <a:r>
              <a:rPr lang="en-US" dirty="0"/>
              <a:t>expression of LGR5 does not change over the menstrual cycle.</a:t>
            </a:r>
            <a:br>
              <a:rPr lang="en-US" dirty="0"/>
            </a:br>
            <a:r>
              <a:rPr lang="en-US" dirty="0"/>
              <a:t>However, an increase in the expression of LGR5 was observed</a:t>
            </a:r>
            <a:br>
              <a:rPr lang="en-US" dirty="0"/>
            </a:br>
            <a:r>
              <a:rPr lang="en-US" dirty="0"/>
              <a:t>in ectopic lesions when compared to </a:t>
            </a:r>
            <a:r>
              <a:rPr lang="en-US" dirty="0" err="1"/>
              <a:t>eutopic</a:t>
            </a:r>
            <a:r>
              <a:rPr lang="en-US" dirty="0"/>
              <a:t> endometrium</a:t>
            </a:r>
            <a:br>
              <a:rPr lang="en-US" dirty="0"/>
            </a:br>
            <a:r>
              <a:rPr lang="en-US" dirty="0"/>
              <a:t/>
            </a:r>
            <a:br>
              <a:rPr lang="en-US" dirty="0"/>
            </a:br>
            <a:endParaRPr lang="en-US" dirty="0"/>
          </a:p>
        </p:txBody>
      </p:sp>
    </p:spTree>
    <p:extLst>
      <p:ext uri="{BB962C8B-B14F-4D97-AF65-F5344CB8AC3E}">
        <p14:creationId xmlns:p14="http://schemas.microsoft.com/office/powerpoint/2010/main" xmlns="" val="1198060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47500" lnSpcReduction="20000"/>
          </a:bodyPr>
          <a:lstStyle/>
          <a:p>
            <a:r>
              <a:rPr lang="en-US" dirty="0"/>
              <a:t>(</a:t>
            </a:r>
            <a:r>
              <a:rPr lang="en-US" dirty="0" err="1"/>
              <a:t>Vallvé-Juanico</a:t>
            </a:r>
            <a:r>
              <a:rPr lang="en-US" dirty="0"/>
              <a:t> et al., 2018) which may suggest its involvement</a:t>
            </a:r>
            <a:br>
              <a:rPr lang="en-US" dirty="0"/>
            </a:br>
            <a:r>
              <a:rPr lang="en-US" dirty="0"/>
              <a:t>in disease pathogenesis. Menstrual effluent of women with</a:t>
            </a:r>
            <a:br>
              <a:rPr lang="en-US" dirty="0"/>
            </a:br>
            <a:r>
              <a:rPr lang="en-US" dirty="0"/>
              <a:t>endometriosis also contains an increased number of basalis</a:t>
            </a:r>
            <a:br>
              <a:rPr lang="en-US" dirty="0"/>
            </a:br>
            <a:r>
              <a:rPr lang="en-US" dirty="0"/>
              <a:t>fragments (</a:t>
            </a:r>
            <a:r>
              <a:rPr lang="en-US" dirty="0" err="1"/>
              <a:t>Leyendecker</a:t>
            </a:r>
            <a:r>
              <a:rPr lang="en-US" dirty="0"/>
              <a:t> et al., 2002), suggesting that the resident</a:t>
            </a:r>
            <a:br>
              <a:rPr lang="en-US" dirty="0"/>
            </a:br>
            <a:r>
              <a:rPr lang="en-US" dirty="0"/>
              <a:t>stem/progenitor cell populations may also contribute to the</a:t>
            </a:r>
            <a:br>
              <a:rPr lang="en-US" dirty="0"/>
            </a:br>
            <a:r>
              <a:rPr lang="en-US" dirty="0"/>
              <a:t>survival of tissue fragments reaching the pelvic cavity.</a:t>
            </a:r>
            <a:br>
              <a:rPr lang="en-US" dirty="0"/>
            </a:br>
            <a:r>
              <a:rPr lang="en-US" dirty="0"/>
              <a:t>Endometrial epithelial stem/progenitor cells have rarely</a:t>
            </a:r>
            <a:br>
              <a:rPr lang="en-US" dirty="0"/>
            </a:br>
            <a:r>
              <a:rPr lang="en-US" dirty="0"/>
              <a:t>been isolated from menstrual blood, although endometrial</a:t>
            </a:r>
            <a:br>
              <a:rPr lang="en-US" dirty="0"/>
            </a:br>
            <a:r>
              <a:rPr lang="en-US" dirty="0"/>
              <a:t>mesenchymal stem cells and stromal fibroblasts are well</a:t>
            </a:r>
            <a:br>
              <a:rPr lang="en-US" dirty="0"/>
            </a:br>
            <a:r>
              <a:rPr lang="en-US" dirty="0"/>
              <a:t>characterized in menstrual fluid (</a:t>
            </a:r>
            <a:r>
              <a:rPr lang="en-US" dirty="0" err="1"/>
              <a:t>Musina</a:t>
            </a:r>
            <a:r>
              <a:rPr lang="en-US" dirty="0"/>
              <a:t> et al., 2008; </a:t>
            </a:r>
            <a:r>
              <a:rPr lang="en-US" dirty="0" err="1"/>
              <a:t>Bozorgmehr</a:t>
            </a:r>
            <a:r>
              <a:rPr lang="en-US" dirty="0"/>
              <a:t/>
            </a:r>
            <a:br>
              <a:rPr lang="en-US" dirty="0"/>
            </a:br>
            <a:r>
              <a:rPr lang="en-US" dirty="0"/>
              <a:t>et al., 2020). The endometrial epithelial basalis marker SSEA-1</a:t>
            </a:r>
            <a:br>
              <a:rPr lang="en-US" dirty="0"/>
            </a:br>
            <a:r>
              <a:rPr lang="en-US" dirty="0"/>
              <a:t>has been identified in ectopic endometriosis lesions (</a:t>
            </a:r>
            <a:r>
              <a:rPr lang="en-US" dirty="0" err="1"/>
              <a:t>Valentijn</a:t>
            </a:r>
            <a:r>
              <a:rPr lang="en-US" dirty="0"/>
              <a:t/>
            </a:r>
            <a:br>
              <a:rPr lang="en-US" dirty="0"/>
            </a:br>
            <a:r>
              <a:rPr lang="en-US" dirty="0"/>
              <a:t>et al., 2013) which may support their role in lesion establishment</a:t>
            </a:r>
            <a:br>
              <a:rPr lang="en-US" dirty="0"/>
            </a:br>
            <a:r>
              <a:rPr lang="en-US" dirty="0"/>
              <a:t>and progression (</a:t>
            </a:r>
            <a:r>
              <a:rPr lang="en-US" dirty="0" err="1"/>
              <a:t>Valentijn</a:t>
            </a:r>
            <a:r>
              <a:rPr lang="en-US" dirty="0"/>
              <a:t> et al., 2013). SOX9, a marker of</a:t>
            </a:r>
            <a:br>
              <a:rPr lang="en-US" dirty="0"/>
            </a:br>
            <a:r>
              <a:rPr lang="en-US" dirty="0"/>
              <a:t>stem/progenitor activity in other tissues, is normally expressed</a:t>
            </a:r>
            <a:br>
              <a:rPr lang="en-US" dirty="0"/>
            </a:br>
            <a:r>
              <a:rPr lang="en-US" dirty="0"/>
              <a:t>in the basalis, but women with endometriosis exhibit a higher</a:t>
            </a:r>
            <a:br>
              <a:rPr lang="en-US" dirty="0"/>
            </a:br>
            <a:r>
              <a:rPr lang="en-US" dirty="0"/>
              <a:t>number of SSEA-1+SOX9+ cells in the </a:t>
            </a:r>
            <a:r>
              <a:rPr lang="en-US" dirty="0" err="1"/>
              <a:t>functionalis</a:t>
            </a:r>
            <a:r>
              <a:rPr lang="en-US" dirty="0"/>
              <a:t> during the</a:t>
            </a:r>
            <a:br>
              <a:rPr lang="en-US" dirty="0"/>
            </a:br>
            <a:r>
              <a:rPr lang="en-US" dirty="0"/>
              <a:t>secretory phase of the menstrual cycle. Isolated SSEA-1+SOX9+</a:t>
            </a:r>
            <a:br>
              <a:rPr lang="en-US" dirty="0"/>
            </a:br>
            <a:r>
              <a:rPr lang="en-US" dirty="0"/>
              <a:t>cells differentiated into </a:t>
            </a:r>
            <a:r>
              <a:rPr lang="en-US" dirty="0" err="1"/>
              <a:t>endometriotic</a:t>
            </a:r>
            <a:r>
              <a:rPr lang="en-US" dirty="0"/>
              <a:t> gland like structures in 3D</a:t>
            </a:r>
            <a:br>
              <a:rPr lang="en-US" dirty="0"/>
            </a:br>
            <a:r>
              <a:rPr lang="en-US" dirty="0"/>
              <a:t>culture (</a:t>
            </a:r>
            <a:r>
              <a:rPr lang="en-US" dirty="0" err="1"/>
              <a:t>Hapangama</a:t>
            </a:r>
            <a:r>
              <a:rPr lang="en-US" dirty="0"/>
              <a:t> et al., 2019). Deep basalis epithelial markers</a:t>
            </a:r>
            <a:br>
              <a:rPr lang="en-US" dirty="0"/>
            </a:br>
            <a:r>
              <a:rPr lang="en-US" dirty="0"/>
              <a:t>ALDH1 isoforms ALDH1A1, and ALDH1A3 are increased in</a:t>
            </a:r>
            <a:br>
              <a:rPr lang="en-US" dirty="0"/>
            </a:br>
            <a:r>
              <a:rPr lang="en-US" dirty="0"/>
              <a:t>the epithelium of ovarian </a:t>
            </a:r>
            <a:r>
              <a:rPr lang="en-US" dirty="0" err="1"/>
              <a:t>endometriomas</a:t>
            </a:r>
            <a:r>
              <a:rPr lang="en-US" dirty="0"/>
              <a:t>, and ALDH1A3 is</a:t>
            </a:r>
            <a:br>
              <a:rPr lang="en-US" dirty="0"/>
            </a:br>
            <a:r>
              <a:rPr lang="en-US" dirty="0"/>
              <a:t>increased in the epithelium of lesions found on the bowel</a:t>
            </a:r>
            <a:br>
              <a:rPr lang="en-US" dirty="0"/>
            </a:br>
            <a:r>
              <a:rPr lang="en-US" dirty="0"/>
              <a:t>(Ma et al., 2020), potentially suggesting the cells were derived</a:t>
            </a:r>
            <a:br>
              <a:rPr lang="en-US" dirty="0"/>
            </a:br>
            <a:r>
              <a:rPr lang="en-US" dirty="0"/>
              <a:t>from basalis epithelium. All of these findings suggest that</a:t>
            </a:r>
            <a:br>
              <a:rPr lang="en-US" dirty="0"/>
            </a:br>
            <a:r>
              <a:rPr lang="en-US" dirty="0"/>
              <a:t>endometriosis lesion survival depends on the presence of one or</a:t>
            </a:r>
            <a:br>
              <a:rPr lang="en-US" dirty="0"/>
            </a:br>
            <a:r>
              <a:rPr lang="en-US" dirty="0"/>
              <a:t>more basalis-derived epithelial stem/progenitor cells.</a:t>
            </a:r>
            <a:br>
              <a:rPr lang="en-US" dirty="0"/>
            </a:br>
            <a:r>
              <a:rPr lang="en-US" dirty="0"/>
              <a:t/>
            </a:r>
            <a:br>
              <a:rPr lang="en-US" dirty="0"/>
            </a:br>
            <a:endParaRPr lang="en-US" dirty="0"/>
          </a:p>
        </p:txBody>
      </p:sp>
    </p:spTree>
    <p:extLst>
      <p:ext uri="{BB962C8B-B14F-4D97-AF65-F5344CB8AC3E}">
        <p14:creationId xmlns:p14="http://schemas.microsoft.com/office/powerpoint/2010/main" xmlns="" val="3671862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800" b="1" dirty="0">
                <a:solidFill>
                  <a:srgbClr val="002060"/>
                </a:solidFill>
                <a:latin typeface="Arial" panose="020B0604020202020204" pitchFamily="34" charset="0"/>
                <a:cs typeface="Arial" panose="020B0604020202020204" pitchFamily="34" charset="0"/>
              </a:rPr>
              <a:t>Schematic </a:t>
            </a:r>
            <a:r>
              <a:rPr lang="en-US" sz="2800" b="1" dirty="0" smtClean="0">
                <a:solidFill>
                  <a:srgbClr val="002060"/>
                </a:solidFill>
                <a:latin typeface="Arial" panose="020B0604020202020204" pitchFamily="34" charset="0"/>
                <a:cs typeface="Arial" panose="020B0604020202020204" pitchFamily="34" charset="0"/>
              </a:rPr>
              <a:t>representation </a:t>
            </a:r>
            <a:r>
              <a:rPr lang="en-US" sz="2800" b="1" dirty="0">
                <a:solidFill>
                  <a:srgbClr val="002060"/>
                </a:solidFill>
                <a:latin typeface="Arial" panose="020B0604020202020204" pitchFamily="34" charset="0"/>
                <a:cs typeface="Arial" panose="020B0604020202020204" pitchFamily="34" charset="0"/>
              </a:rPr>
              <a:t>of the </a:t>
            </a:r>
            <a:r>
              <a:rPr lang="en-US" sz="2800" b="1" dirty="0" err="1" smtClean="0">
                <a:solidFill>
                  <a:srgbClr val="002060"/>
                </a:solidFill>
                <a:latin typeface="Arial" panose="020B0604020202020204" pitchFamily="34" charset="0"/>
                <a:cs typeface="Arial" panose="020B0604020202020204" pitchFamily="34" charset="0"/>
              </a:rPr>
              <a:t>endometriotic</a:t>
            </a:r>
            <a:r>
              <a:rPr lang="en-US" sz="2800" b="1" dirty="0" smtClean="0">
                <a:solidFill>
                  <a:srgbClr val="002060"/>
                </a:solidFill>
                <a:latin typeface="Arial" panose="020B0604020202020204" pitchFamily="34" charset="0"/>
                <a:cs typeface="Arial" panose="020B0604020202020204" pitchFamily="34" charset="0"/>
              </a:rPr>
              <a:t> lesion immune microenvironment</a:t>
            </a:r>
            <a:r>
              <a:rPr lang="en-US" sz="2800" b="1" dirty="0">
                <a:solidFill>
                  <a:srgbClr val="002060"/>
                </a:solidFill>
                <a:latin typeface="Arial" panose="020B0604020202020204" pitchFamily="34" charset="0"/>
                <a:cs typeface="Arial" panose="020B0604020202020204" pitchFamily="34" charset="0"/>
              </a:rPr>
              <a:t/>
            </a:r>
            <a:br>
              <a:rPr lang="en-US" sz="2800" b="1" dirty="0">
                <a:solidFill>
                  <a:srgbClr val="002060"/>
                </a:solidFill>
                <a:latin typeface="Arial" panose="020B0604020202020204" pitchFamily="34" charset="0"/>
                <a:cs typeface="Arial" panose="020B0604020202020204" pitchFamily="34" charset="0"/>
              </a:rPr>
            </a:br>
            <a:r>
              <a:rPr lang="en-US" sz="2800" b="1" dirty="0">
                <a:solidFill>
                  <a:srgbClr val="002060"/>
                </a:solidFill>
                <a:latin typeface="Arial" panose="020B0604020202020204" pitchFamily="34" charset="0"/>
                <a:cs typeface="Arial" panose="020B0604020202020204" pitchFamily="34" charset="0"/>
              </a:rPr>
              <a:t/>
            </a:r>
            <a:br>
              <a:rPr lang="en-US" sz="2800" b="1" dirty="0">
                <a:solidFill>
                  <a:srgbClr val="002060"/>
                </a:solidFill>
                <a:latin typeface="Arial" panose="020B0604020202020204" pitchFamily="34" charset="0"/>
                <a:cs typeface="Arial" panose="020B0604020202020204" pitchFamily="34" charset="0"/>
              </a:rPr>
            </a:br>
            <a:endParaRPr lang="en-US" sz="2800" b="1" dirty="0">
              <a:solidFill>
                <a:srgbClr val="00206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print"/>
          <a:stretch>
            <a:fillRect/>
          </a:stretch>
        </p:blipFill>
        <p:spPr>
          <a:xfrm>
            <a:off x="353885" y="1355826"/>
            <a:ext cx="11083636" cy="5413868"/>
          </a:xfrm>
          <a:prstGeom prst="rect">
            <a:avLst/>
          </a:prstGeom>
        </p:spPr>
      </p:pic>
    </p:spTree>
    <p:extLst>
      <p:ext uri="{BB962C8B-B14F-4D97-AF65-F5344CB8AC3E}">
        <p14:creationId xmlns:p14="http://schemas.microsoft.com/office/powerpoint/2010/main" xmlns="" val="40791249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solidFill>
                  <a:srgbClr val="002060"/>
                </a:solidFill>
                <a:latin typeface="Arial" panose="020B0604020202020204" pitchFamily="34" charset="0"/>
                <a:cs typeface="Arial" panose="020B0604020202020204" pitchFamily="34" charset="0"/>
              </a:rPr>
              <a:t>Complex </a:t>
            </a:r>
            <a:r>
              <a:rPr lang="en-US" sz="2400" b="1" dirty="0">
                <a:solidFill>
                  <a:srgbClr val="002060"/>
                </a:solidFill>
                <a:latin typeface="Arial" panose="020B0604020202020204" pitchFamily="34" charset="0"/>
                <a:cs typeface="Arial" panose="020B0604020202020204" pitchFamily="34" charset="0"/>
              </a:rPr>
              <a:t>pathophysiology of endometriosis with immunity</a:t>
            </a:r>
            <a:br>
              <a:rPr lang="en-US" sz="2400" b="1" dirty="0">
                <a:solidFill>
                  <a:srgbClr val="002060"/>
                </a:solidFill>
                <a:latin typeface="Arial" panose="020B0604020202020204" pitchFamily="34" charset="0"/>
                <a:cs typeface="Arial" panose="020B0604020202020204" pitchFamily="34" charset="0"/>
              </a:rPr>
            </a:br>
            <a:r>
              <a:rPr lang="en-US" sz="2400" b="1" dirty="0">
                <a:solidFill>
                  <a:srgbClr val="002060"/>
                </a:solidFill>
                <a:latin typeface="Arial" panose="020B0604020202020204" pitchFamily="34" charset="0"/>
                <a:cs typeface="Arial" panose="020B0604020202020204" pitchFamily="34" charset="0"/>
              </a:rPr>
              <a:t/>
            </a:r>
            <a:br>
              <a:rPr lang="en-US" sz="2400" b="1" dirty="0">
                <a:solidFill>
                  <a:srgbClr val="002060"/>
                </a:solidFill>
                <a:latin typeface="Arial" panose="020B0604020202020204" pitchFamily="34" charset="0"/>
                <a:cs typeface="Arial" panose="020B0604020202020204" pitchFamily="34" charset="0"/>
              </a:rPr>
            </a:br>
            <a:endParaRPr lang="en-US" sz="2400" b="1" dirty="0">
              <a:solidFill>
                <a:srgbClr val="00206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cstate="print"/>
          <a:stretch>
            <a:fillRect/>
          </a:stretch>
        </p:blipFill>
        <p:spPr>
          <a:xfrm>
            <a:off x="629589" y="1608058"/>
            <a:ext cx="10932823" cy="4786472"/>
          </a:xfrm>
          <a:prstGeom prst="rect">
            <a:avLst/>
          </a:prstGeom>
        </p:spPr>
      </p:pic>
    </p:spTree>
    <p:extLst>
      <p:ext uri="{BB962C8B-B14F-4D97-AF65-F5344CB8AC3E}">
        <p14:creationId xmlns:p14="http://schemas.microsoft.com/office/powerpoint/2010/main" xmlns="" val="42129627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400" b="1" dirty="0">
                <a:solidFill>
                  <a:srgbClr val="002060"/>
                </a:solidFill>
                <a:latin typeface="Arial" panose="020B0604020202020204" pitchFamily="34" charset="0"/>
                <a:cs typeface="Arial" panose="020B0604020202020204" pitchFamily="34" charset="0"/>
              </a:rPr>
              <a:t>Schematic representation of the therapeutic approaches that can modulate the immune system in endometriosis</a:t>
            </a:r>
            <a:br>
              <a:rPr lang="en-US" sz="2400" b="1" dirty="0">
                <a:solidFill>
                  <a:srgbClr val="002060"/>
                </a:solidFill>
                <a:latin typeface="Arial" panose="020B0604020202020204" pitchFamily="34" charset="0"/>
                <a:cs typeface="Arial" panose="020B0604020202020204" pitchFamily="34" charset="0"/>
              </a:rPr>
            </a:br>
            <a:r>
              <a:rPr lang="en-US" sz="2400" b="1" dirty="0">
                <a:solidFill>
                  <a:srgbClr val="002060"/>
                </a:solidFill>
                <a:latin typeface="Arial" panose="020B0604020202020204" pitchFamily="34" charset="0"/>
                <a:cs typeface="Arial" panose="020B0604020202020204" pitchFamily="34" charset="0"/>
              </a:rPr>
              <a:t/>
            </a:r>
            <a:br>
              <a:rPr lang="en-US" sz="2400" b="1" dirty="0">
                <a:solidFill>
                  <a:srgbClr val="002060"/>
                </a:solidFill>
                <a:latin typeface="Arial" panose="020B0604020202020204" pitchFamily="34" charset="0"/>
                <a:cs typeface="Arial" panose="020B0604020202020204" pitchFamily="34" charset="0"/>
              </a:rPr>
            </a:br>
            <a:endParaRPr lang="en-US" sz="2400" b="1" dirty="0">
              <a:solidFill>
                <a:srgbClr val="00206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cstate="print"/>
          <a:stretch>
            <a:fillRect/>
          </a:stretch>
        </p:blipFill>
        <p:spPr>
          <a:xfrm>
            <a:off x="2557649" y="1198856"/>
            <a:ext cx="6658691" cy="5667768"/>
          </a:xfrm>
          <a:prstGeom prst="rect">
            <a:avLst/>
          </a:prstGeom>
        </p:spPr>
      </p:pic>
    </p:spTree>
    <p:extLst>
      <p:ext uri="{BB962C8B-B14F-4D97-AF65-F5344CB8AC3E}">
        <p14:creationId xmlns:p14="http://schemas.microsoft.com/office/powerpoint/2010/main" xmlns="" val="11377627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400" b="1" dirty="0">
                <a:solidFill>
                  <a:srgbClr val="002060"/>
                </a:solidFill>
                <a:latin typeface="Arial" panose="020B0604020202020204" pitchFamily="34" charset="0"/>
                <a:cs typeface="Arial" panose="020B0604020202020204" pitchFamily="34" charset="0"/>
              </a:rPr>
              <a:t>Ovarian and Menstrual cycle, structure of human endometrium and its shedding during menstruation</a:t>
            </a:r>
            <a:r>
              <a:rPr lang="en-US" sz="2400" b="1" dirty="0">
                <a:latin typeface="Arial" panose="020B0604020202020204" pitchFamily="34" charset="0"/>
                <a:cs typeface="Arial" panose="020B0604020202020204" pitchFamily="34" charset="0"/>
              </a:rPr>
              <a:t/>
            </a: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
            </a:r>
            <a:br>
              <a:rPr lang="en-US" sz="2400" b="1" dirty="0">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cstate="print"/>
          <a:stretch>
            <a:fillRect/>
          </a:stretch>
        </p:blipFill>
        <p:spPr>
          <a:xfrm>
            <a:off x="-112056" y="1445623"/>
            <a:ext cx="4700880" cy="4354286"/>
          </a:xfrm>
          <a:prstGeom prst="rect">
            <a:avLst/>
          </a:prstGeom>
        </p:spPr>
      </p:pic>
      <p:pic>
        <p:nvPicPr>
          <p:cNvPr id="5" name="Picture 4"/>
          <p:cNvPicPr>
            <a:picLocks noChangeAspect="1"/>
          </p:cNvPicPr>
          <p:nvPr/>
        </p:nvPicPr>
        <p:blipFill>
          <a:blip r:embed="rId4" cstate="print"/>
          <a:stretch>
            <a:fillRect/>
          </a:stretch>
        </p:blipFill>
        <p:spPr>
          <a:xfrm>
            <a:off x="4359962" y="1690688"/>
            <a:ext cx="4453114" cy="3133861"/>
          </a:xfrm>
          <a:prstGeom prst="rect">
            <a:avLst/>
          </a:prstGeom>
        </p:spPr>
      </p:pic>
      <p:pic>
        <p:nvPicPr>
          <p:cNvPr id="3" name="Picture 2"/>
          <p:cNvPicPr>
            <a:picLocks noChangeAspect="1"/>
          </p:cNvPicPr>
          <p:nvPr/>
        </p:nvPicPr>
        <p:blipFill>
          <a:blip r:embed="rId5" cstate="print"/>
          <a:stretch>
            <a:fillRect/>
          </a:stretch>
        </p:blipFill>
        <p:spPr>
          <a:xfrm>
            <a:off x="8813076" y="1690688"/>
            <a:ext cx="3148252" cy="2816857"/>
          </a:xfrm>
          <a:prstGeom prst="rect">
            <a:avLst/>
          </a:prstGeom>
        </p:spPr>
      </p:pic>
      <p:sp>
        <p:nvSpPr>
          <p:cNvPr id="6" name="TextBox 5"/>
          <p:cNvSpPr txBox="1"/>
          <p:nvPr/>
        </p:nvSpPr>
        <p:spPr>
          <a:xfrm>
            <a:off x="111455" y="6044974"/>
            <a:ext cx="4319196" cy="369332"/>
          </a:xfrm>
          <a:prstGeom prst="rect">
            <a:avLst/>
          </a:prstGeom>
          <a:noFill/>
        </p:spPr>
        <p:txBody>
          <a:bodyPr wrap="none" rtlCol="0">
            <a:spAutoFit/>
          </a:bodyPr>
          <a:lstStyle/>
          <a:p>
            <a:r>
              <a:rPr lang="en-US" b="1" dirty="0" err="1" smtClean="0">
                <a:solidFill>
                  <a:srgbClr val="002060"/>
                </a:solidFill>
              </a:rPr>
              <a:t>Bozorgmehr</a:t>
            </a:r>
            <a:r>
              <a:rPr lang="en-US" b="1" dirty="0" smtClean="0">
                <a:solidFill>
                  <a:srgbClr val="002060"/>
                </a:solidFill>
              </a:rPr>
              <a:t> et al. Front. Cell Develop. 2021</a:t>
            </a:r>
            <a:endParaRPr lang="en-US" b="1" dirty="0">
              <a:solidFill>
                <a:srgbClr val="002060"/>
              </a:solidFill>
            </a:endParaRPr>
          </a:p>
        </p:txBody>
      </p:sp>
    </p:spTree>
    <p:extLst>
      <p:ext uri="{BB962C8B-B14F-4D97-AF65-F5344CB8AC3E}">
        <p14:creationId xmlns:p14="http://schemas.microsoft.com/office/powerpoint/2010/main" xmlns="" val="16946316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solidFill>
                  <a:srgbClr val="002060"/>
                </a:solidFill>
                <a:latin typeface="Arial" panose="020B0604020202020204" pitchFamily="34" charset="0"/>
                <a:cs typeface="Arial" panose="020B0604020202020204" pitchFamily="34" charset="0"/>
              </a:rPr>
              <a:t>Differentiation potential of </a:t>
            </a:r>
            <a:r>
              <a:rPr lang="en-US" sz="3200" b="1" dirty="0" err="1" smtClean="0">
                <a:solidFill>
                  <a:srgbClr val="002060"/>
                </a:solidFill>
                <a:latin typeface="Arial" panose="020B0604020202020204" pitchFamily="34" charset="0"/>
                <a:cs typeface="Arial" panose="020B0604020202020204" pitchFamily="34" charset="0"/>
              </a:rPr>
              <a:t>MenSCs</a:t>
            </a:r>
            <a:endParaRPr lang="en-US" sz="3200" b="1" dirty="0">
              <a:solidFill>
                <a:srgbClr val="00206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cstate="print"/>
          <a:stretch>
            <a:fillRect/>
          </a:stretch>
        </p:blipFill>
        <p:spPr>
          <a:xfrm>
            <a:off x="3079397" y="1391313"/>
            <a:ext cx="6033206" cy="5265119"/>
          </a:xfrm>
          <a:prstGeom prst="rect">
            <a:avLst/>
          </a:prstGeom>
        </p:spPr>
      </p:pic>
    </p:spTree>
    <p:extLst>
      <p:ext uri="{BB962C8B-B14F-4D97-AF65-F5344CB8AC3E}">
        <p14:creationId xmlns:p14="http://schemas.microsoft.com/office/powerpoint/2010/main" xmlns="" val="3151108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a:solidFill>
                  <a:srgbClr val="002060"/>
                </a:solidFill>
                <a:latin typeface="Arial" panose="020B0604020202020204" pitchFamily="34" charset="0"/>
                <a:cs typeface="Arial" panose="020B0604020202020204" pitchFamily="34" charset="0"/>
              </a:rPr>
              <a:t>Retrograde menstruation of endometrial stem/progenitor cells</a:t>
            </a:r>
          </a:p>
        </p:txBody>
      </p:sp>
      <p:pic>
        <p:nvPicPr>
          <p:cNvPr id="4" name="Content Placeholder 3"/>
          <p:cNvPicPr>
            <a:picLocks noGrp="1" noChangeAspect="1"/>
          </p:cNvPicPr>
          <p:nvPr>
            <p:ph idx="1"/>
          </p:nvPr>
        </p:nvPicPr>
        <p:blipFill>
          <a:blip r:embed="rId3" cstate="print"/>
          <a:stretch>
            <a:fillRect/>
          </a:stretch>
        </p:blipFill>
        <p:spPr>
          <a:xfrm>
            <a:off x="2320682" y="1825625"/>
            <a:ext cx="7550635" cy="4351338"/>
          </a:xfrm>
          <a:prstGeom prst="rect">
            <a:avLst/>
          </a:prstGeom>
        </p:spPr>
      </p:pic>
    </p:spTree>
    <p:extLst>
      <p:ext uri="{BB962C8B-B14F-4D97-AF65-F5344CB8AC3E}">
        <p14:creationId xmlns:p14="http://schemas.microsoft.com/office/powerpoint/2010/main" xmlns="" val="2046481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a:solidFill>
                  <a:srgbClr val="002060"/>
                </a:solidFill>
                <a:latin typeface="Arial" panose="020B0604020202020204" pitchFamily="34" charset="0"/>
                <a:cs typeface="Arial" panose="020B0604020202020204" pitchFamily="34" charset="0"/>
              </a:rPr>
              <a:t>Scales of stem cell regulation in self-renewing tissues</a:t>
            </a:r>
          </a:p>
        </p:txBody>
      </p:sp>
      <p:pic>
        <p:nvPicPr>
          <p:cNvPr id="4" name="Picture 3"/>
          <p:cNvPicPr>
            <a:picLocks noChangeAspect="1"/>
          </p:cNvPicPr>
          <p:nvPr/>
        </p:nvPicPr>
        <p:blipFill>
          <a:blip r:embed="rId3" cstate="print"/>
          <a:stretch>
            <a:fillRect/>
          </a:stretch>
        </p:blipFill>
        <p:spPr>
          <a:xfrm>
            <a:off x="2417910" y="3491026"/>
            <a:ext cx="2442326" cy="1418904"/>
          </a:xfrm>
          <a:prstGeom prst="rect">
            <a:avLst/>
          </a:prstGeom>
        </p:spPr>
      </p:pic>
      <p:pic>
        <p:nvPicPr>
          <p:cNvPr id="5" name="Picture 4"/>
          <p:cNvPicPr>
            <a:picLocks noChangeAspect="1"/>
          </p:cNvPicPr>
          <p:nvPr/>
        </p:nvPicPr>
        <p:blipFill>
          <a:blip r:embed="rId4" cstate="print"/>
          <a:stretch>
            <a:fillRect/>
          </a:stretch>
        </p:blipFill>
        <p:spPr>
          <a:xfrm>
            <a:off x="2371644" y="2107096"/>
            <a:ext cx="2488591" cy="1309785"/>
          </a:xfrm>
          <a:prstGeom prst="rect">
            <a:avLst/>
          </a:prstGeom>
        </p:spPr>
      </p:pic>
      <p:pic>
        <p:nvPicPr>
          <p:cNvPr id="6" name="Picture 5"/>
          <p:cNvPicPr>
            <a:picLocks noChangeAspect="1"/>
          </p:cNvPicPr>
          <p:nvPr/>
        </p:nvPicPr>
        <p:blipFill>
          <a:blip r:embed="rId5" cstate="print"/>
          <a:stretch>
            <a:fillRect/>
          </a:stretch>
        </p:blipFill>
        <p:spPr>
          <a:xfrm>
            <a:off x="4994741" y="1794933"/>
            <a:ext cx="7106947" cy="4845644"/>
          </a:xfrm>
          <a:prstGeom prst="rect">
            <a:avLst/>
          </a:prstGeom>
        </p:spPr>
      </p:pic>
      <p:pic>
        <p:nvPicPr>
          <p:cNvPr id="1027" name="Picture 3"/>
          <p:cNvPicPr>
            <a:picLocks noChangeAspect="1" noChangeArrowheads="1"/>
          </p:cNvPicPr>
          <p:nvPr/>
        </p:nvPicPr>
        <p:blipFill>
          <a:blip r:embed="rId6" cstate="print"/>
          <a:srcRect b="47503"/>
          <a:stretch>
            <a:fillRect/>
          </a:stretch>
        </p:blipFill>
        <p:spPr bwMode="auto">
          <a:xfrm>
            <a:off x="377687" y="3489880"/>
            <a:ext cx="1948070" cy="1479684"/>
          </a:xfrm>
          <a:prstGeom prst="rect">
            <a:avLst/>
          </a:prstGeom>
          <a:noFill/>
          <a:ln w="9525">
            <a:noFill/>
            <a:miter lim="800000"/>
            <a:headEnd/>
            <a:tailEnd/>
          </a:ln>
        </p:spPr>
      </p:pic>
      <p:pic>
        <p:nvPicPr>
          <p:cNvPr id="1029" name="Picture 5"/>
          <p:cNvPicPr>
            <a:picLocks noChangeAspect="1" noChangeArrowheads="1"/>
          </p:cNvPicPr>
          <p:nvPr/>
        </p:nvPicPr>
        <p:blipFill>
          <a:blip r:embed="rId7" cstate="print"/>
          <a:srcRect/>
          <a:stretch>
            <a:fillRect/>
          </a:stretch>
        </p:blipFill>
        <p:spPr bwMode="auto">
          <a:xfrm>
            <a:off x="487016" y="2030807"/>
            <a:ext cx="1905743" cy="1338558"/>
          </a:xfrm>
          <a:prstGeom prst="rect">
            <a:avLst/>
          </a:prstGeom>
          <a:noFill/>
          <a:ln w="9525">
            <a:noFill/>
            <a:miter lim="800000"/>
            <a:headEnd/>
            <a:tailEnd/>
          </a:ln>
        </p:spPr>
      </p:pic>
    </p:spTree>
    <p:extLst>
      <p:ext uri="{BB962C8B-B14F-4D97-AF65-F5344CB8AC3E}">
        <p14:creationId xmlns:p14="http://schemas.microsoft.com/office/powerpoint/2010/main" xmlns="" val="30346506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918</TotalTime>
  <Words>2496</Words>
  <Application>Microsoft Office PowerPoint</Application>
  <PresentationFormat>Custom</PresentationFormat>
  <Paragraphs>105</Paragraphs>
  <Slides>23</Slides>
  <Notes>12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Etiology of endometriosis development: Dysfunctional pelvic immune components or aberrant endometrial stem cells </vt:lpstr>
      <vt:lpstr>Endometriosis main characteristics and contributions to its knowledge  </vt:lpstr>
      <vt:lpstr>Schematic representation of the endometriotic lesion immune microenvironment  </vt:lpstr>
      <vt:lpstr>Complex pathophysiology of endometriosis with immunity  </vt:lpstr>
      <vt:lpstr>Schematic representation of the therapeutic approaches that can modulate the immune system in endometriosis  </vt:lpstr>
      <vt:lpstr>Ovarian and Menstrual cycle, structure of human endometrium and its shedding during menstruation  </vt:lpstr>
      <vt:lpstr>Differentiation potential of MenSCs</vt:lpstr>
      <vt:lpstr>Retrograde menstruation of endometrial stem/progenitor cells</vt:lpstr>
      <vt:lpstr>Scales of stem cell regulation in self-renewing tissues</vt:lpstr>
      <vt:lpstr>Composition of the stem cell niche</vt:lpstr>
      <vt:lpstr>Limited survival of ectopically grafted tissues </vt:lpstr>
      <vt:lpstr>Immunomodulatory Properties of MenSCs in vitro and in vivo  </vt:lpstr>
      <vt:lpstr>Slide 13</vt:lpstr>
      <vt:lpstr>Slide 14</vt:lpstr>
      <vt:lpstr>Slide 15</vt:lpstr>
      <vt:lpstr>Slide 16</vt:lpstr>
      <vt:lpstr>Slide 17</vt:lpstr>
      <vt:lpstr>Concluding remarks</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Etiology of endometriosis development: Dysfunctional pelvic immune components or aberrant endometrial stem cells</dc:title>
  <dc:creator>4284219464</dc:creator>
  <cp:lastModifiedBy>zarnani</cp:lastModifiedBy>
  <cp:revision>44</cp:revision>
  <dcterms:created xsi:type="dcterms:W3CDTF">2022-01-24T07:40:01Z</dcterms:created>
  <dcterms:modified xsi:type="dcterms:W3CDTF">2022-01-26T09:22:39Z</dcterms:modified>
</cp:coreProperties>
</file>