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42"/>
  </p:notesMasterIdLst>
  <p:sldIdLst>
    <p:sldId id="256" r:id="rId2"/>
    <p:sldId id="272" r:id="rId3"/>
    <p:sldId id="307" r:id="rId4"/>
    <p:sldId id="308" r:id="rId5"/>
    <p:sldId id="257" r:id="rId6"/>
    <p:sldId id="259" r:id="rId7"/>
    <p:sldId id="303" r:id="rId8"/>
    <p:sldId id="313" r:id="rId9"/>
    <p:sldId id="304" r:id="rId10"/>
    <p:sldId id="321" r:id="rId11"/>
    <p:sldId id="275" r:id="rId12"/>
    <p:sldId id="277" r:id="rId13"/>
    <p:sldId id="278" r:id="rId14"/>
    <p:sldId id="322" r:id="rId15"/>
    <p:sldId id="279" r:id="rId16"/>
    <p:sldId id="280" r:id="rId17"/>
    <p:sldId id="283" r:id="rId18"/>
    <p:sldId id="284" r:id="rId19"/>
    <p:sldId id="276" r:id="rId20"/>
    <p:sldId id="261" r:id="rId21"/>
    <p:sldId id="262" r:id="rId22"/>
    <p:sldId id="263" r:id="rId23"/>
    <p:sldId id="264" r:id="rId24"/>
    <p:sldId id="266" r:id="rId25"/>
    <p:sldId id="302" r:id="rId26"/>
    <p:sldId id="306" r:id="rId27"/>
    <p:sldId id="286" r:id="rId28"/>
    <p:sldId id="287" r:id="rId29"/>
    <p:sldId id="288" r:id="rId30"/>
    <p:sldId id="289" r:id="rId31"/>
    <p:sldId id="290" r:id="rId32"/>
    <p:sldId id="324" r:id="rId33"/>
    <p:sldId id="325" r:id="rId34"/>
    <p:sldId id="326" r:id="rId35"/>
    <p:sldId id="327" r:id="rId36"/>
    <p:sldId id="328" r:id="rId37"/>
    <p:sldId id="329" r:id="rId38"/>
    <p:sldId id="309" r:id="rId39"/>
    <p:sldId id="285" r:id="rId40"/>
    <p:sldId id="323" r:id="rId4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autoAdjust="0"/>
    <p:restoredTop sz="94660"/>
  </p:normalViewPr>
  <p:slideViewPr>
    <p:cSldViewPr>
      <p:cViewPr varScale="1">
        <p:scale>
          <a:sx n="81" d="100"/>
          <a:sy n="81" d="100"/>
        </p:scale>
        <p:origin x="834"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199783D6-079F-4EAB-8055-065B1194A64F}" type="datetimeFigureOut">
              <a:rPr lang="fa-IR" smtClean="0"/>
              <a:pPr/>
              <a:t>22/06/1443</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D8FFED0-096F-4BB3-A1B9-48E5BBE31C70}" type="slidenum">
              <a:rPr lang="fa-IR" smtClean="0"/>
              <a:pPr/>
              <a:t>‹#›</a:t>
            </a:fld>
            <a:endParaRPr lang="fa-IR"/>
          </a:p>
        </p:txBody>
      </p:sp>
    </p:spTree>
    <p:extLst>
      <p:ext uri="{BB962C8B-B14F-4D97-AF65-F5344CB8AC3E}">
        <p14:creationId xmlns:p14="http://schemas.microsoft.com/office/powerpoint/2010/main" val="388127803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8D8FFED0-096F-4BB3-A1B9-48E5BBE31C70}" type="slidenum">
              <a:rPr lang="fa-IR" smtClean="0"/>
              <a:pPr/>
              <a:t>3</a:t>
            </a:fld>
            <a:endParaRPr lang="fa-IR"/>
          </a:p>
        </p:txBody>
      </p:sp>
    </p:spTree>
    <p:extLst>
      <p:ext uri="{BB962C8B-B14F-4D97-AF65-F5344CB8AC3E}">
        <p14:creationId xmlns:p14="http://schemas.microsoft.com/office/powerpoint/2010/main" val="1340617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8FFED0-096F-4BB3-A1B9-48E5BBE31C70}" type="slidenum">
              <a:rPr lang="fa-IR" smtClean="0"/>
              <a:pPr/>
              <a:t>36</a:t>
            </a:fld>
            <a:endParaRPr lang="fa-IR"/>
          </a:p>
        </p:txBody>
      </p:sp>
    </p:spTree>
    <p:extLst>
      <p:ext uri="{BB962C8B-B14F-4D97-AF65-F5344CB8AC3E}">
        <p14:creationId xmlns:p14="http://schemas.microsoft.com/office/powerpoint/2010/main" val="2131577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E0D13A6C-DEEC-47E5-8F4C-97AFCEDA4137}" type="datetimeFigureOut">
              <a:rPr lang="fa-IR" smtClean="0"/>
              <a:pPr/>
              <a:t>22/06/1443</a:t>
            </a:fld>
            <a:endParaRPr lang="fa-IR"/>
          </a:p>
        </p:txBody>
      </p:sp>
      <p:sp>
        <p:nvSpPr>
          <p:cNvPr id="17" name="Footer Placeholder 16"/>
          <p:cNvSpPr>
            <a:spLocks noGrp="1"/>
          </p:cNvSpPr>
          <p:nvPr>
            <p:ph type="ftr" sz="quarter" idx="11"/>
          </p:nvPr>
        </p:nvSpPr>
        <p:spPr>
          <a:xfrm>
            <a:off x="5410200" y="4205288"/>
            <a:ext cx="1295400" cy="457200"/>
          </a:xfrm>
        </p:spPr>
        <p:txBody>
          <a:bodyPr/>
          <a:lstStyle/>
          <a:p>
            <a:endParaRPr lang="fa-IR"/>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2F04C327-5825-4A5E-8EBB-019B6820E820}"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0D13A6C-DEEC-47E5-8F4C-97AFCEDA4137}" type="datetimeFigureOut">
              <a:rPr lang="fa-IR" smtClean="0"/>
              <a:pPr/>
              <a:t>22/06/1443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F04C327-5825-4A5E-8EBB-019B6820E820}"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0D13A6C-DEEC-47E5-8F4C-97AFCEDA4137}" type="datetimeFigureOut">
              <a:rPr lang="fa-IR" smtClean="0"/>
              <a:pPr/>
              <a:t>22/06/1443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F04C327-5825-4A5E-8EBB-019B6820E820}"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0D13A6C-DEEC-47E5-8F4C-97AFCEDA4137}" type="datetimeFigureOut">
              <a:rPr lang="fa-IR" smtClean="0"/>
              <a:pPr/>
              <a:t>22/06/1443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F04C327-5825-4A5E-8EBB-019B6820E820}"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0D13A6C-DEEC-47E5-8F4C-97AFCEDA4137}" type="datetimeFigureOut">
              <a:rPr lang="fa-IR" smtClean="0"/>
              <a:pPr/>
              <a:t>22/06/1443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F04C327-5825-4A5E-8EBB-019B6820E820}"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0D13A6C-DEEC-47E5-8F4C-97AFCEDA4137}" type="datetimeFigureOut">
              <a:rPr lang="fa-IR" smtClean="0"/>
              <a:pPr/>
              <a:t>22/06/1443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F04C327-5825-4A5E-8EBB-019B6820E820}"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E0D13A6C-DEEC-47E5-8F4C-97AFCEDA4137}" type="datetimeFigureOut">
              <a:rPr lang="fa-IR" smtClean="0"/>
              <a:pPr/>
              <a:t>22/06/1443</a:t>
            </a:fld>
            <a:endParaRPr lang="fa-IR"/>
          </a:p>
        </p:txBody>
      </p:sp>
      <p:sp>
        <p:nvSpPr>
          <p:cNvPr id="27" name="Slide Number Placeholder 26"/>
          <p:cNvSpPr>
            <a:spLocks noGrp="1"/>
          </p:cNvSpPr>
          <p:nvPr>
            <p:ph type="sldNum" sz="quarter" idx="11"/>
          </p:nvPr>
        </p:nvSpPr>
        <p:spPr/>
        <p:txBody>
          <a:bodyPr rtlCol="0"/>
          <a:lstStyle/>
          <a:p>
            <a:fld id="{2F04C327-5825-4A5E-8EBB-019B6820E820}" type="slidenum">
              <a:rPr lang="fa-IR" smtClean="0"/>
              <a:pPr/>
              <a:t>‹#›</a:t>
            </a:fld>
            <a:endParaRPr lang="fa-IR"/>
          </a:p>
        </p:txBody>
      </p:sp>
      <p:sp>
        <p:nvSpPr>
          <p:cNvPr id="28" name="Footer Placeholder 27"/>
          <p:cNvSpPr>
            <a:spLocks noGrp="1"/>
          </p:cNvSpPr>
          <p:nvPr>
            <p:ph type="ftr" sz="quarter" idx="12"/>
          </p:nvPr>
        </p:nvSpPr>
        <p:spPr/>
        <p:txBody>
          <a:bodyPr rtlCol="0"/>
          <a:lstStyle/>
          <a:p>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E0D13A6C-DEEC-47E5-8F4C-97AFCEDA4137}" type="datetimeFigureOut">
              <a:rPr lang="fa-IR" smtClean="0"/>
              <a:pPr/>
              <a:t>22/06/1443</a:t>
            </a:fld>
            <a:endParaRPr lang="fa-IR"/>
          </a:p>
        </p:txBody>
      </p:sp>
      <p:sp>
        <p:nvSpPr>
          <p:cNvPr id="4" name="Footer Placeholder 3"/>
          <p:cNvSpPr>
            <a:spLocks noGrp="1"/>
          </p:cNvSpPr>
          <p:nvPr>
            <p:ph type="ftr" sz="quarter" idx="11"/>
          </p:nvPr>
        </p:nvSpPr>
        <p:spPr>
          <a:xfrm>
            <a:off x="5257800" y="612648"/>
            <a:ext cx="1325880" cy="457200"/>
          </a:xfrm>
        </p:spPr>
        <p:txBody>
          <a:bodyPr/>
          <a:lstStyle/>
          <a:p>
            <a:endParaRPr lang="fa-IR"/>
          </a:p>
        </p:txBody>
      </p:sp>
      <p:sp>
        <p:nvSpPr>
          <p:cNvPr id="5" name="Slide Number Placeholder 4"/>
          <p:cNvSpPr>
            <a:spLocks noGrp="1"/>
          </p:cNvSpPr>
          <p:nvPr>
            <p:ph type="sldNum" sz="quarter" idx="12"/>
          </p:nvPr>
        </p:nvSpPr>
        <p:spPr>
          <a:xfrm>
            <a:off x="8174736" y="2272"/>
            <a:ext cx="762000" cy="365760"/>
          </a:xfrm>
        </p:spPr>
        <p:txBody>
          <a:bodyPr/>
          <a:lstStyle/>
          <a:p>
            <a:fld id="{2F04C327-5825-4A5E-8EBB-019B6820E820}"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D13A6C-DEEC-47E5-8F4C-97AFCEDA4137}" type="datetimeFigureOut">
              <a:rPr lang="fa-IR" smtClean="0"/>
              <a:pPr/>
              <a:t>22/06/1443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2F04C327-5825-4A5E-8EBB-019B6820E820}"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0D13A6C-DEEC-47E5-8F4C-97AFCEDA4137}" type="datetimeFigureOut">
              <a:rPr lang="fa-IR" smtClean="0"/>
              <a:pPr/>
              <a:t>22/06/1443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F04C327-5825-4A5E-8EBB-019B6820E820}"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0D13A6C-DEEC-47E5-8F4C-97AFCEDA4137}" type="datetimeFigureOut">
              <a:rPr lang="fa-IR" smtClean="0"/>
              <a:pPr/>
              <a:t>22/06/1443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F04C327-5825-4A5E-8EBB-019B6820E820}"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E0D13A6C-DEEC-47E5-8F4C-97AFCEDA4137}" type="datetimeFigureOut">
              <a:rPr lang="fa-IR" smtClean="0"/>
              <a:pPr/>
              <a:t>22/06/1443</a:t>
            </a:fld>
            <a:endParaRPr lang="fa-IR"/>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fa-IR"/>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2F04C327-5825-4A5E-8EBB-019B6820E820}"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365760" indent="-256032" algn="r" rtl="1"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r" rtl="1"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r" rtl="1"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r" rtl="1"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r" rtl="1"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r" rtl="1"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r" rtl="1"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r" rtl="1"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r" rtl="1"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url?url=http://www.medscape.com/viewarticle/855693&amp;rct=j&amp;frm=1&amp;q=&amp;esrc=s&amp;sa=U&amp;ved=0ahUKEwjMg_2xs_nJAhUGXRoKHRL_Agk4KBDBbggYMAE&amp;usg=AFQjCNH1W2EmJC1ikeas5oQ9BZm2YuDK6w"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url?url=http://www.soc.ucsb.edu/sexinfo/article/endometriosis&amp;rct=j&amp;frm=1&amp;q=&amp;esrc=s&amp;sa=U&amp;ved=0ahUKEwiTj8_asvnJAhVI2BoKHTRSA6AQwW4IGDAB&amp;usg=AFQjCNFI_N0TNbHOQnc4M4E47-7c4oRy1w"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google.com/url?url=http://googlingendometriosis.com/reviews.html&amp;rct=j&amp;frm=1&amp;q=&amp;esrc=s&amp;sa=U&amp;ved=0ahUKEwiF-OTDs_nJAhVL1hoKHThqB7c4PBDBbggYMAE&amp;usg=AFQjCNEmwsmA-8FvGr4zJw_V6BJfcbRvlg" TargetMode="Externa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url?url=http://www.medscape.com/viewarticle/855693&amp;rct=j&amp;frm=1&amp;q=&amp;esrc=s&amp;sa=U&amp;ved=0ahUKEwjMg_2xs_nJAhUGXRoKHRL_Agk4KBDBbggYMAE&amp;usg=AFQjCNH1W2EmJC1ikeas5oQ9BZm2YuDK6w" TargetMode="Externa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url?url=http://www.conversationagent.com/2008/12/thank-you.html&amp;rct=j&amp;frm=1&amp;q=&amp;esrc=s&amp;sa=U&amp;ved=0ahUKEwijgInqtvvJAhVDwBQKHQLLAVEQwW4INDAP&amp;usg=AFQjCNFsBxFiSOpSrT45DNVInW_C916k-Q"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url?url=http://www.soc.ucsb.edu/sexinfo/article/endometriosis&amp;rct=j&amp;frm=1&amp;q=&amp;esrc=s&amp;sa=U&amp;ved=0ahUKEwiTj8_asvnJAhVI2BoKHTRSA6AQwW4IGDAB&amp;usg=AFQjCNFI_N0TNbHOQnc4M4E47-7c4oRy1w"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url?url=http://emedicine.medscape.com/article/271899-overview&amp;rct=j&amp;frm=1&amp;q=&amp;esrc=s&amp;sa=U&amp;ved=0ahUKEwiK9fGCs_nJAhVGCBoKHZKOARg4FBDBbggYMAE&amp;usg=AFQjCNHs-eFbp43yEF7DliqR8V5VJhdH7A"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url?url=http://www.soc.ucsb.edu/sexinfo/article/endometriosis&amp;rct=j&amp;frm=1&amp;q=&amp;esrc=s&amp;sa=U&amp;ved=0ahUKEwiTj8_asvnJAhVI2BoKHTRSA6AQwW4IGDAB&amp;usg=AFQjCNFI_N0TNbHOQnc4M4E47-7c4oRy1w"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ctr"/>
            <a:r>
              <a:rPr lang="en-US" dirty="0" err="1" smtClean="0"/>
              <a:t>Patogenesis</a:t>
            </a:r>
            <a:r>
              <a:rPr lang="en-US" dirty="0" smtClean="0"/>
              <a:t> Of Infertility In </a:t>
            </a:r>
            <a:r>
              <a:rPr lang="en-US" dirty="0" err="1" smtClean="0"/>
              <a:t>Endomertiosis</a:t>
            </a:r>
            <a:r>
              <a:rPr lang="en-US" dirty="0" smtClean="0"/>
              <a:t> and Fertility Preservation</a:t>
            </a:r>
            <a:endParaRPr lang="fa-IR" dirty="0"/>
          </a:p>
        </p:txBody>
      </p:sp>
      <p:sp>
        <p:nvSpPr>
          <p:cNvPr id="3" name="Subtitle 2"/>
          <p:cNvSpPr>
            <a:spLocks noGrp="1"/>
          </p:cNvSpPr>
          <p:nvPr>
            <p:ph type="subTitle" idx="1"/>
          </p:nvPr>
        </p:nvSpPr>
        <p:spPr>
          <a:xfrm>
            <a:off x="228600" y="4724400"/>
            <a:ext cx="4800600" cy="1524000"/>
          </a:xfrm>
        </p:spPr>
        <p:txBody>
          <a:bodyPr>
            <a:normAutofit/>
          </a:bodyPr>
          <a:lstStyle/>
          <a:p>
            <a:pPr algn="ctr"/>
            <a:r>
              <a:rPr lang="en-US" dirty="0" smtClean="0"/>
              <a:t>Dr </a:t>
            </a:r>
            <a:r>
              <a:rPr lang="en-US" dirty="0" err="1" smtClean="0"/>
              <a:t>S.Zafardoust</a:t>
            </a:r>
            <a:r>
              <a:rPr lang="en-US" dirty="0" smtClean="0"/>
              <a:t> -</a:t>
            </a:r>
            <a:r>
              <a:rPr lang="en-US" dirty="0" err="1" smtClean="0"/>
              <a:t>Obs&amp;Gyn</a:t>
            </a:r>
            <a:r>
              <a:rPr lang="en-US" dirty="0" smtClean="0"/>
              <a:t> </a:t>
            </a:r>
          </a:p>
          <a:p>
            <a:pPr algn="ctr"/>
            <a:r>
              <a:rPr lang="en-US" dirty="0" smtClean="0"/>
              <a:t>Fellowship in infertility and reproductive medicine</a:t>
            </a:r>
            <a:endParaRPr lang="fa-IR" dirty="0"/>
          </a:p>
        </p:txBody>
      </p:sp>
      <p:pic>
        <p:nvPicPr>
          <p:cNvPr id="5" name="Picture 2" descr="Image result for endometriosis">
            <a:hlinkClick r:id="rId2"/>
          </p:cNvPr>
          <p:cNvPicPr>
            <a:picLocks noChangeAspect="1" noChangeArrowheads="1"/>
          </p:cNvPicPr>
          <p:nvPr/>
        </p:nvPicPr>
        <p:blipFill>
          <a:blip r:embed="rId3"/>
          <a:srcRect/>
          <a:stretch>
            <a:fillRect/>
          </a:stretch>
        </p:blipFill>
        <p:spPr bwMode="auto">
          <a:xfrm>
            <a:off x="5334000" y="4267200"/>
            <a:ext cx="3429000" cy="2362200"/>
          </a:xfrm>
          <a:prstGeom prst="rect">
            <a:avLst/>
          </a:prstGeom>
          <a:noFill/>
        </p:spPr>
      </p:pic>
    </p:spTree>
  </p:cSld>
  <p:clrMapOvr>
    <a:masterClrMapping/>
  </p:clrMapOvr>
  <p:transition spd="slow">
    <p:comb/>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solidFill>
                  <a:schemeClr val="accent4">
                    <a:lumMod val="75000"/>
                  </a:schemeClr>
                </a:solidFill>
              </a:rPr>
              <a:t>Effect on Gametes and Embryo</a:t>
            </a: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2809874"/>
            <a:ext cx="7467600" cy="2981325"/>
          </a:xfrm>
          <a:prstGeom prst="rect">
            <a:avLst/>
          </a:prstGeom>
        </p:spPr>
      </p:pic>
    </p:spTree>
    <p:extLst>
      <p:ext uri="{BB962C8B-B14F-4D97-AF65-F5344CB8AC3E}">
        <p14:creationId xmlns:p14="http://schemas.microsoft.com/office/powerpoint/2010/main" val="1900309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762000"/>
          </a:xfrm>
        </p:spPr>
        <p:txBody>
          <a:bodyPr>
            <a:normAutofit/>
          </a:bodyPr>
          <a:lstStyle/>
          <a:p>
            <a:pPr algn="ctr"/>
            <a:endParaRPr lang="fa-IR" dirty="0">
              <a:solidFill>
                <a:schemeClr val="accent4">
                  <a:lumMod val="75000"/>
                </a:schemeClr>
              </a:solidFill>
            </a:endParaRPr>
          </a:p>
        </p:txBody>
      </p:sp>
      <p:sp>
        <p:nvSpPr>
          <p:cNvPr id="3" name="Content Placeholder 2"/>
          <p:cNvSpPr>
            <a:spLocks noGrp="1"/>
          </p:cNvSpPr>
          <p:nvPr>
            <p:ph idx="1"/>
          </p:nvPr>
        </p:nvSpPr>
        <p:spPr>
          <a:xfrm>
            <a:off x="457200" y="1905000"/>
            <a:ext cx="8229600" cy="4669536"/>
          </a:xfrm>
        </p:spPr>
        <p:txBody>
          <a:bodyPr>
            <a:normAutofit/>
          </a:bodyPr>
          <a:lstStyle/>
          <a:p>
            <a:pPr algn="just" rtl="0">
              <a:buFont typeface="Wingdings" pitchFamily="2" charset="2"/>
              <a:buChar char="v"/>
            </a:pPr>
            <a:r>
              <a:rPr lang="en-US" dirty="0" smtClean="0"/>
              <a:t>Altered ovulation and oocyte production </a:t>
            </a:r>
            <a:endParaRPr lang="en-US" dirty="0" smtClean="0"/>
          </a:p>
          <a:p>
            <a:pPr algn="just" rtl="0">
              <a:buFont typeface="Wingdings" pitchFamily="2" charset="2"/>
              <a:buChar char="v"/>
            </a:pPr>
            <a:endParaRPr lang="en-US" b="1" dirty="0">
              <a:solidFill>
                <a:srgbClr val="0070C0"/>
              </a:solidFill>
            </a:endParaRPr>
          </a:p>
          <a:p>
            <a:pPr algn="just" rtl="0">
              <a:buFont typeface="Wingdings" pitchFamily="2" charset="2"/>
              <a:buChar char="v"/>
            </a:pPr>
            <a:r>
              <a:rPr lang="en-US" b="1" dirty="0" smtClean="0">
                <a:solidFill>
                  <a:srgbClr val="0070C0"/>
                </a:solidFill>
              </a:rPr>
              <a:t>Oocyte </a:t>
            </a:r>
            <a:r>
              <a:rPr lang="en-US" b="1" dirty="0" smtClean="0">
                <a:solidFill>
                  <a:srgbClr val="0070C0"/>
                </a:solidFill>
              </a:rPr>
              <a:t>production </a:t>
            </a:r>
            <a:r>
              <a:rPr lang="en-US" dirty="0" smtClean="0"/>
              <a:t>and </a:t>
            </a:r>
            <a:r>
              <a:rPr lang="en-US" b="1" dirty="0" smtClean="0">
                <a:solidFill>
                  <a:srgbClr val="0070C0"/>
                </a:solidFill>
              </a:rPr>
              <a:t>ovulation</a:t>
            </a:r>
            <a:r>
              <a:rPr lang="en-US" dirty="0" smtClean="0"/>
              <a:t> in the affected ovary </a:t>
            </a:r>
            <a:r>
              <a:rPr lang="en-US" dirty="0" smtClean="0"/>
              <a:t>.</a:t>
            </a:r>
          </a:p>
          <a:p>
            <a:pPr algn="just" rtl="0">
              <a:buFont typeface="Wingdings" pitchFamily="2" charset="2"/>
              <a:buChar char="v"/>
            </a:pPr>
            <a:endParaRPr lang="en-US" dirty="0"/>
          </a:p>
          <a:p>
            <a:pPr algn="just" rtl="0">
              <a:buFont typeface="Wingdings" pitchFamily="2" charset="2"/>
              <a:buChar char="v"/>
            </a:pPr>
            <a:endParaRPr lang="en-US" dirty="0" smtClean="0"/>
          </a:p>
          <a:p>
            <a:pPr algn="just" rtl="0">
              <a:buFont typeface="Wingdings" pitchFamily="2" charset="2"/>
              <a:buChar char="v"/>
            </a:pPr>
            <a:r>
              <a:rPr lang="en-US" dirty="0"/>
              <a:t>The increased number of inflammatory cells in the peritoneal fluid not only damage the oocytes and sperm, but have also been shown to have </a:t>
            </a:r>
            <a:r>
              <a:rPr lang="en-US" b="1" dirty="0">
                <a:solidFill>
                  <a:schemeClr val="accent3">
                    <a:lumMod val="60000"/>
                    <a:lumOff val="40000"/>
                  </a:schemeClr>
                </a:solidFill>
              </a:rPr>
              <a:t>toxic effects on the embryo.</a:t>
            </a:r>
            <a:endParaRPr lang="en-US" dirty="0"/>
          </a:p>
          <a:p>
            <a:pPr algn="just" rtl="0">
              <a:buFont typeface="Wingdings" pitchFamily="2" charset="2"/>
              <a:buChar char="v"/>
            </a:pPr>
            <a:endParaRPr lang="en-US" dirty="0" smtClean="0"/>
          </a:p>
          <a:p>
            <a:pPr marL="109728" indent="0" algn="just" rtl="0">
              <a:buNone/>
            </a:pPr>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838200"/>
          </a:xfrm>
        </p:spPr>
        <p:txBody>
          <a:bodyPr>
            <a:normAutofit/>
          </a:bodyPr>
          <a:lstStyle/>
          <a:p>
            <a:pPr algn="ctr"/>
            <a:r>
              <a:rPr lang="en-US" b="1" dirty="0" smtClean="0">
                <a:solidFill>
                  <a:schemeClr val="accent4">
                    <a:lumMod val="75000"/>
                  </a:schemeClr>
                </a:solidFill>
              </a:rPr>
              <a:t>Effect on Gametes and Embryo</a:t>
            </a:r>
            <a:endParaRPr lang="fa-IR" dirty="0"/>
          </a:p>
        </p:txBody>
      </p:sp>
      <p:sp>
        <p:nvSpPr>
          <p:cNvPr id="3" name="Content Placeholder 2"/>
          <p:cNvSpPr>
            <a:spLocks noGrp="1"/>
          </p:cNvSpPr>
          <p:nvPr>
            <p:ph idx="1"/>
          </p:nvPr>
        </p:nvSpPr>
        <p:spPr>
          <a:xfrm>
            <a:off x="457200" y="1828800"/>
            <a:ext cx="8229600" cy="4745736"/>
          </a:xfrm>
        </p:spPr>
        <p:txBody>
          <a:bodyPr>
            <a:normAutofit/>
          </a:bodyPr>
          <a:lstStyle/>
          <a:p>
            <a:pPr algn="just" rtl="0">
              <a:buFont typeface="Wingdings" pitchFamily="2" charset="2"/>
              <a:buChar char="v"/>
            </a:pPr>
            <a:r>
              <a:rPr lang="en-US" dirty="0" smtClean="0"/>
              <a:t>In </a:t>
            </a:r>
            <a:r>
              <a:rPr lang="en-US" dirty="0" smtClean="0"/>
              <a:t>addition, studies have shown aberrant expression of </a:t>
            </a:r>
            <a:r>
              <a:rPr lang="en-US" b="1" dirty="0" smtClean="0">
                <a:solidFill>
                  <a:schemeClr val="accent3">
                    <a:lumMod val="60000"/>
                    <a:lumOff val="40000"/>
                  </a:schemeClr>
                </a:solidFill>
              </a:rPr>
              <a:t>glutathione peroxidase </a:t>
            </a:r>
            <a:r>
              <a:rPr lang="en-US" dirty="0" smtClean="0"/>
              <a:t>and </a:t>
            </a:r>
            <a:r>
              <a:rPr lang="en-US" b="1" dirty="0" smtClean="0">
                <a:solidFill>
                  <a:schemeClr val="accent3">
                    <a:lumMod val="60000"/>
                    <a:lumOff val="40000"/>
                  </a:schemeClr>
                </a:solidFill>
              </a:rPr>
              <a:t>catalase</a:t>
            </a:r>
            <a:r>
              <a:rPr lang="en-US" dirty="0" smtClean="0"/>
              <a:t> in the endometrium of patients with endometriosis and it can be suspected that there is also an </a:t>
            </a:r>
            <a:r>
              <a:rPr lang="en-US" b="1" dirty="0" smtClean="0">
                <a:solidFill>
                  <a:schemeClr val="accent3">
                    <a:lumMod val="60000"/>
                    <a:lumOff val="40000"/>
                  </a:schemeClr>
                </a:solidFill>
              </a:rPr>
              <a:t>increase</a:t>
            </a:r>
            <a:r>
              <a:rPr lang="en-US" dirty="0" smtClean="0"/>
              <a:t> in endometrial </a:t>
            </a:r>
            <a:r>
              <a:rPr lang="en-US" b="1" dirty="0" smtClean="0">
                <a:solidFill>
                  <a:schemeClr val="accent3">
                    <a:lumMod val="60000"/>
                    <a:lumOff val="40000"/>
                  </a:schemeClr>
                </a:solidFill>
              </a:rPr>
              <a:t>free radicals </a:t>
            </a:r>
            <a:r>
              <a:rPr lang="en-US" dirty="0" smtClean="0"/>
              <a:t>and subsequently a negative affect on embryo </a:t>
            </a:r>
            <a:r>
              <a:rPr lang="en-US" sz="2600" dirty="0" smtClean="0"/>
              <a:t>viability.</a:t>
            </a:r>
            <a:endParaRPr lang="fa-I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90600"/>
          </a:xfrm>
        </p:spPr>
        <p:txBody>
          <a:bodyPr>
            <a:normAutofit fontScale="90000"/>
          </a:bodyPr>
          <a:lstStyle/>
          <a:p>
            <a:pPr algn="ctr"/>
            <a:r>
              <a:rPr lang="en-US" b="1" dirty="0" smtClean="0">
                <a:solidFill>
                  <a:schemeClr val="accent2">
                    <a:lumMod val="60000"/>
                    <a:lumOff val="40000"/>
                  </a:schemeClr>
                </a:solidFill>
              </a:rPr>
              <a:t>Effect on Fallopian Tube and Embryo Transport</a:t>
            </a:r>
            <a:endParaRPr lang="fa-IR" dirty="0">
              <a:solidFill>
                <a:schemeClr val="accent2">
                  <a:lumMod val="60000"/>
                  <a:lumOff val="40000"/>
                </a:schemeClr>
              </a:solidFill>
            </a:endParaRPr>
          </a:p>
        </p:txBody>
      </p:sp>
      <p:sp>
        <p:nvSpPr>
          <p:cNvPr id="3" name="Content Placeholder 2"/>
          <p:cNvSpPr>
            <a:spLocks noGrp="1"/>
          </p:cNvSpPr>
          <p:nvPr>
            <p:ph idx="1"/>
          </p:nvPr>
        </p:nvSpPr>
        <p:spPr>
          <a:xfrm>
            <a:off x="457200" y="2133600"/>
            <a:ext cx="8229600" cy="4440936"/>
          </a:xfrm>
        </p:spPr>
        <p:txBody>
          <a:bodyPr/>
          <a:lstStyle/>
          <a:p>
            <a:pPr algn="just" rtl="0">
              <a:buFont typeface="Wingdings" pitchFamily="2" charset="2"/>
              <a:buChar char="Ø"/>
            </a:pPr>
            <a:r>
              <a:rPr lang="en-US" dirty="0" smtClean="0"/>
              <a:t>Gamete transport is also affected by the </a:t>
            </a:r>
            <a:r>
              <a:rPr lang="en-US" b="1" dirty="0" smtClean="0">
                <a:solidFill>
                  <a:schemeClr val="accent3">
                    <a:lumMod val="75000"/>
                  </a:schemeClr>
                </a:solidFill>
              </a:rPr>
              <a:t>inflammatory environment </a:t>
            </a:r>
            <a:r>
              <a:rPr lang="en-US" dirty="0" smtClean="0"/>
              <a:t>and </a:t>
            </a:r>
            <a:r>
              <a:rPr lang="en-US" b="1" dirty="0" smtClean="0">
                <a:solidFill>
                  <a:schemeClr val="accent3">
                    <a:lumMod val="75000"/>
                  </a:schemeClr>
                </a:solidFill>
              </a:rPr>
              <a:t>increased cytokines </a:t>
            </a:r>
            <a:r>
              <a:rPr lang="en-US" dirty="0" smtClean="0"/>
              <a:t>found in endometriosis; inflammation impairs tubal function and </a:t>
            </a:r>
            <a:r>
              <a:rPr lang="en-US" b="1" dirty="0" smtClean="0">
                <a:solidFill>
                  <a:schemeClr val="accent4">
                    <a:lumMod val="75000"/>
                  </a:schemeClr>
                </a:solidFill>
              </a:rPr>
              <a:t>decreases tubal motility</a:t>
            </a:r>
            <a:r>
              <a:rPr lang="en-US" dirty="0" smtClean="0"/>
              <a:t>. </a:t>
            </a:r>
            <a:endParaRPr lang="en-US" dirty="0" smtClean="0"/>
          </a:p>
          <a:p>
            <a:pPr marL="109728" indent="0" algn="just" rtl="0">
              <a:buNone/>
            </a:pPr>
            <a:endParaRPr lang="en-US" dirty="0" smtClean="0"/>
          </a:p>
          <a:p>
            <a:pPr algn="just" rtl="0">
              <a:buFont typeface="Wingdings" pitchFamily="2" charset="2"/>
              <a:buChar char="Ø"/>
            </a:pPr>
            <a:r>
              <a:rPr lang="en-US" dirty="0" smtClean="0"/>
              <a:t>Disordered </a:t>
            </a:r>
            <a:r>
              <a:rPr lang="en-US" dirty="0" err="1" smtClean="0"/>
              <a:t>myometrial</a:t>
            </a:r>
            <a:r>
              <a:rPr lang="en-US" dirty="0" smtClean="0"/>
              <a:t> contractions associated with endometriosis can also impair gamete transport and embryo implantation </a:t>
            </a:r>
            <a:r>
              <a:rPr lang="en-US" sz="1400" dirty="0" smtClean="0">
                <a:solidFill>
                  <a:schemeClr val="accent6">
                    <a:lumMod val="50000"/>
                  </a:schemeClr>
                </a:solidFill>
              </a:rPr>
              <a:t>(</a:t>
            </a:r>
            <a:r>
              <a:rPr lang="en-US" sz="1400" dirty="0" err="1" smtClean="0">
                <a:solidFill>
                  <a:schemeClr val="accent6">
                    <a:lumMod val="50000"/>
                  </a:schemeClr>
                </a:solidFill>
              </a:rPr>
              <a:t>Holoch</a:t>
            </a:r>
            <a:r>
              <a:rPr lang="en-US" sz="1400" dirty="0" smtClean="0">
                <a:solidFill>
                  <a:schemeClr val="accent6">
                    <a:lumMod val="50000"/>
                  </a:schemeClr>
                </a:solidFill>
              </a:rPr>
              <a:t> KJ, </a:t>
            </a:r>
            <a:r>
              <a:rPr lang="en-US" sz="1400" dirty="0" err="1" smtClean="0">
                <a:solidFill>
                  <a:schemeClr val="accent6">
                    <a:lumMod val="50000"/>
                  </a:schemeClr>
                </a:solidFill>
              </a:rPr>
              <a:t>Lessey</a:t>
            </a:r>
            <a:r>
              <a:rPr lang="en-US" sz="1400" dirty="0" smtClean="0">
                <a:solidFill>
                  <a:schemeClr val="accent6">
                    <a:lumMod val="50000"/>
                  </a:schemeClr>
                </a:solidFill>
              </a:rPr>
              <a:t> BA. Endometriosis and infertility. Clinical obstetrics and gynecology. 2010)</a:t>
            </a:r>
            <a:endParaRPr lang="fa-IR" sz="1400" dirty="0">
              <a:solidFill>
                <a:schemeClr val="accent6">
                  <a:lumMod val="50000"/>
                </a:schemeClr>
              </a:solidFill>
            </a:endParaRPr>
          </a:p>
        </p:txBody>
      </p:sp>
    </p:spTree>
  </p:cSld>
  <p:clrMapOvr>
    <a:masterClrMapping/>
  </p:clrMapOvr>
  <p:transition spd="slow">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FFC000"/>
                </a:solidFill>
              </a:rPr>
              <a:t>Effect on the Endometrium</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2438400"/>
            <a:ext cx="6934200" cy="3962400"/>
          </a:xfrm>
          <a:prstGeom prst="rect">
            <a:avLst/>
          </a:prstGeom>
        </p:spPr>
      </p:pic>
    </p:spTree>
    <p:extLst>
      <p:ext uri="{BB962C8B-B14F-4D97-AF65-F5344CB8AC3E}">
        <p14:creationId xmlns:p14="http://schemas.microsoft.com/office/powerpoint/2010/main" val="37005041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14400"/>
          </a:xfrm>
        </p:spPr>
        <p:txBody>
          <a:bodyPr>
            <a:normAutofit/>
          </a:bodyPr>
          <a:lstStyle/>
          <a:p>
            <a:pPr algn="ctr"/>
            <a:r>
              <a:rPr lang="en-US" b="1" dirty="0" smtClean="0">
                <a:solidFill>
                  <a:srgbClr val="FFC000"/>
                </a:solidFill>
              </a:rPr>
              <a:t>Effect on the </a:t>
            </a:r>
            <a:r>
              <a:rPr lang="en-US" b="1" dirty="0" err="1" smtClean="0">
                <a:solidFill>
                  <a:srgbClr val="FFC000"/>
                </a:solidFill>
              </a:rPr>
              <a:t>Endometrium</a:t>
            </a:r>
            <a:endParaRPr lang="fa-IR" dirty="0">
              <a:solidFill>
                <a:srgbClr val="FFC000"/>
              </a:solidFill>
            </a:endParaRPr>
          </a:p>
        </p:txBody>
      </p:sp>
      <p:sp>
        <p:nvSpPr>
          <p:cNvPr id="3" name="Content Placeholder 2"/>
          <p:cNvSpPr>
            <a:spLocks noGrp="1"/>
          </p:cNvSpPr>
          <p:nvPr>
            <p:ph idx="1"/>
          </p:nvPr>
        </p:nvSpPr>
        <p:spPr>
          <a:xfrm>
            <a:off x="457200" y="1600200"/>
            <a:ext cx="8229600" cy="4974336"/>
          </a:xfrm>
        </p:spPr>
        <p:txBody>
          <a:bodyPr>
            <a:normAutofit lnSpcReduction="10000"/>
          </a:bodyPr>
          <a:lstStyle/>
          <a:p>
            <a:pPr algn="just" rtl="0">
              <a:buFont typeface="Wingdings" pitchFamily="2" charset="2"/>
              <a:buChar char="q"/>
            </a:pPr>
            <a:r>
              <a:rPr lang="en-US" dirty="0" smtClean="0"/>
              <a:t>Endometriosis </a:t>
            </a:r>
            <a:r>
              <a:rPr lang="en-US" dirty="0" smtClean="0"/>
              <a:t>affects the </a:t>
            </a:r>
            <a:r>
              <a:rPr lang="en-US" b="1" dirty="0" err="1" smtClean="0">
                <a:solidFill>
                  <a:schemeClr val="accent4">
                    <a:lumMod val="75000"/>
                  </a:schemeClr>
                </a:solidFill>
              </a:rPr>
              <a:t>eutopic</a:t>
            </a:r>
            <a:r>
              <a:rPr lang="en-US" b="1" dirty="0" smtClean="0">
                <a:solidFill>
                  <a:schemeClr val="accent4">
                    <a:lumMod val="75000"/>
                  </a:schemeClr>
                </a:solidFill>
              </a:rPr>
              <a:t> endometrium </a:t>
            </a:r>
            <a:r>
              <a:rPr lang="en-US" dirty="0" smtClean="0"/>
              <a:t>and causes implantation </a:t>
            </a:r>
            <a:r>
              <a:rPr lang="en-US" dirty="0" smtClean="0"/>
              <a:t>failure.</a:t>
            </a:r>
          </a:p>
          <a:p>
            <a:pPr algn="just" rtl="0">
              <a:buFont typeface="Wingdings" pitchFamily="2" charset="2"/>
              <a:buChar char="q"/>
            </a:pPr>
            <a:endParaRPr lang="en-US" dirty="0"/>
          </a:p>
          <a:p>
            <a:pPr algn="just" rtl="0">
              <a:buFont typeface="Wingdings" pitchFamily="2" charset="2"/>
              <a:buChar char="q"/>
            </a:pPr>
            <a:r>
              <a:rPr lang="en-US" dirty="0" smtClean="0"/>
              <a:t>Recently </a:t>
            </a:r>
            <a:r>
              <a:rPr lang="en-US" dirty="0" smtClean="0"/>
              <a:t>is published data demonstrating that </a:t>
            </a:r>
            <a:r>
              <a:rPr lang="en-US" b="1" dirty="0" smtClean="0">
                <a:solidFill>
                  <a:srgbClr val="FFC000"/>
                </a:solidFill>
              </a:rPr>
              <a:t>cells migrate from ectopic endometrial implants </a:t>
            </a:r>
            <a:r>
              <a:rPr lang="en-US" dirty="0" smtClean="0"/>
              <a:t>to the </a:t>
            </a:r>
            <a:r>
              <a:rPr lang="en-US" b="1" dirty="0" err="1" smtClean="0">
                <a:solidFill>
                  <a:srgbClr val="FFC000"/>
                </a:solidFill>
              </a:rPr>
              <a:t>eutopic</a:t>
            </a:r>
            <a:r>
              <a:rPr lang="en-US" b="1" dirty="0" smtClean="0">
                <a:solidFill>
                  <a:srgbClr val="FFC000"/>
                </a:solidFill>
              </a:rPr>
              <a:t> endometrium </a:t>
            </a:r>
            <a:endParaRPr lang="en-US" b="1" dirty="0" smtClean="0">
              <a:solidFill>
                <a:srgbClr val="FFC000"/>
              </a:solidFill>
            </a:endParaRPr>
          </a:p>
          <a:p>
            <a:pPr algn="just" rtl="0">
              <a:buFont typeface="Wingdings" pitchFamily="2" charset="2"/>
              <a:buChar char="q"/>
            </a:pPr>
            <a:endParaRPr lang="en-US" sz="1600" b="1" dirty="0">
              <a:solidFill>
                <a:srgbClr val="FFC000"/>
              </a:solidFill>
            </a:endParaRPr>
          </a:p>
          <a:p>
            <a:pPr algn="just" rtl="0">
              <a:buFont typeface="Wingdings" pitchFamily="2" charset="2"/>
              <a:buChar char="q"/>
            </a:pPr>
            <a:endParaRPr lang="en-US" sz="1600" b="1" dirty="0" smtClean="0">
              <a:solidFill>
                <a:srgbClr val="FFC000"/>
              </a:solidFill>
            </a:endParaRPr>
          </a:p>
          <a:p>
            <a:pPr algn="just" rtl="0">
              <a:buFont typeface="Wingdings" pitchFamily="2" charset="2"/>
              <a:buChar char="q"/>
            </a:pPr>
            <a:r>
              <a:rPr lang="en-US" sz="2400" dirty="0" smtClean="0"/>
              <a:t>There </a:t>
            </a:r>
            <a:r>
              <a:rPr lang="en-US" sz="2400" dirty="0"/>
              <a:t>is also a </a:t>
            </a:r>
            <a:r>
              <a:rPr lang="en-US" sz="2400" b="1" dirty="0">
                <a:solidFill>
                  <a:srgbClr val="FFC000"/>
                </a:solidFill>
              </a:rPr>
              <a:t>luteal phase disruption </a:t>
            </a:r>
            <a:r>
              <a:rPr lang="en-US" sz="2400" dirty="0"/>
              <a:t>in endometriosis that may result from </a:t>
            </a:r>
            <a:r>
              <a:rPr lang="en-US" sz="2400" b="1" dirty="0">
                <a:solidFill>
                  <a:srgbClr val="FFC000"/>
                </a:solidFill>
              </a:rPr>
              <a:t>progesterone receptor </a:t>
            </a:r>
            <a:r>
              <a:rPr lang="en-US" sz="2400" b="1" dirty="0" err="1">
                <a:solidFill>
                  <a:srgbClr val="FFC000"/>
                </a:solidFill>
              </a:rPr>
              <a:t>dysregulation</a:t>
            </a:r>
            <a:r>
              <a:rPr lang="en-US" sz="2400" dirty="0"/>
              <a:t> as well as an effect on </a:t>
            </a:r>
            <a:r>
              <a:rPr lang="en-US" sz="2400" b="1" dirty="0">
                <a:solidFill>
                  <a:srgbClr val="FFC000"/>
                </a:solidFill>
              </a:rPr>
              <a:t>progesterone target genes</a:t>
            </a:r>
            <a:r>
              <a:rPr lang="en-US" sz="2400" dirty="0"/>
              <a:t>, which in turn leads to decreased endometrial receptivity. </a:t>
            </a:r>
            <a:endParaRPr lang="fa-IR" sz="2400" dirty="0"/>
          </a:p>
          <a:p>
            <a:pPr algn="just" rtl="0">
              <a:buFont typeface="Wingdings" pitchFamily="2" charset="2"/>
              <a:buChar char="q"/>
            </a:pPr>
            <a:endParaRPr lang="fa-IR" sz="2400" dirty="0">
              <a:solidFill>
                <a:schemeClr val="accent6">
                  <a:lumMod val="50000"/>
                </a:schemeClr>
              </a:solidFill>
            </a:endParaRPr>
          </a:p>
        </p:txBody>
      </p:sp>
    </p:spTree>
  </p:cSld>
  <p:clrMapOvr>
    <a:masterClrMapping/>
  </p:clrMapOvr>
  <p:transition spd="slow">
    <p:plu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14400"/>
          </a:xfrm>
        </p:spPr>
        <p:txBody>
          <a:bodyPr>
            <a:normAutofit/>
          </a:bodyPr>
          <a:lstStyle/>
          <a:p>
            <a:pPr algn="ctr"/>
            <a:r>
              <a:rPr lang="en-US" b="1" dirty="0" smtClean="0">
                <a:solidFill>
                  <a:srgbClr val="FFC000"/>
                </a:solidFill>
              </a:rPr>
              <a:t>Effect on the </a:t>
            </a:r>
            <a:r>
              <a:rPr lang="en-US" b="1" dirty="0" err="1" smtClean="0">
                <a:solidFill>
                  <a:srgbClr val="FFC000"/>
                </a:solidFill>
              </a:rPr>
              <a:t>Endometrium</a:t>
            </a:r>
            <a:endParaRPr lang="fa-IR" dirty="0"/>
          </a:p>
        </p:txBody>
      </p:sp>
      <p:sp>
        <p:nvSpPr>
          <p:cNvPr id="3" name="Content Placeholder 2"/>
          <p:cNvSpPr>
            <a:spLocks noGrp="1"/>
          </p:cNvSpPr>
          <p:nvPr>
            <p:ph idx="1"/>
          </p:nvPr>
        </p:nvSpPr>
        <p:spPr>
          <a:xfrm>
            <a:off x="457200" y="1828800"/>
            <a:ext cx="8229600" cy="4745736"/>
          </a:xfrm>
        </p:spPr>
        <p:txBody>
          <a:bodyPr>
            <a:normAutofit/>
          </a:bodyPr>
          <a:lstStyle/>
          <a:p>
            <a:pPr algn="just" rtl="0">
              <a:buFont typeface="Wingdings" pitchFamily="2" charset="2"/>
              <a:buChar char="q"/>
            </a:pPr>
            <a:r>
              <a:rPr lang="en-US" b="1" dirty="0" smtClean="0">
                <a:solidFill>
                  <a:schemeClr val="accent4">
                    <a:lumMod val="75000"/>
                  </a:schemeClr>
                </a:solidFill>
              </a:rPr>
              <a:t>Aberrant </a:t>
            </a:r>
            <a:r>
              <a:rPr lang="en-US" b="1" dirty="0" smtClean="0">
                <a:solidFill>
                  <a:schemeClr val="accent4">
                    <a:lumMod val="75000"/>
                  </a:schemeClr>
                </a:solidFill>
              </a:rPr>
              <a:t>gene expression </a:t>
            </a:r>
            <a:r>
              <a:rPr lang="en-US" dirty="0" smtClean="0"/>
              <a:t>in </a:t>
            </a:r>
            <a:r>
              <a:rPr lang="en-US" b="1" dirty="0" err="1" smtClean="0">
                <a:solidFill>
                  <a:schemeClr val="accent4">
                    <a:lumMod val="75000"/>
                  </a:schemeClr>
                </a:solidFill>
              </a:rPr>
              <a:t>eutopic</a:t>
            </a:r>
            <a:r>
              <a:rPr lang="en-US" dirty="0" smtClean="0"/>
              <a:t> and </a:t>
            </a:r>
            <a:r>
              <a:rPr lang="en-US" b="1" dirty="0" smtClean="0">
                <a:solidFill>
                  <a:schemeClr val="accent4">
                    <a:lumMod val="75000"/>
                  </a:schemeClr>
                </a:solidFill>
              </a:rPr>
              <a:t>ectopic </a:t>
            </a:r>
            <a:r>
              <a:rPr lang="en-US" dirty="0" smtClean="0"/>
              <a:t>endometrium.</a:t>
            </a:r>
          </a:p>
          <a:p>
            <a:pPr marL="109728" indent="0" algn="just" rtl="0">
              <a:buNone/>
            </a:pPr>
            <a:endParaRPr lang="en-US" dirty="0" smtClean="0"/>
          </a:p>
          <a:p>
            <a:pPr algn="just" rtl="0">
              <a:buFont typeface="Wingdings" pitchFamily="2" charset="2"/>
              <a:buChar char="q"/>
            </a:pPr>
            <a:r>
              <a:rPr lang="en-US" dirty="0" smtClean="0"/>
              <a:t> An </a:t>
            </a:r>
            <a:r>
              <a:rPr lang="en-US" dirty="0" smtClean="0"/>
              <a:t>example of aberrant gene expression is the </a:t>
            </a:r>
            <a:r>
              <a:rPr lang="en-US" b="1" dirty="0" smtClean="0">
                <a:solidFill>
                  <a:srgbClr val="FFC000"/>
                </a:solidFill>
              </a:rPr>
              <a:t>Hoxa10/HOXA10 gene </a:t>
            </a:r>
            <a:r>
              <a:rPr lang="en-US" dirty="0" smtClean="0"/>
              <a:t>.</a:t>
            </a:r>
          </a:p>
          <a:p>
            <a:pPr algn="just" rtl="0">
              <a:buFont typeface="Wingdings" pitchFamily="2" charset="2"/>
              <a:buChar char="q"/>
            </a:pPr>
            <a:endParaRPr lang="en-US" dirty="0"/>
          </a:p>
          <a:p>
            <a:pPr algn="just" rtl="0">
              <a:buFont typeface="Wingdings" pitchFamily="2" charset="2"/>
              <a:buChar char="q"/>
            </a:pPr>
            <a:r>
              <a:rPr lang="en-US" b="1" dirty="0" smtClean="0">
                <a:solidFill>
                  <a:srgbClr val="FFC000"/>
                </a:solidFill>
              </a:rPr>
              <a:t>Abnormal </a:t>
            </a:r>
            <a:r>
              <a:rPr lang="en-US" b="1" dirty="0">
                <a:solidFill>
                  <a:srgbClr val="FFC000"/>
                </a:solidFill>
              </a:rPr>
              <a:t>levels of aromatase </a:t>
            </a:r>
            <a:r>
              <a:rPr lang="en-US" dirty="0"/>
              <a:t>are present in both </a:t>
            </a:r>
            <a:r>
              <a:rPr lang="en-US" dirty="0" err="1"/>
              <a:t>endometriotic</a:t>
            </a:r>
            <a:r>
              <a:rPr lang="en-US" dirty="0"/>
              <a:t> implants as well as </a:t>
            </a:r>
            <a:r>
              <a:rPr lang="en-US" dirty="0" err="1"/>
              <a:t>eutopic</a:t>
            </a:r>
            <a:r>
              <a:rPr lang="en-US" dirty="0"/>
              <a:t> </a:t>
            </a:r>
            <a:r>
              <a:rPr lang="en-US" dirty="0" smtClean="0"/>
              <a:t>endometrium.</a:t>
            </a:r>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914400"/>
          </a:xfrm>
        </p:spPr>
        <p:txBody>
          <a:bodyPr>
            <a:normAutofit/>
          </a:bodyPr>
          <a:lstStyle/>
          <a:p>
            <a:pPr algn="ctr"/>
            <a:r>
              <a:rPr lang="en-US" b="1" dirty="0" smtClean="0">
                <a:solidFill>
                  <a:srgbClr val="FFC000"/>
                </a:solidFill>
              </a:rPr>
              <a:t>Effect on the </a:t>
            </a:r>
            <a:r>
              <a:rPr lang="en-US" b="1" dirty="0" err="1" smtClean="0">
                <a:solidFill>
                  <a:srgbClr val="FFC000"/>
                </a:solidFill>
              </a:rPr>
              <a:t>Endometrium</a:t>
            </a:r>
            <a:endParaRPr lang="fa-IR" dirty="0"/>
          </a:p>
        </p:txBody>
      </p:sp>
      <p:sp>
        <p:nvSpPr>
          <p:cNvPr id="3" name="Content Placeholder 2"/>
          <p:cNvSpPr>
            <a:spLocks noGrp="1"/>
          </p:cNvSpPr>
          <p:nvPr>
            <p:ph idx="1"/>
          </p:nvPr>
        </p:nvSpPr>
        <p:spPr>
          <a:xfrm>
            <a:off x="457200" y="1905000"/>
            <a:ext cx="8229600" cy="4669536"/>
          </a:xfrm>
        </p:spPr>
        <p:txBody>
          <a:bodyPr>
            <a:normAutofit fontScale="92500" lnSpcReduction="20000"/>
          </a:bodyPr>
          <a:lstStyle/>
          <a:p>
            <a:pPr algn="just" rtl="0">
              <a:buFont typeface="Wingdings" pitchFamily="2" charset="2"/>
              <a:buChar char="q"/>
            </a:pPr>
            <a:r>
              <a:rPr lang="en-US" dirty="0" smtClean="0"/>
              <a:t>Recent studies have also shown an association with the </a:t>
            </a:r>
            <a:r>
              <a:rPr lang="en-US" b="1" dirty="0" smtClean="0">
                <a:solidFill>
                  <a:srgbClr val="FFC000"/>
                </a:solidFill>
              </a:rPr>
              <a:t>abnormal progesterone resistance </a:t>
            </a:r>
            <a:r>
              <a:rPr lang="en-US" dirty="0" smtClean="0">
                <a:solidFill>
                  <a:srgbClr val="FFC000"/>
                </a:solidFill>
              </a:rPr>
              <a:t>and </a:t>
            </a:r>
            <a:r>
              <a:rPr lang="en-US" b="1" dirty="0" smtClean="0">
                <a:solidFill>
                  <a:srgbClr val="FFC000"/>
                </a:solidFill>
              </a:rPr>
              <a:t>inappropriately persistent expression of matrix metalloproteinase </a:t>
            </a:r>
            <a:r>
              <a:rPr lang="en-US" dirty="0" smtClean="0"/>
              <a:t>(MMP), which degrade extracellular matrices </a:t>
            </a:r>
            <a:r>
              <a:rPr lang="en-US" dirty="0" smtClean="0"/>
              <a:t>.</a:t>
            </a:r>
          </a:p>
          <a:p>
            <a:pPr marL="109728" indent="0" algn="just" rtl="0">
              <a:buNone/>
            </a:pPr>
            <a:endParaRPr lang="en-US" dirty="0" smtClean="0"/>
          </a:p>
          <a:p>
            <a:pPr algn="just" rtl="0">
              <a:buFont typeface="Wingdings" pitchFamily="2" charset="2"/>
              <a:buChar char="q"/>
            </a:pPr>
            <a:r>
              <a:rPr lang="en-US" dirty="0" smtClean="0"/>
              <a:t>MMPs are normally inhibited by progesterone in the </a:t>
            </a:r>
            <a:r>
              <a:rPr lang="en-US" dirty="0" err="1" smtClean="0"/>
              <a:t>secretory</a:t>
            </a:r>
            <a:r>
              <a:rPr lang="en-US" dirty="0" smtClean="0"/>
              <a:t> phase but in the setting of endometriosis, they </a:t>
            </a:r>
            <a:r>
              <a:rPr lang="en-US" b="1" dirty="0" smtClean="0">
                <a:solidFill>
                  <a:srgbClr val="FFC000"/>
                </a:solidFill>
              </a:rPr>
              <a:t>remain elevated during inappropriate periods such as implantation</a:t>
            </a:r>
            <a:r>
              <a:rPr lang="en-US" dirty="0" smtClean="0"/>
              <a:t>. The </a:t>
            </a:r>
            <a:r>
              <a:rPr lang="en-US" dirty="0" err="1" smtClean="0"/>
              <a:t>disinhibition</a:t>
            </a:r>
            <a:r>
              <a:rPr lang="en-US" dirty="0" smtClean="0"/>
              <a:t> of these proteins could theoretically lead to an environment of constant matrix breakdown not conducive to implantation.</a:t>
            </a:r>
            <a:endParaRPr lang="fa-I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14400"/>
          </a:xfrm>
        </p:spPr>
        <p:txBody>
          <a:bodyPr/>
          <a:lstStyle/>
          <a:p>
            <a:pPr algn="ctr"/>
            <a:r>
              <a:rPr lang="en-US" b="1" dirty="0" smtClean="0">
                <a:solidFill>
                  <a:srgbClr val="FFC000"/>
                </a:solidFill>
              </a:rPr>
              <a:t>Effect on the </a:t>
            </a:r>
            <a:r>
              <a:rPr lang="en-US" b="1" dirty="0" err="1" smtClean="0">
                <a:solidFill>
                  <a:srgbClr val="FFC000"/>
                </a:solidFill>
              </a:rPr>
              <a:t>Endometrium</a:t>
            </a:r>
            <a:endParaRPr lang="fa-IR" dirty="0"/>
          </a:p>
        </p:txBody>
      </p:sp>
      <p:sp>
        <p:nvSpPr>
          <p:cNvPr id="3" name="Content Placeholder 2"/>
          <p:cNvSpPr>
            <a:spLocks noGrp="1"/>
          </p:cNvSpPr>
          <p:nvPr>
            <p:ph idx="1"/>
          </p:nvPr>
        </p:nvSpPr>
        <p:spPr>
          <a:xfrm>
            <a:off x="457200" y="1752600"/>
            <a:ext cx="8229600" cy="4821936"/>
          </a:xfrm>
        </p:spPr>
        <p:txBody>
          <a:bodyPr/>
          <a:lstStyle/>
          <a:p>
            <a:pPr algn="just" rtl="0">
              <a:buFont typeface="Wingdings" pitchFamily="2" charset="2"/>
              <a:buChar char="q"/>
            </a:pPr>
            <a:r>
              <a:rPr lang="en-US" dirty="0" smtClean="0"/>
              <a:t>Around the same time progesterone receptors are down regulated during implantation, epithelial expression of </a:t>
            </a:r>
            <a:r>
              <a:rPr lang="en-US" b="1" dirty="0" err="1" smtClean="0">
                <a:solidFill>
                  <a:srgbClr val="FF0000"/>
                </a:solidFill>
              </a:rPr>
              <a:t>αβ-integrin</a:t>
            </a:r>
            <a:r>
              <a:rPr lang="en-US" dirty="0" smtClean="0"/>
              <a:t>, a marker of </a:t>
            </a:r>
            <a:r>
              <a:rPr lang="en-US" b="1" dirty="0" smtClean="0">
                <a:solidFill>
                  <a:srgbClr val="FF0000"/>
                </a:solidFill>
              </a:rPr>
              <a:t>uterine receptivity</a:t>
            </a:r>
            <a:r>
              <a:rPr lang="en-US" dirty="0" smtClean="0"/>
              <a:t>, is </a:t>
            </a:r>
            <a:r>
              <a:rPr lang="en-US" b="1" dirty="0" smtClean="0">
                <a:solidFill>
                  <a:srgbClr val="FF0000"/>
                </a:solidFill>
              </a:rPr>
              <a:t>normally increased .</a:t>
            </a:r>
          </a:p>
          <a:p>
            <a:pPr algn="just" rtl="0">
              <a:buFont typeface="Wingdings" pitchFamily="2" charset="2"/>
              <a:buChar char="q"/>
            </a:pPr>
            <a:r>
              <a:rPr lang="en-US" dirty="0" smtClean="0"/>
              <a:t>Patients with endometriosis </a:t>
            </a:r>
            <a:r>
              <a:rPr lang="en-US" b="1" dirty="0" smtClean="0">
                <a:solidFill>
                  <a:srgbClr val="FF0000"/>
                </a:solidFill>
              </a:rPr>
              <a:t>have lower expression of this adhesion molecule</a:t>
            </a:r>
            <a:r>
              <a:rPr lang="en-US" dirty="0" smtClean="0"/>
              <a:t>, which may interfere with embryo attachment in implantation .</a:t>
            </a:r>
            <a:endParaRPr lang="fa-I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14400"/>
          </a:xfrm>
        </p:spPr>
        <p:txBody>
          <a:bodyPr>
            <a:normAutofit/>
          </a:bodyPr>
          <a:lstStyle/>
          <a:p>
            <a:pPr algn="ctr"/>
            <a:r>
              <a:rPr lang="en-US" b="1" dirty="0" smtClean="0">
                <a:solidFill>
                  <a:srgbClr val="00B050"/>
                </a:solidFill>
              </a:rPr>
              <a:t>Sperm quality or function </a:t>
            </a:r>
            <a:endParaRPr lang="fa-IR" b="1" dirty="0">
              <a:solidFill>
                <a:srgbClr val="00B050"/>
              </a:solidFill>
            </a:endParaRPr>
          </a:p>
        </p:txBody>
      </p:sp>
      <p:sp>
        <p:nvSpPr>
          <p:cNvPr id="3" name="Content Placeholder 2"/>
          <p:cNvSpPr>
            <a:spLocks noGrp="1"/>
          </p:cNvSpPr>
          <p:nvPr>
            <p:ph idx="1"/>
          </p:nvPr>
        </p:nvSpPr>
        <p:spPr>
          <a:xfrm>
            <a:off x="457200" y="1752600"/>
            <a:ext cx="8229600" cy="4821936"/>
          </a:xfrm>
        </p:spPr>
        <p:txBody>
          <a:bodyPr/>
          <a:lstStyle/>
          <a:p>
            <a:pPr algn="just" rtl="0">
              <a:buFont typeface="Wingdings" pitchFamily="2" charset="2"/>
              <a:buChar char="v"/>
            </a:pPr>
            <a:r>
              <a:rPr lang="en-US" dirty="0" smtClean="0"/>
              <a:t>Sperm </a:t>
            </a:r>
            <a:r>
              <a:rPr lang="en-US" b="1" dirty="0" smtClean="0">
                <a:solidFill>
                  <a:srgbClr val="00B050"/>
                </a:solidFill>
              </a:rPr>
              <a:t>quality</a:t>
            </a:r>
            <a:r>
              <a:rPr lang="en-US" dirty="0" smtClean="0"/>
              <a:t> or </a:t>
            </a:r>
            <a:r>
              <a:rPr lang="en-US" b="1" dirty="0" smtClean="0">
                <a:solidFill>
                  <a:srgbClr val="00B050"/>
                </a:solidFill>
              </a:rPr>
              <a:t>function</a:t>
            </a:r>
            <a:r>
              <a:rPr lang="en-US" dirty="0" smtClean="0"/>
              <a:t> is also </a:t>
            </a:r>
            <a:r>
              <a:rPr lang="en-US" b="1" dirty="0" smtClean="0">
                <a:solidFill>
                  <a:srgbClr val="00B050"/>
                </a:solidFill>
              </a:rPr>
              <a:t>decreased</a:t>
            </a:r>
            <a:r>
              <a:rPr lang="en-US" dirty="0" smtClean="0"/>
              <a:t> and has been proposed to be from the inflammatory/toxic affects of the peritoneal fluid and increased activated </a:t>
            </a:r>
            <a:r>
              <a:rPr lang="en-US" dirty="0" smtClean="0"/>
              <a:t>macrophages.</a:t>
            </a:r>
          </a:p>
          <a:p>
            <a:pPr algn="just" rtl="0">
              <a:buFont typeface="Wingdings" pitchFamily="2" charset="2"/>
              <a:buChar char="v"/>
            </a:pPr>
            <a:endParaRPr lang="fa-IR" sz="1400" dirty="0">
              <a:solidFill>
                <a:schemeClr val="accent6">
                  <a:lumMod val="50000"/>
                </a:schemeClr>
              </a:solidFill>
            </a:endParaRPr>
          </a:p>
        </p:txBody>
      </p:sp>
    </p:spTree>
  </p:cSld>
  <p:clrMapOvr>
    <a:masterClrMapping/>
  </p:clrMapOvr>
  <p:transition spd="slow">
    <p:blind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381000"/>
          </a:xfrm>
        </p:spPr>
        <p:txBody>
          <a:bodyPr>
            <a:normAutofit fontScale="90000"/>
          </a:bodyPr>
          <a:lstStyle/>
          <a:p>
            <a:endParaRPr lang="fa-IR" dirty="0"/>
          </a:p>
        </p:txBody>
      </p:sp>
      <p:sp>
        <p:nvSpPr>
          <p:cNvPr id="3" name="Content Placeholder 2"/>
          <p:cNvSpPr>
            <a:spLocks noGrp="1"/>
          </p:cNvSpPr>
          <p:nvPr>
            <p:ph idx="1"/>
          </p:nvPr>
        </p:nvSpPr>
        <p:spPr>
          <a:xfrm>
            <a:off x="457200" y="1295400"/>
            <a:ext cx="8229600" cy="5279136"/>
          </a:xfrm>
        </p:spPr>
        <p:txBody>
          <a:bodyPr>
            <a:normAutofit fontScale="92500"/>
          </a:bodyPr>
          <a:lstStyle/>
          <a:p>
            <a:pPr algn="just" rtl="0">
              <a:buFont typeface="Wingdings" pitchFamily="2" charset="2"/>
              <a:buChar char="q"/>
            </a:pPr>
            <a:r>
              <a:rPr lang="en-US" dirty="0" smtClean="0"/>
              <a:t>Endometriosis is an </a:t>
            </a:r>
            <a:r>
              <a:rPr lang="en-US" b="1" dirty="0" smtClean="0">
                <a:solidFill>
                  <a:schemeClr val="accent3">
                    <a:lumMod val="60000"/>
                    <a:lumOff val="40000"/>
                  </a:schemeClr>
                </a:solidFill>
              </a:rPr>
              <a:t>estrogen-dependent</a:t>
            </a:r>
            <a:r>
              <a:rPr lang="en-US" dirty="0" smtClean="0"/>
              <a:t> benign inflammatory </a:t>
            </a:r>
            <a:r>
              <a:rPr lang="en-US" dirty="0" smtClean="0"/>
              <a:t>disease. </a:t>
            </a:r>
          </a:p>
          <a:p>
            <a:pPr algn="just" rtl="0">
              <a:buFont typeface="Wingdings" pitchFamily="2" charset="2"/>
              <a:buChar char="q"/>
            </a:pPr>
            <a:endParaRPr lang="en-US" dirty="0"/>
          </a:p>
          <a:p>
            <a:pPr algn="just" rtl="0">
              <a:buFont typeface="Wingdings" pitchFamily="2" charset="2"/>
              <a:buChar char="q"/>
            </a:pPr>
            <a:r>
              <a:rPr lang="en-US" dirty="0" smtClean="0"/>
              <a:t>Implants </a:t>
            </a:r>
            <a:r>
              <a:rPr lang="en-US" dirty="0" smtClean="0"/>
              <a:t>typically occur in the </a:t>
            </a:r>
            <a:r>
              <a:rPr lang="en-US" dirty="0" smtClean="0"/>
              <a:t>pelvis. </a:t>
            </a:r>
          </a:p>
          <a:p>
            <a:pPr algn="just" rtl="0">
              <a:buFont typeface="Wingdings" pitchFamily="2" charset="2"/>
              <a:buChar char="q"/>
            </a:pPr>
            <a:endParaRPr lang="en-US" dirty="0"/>
          </a:p>
          <a:p>
            <a:pPr algn="just" rtl="0">
              <a:buFont typeface="Wingdings" pitchFamily="2" charset="2"/>
              <a:buChar char="q"/>
            </a:pPr>
            <a:r>
              <a:rPr lang="en-US" dirty="0" smtClean="0"/>
              <a:t>It </a:t>
            </a:r>
            <a:r>
              <a:rPr lang="en-US" dirty="0"/>
              <a:t>is a disease that most severely affects women </a:t>
            </a:r>
            <a:r>
              <a:rPr lang="en-US" b="1" dirty="0">
                <a:solidFill>
                  <a:schemeClr val="accent3">
                    <a:lumMod val="60000"/>
                    <a:lumOff val="40000"/>
                  </a:schemeClr>
                </a:solidFill>
              </a:rPr>
              <a:t>ages 25–35 </a:t>
            </a:r>
            <a:r>
              <a:rPr lang="en-US" dirty="0"/>
              <a:t>years</a:t>
            </a:r>
            <a:r>
              <a:rPr lang="en-US" dirty="0" smtClean="0"/>
              <a:t>.</a:t>
            </a:r>
          </a:p>
          <a:p>
            <a:pPr marL="109728" indent="0" algn="just" rtl="0">
              <a:buNone/>
            </a:pPr>
            <a:endParaRPr lang="en-US" dirty="0"/>
          </a:p>
          <a:p>
            <a:pPr algn="just" rtl="0">
              <a:buFont typeface="Wingdings" pitchFamily="2" charset="2"/>
              <a:buChar char="q"/>
            </a:pPr>
            <a:r>
              <a:rPr lang="en-US" dirty="0"/>
              <a:t>In addition to </a:t>
            </a:r>
            <a:r>
              <a:rPr lang="en-US" b="1" dirty="0">
                <a:solidFill>
                  <a:schemeClr val="accent3">
                    <a:lumMod val="60000"/>
                    <a:lumOff val="40000"/>
                  </a:schemeClr>
                </a:solidFill>
              </a:rPr>
              <a:t>infertility</a:t>
            </a:r>
            <a:r>
              <a:rPr lang="en-US" dirty="0"/>
              <a:t>, it is commonly associated with symptoms such as </a:t>
            </a:r>
            <a:r>
              <a:rPr lang="en-US" b="1" dirty="0">
                <a:solidFill>
                  <a:schemeClr val="accent3">
                    <a:lumMod val="60000"/>
                    <a:lumOff val="40000"/>
                  </a:schemeClr>
                </a:solidFill>
              </a:rPr>
              <a:t>dyspareunia</a:t>
            </a:r>
            <a:r>
              <a:rPr lang="en-US" dirty="0"/>
              <a:t>, </a:t>
            </a:r>
            <a:r>
              <a:rPr lang="en-US" b="1" dirty="0">
                <a:solidFill>
                  <a:schemeClr val="accent3">
                    <a:lumMod val="60000"/>
                    <a:lumOff val="40000"/>
                  </a:schemeClr>
                </a:solidFill>
              </a:rPr>
              <a:t>dysmenorrhea</a:t>
            </a:r>
            <a:r>
              <a:rPr lang="en-US" dirty="0"/>
              <a:t>, </a:t>
            </a:r>
            <a:r>
              <a:rPr lang="en-US" b="1" dirty="0">
                <a:solidFill>
                  <a:schemeClr val="accent3">
                    <a:lumMod val="60000"/>
                    <a:lumOff val="40000"/>
                  </a:schemeClr>
                </a:solidFill>
              </a:rPr>
              <a:t>bladder/bowel symptoms</a:t>
            </a:r>
            <a:r>
              <a:rPr lang="en-US" dirty="0"/>
              <a:t>, and </a:t>
            </a:r>
            <a:r>
              <a:rPr lang="en-US" b="1" dirty="0">
                <a:solidFill>
                  <a:schemeClr val="accent3">
                    <a:lumMod val="60000"/>
                    <a:lumOff val="40000"/>
                  </a:schemeClr>
                </a:solidFill>
              </a:rPr>
              <a:t>chronic pelvic pain</a:t>
            </a:r>
            <a:r>
              <a:rPr lang="en-US" dirty="0"/>
              <a:t>.</a:t>
            </a:r>
            <a:endParaRPr lang="fa-IR" dirty="0"/>
          </a:p>
          <a:p>
            <a:pPr algn="just" rtl="0">
              <a:buFont typeface="Wingdings" pitchFamily="2" charset="2"/>
              <a:buChar char="q"/>
            </a:pPr>
            <a:endParaRPr lang="en-US" dirty="0"/>
          </a:p>
          <a:p>
            <a:pPr algn="just" rtl="0">
              <a:buFont typeface="Wingdings" pitchFamily="2" charset="2"/>
              <a:buChar char="q"/>
            </a:pPr>
            <a:endParaRPr lang="en-US" dirty="0" smtClean="0"/>
          </a:p>
          <a:p>
            <a:pPr marL="109728" indent="0" algn="just" rtl="0">
              <a:buNone/>
            </a:pPr>
            <a:endParaRPr lang="en-US" dirty="0" smtClean="0"/>
          </a:p>
        </p:txBody>
      </p:sp>
      <p:pic>
        <p:nvPicPr>
          <p:cNvPr id="4" name="Picture 2" descr="Image result for endometriosis">
            <a:hlinkClick r:id="rId2"/>
          </p:cNvPr>
          <p:cNvPicPr>
            <a:picLocks noChangeAspect="1" noChangeArrowheads="1"/>
          </p:cNvPicPr>
          <p:nvPr/>
        </p:nvPicPr>
        <p:blipFill>
          <a:blip r:embed="rId3"/>
          <a:srcRect/>
          <a:stretch>
            <a:fillRect/>
          </a:stretch>
        </p:blipFill>
        <p:spPr bwMode="auto">
          <a:xfrm>
            <a:off x="6781800" y="0"/>
            <a:ext cx="2362200" cy="1143000"/>
          </a:xfrm>
          <a:prstGeom prst="rect">
            <a:avLst/>
          </a:prstGeom>
          <a:noFill/>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1000"/>
                                        <p:tgtEl>
                                          <p:spTgt spid="3">
                                            <p:txEl>
                                              <p:pRg st="6" end="6"/>
                                            </p:txEl>
                                          </p:spTgt>
                                        </p:tgtEl>
                                      </p:cBhvr>
                                    </p:animEffect>
                                    <p:anim calcmode="lin" valueType="num">
                                      <p:cBhvr>
                                        <p:cTn id="2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smtClean="0">
                <a:solidFill>
                  <a:schemeClr val="accent2">
                    <a:lumMod val="60000"/>
                    <a:lumOff val="40000"/>
                  </a:schemeClr>
                </a:solidFill>
              </a:rPr>
              <a:t>Spontaneous Abortion</a:t>
            </a:r>
            <a:endParaRPr lang="fa-IR" b="1" dirty="0">
              <a:solidFill>
                <a:schemeClr val="accent2">
                  <a:lumMod val="60000"/>
                  <a:lumOff val="40000"/>
                </a:schemeClr>
              </a:solidFill>
            </a:endParaRPr>
          </a:p>
        </p:txBody>
      </p:sp>
      <p:sp>
        <p:nvSpPr>
          <p:cNvPr id="3" name="Content Placeholder 2"/>
          <p:cNvSpPr>
            <a:spLocks noGrp="1"/>
          </p:cNvSpPr>
          <p:nvPr>
            <p:ph idx="1"/>
          </p:nvPr>
        </p:nvSpPr>
        <p:spPr/>
        <p:txBody>
          <a:bodyPr/>
          <a:lstStyle/>
          <a:p>
            <a:pPr algn="just" rtl="0"/>
            <a:r>
              <a:rPr lang="en-US" dirty="0" smtClean="0"/>
              <a:t>Based on controlled prospective studies, there is </a:t>
            </a:r>
            <a:r>
              <a:rPr lang="en-US" b="1" dirty="0" smtClean="0">
                <a:solidFill>
                  <a:srgbClr val="C00000"/>
                </a:solidFill>
              </a:rPr>
              <a:t>no evidence </a:t>
            </a:r>
            <a:r>
              <a:rPr lang="en-US" dirty="0" smtClean="0"/>
              <a:t>that endometriosis is associated with (</a:t>
            </a:r>
            <a:r>
              <a:rPr lang="en-US" b="1" dirty="0" smtClean="0">
                <a:solidFill>
                  <a:srgbClr val="C00000"/>
                </a:solidFill>
              </a:rPr>
              <a:t>recurrent</a:t>
            </a:r>
            <a:r>
              <a:rPr lang="en-US" dirty="0" smtClean="0"/>
              <a:t>) pregnancy loss or that medical or surgical treatment of endometriosis reduces the spontaneous abortion rate.</a:t>
            </a:r>
            <a:endParaRPr lang="fa-IR" dirty="0"/>
          </a:p>
        </p:txBody>
      </p:sp>
    </p:spTree>
  </p:cSld>
  <p:clrMapOvr>
    <a:masterClrMapping/>
  </p:clrMapOvr>
  <p:transition spd="slow">
    <p:blinds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0"/>
            <a:r>
              <a:rPr lang="en-US" dirty="0" err="1" smtClean="0">
                <a:solidFill>
                  <a:srgbClr val="C00000"/>
                </a:solidFill>
              </a:rPr>
              <a:t>Endocrinologic</a:t>
            </a:r>
            <a:r>
              <a:rPr lang="en-US" dirty="0" smtClean="0">
                <a:solidFill>
                  <a:srgbClr val="C00000"/>
                </a:solidFill>
              </a:rPr>
              <a:t> Abnormalities</a:t>
            </a:r>
            <a:endParaRPr lang="fa-IR" dirty="0">
              <a:solidFill>
                <a:srgbClr val="C00000"/>
              </a:solidFill>
            </a:endParaRPr>
          </a:p>
        </p:txBody>
      </p:sp>
      <p:sp>
        <p:nvSpPr>
          <p:cNvPr id="3" name="Content Placeholder 2"/>
          <p:cNvSpPr>
            <a:spLocks noGrp="1"/>
          </p:cNvSpPr>
          <p:nvPr>
            <p:ph idx="1"/>
          </p:nvPr>
        </p:nvSpPr>
        <p:spPr/>
        <p:txBody>
          <a:bodyPr/>
          <a:lstStyle/>
          <a:p>
            <a:pPr algn="just" rtl="0"/>
            <a:r>
              <a:rPr lang="en-US" dirty="0" smtClean="0"/>
              <a:t>Endometriosis is associated with </a:t>
            </a:r>
            <a:r>
              <a:rPr lang="en-US" dirty="0" err="1" smtClean="0">
                <a:solidFill>
                  <a:srgbClr val="00B050"/>
                </a:solidFill>
              </a:rPr>
              <a:t>anovulation</a:t>
            </a:r>
            <a:r>
              <a:rPr lang="en-US" dirty="0" smtClean="0"/>
              <a:t>, </a:t>
            </a:r>
            <a:r>
              <a:rPr lang="en-US" dirty="0" smtClean="0">
                <a:solidFill>
                  <a:srgbClr val="00B050"/>
                </a:solidFill>
              </a:rPr>
              <a:t>abnormal follicular development </a:t>
            </a:r>
            <a:r>
              <a:rPr lang="en-US" dirty="0" smtClean="0"/>
              <a:t>with impaired follicle growth, </a:t>
            </a:r>
            <a:r>
              <a:rPr lang="en-US" dirty="0" smtClean="0">
                <a:solidFill>
                  <a:srgbClr val="00B050"/>
                </a:solidFill>
              </a:rPr>
              <a:t>reduced circulating E2 </a:t>
            </a:r>
            <a:r>
              <a:rPr lang="en-US" dirty="0" smtClean="0"/>
              <a:t>levels during the </a:t>
            </a:r>
            <a:r>
              <a:rPr lang="en-US" dirty="0" err="1" smtClean="0"/>
              <a:t>preovulatory</a:t>
            </a:r>
            <a:r>
              <a:rPr lang="en-US" dirty="0" smtClean="0"/>
              <a:t> phase, </a:t>
            </a:r>
            <a:r>
              <a:rPr lang="en-US" dirty="0" smtClean="0">
                <a:solidFill>
                  <a:srgbClr val="00B050"/>
                </a:solidFill>
              </a:rPr>
              <a:t>disturbed luteinizing hormone (LH) surge </a:t>
            </a:r>
            <a:r>
              <a:rPr lang="en-US" dirty="0" smtClean="0"/>
              <a:t>patterns, </a:t>
            </a:r>
            <a:r>
              <a:rPr lang="en-US" dirty="0" smtClean="0">
                <a:solidFill>
                  <a:srgbClr val="00B050"/>
                </a:solidFill>
              </a:rPr>
              <a:t>premenstrual spotting</a:t>
            </a:r>
            <a:r>
              <a:rPr lang="en-US" dirty="0" smtClean="0"/>
              <a:t>, </a:t>
            </a:r>
            <a:r>
              <a:rPr lang="en-US" dirty="0" smtClean="0">
                <a:solidFill>
                  <a:srgbClr val="00B050"/>
                </a:solidFill>
              </a:rPr>
              <a:t>luteinized </a:t>
            </a:r>
            <a:r>
              <a:rPr lang="en-US" dirty="0" err="1" smtClean="0">
                <a:solidFill>
                  <a:srgbClr val="00B050"/>
                </a:solidFill>
              </a:rPr>
              <a:t>unruptured</a:t>
            </a:r>
            <a:endParaRPr lang="en-US" dirty="0" smtClean="0">
              <a:solidFill>
                <a:srgbClr val="00B050"/>
              </a:solidFill>
            </a:endParaRPr>
          </a:p>
          <a:p>
            <a:pPr algn="just" rtl="0">
              <a:buNone/>
            </a:pPr>
            <a:r>
              <a:rPr lang="en-US" dirty="0" smtClean="0">
                <a:solidFill>
                  <a:srgbClr val="00B050"/>
                </a:solidFill>
              </a:rPr>
              <a:t>   follicle syndrome</a:t>
            </a:r>
            <a:r>
              <a:rPr lang="en-US" dirty="0" smtClean="0"/>
              <a:t>, and </a:t>
            </a:r>
            <a:r>
              <a:rPr lang="en-US" dirty="0" err="1" smtClean="0">
                <a:solidFill>
                  <a:srgbClr val="00B050"/>
                </a:solidFill>
              </a:rPr>
              <a:t>galactorrhea</a:t>
            </a:r>
            <a:r>
              <a:rPr lang="en-US" dirty="0" smtClean="0"/>
              <a:t> and </a:t>
            </a:r>
            <a:r>
              <a:rPr lang="en-US" dirty="0" err="1" smtClean="0">
                <a:solidFill>
                  <a:srgbClr val="00B050"/>
                </a:solidFill>
              </a:rPr>
              <a:t>hyperprolactinemia</a:t>
            </a:r>
            <a:r>
              <a:rPr lang="en-US" dirty="0" smtClean="0"/>
              <a:t>.</a:t>
            </a:r>
            <a:endParaRPr lang="fa-IR" dirty="0"/>
          </a:p>
        </p:txBody>
      </p:sp>
    </p:spTree>
  </p:cSld>
  <p:clrMapOvr>
    <a:masterClrMapping/>
  </p:clrMapOvr>
  <p:transition spd="slow">
    <p:comb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solidFill>
                  <a:srgbClr val="C00000"/>
                </a:solidFill>
              </a:rPr>
              <a:t>Endocrinologic</a:t>
            </a:r>
            <a:r>
              <a:rPr lang="en-US" dirty="0" smtClean="0">
                <a:solidFill>
                  <a:srgbClr val="C00000"/>
                </a:solidFill>
              </a:rPr>
              <a:t> Abnormalities</a:t>
            </a:r>
            <a:endParaRPr lang="fa-IR" dirty="0"/>
          </a:p>
        </p:txBody>
      </p:sp>
      <p:sp>
        <p:nvSpPr>
          <p:cNvPr id="3" name="Content Placeholder 2"/>
          <p:cNvSpPr>
            <a:spLocks noGrp="1"/>
          </p:cNvSpPr>
          <p:nvPr>
            <p:ph idx="1"/>
          </p:nvPr>
        </p:nvSpPr>
        <p:spPr/>
        <p:txBody>
          <a:bodyPr/>
          <a:lstStyle/>
          <a:p>
            <a:pPr algn="just" rtl="0"/>
            <a:r>
              <a:rPr lang="en-US" dirty="0" err="1" smtClean="0">
                <a:solidFill>
                  <a:srgbClr val="00B050"/>
                </a:solidFill>
              </a:rPr>
              <a:t>Luteal</a:t>
            </a:r>
            <a:r>
              <a:rPr lang="en-US" dirty="0" smtClean="0">
                <a:solidFill>
                  <a:srgbClr val="00B050"/>
                </a:solidFill>
              </a:rPr>
              <a:t> insufficiency </a:t>
            </a:r>
            <a:r>
              <a:rPr lang="en-US" dirty="0" smtClean="0"/>
              <a:t>with reduced circulating E2 and progesterone levels, </a:t>
            </a:r>
            <a:r>
              <a:rPr lang="en-US" dirty="0" smtClean="0">
                <a:solidFill>
                  <a:srgbClr val="00B050"/>
                </a:solidFill>
              </a:rPr>
              <a:t>out-of-phase endometrial biopsies</a:t>
            </a:r>
            <a:r>
              <a:rPr lang="en-US" dirty="0" smtClean="0"/>
              <a:t>, and aberrant </a:t>
            </a:r>
            <a:r>
              <a:rPr lang="en-US" dirty="0" err="1" smtClean="0">
                <a:solidFill>
                  <a:srgbClr val="00B050"/>
                </a:solidFill>
              </a:rPr>
              <a:t>integrin</a:t>
            </a:r>
            <a:r>
              <a:rPr lang="en-US" dirty="0" smtClean="0">
                <a:solidFill>
                  <a:srgbClr val="00B050"/>
                </a:solidFill>
              </a:rPr>
              <a:t> expression </a:t>
            </a:r>
            <a:r>
              <a:rPr lang="en-US" dirty="0" smtClean="0"/>
              <a:t>was reported in the </a:t>
            </a:r>
            <a:r>
              <a:rPr lang="en-US" dirty="0" err="1" smtClean="0"/>
              <a:t>endometrium</a:t>
            </a:r>
            <a:r>
              <a:rPr lang="en-US" dirty="0" smtClean="0"/>
              <a:t> of women with endometriosis by some researchers, but these findings were not confirmed by other investigators.</a:t>
            </a:r>
            <a:endParaRPr lang="fa-I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90600"/>
          </a:xfrm>
        </p:spPr>
        <p:txBody>
          <a:bodyPr>
            <a:normAutofit fontScale="90000"/>
          </a:bodyPr>
          <a:lstStyle/>
          <a:p>
            <a:pPr algn="ctr"/>
            <a:r>
              <a:rPr lang="en-US" sz="2700" b="1" dirty="0" smtClean="0">
                <a:solidFill>
                  <a:srgbClr val="0070C0"/>
                </a:solidFill>
              </a:rPr>
              <a:t>The effect of endometriosis on in vitro </a:t>
            </a:r>
            <a:r>
              <a:rPr lang="en-US" sz="2700" b="1" dirty="0" err="1" smtClean="0">
                <a:solidFill>
                  <a:srgbClr val="0070C0"/>
                </a:solidFill>
              </a:rPr>
              <a:t>fertilisation</a:t>
            </a:r>
            <a:r>
              <a:rPr lang="en-US" sz="2700" b="1" dirty="0" smtClean="0">
                <a:solidFill>
                  <a:srgbClr val="0070C0"/>
                </a:solidFill>
              </a:rPr>
              <a:t> outcome: a systematic review and meta-analysis</a:t>
            </a:r>
            <a:endParaRPr lang="fa-IR" dirty="0"/>
          </a:p>
        </p:txBody>
      </p:sp>
      <p:sp>
        <p:nvSpPr>
          <p:cNvPr id="3" name="Content Placeholder 2"/>
          <p:cNvSpPr>
            <a:spLocks noGrp="1"/>
          </p:cNvSpPr>
          <p:nvPr>
            <p:ph idx="1"/>
          </p:nvPr>
        </p:nvSpPr>
        <p:spPr>
          <a:xfrm>
            <a:off x="457200" y="1828800"/>
            <a:ext cx="8229600" cy="4876800"/>
          </a:xfrm>
        </p:spPr>
        <p:txBody>
          <a:bodyPr>
            <a:normAutofit fontScale="85000" lnSpcReduction="10000"/>
          </a:bodyPr>
          <a:lstStyle/>
          <a:p>
            <a:pPr algn="l" rtl="0"/>
            <a:r>
              <a:rPr lang="fa-IR" sz="2000" b="1" dirty="0" smtClean="0">
                <a:solidFill>
                  <a:srgbClr val="0070C0"/>
                </a:solidFill>
              </a:rPr>
              <a:t>2013</a:t>
            </a:r>
            <a:endParaRPr lang="en-US" sz="2000" b="1" dirty="0" smtClean="0">
              <a:solidFill>
                <a:srgbClr val="0070C0"/>
              </a:solidFill>
            </a:endParaRPr>
          </a:p>
          <a:p>
            <a:pPr algn="just" rtl="0">
              <a:buNone/>
            </a:pPr>
            <a:r>
              <a:rPr lang="en-US" sz="2000" b="1" dirty="0" smtClean="0">
                <a:solidFill>
                  <a:srgbClr val="FF0000"/>
                </a:solidFill>
              </a:rPr>
              <a:t>BACKGROUND: </a:t>
            </a:r>
          </a:p>
          <a:p>
            <a:pPr algn="just" rtl="0"/>
            <a:r>
              <a:rPr lang="en-US" sz="2000" dirty="0" smtClean="0"/>
              <a:t>Endometriosis is found in </a:t>
            </a:r>
            <a:r>
              <a:rPr lang="en-US" sz="2000" b="1" dirty="0" smtClean="0">
                <a:solidFill>
                  <a:srgbClr val="FF0000"/>
                </a:solidFill>
              </a:rPr>
              <a:t>0.5-5%</a:t>
            </a:r>
            <a:r>
              <a:rPr lang="en-US" sz="2000" dirty="0" smtClean="0"/>
              <a:t> of fertile women and </a:t>
            </a:r>
            <a:r>
              <a:rPr lang="en-US" sz="2000" b="1" dirty="0" smtClean="0">
                <a:solidFill>
                  <a:srgbClr val="FF0000"/>
                </a:solidFill>
              </a:rPr>
              <a:t>25-40%</a:t>
            </a:r>
            <a:r>
              <a:rPr lang="en-US" sz="2000" dirty="0" smtClean="0"/>
              <a:t> of infertile women. It is known that endometriosis is associated with infertility, but there is uncertainty whether women with endometriosis have adverse pregnancy outcomes in in vitro </a:t>
            </a:r>
            <a:r>
              <a:rPr lang="en-US" sz="2000" dirty="0" err="1" smtClean="0"/>
              <a:t>fertilisation</a:t>
            </a:r>
            <a:r>
              <a:rPr lang="en-US" sz="2000" dirty="0" smtClean="0"/>
              <a:t> (IVF) treatment.</a:t>
            </a:r>
          </a:p>
          <a:p>
            <a:pPr algn="just" rtl="0">
              <a:buNone/>
            </a:pPr>
            <a:r>
              <a:rPr lang="en-US" sz="2000" b="1" dirty="0" smtClean="0">
                <a:solidFill>
                  <a:srgbClr val="FF0000"/>
                </a:solidFill>
              </a:rPr>
              <a:t>MAIN RESULTS: </a:t>
            </a:r>
          </a:p>
          <a:p>
            <a:pPr algn="just" rtl="0"/>
            <a:r>
              <a:rPr lang="en-US" sz="2000" b="1" dirty="0" smtClean="0">
                <a:solidFill>
                  <a:srgbClr val="00B050"/>
                </a:solidFill>
              </a:rPr>
              <a:t>Twenty-seven</a:t>
            </a:r>
            <a:r>
              <a:rPr lang="en-US" sz="2000" dirty="0" smtClean="0"/>
              <a:t> observational studies were included, comprising 8984 women. Meta-analysis of these studies showed that </a:t>
            </a:r>
            <a:r>
              <a:rPr lang="en-US" sz="2000" b="1" dirty="0" err="1" smtClean="0">
                <a:solidFill>
                  <a:srgbClr val="00B050"/>
                </a:solidFill>
              </a:rPr>
              <a:t>fertilisation</a:t>
            </a:r>
            <a:r>
              <a:rPr lang="en-US" sz="2000" b="1" dirty="0" smtClean="0">
                <a:solidFill>
                  <a:srgbClr val="00B050"/>
                </a:solidFill>
              </a:rPr>
              <a:t> rates </a:t>
            </a:r>
            <a:r>
              <a:rPr lang="en-US" sz="2000" dirty="0" smtClean="0"/>
              <a:t>were </a:t>
            </a:r>
            <a:r>
              <a:rPr lang="en-US" sz="2000" b="1" dirty="0" smtClean="0">
                <a:solidFill>
                  <a:srgbClr val="00B050"/>
                </a:solidFill>
              </a:rPr>
              <a:t>reduced</a:t>
            </a:r>
            <a:r>
              <a:rPr lang="en-US" sz="2000" dirty="0" smtClean="0"/>
              <a:t> in </a:t>
            </a:r>
            <a:r>
              <a:rPr lang="en-US" sz="2000" b="1" dirty="0" smtClean="0">
                <a:solidFill>
                  <a:srgbClr val="00B050"/>
                </a:solidFill>
              </a:rPr>
              <a:t>stage I/II of endometriosis </a:t>
            </a:r>
            <a:r>
              <a:rPr lang="en-US" sz="2000" dirty="0" smtClean="0"/>
              <a:t>(relative risk [RR] = 0.93, 95% confidence interval [95% CI] 0.87-0.99, P = 0.03). There was a </a:t>
            </a:r>
            <a:r>
              <a:rPr lang="en-US" sz="2000" b="1" dirty="0" smtClean="0">
                <a:solidFill>
                  <a:schemeClr val="accent4">
                    <a:lumMod val="75000"/>
                  </a:schemeClr>
                </a:solidFill>
              </a:rPr>
              <a:t>decrease in the implantation </a:t>
            </a:r>
            <a:r>
              <a:rPr lang="en-US" sz="2000" dirty="0" smtClean="0"/>
              <a:t>rate (RR = 0.79, 95% CI 0.67-0.93, P = 0.006) and </a:t>
            </a:r>
            <a:r>
              <a:rPr lang="en-US" sz="2000" b="1" dirty="0" smtClean="0">
                <a:solidFill>
                  <a:schemeClr val="accent4">
                    <a:lumMod val="75000"/>
                  </a:schemeClr>
                </a:solidFill>
              </a:rPr>
              <a:t>clinical pregnancy rate</a:t>
            </a:r>
            <a:r>
              <a:rPr lang="en-US" sz="2000" dirty="0" smtClean="0"/>
              <a:t> (RR = 0.79, 95% CI 0.69-0.91, P = 0.0008) in women with </a:t>
            </a:r>
            <a:r>
              <a:rPr lang="en-US" sz="2000" b="1" dirty="0" smtClean="0">
                <a:solidFill>
                  <a:schemeClr val="accent4">
                    <a:lumMod val="75000"/>
                  </a:schemeClr>
                </a:solidFill>
              </a:rPr>
              <a:t>stage III/IV </a:t>
            </a:r>
            <a:r>
              <a:rPr lang="en-US" sz="2000" dirty="0" smtClean="0"/>
              <a:t>endometriosis undergoing IVF treatment.</a:t>
            </a:r>
          </a:p>
          <a:p>
            <a:pPr algn="just" rtl="0">
              <a:buNone/>
            </a:pPr>
            <a:r>
              <a:rPr lang="en-US" sz="2000" b="1" dirty="0" smtClean="0">
                <a:solidFill>
                  <a:srgbClr val="FF0000"/>
                </a:solidFill>
              </a:rPr>
              <a:t>CONCLUSION:</a:t>
            </a:r>
            <a:r>
              <a:rPr lang="en-US" sz="2000" b="1" dirty="0" smtClean="0"/>
              <a:t> </a:t>
            </a:r>
          </a:p>
          <a:p>
            <a:pPr algn="just" rtl="0"/>
            <a:r>
              <a:rPr lang="en-US" sz="2000" dirty="0" smtClean="0"/>
              <a:t>The presence of severe endometriosis (stage III/IV) is associated with poor implantation and clinical pregnancy rates in women undergoing IVF treatment.</a:t>
            </a:r>
          </a:p>
          <a:p>
            <a:pPr algn="just" rtl="0"/>
            <a:endParaRPr lang="en-US" sz="2000" dirty="0" smtClean="0"/>
          </a:p>
          <a:p>
            <a:pPr algn="l" rtl="0"/>
            <a:endParaRPr lang="fa-IR" sz="2000" b="1" dirty="0">
              <a:solidFill>
                <a:srgbClr val="0070C0"/>
              </a:solidFill>
            </a:endParaRPr>
          </a:p>
        </p:txBody>
      </p:sp>
    </p:spTree>
  </p:cSld>
  <p:clrMapOvr>
    <a:masterClrMapping/>
  </p:clrMapOvr>
  <p:transition spd="slow">
    <p:blind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52400"/>
          </a:xfrm>
        </p:spPr>
        <p:txBody>
          <a:bodyPr>
            <a:normAutofit fontScale="90000"/>
          </a:bodyPr>
          <a:lstStyle/>
          <a:p>
            <a:endParaRPr lang="fa-IR" dirty="0"/>
          </a:p>
        </p:txBody>
      </p:sp>
      <p:sp>
        <p:nvSpPr>
          <p:cNvPr id="3" name="Content Placeholder 2"/>
          <p:cNvSpPr>
            <a:spLocks noGrp="1"/>
          </p:cNvSpPr>
          <p:nvPr>
            <p:ph idx="1"/>
          </p:nvPr>
        </p:nvSpPr>
        <p:spPr>
          <a:xfrm>
            <a:off x="457200" y="1371600"/>
            <a:ext cx="8229600" cy="5202936"/>
          </a:xfrm>
        </p:spPr>
        <p:txBody>
          <a:bodyPr>
            <a:normAutofit fontScale="92500" lnSpcReduction="10000"/>
          </a:bodyPr>
          <a:lstStyle/>
          <a:p>
            <a:pPr algn="just" rtl="0">
              <a:buFont typeface="Wingdings" pitchFamily="2" charset="2"/>
              <a:buChar char="q"/>
            </a:pPr>
            <a:r>
              <a:rPr lang="en-US" b="1" dirty="0" smtClean="0">
                <a:solidFill>
                  <a:schemeClr val="accent4">
                    <a:lumMod val="75000"/>
                  </a:schemeClr>
                </a:solidFill>
              </a:rPr>
              <a:t>Barnhart et al</a:t>
            </a:r>
            <a:r>
              <a:rPr lang="en-US" dirty="0" smtClean="0"/>
              <a:t>. in the previously described </a:t>
            </a:r>
            <a:r>
              <a:rPr lang="en-US" b="1" dirty="0" smtClean="0">
                <a:solidFill>
                  <a:schemeClr val="accent4">
                    <a:lumMod val="75000"/>
                  </a:schemeClr>
                </a:solidFill>
              </a:rPr>
              <a:t>meta-analysis of clinical trials </a:t>
            </a:r>
            <a:r>
              <a:rPr lang="en-US" dirty="0" smtClean="0"/>
              <a:t>from 1983–98 compared outcomes in patients with American Society for Reproductive Medicine (ASRM) </a:t>
            </a:r>
            <a:r>
              <a:rPr lang="en-US" b="1" dirty="0" smtClean="0">
                <a:solidFill>
                  <a:schemeClr val="accent4">
                    <a:lumMod val="75000"/>
                  </a:schemeClr>
                </a:solidFill>
              </a:rPr>
              <a:t>stages I-II to those with stages III-IV endometriosis</a:t>
            </a:r>
            <a:r>
              <a:rPr lang="en-US" dirty="0" smtClean="0"/>
              <a:t>. </a:t>
            </a:r>
            <a:r>
              <a:rPr lang="en-US" b="1" dirty="0" smtClean="0">
                <a:solidFill>
                  <a:srgbClr val="0070C0"/>
                </a:solidFill>
              </a:rPr>
              <a:t>Implantation</a:t>
            </a:r>
            <a:r>
              <a:rPr lang="en-US" dirty="0" smtClean="0"/>
              <a:t> and </a:t>
            </a:r>
            <a:r>
              <a:rPr lang="en-US" b="1" dirty="0" smtClean="0">
                <a:solidFill>
                  <a:srgbClr val="0070C0"/>
                </a:solidFill>
              </a:rPr>
              <a:t>pregnancy rates </a:t>
            </a:r>
            <a:r>
              <a:rPr lang="en-US" dirty="0" smtClean="0"/>
              <a:t>as well as </a:t>
            </a:r>
            <a:r>
              <a:rPr lang="en-US" b="1" dirty="0" smtClean="0">
                <a:solidFill>
                  <a:srgbClr val="0070C0"/>
                </a:solidFill>
              </a:rPr>
              <a:t>number of </a:t>
            </a:r>
            <a:r>
              <a:rPr lang="en-US" b="1" dirty="0" err="1" smtClean="0">
                <a:solidFill>
                  <a:srgbClr val="0070C0"/>
                </a:solidFill>
              </a:rPr>
              <a:t>oocytes</a:t>
            </a:r>
            <a:r>
              <a:rPr lang="en-US" b="1" dirty="0" smtClean="0">
                <a:solidFill>
                  <a:srgbClr val="0070C0"/>
                </a:solidFill>
              </a:rPr>
              <a:t> retrieved </a:t>
            </a:r>
            <a:r>
              <a:rPr lang="en-US" dirty="0" smtClean="0"/>
              <a:t>were </a:t>
            </a:r>
            <a:r>
              <a:rPr lang="en-US" b="1" dirty="0" smtClean="0">
                <a:solidFill>
                  <a:srgbClr val="FF0000"/>
                </a:solidFill>
              </a:rPr>
              <a:t>significantly lower </a:t>
            </a:r>
            <a:r>
              <a:rPr lang="en-US" dirty="0" smtClean="0"/>
              <a:t>in the </a:t>
            </a:r>
            <a:r>
              <a:rPr lang="en-US" b="1" dirty="0" smtClean="0">
                <a:solidFill>
                  <a:srgbClr val="FF0000"/>
                </a:solidFill>
              </a:rPr>
              <a:t>latter group</a:t>
            </a:r>
            <a:r>
              <a:rPr lang="en-US" dirty="0" smtClean="0"/>
              <a:t>.</a:t>
            </a:r>
          </a:p>
          <a:p>
            <a:pPr algn="just" rtl="0">
              <a:buFont typeface="Wingdings" pitchFamily="2" charset="2"/>
              <a:buChar char="q"/>
            </a:pPr>
            <a:r>
              <a:rPr lang="en-US" dirty="0" smtClean="0"/>
              <a:t>Nevertheless, these outcomes were </a:t>
            </a:r>
            <a:r>
              <a:rPr lang="en-US" b="1" dirty="0" smtClean="0">
                <a:solidFill>
                  <a:schemeClr val="accent4">
                    <a:lumMod val="75000"/>
                  </a:schemeClr>
                </a:solidFill>
              </a:rPr>
              <a:t>confirmed</a:t>
            </a:r>
            <a:r>
              <a:rPr lang="en-US" dirty="0" smtClean="0"/>
              <a:t> in a more recent trial by </a:t>
            </a:r>
            <a:r>
              <a:rPr lang="en-US" b="1" dirty="0" err="1" smtClean="0">
                <a:solidFill>
                  <a:schemeClr val="accent4">
                    <a:lumMod val="75000"/>
                  </a:schemeClr>
                </a:solidFill>
              </a:rPr>
              <a:t>Kuivasaari</a:t>
            </a:r>
            <a:r>
              <a:rPr lang="en-US" b="1" dirty="0" smtClean="0">
                <a:solidFill>
                  <a:schemeClr val="accent4">
                    <a:lumMod val="75000"/>
                  </a:schemeClr>
                </a:solidFill>
              </a:rPr>
              <a:t> and colleagues </a:t>
            </a:r>
            <a:r>
              <a:rPr lang="en-US" dirty="0" smtClean="0"/>
              <a:t>who reported </a:t>
            </a:r>
            <a:r>
              <a:rPr lang="en-US" b="1" dirty="0" smtClean="0">
                <a:solidFill>
                  <a:srgbClr val="FF0000"/>
                </a:solidFill>
              </a:rPr>
              <a:t>significantly lower </a:t>
            </a:r>
            <a:r>
              <a:rPr lang="en-US" dirty="0" smtClean="0"/>
              <a:t>implantation rates in patients with ASRM stages </a:t>
            </a:r>
            <a:r>
              <a:rPr lang="en-US" b="1" dirty="0" smtClean="0">
                <a:solidFill>
                  <a:srgbClr val="FF0000"/>
                </a:solidFill>
              </a:rPr>
              <a:t>III-IV</a:t>
            </a:r>
            <a:r>
              <a:rPr lang="en-US" dirty="0" smtClean="0"/>
              <a:t> endometriosis versus controls with ASRM stages I-II endometriosis or tubal factor infertility.</a:t>
            </a:r>
          </a:p>
          <a:p>
            <a:pPr algn="just" rtl="0">
              <a:buNone/>
            </a:pPr>
            <a:endParaRPr lang="fa-I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Image result for endometriosis">
            <a:hlinkClick r:id="rId2"/>
          </p:cNvPr>
          <p:cNvPicPr>
            <a:picLocks noChangeAspect="1" noChangeArrowheads="1"/>
          </p:cNvPicPr>
          <p:nvPr/>
        </p:nvPicPr>
        <p:blipFill>
          <a:blip r:embed="rId3"/>
          <a:srcRect/>
          <a:stretch>
            <a:fillRect/>
          </a:stretch>
        </p:blipFill>
        <p:spPr bwMode="auto">
          <a:xfrm>
            <a:off x="3657600" y="2667000"/>
            <a:ext cx="5200650" cy="3495676"/>
          </a:xfrm>
          <a:prstGeom prst="rect">
            <a:avLst/>
          </a:prstGeom>
          <a:noFill/>
        </p:spPr>
      </p:pic>
      <p:sp>
        <p:nvSpPr>
          <p:cNvPr id="3" name="Title 2"/>
          <p:cNvSpPr>
            <a:spLocks noGrp="1"/>
          </p:cNvSpPr>
          <p:nvPr>
            <p:ph type="title"/>
          </p:nvPr>
        </p:nvSpPr>
        <p:spPr/>
        <p:txBody>
          <a:bodyPr>
            <a:normAutofit/>
          </a:bodyPr>
          <a:lstStyle/>
          <a:p>
            <a:r>
              <a:rPr lang="en-US" sz="6000" b="1" dirty="0" smtClean="0">
                <a:solidFill>
                  <a:srgbClr val="FF0000"/>
                </a:solidFill>
              </a:rPr>
              <a:t>ENDOMETRIOMA</a:t>
            </a:r>
            <a:endParaRPr lang="fa-IR" sz="6000" b="1" dirty="0">
              <a:solidFill>
                <a:srgbClr val="FF00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762000"/>
          </a:xfrm>
        </p:spPr>
        <p:txBody>
          <a:bodyPr/>
          <a:lstStyle/>
          <a:p>
            <a:pPr algn="ctr"/>
            <a:r>
              <a:rPr lang="en-US" dirty="0" err="1" smtClean="0">
                <a:solidFill>
                  <a:srgbClr val="FF0000"/>
                </a:solidFill>
              </a:rPr>
              <a:t>Endometriomas</a:t>
            </a:r>
            <a:endParaRPr lang="fa-IR" dirty="0">
              <a:solidFill>
                <a:srgbClr val="FF0000"/>
              </a:solidFill>
            </a:endParaRPr>
          </a:p>
        </p:txBody>
      </p:sp>
      <p:sp>
        <p:nvSpPr>
          <p:cNvPr id="3" name="Content Placeholder 2"/>
          <p:cNvSpPr>
            <a:spLocks noGrp="1"/>
          </p:cNvSpPr>
          <p:nvPr>
            <p:ph idx="1"/>
          </p:nvPr>
        </p:nvSpPr>
        <p:spPr>
          <a:xfrm>
            <a:off x="457200" y="1524000"/>
            <a:ext cx="8229600" cy="5050536"/>
          </a:xfrm>
        </p:spPr>
        <p:txBody>
          <a:bodyPr/>
          <a:lstStyle/>
          <a:p>
            <a:pPr algn="just" rtl="0"/>
            <a:r>
              <a:rPr lang="en-US" dirty="0" smtClean="0"/>
              <a:t>A decrease in ovarian response in patients with </a:t>
            </a:r>
            <a:r>
              <a:rPr lang="en-US" dirty="0" err="1" smtClean="0"/>
              <a:t>endometriomas</a:t>
            </a:r>
            <a:r>
              <a:rPr lang="en-US" dirty="0" smtClean="0"/>
              <a:t> necessitating higher </a:t>
            </a:r>
            <a:r>
              <a:rPr lang="en-US" dirty="0" err="1" smtClean="0"/>
              <a:t>gonadotropin</a:t>
            </a:r>
            <a:r>
              <a:rPr lang="en-US" dirty="0" smtClean="0"/>
              <a:t> doses has been described.</a:t>
            </a:r>
          </a:p>
          <a:p>
            <a:pPr algn="just" rtl="0"/>
            <a:endParaRPr lang="en-US" dirty="0" smtClean="0"/>
          </a:p>
          <a:p>
            <a:pPr algn="just" rtl="0">
              <a:buNone/>
            </a:pPr>
            <a:endParaRPr lang="en-US" dirty="0" smtClean="0"/>
          </a:p>
          <a:p>
            <a:pPr algn="just" rtl="0"/>
            <a:r>
              <a:rPr lang="en-US" dirty="0" smtClean="0"/>
              <a:t>It has been suggested that this impact was exacerbated by the size and number of lesions.</a:t>
            </a:r>
          </a:p>
          <a:p>
            <a:pPr algn="just" rtl="0"/>
            <a:endParaRPr lang="fa-I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90600"/>
          </a:xfrm>
        </p:spPr>
        <p:txBody>
          <a:bodyPr>
            <a:noAutofit/>
          </a:bodyPr>
          <a:lstStyle/>
          <a:p>
            <a:pPr algn="ctr"/>
            <a:r>
              <a:rPr lang="en-US" sz="3200" b="1" dirty="0" smtClean="0">
                <a:solidFill>
                  <a:srgbClr val="C00000"/>
                </a:solidFill>
              </a:rPr>
              <a:t>An Update on Surgical versus Expectant Management of Ovarian </a:t>
            </a:r>
            <a:r>
              <a:rPr lang="en-US" sz="3200" b="1" dirty="0" err="1" smtClean="0">
                <a:solidFill>
                  <a:srgbClr val="C00000"/>
                </a:solidFill>
              </a:rPr>
              <a:t>Endometriomas</a:t>
            </a:r>
            <a:r>
              <a:rPr lang="en-US" sz="3200" b="1" dirty="0" smtClean="0">
                <a:solidFill>
                  <a:srgbClr val="C00000"/>
                </a:solidFill>
              </a:rPr>
              <a:t> in Infertile Women</a:t>
            </a:r>
            <a:endParaRPr lang="fa-IR" sz="3200" dirty="0">
              <a:solidFill>
                <a:srgbClr val="C00000"/>
              </a:solidFill>
            </a:endParaRPr>
          </a:p>
        </p:txBody>
      </p:sp>
      <p:sp>
        <p:nvSpPr>
          <p:cNvPr id="3" name="Content Placeholder 2"/>
          <p:cNvSpPr>
            <a:spLocks noGrp="1"/>
          </p:cNvSpPr>
          <p:nvPr>
            <p:ph idx="1"/>
          </p:nvPr>
        </p:nvSpPr>
        <p:spPr>
          <a:xfrm>
            <a:off x="228600" y="2057400"/>
            <a:ext cx="8610600" cy="4800600"/>
          </a:xfrm>
        </p:spPr>
        <p:txBody>
          <a:bodyPr>
            <a:normAutofit fontScale="85000" lnSpcReduction="20000"/>
          </a:bodyPr>
          <a:lstStyle/>
          <a:p>
            <a:pPr algn="l" rtl="0"/>
            <a:r>
              <a:rPr lang="en-US" sz="1400" dirty="0" err="1" smtClean="0"/>
              <a:t>BioMed</a:t>
            </a:r>
            <a:r>
              <a:rPr lang="en-US" sz="1400" dirty="0" smtClean="0"/>
              <a:t> Research </a:t>
            </a:r>
            <a:r>
              <a:rPr lang="en-US" sz="1400" dirty="0" err="1" smtClean="0"/>
              <a:t>Internationa</a:t>
            </a:r>
            <a:r>
              <a:rPr lang="en-US" sz="1400" dirty="0" smtClean="0"/>
              <a:t> - 2015</a:t>
            </a:r>
            <a:r>
              <a:rPr lang="en-US" dirty="0" smtClean="0"/>
              <a:t> </a:t>
            </a:r>
          </a:p>
          <a:p>
            <a:pPr algn="l" rtl="0"/>
            <a:r>
              <a:rPr lang="en-US" dirty="0" err="1" smtClean="0"/>
              <a:t>Endometriomas</a:t>
            </a:r>
            <a:r>
              <a:rPr lang="en-US" dirty="0" smtClean="0"/>
              <a:t> are found in </a:t>
            </a:r>
            <a:r>
              <a:rPr lang="en-US" b="1" dirty="0" smtClean="0">
                <a:solidFill>
                  <a:schemeClr val="accent4">
                    <a:lumMod val="75000"/>
                  </a:schemeClr>
                </a:solidFill>
              </a:rPr>
              <a:t>17–44%</a:t>
            </a:r>
            <a:r>
              <a:rPr lang="en-US" dirty="0" smtClean="0"/>
              <a:t> of patients with</a:t>
            </a:r>
          </a:p>
          <a:p>
            <a:pPr algn="l" rtl="0">
              <a:buNone/>
            </a:pPr>
            <a:r>
              <a:rPr lang="en-US" dirty="0" smtClean="0"/>
              <a:t>    endometriosis .</a:t>
            </a:r>
          </a:p>
          <a:p>
            <a:pPr algn="l" rtl="0"/>
            <a:r>
              <a:rPr lang="en-US" dirty="0" smtClean="0"/>
              <a:t>The sensitivity and specificity of diagnosis via ultrasound are 73% and 94%, respectively </a:t>
            </a:r>
            <a:r>
              <a:rPr lang="en-US" dirty="0" smtClean="0"/>
              <a:t>.</a:t>
            </a:r>
          </a:p>
          <a:p>
            <a:pPr marL="109728" indent="0" algn="l" rtl="0">
              <a:buNone/>
            </a:pPr>
            <a:endParaRPr lang="en-US" dirty="0" smtClean="0"/>
          </a:p>
          <a:p>
            <a:pPr algn="just" rtl="0"/>
            <a:r>
              <a:rPr lang="en-US" dirty="0" smtClean="0"/>
              <a:t>Although </a:t>
            </a:r>
            <a:r>
              <a:rPr lang="en-US" dirty="0" err="1" smtClean="0"/>
              <a:t>endometriomas</a:t>
            </a:r>
            <a:r>
              <a:rPr lang="en-US" dirty="0" smtClean="0"/>
              <a:t> can be detrimental to the ovarian reserve, surgical therapy may further lower a woman’s ovarian reserve. Nevertheless, </a:t>
            </a:r>
            <a:r>
              <a:rPr lang="en-US" b="1" dirty="0" smtClean="0">
                <a:solidFill>
                  <a:schemeClr val="accent4">
                    <a:lumMod val="75000"/>
                  </a:schemeClr>
                </a:solidFill>
              </a:rPr>
              <a:t>the presence of an </a:t>
            </a:r>
            <a:r>
              <a:rPr lang="en-US" b="1" dirty="0" err="1" smtClean="0">
                <a:solidFill>
                  <a:schemeClr val="accent4">
                    <a:lumMod val="75000"/>
                  </a:schemeClr>
                </a:solidFill>
              </a:rPr>
              <a:t>endometrioma</a:t>
            </a:r>
            <a:r>
              <a:rPr lang="en-US" b="1" dirty="0" smtClean="0">
                <a:solidFill>
                  <a:schemeClr val="accent4">
                    <a:lumMod val="75000"/>
                  </a:schemeClr>
                </a:solidFill>
              </a:rPr>
              <a:t> does not appear to adversely affect IVF outcomes</a:t>
            </a:r>
            <a:r>
              <a:rPr lang="en-US" dirty="0" smtClean="0"/>
              <a:t>, and surgical excision of </a:t>
            </a:r>
            <a:r>
              <a:rPr lang="en-US" dirty="0" err="1" smtClean="0"/>
              <a:t>endometriomas</a:t>
            </a:r>
            <a:r>
              <a:rPr lang="en-US" dirty="0" smtClean="0"/>
              <a:t> does not appear </a:t>
            </a:r>
            <a:r>
              <a:rPr lang="en-US" b="1" dirty="0" smtClean="0">
                <a:solidFill>
                  <a:schemeClr val="accent4">
                    <a:lumMod val="75000"/>
                  </a:schemeClr>
                </a:solidFill>
              </a:rPr>
              <a:t>to improve IVF outcomes</a:t>
            </a:r>
            <a:r>
              <a:rPr lang="en-US" dirty="0" smtClean="0"/>
              <a:t>. Regardless of treatment plan, infertile patients with </a:t>
            </a:r>
            <a:r>
              <a:rPr lang="en-US" dirty="0" err="1" smtClean="0"/>
              <a:t>endometriomas</a:t>
            </a:r>
            <a:r>
              <a:rPr lang="en-US" dirty="0" smtClean="0"/>
              <a:t> must be counseled appropriately before choosing either treatment path.</a:t>
            </a:r>
            <a:endParaRPr lang="fa-I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295400"/>
          </a:xfrm>
        </p:spPr>
        <p:txBody>
          <a:bodyPr>
            <a:normAutofit fontScale="90000"/>
          </a:bodyPr>
          <a:lstStyle/>
          <a:p>
            <a:pPr algn="ctr"/>
            <a:r>
              <a:rPr lang="en-US" b="1" dirty="0" smtClean="0">
                <a:solidFill>
                  <a:srgbClr val="C00000"/>
                </a:solidFill>
              </a:rPr>
              <a:t>An Update on Surgical versus Expectant Management of Ovarian </a:t>
            </a:r>
            <a:r>
              <a:rPr lang="en-US" b="1" dirty="0" err="1" smtClean="0">
                <a:solidFill>
                  <a:srgbClr val="C00000"/>
                </a:solidFill>
              </a:rPr>
              <a:t>Endometriomas</a:t>
            </a:r>
            <a:r>
              <a:rPr lang="en-US" b="1" dirty="0" smtClean="0">
                <a:solidFill>
                  <a:srgbClr val="C00000"/>
                </a:solidFill>
              </a:rPr>
              <a:t> in Infertile Women</a:t>
            </a:r>
            <a:endParaRPr lang="fa-IR" dirty="0"/>
          </a:p>
        </p:txBody>
      </p:sp>
      <p:sp>
        <p:nvSpPr>
          <p:cNvPr id="3" name="Content Placeholder 2"/>
          <p:cNvSpPr>
            <a:spLocks noGrp="1"/>
          </p:cNvSpPr>
          <p:nvPr>
            <p:ph idx="1"/>
          </p:nvPr>
        </p:nvSpPr>
        <p:spPr>
          <a:xfrm>
            <a:off x="457200" y="2249424"/>
            <a:ext cx="8229600" cy="4608576"/>
          </a:xfrm>
        </p:spPr>
        <p:txBody>
          <a:bodyPr>
            <a:normAutofit lnSpcReduction="10000"/>
          </a:bodyPr>
          <a:lstStyle/>
          <a:p>
            <a:pPr algn="just" rtl="0"/>
            <a:r>
              <a:rPr lang="en-US" dirty="0" smtClean="0"/>
              <a:t>Sanchez et al. showed that there are not only </a:t>
            </a:r>
            <a:r>
              <a:rPr lang="en-US" b="1" dirty="0" smtClean="0">
                <a:solidFill>
                  <a:srgbClr val="0070C0"/>
                </a:solidFill>
              </a:rPr>
              <a:t>increased reactive oxygen species inside the cyst</a:t>
            </a:r>
            <a:r>
              <a:rPr lang="en-US" dirty="0" smtClean="0"/>
              <a:t>, but also </a:t>
            </a:r>
            <a:r>
              <a:rPr lang="en-US" b="1" dirty="0" smtClean="0">
                <a:solidFill>
                  <a:srgbClr val="0070C0"/>
                </a:solidFill>
              </a:rPr>
              <a:t>free iron </a:t>
            </a:r>
            <a:r>
              <a:rPr lang="en-US" dirty="0" smtClean="0"/>
              <a:t>which can be taken up by cells that are in direct contact. This may cause a </a:t>
            </a:r>
            <a:r>
              <a:rPr lang="en-US" dirty="0" err="1" smtClean="0"/>
              <a:t>gonadotoxic</a:t>
            </a:r>
            <a:r>
              <a:rPr lang="en-US" dirty="0" smtClean="0"/>
              <a:t> insult to individual follicles developing </a:t>
            </a:r>
            <a:r>
              <a:rPr lang="en-US" b="1" dirty="0" smtClean="0">
                <a:solidFill>
                  <a:srgbClr val="C00000"/>
                </a:solidFill>
              </a:rPr>
              <a:t>adjacent to the cyst</a:t>
            </a:r>
            <a:r>
              <a:rPr lang="en-US" dirty="0" smtClean="0"/>
              <a:t>. The authors of this study did acknowledge that their observations did not help to clarify if the surgical removal of the cyst or the presence of the cyst itself is more damaging to the otherwise healthy tissue</a:t>
            </a:r>
            <a:endParaRPr lang="fa-I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pPr algn="ctr"/>
            <a:r>
              <a:rPr lang="en-US" b="1" dirty="0" smtClean="0">
                <a:solidFill>
                  <a:srgbClr val="C00000"/>
                </a:solidFill>
              </a:rPr>
              <a:t>An Update on Surgical versus Expectant Management of Ovarian </a:t>
            </a:r>
            <a:r>
              <a:rPr lang="en-US" b="1" dirty="0" err="1" smtClean="0">
                <a:solidFill>
                  <a:srgbClr val="C00000"/>
                </a:solidFill>
              </a:rPr>
              <a:t>Endometriomas</a:t>
            </a:r>
            <a:r>
              <a:rPr lang="en-US" b="1" dirty="0" smtClean="0">
                <a:solidFill>
                  <a:srgbClr val="C00000"/>
                </a:solidFill>
              </a:rPr>
              <a:t> in Infertile Women</a:t>
            </a:r>
            <a:endParaRPr lang="fa-IR" dirty="0"/>
          </a:p>
        </p:txBody>
      </p:sp>
      <p:sp>
        <p:nvSpPr>
          <p:cNvPr id="3" name="Content Placeholder 2"/>
          <p:cNvSpPr>
            <a:spLocks noGrp="1"/>
          </p:cNvSpPr>
          <p:nvPr>
            <p:ph idx="1"/>
          </p:nvPr>
        </p:nvSpPr>
        <p:spPr/>
        <p:txBody>
          <a:bodyPr>
            <a:normAutofit fontScale="92500" lnSpcReduction="10000"/>
          </a:bodyPr>
          <a:lstStyle/>
          <a:p>
            <a:pPr algn="just" rtl="0">
              <a:buFont typeface="Wingdings" pitchFamily="2" charset="2"/>
              <a:buChar char="q"/>
            </a:pPr>
            <a:r>
              <a:rPr lang="en-US" dirty="0" smtClean="0"/>
              <a:t>In another recent study, </a:t>
            </a:r>
            <a:r>
              <a:rPr lang="en-US" dirty="0" err="1" smtClean="0"/>
              <a:t>Kitajima</a:t>
            </a:r>
            <a:r>
              <a:rPr lang="en-US" dirty="0" smtClean="0"/>
              <a:t> et al. elucidated a different mechanism of follicular loss. They introduced the “burnout” hypothesis which states the following: </a:t>
            </a:r>
            <a:r>
              <a:rPr lang="en-US" dirty="0" err="1" smtClean="0"/>
              <a:t>endometriomas</a:t>
            </a:r>
            <a:r>
              <a:rPr lang="en-US" dirty="0" smtClean="0"/>
              <a:t> cause </a:t>
            </a:r>
            <a:r>
              <a:rPr lang="en-US" b="1" dirty="0" smtClean="0">
                <a:solidFill>
                  <a:srgbClr val="0070C0"/>
                </a:solidFill>
              </a:rPr>
              <a:t>focal inflammation </a:t>
            </a:r>
            <a:r>
              <a:rPr lang="en-US" dirty="0" smtClean="0"/>
              <a:t>in the ovarian cortex leading to fibrosis and loss of cortex-specific </a:t>
            </a:r>
            <a:r>
              <a:rPr lang="en-US" dirty="0" err="1" smtClean="0"/>
              <a:t>stroma</a:t>
            </a:r>
            <a:r>
              <a:rPr lang="en-US" dirty="0" smtClean="0"/>
              <a:t>.</a:t>
            </a:r>
          </a:p>
          <a:p>
            <a:pPr algn="just" rtl="0">
              <a:buFont typeface="Wingdings" pitchFamily="2" charset="2"/>
              <a:buChar char="q"/>
            </a:pPr>
            <a:r>
              <a:rPr lang="en-US" dirty="0" smtClean="0"/>
              <a:t> This inflammation, with associated reduced </a:t>
            </a:r>
            <a:r>
              <a:rPr lang="en-US" b="1" dirty="0" err="1" smtClean="0">
                <a:solidFill>
                  <a:srgbClr val="0070C0"/>
                </a:solidFill>
              </a:rPr>
              <a:t>vascularization</a:t>
            </a:r>
            <a:r>
              <a:rPr lang="en-US" dirty="0" smtClean="0"/>
              <a:t> and increased </a:t>
            </a:r>
            <a:r>
              <a:rPr lang="en-US" b="1" dirty="0" smtClean="0">
                <a:solidFill>
                  <a:srgbClr val="0070C0"/>
                </a:solidFill>
              </a:rPr>
              <a:t>oxidative stress</a:t>
            </a:r>
            <a:r>
              <a:rPr lang="en-US" dirty="0" smtClean="0"/>
              <a:t>, may then lead to enhanced follicular recruitment and </a:t>
            </a:r>
            <a:r>
              <a:rPr lang="en-US" dirty="0" err="1" smtClean="0"/>
              <a:t>atresia</a:t>
            </a:r>
            <a:r>
              <a:rPr lang="en-US" dirty="0" smtClean="0"/>
              <a:t> resulting in a decline in the </a:t>
            </a:r>
            <a:r>
              <a:rPr lang="en-US" dirty="0" err="1" smtClean="0"/>
              <a:t>antral</a:t>
            </a:r>
            <a:r>
              <a:rPr lang="en-US" dirty="0" smtClean="0"/>
              <a:t> follicle count (AFC).</a:t>
            </a:r>
            <a:endParaRPr lang="fa-I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066800"/>
          </a:xfrm>
        </p:spPr>
        <p:txBody>
          <a:bodyPr>
            <a:noAutofit/>
          </a:bodyPr>
          <a:lstStyle/>
          <a:p>
            <a:pPr algn="ctr"/>
            <a:r>
              <a:rPr lang="en-US" sz="2800" b="1" dirty="0" smtClean="0">
                <a:solidFill>
                  <a:srgbClr val="C00000"/>
                </a:solidFill>
              </a:rPr>
              <a:t>Endometriosis and Infertility: A review of the pathogenesis and treatment of endometriosis-associated infertility</a:t>
            </a:r>
            <a:endParaRPr lang="fa-IR" sz="2800" dirty="0">
              <a:solidFill>
                <a:srgbClr val="C00000"/>
              </a:solidFill>
            </a:endParaRPr>
          </a:p>
        </p:txBody>
      </p:sp>
      <p:sp>
        <p:nvSpPr>
          <p:cNvPr id="3" name="Content Placeholder 2"/>
          <p:cNvSpPr>
            <a:spLocks noGrp="1"/>
          </p:cNvSpPr>
          <p:nvPr>
            <p:ph idx="1"/>
          </p:nvPr>
        </p:nvSpPr>
        <p:spPr>
          <a:xfrm>
            <a:off x="457200" y="1981200"/>
            <a:ext cx="8229600" cy="4648200"/>
          </a:xfrm>
        </p:spPr>
        <p:txBody>
          <a:bodyPr>
            <a:normAutofit fontScale="92500"/>
          </a:bodyPr>
          <a:lstStyle/>
          <a:p>
            <a:pPr algn="l" rtl="0">
              <a:buFont typeface="Wingdings" pitchFamily="2" charset="2"/>
              <a:buChar char="q"/>
            </a:pPr>
            <a:r>
              <a:rPr lang="en-US" dirty="0" smtClean="0"/>
              <a:t>Endometriosis has been estimated to affect up to </a:t>
            </a:r>
            <a:r>
              <a:rPr lang="en-US" b="1" dirty="0" smtClean="0">
                <a:solidFill>
                  <a:srgbClr val="0070C0"/>
                </a:solidFill>
              </a:rPr>
              <a:t>10–15%</a:t>
            </a:r>
            <a:r>
              <a:rPr lang="en-US" dirty="0" smtClean="0"/>
              <a:t> of </a:t>
            </a:r>
            <a:r>
              <a:rPr lang="en-US" b="1" dirty="0" smtClean="0">
                <a:solidFill>
                  <a:srgbClr val="0070C0"/>
                </a:solidFill>
              </a:rPr>
              <a:t>reproductive aged </a:t>
            </a:r>
            <a:r>
              <a:rPr lang="en-US" dirty="0" smtClean="0"/>
              <a:t>women.</a:t>
            </a:r>
          </a:p>
          <a:p>
            <a:pPr algn="just" rtl="0">
              <a:buFont typeface="Wingdings" pitchFamily="2" charset="2"/>
              <a:buChar char="q"/>
            </a:pPr>
            <a:r>
              <a:rPr lang="en-US" dirty="0" smtClean="0"/>
              <a:t>The prevalence of endometriosis increases dramatically to as high as </a:t>
            </a:r>
            <a:r>
              <a:rPr lang="en-US" b="1" dirty="0" smtClean="0">
                <a:solidFill>
                  <a:srgbClr val="00B050"/>
                </a:solidFill>
              </a:rPr>
              <a:t>25%–50% in women with infertility </a:t>
            </a:r>
            <a:r>
              <a:rPr lang="en-US" dirty="0" smtClean="0"/>
              <a:t>and </a:t>
            </a:r>
            <a:r>
              <a:rPr lang="en-US" b="1" dirty="0" smtClean="0">
                <a:solidFill>
                  <a:srgbClr val="00B050"/>
                </a:solidFill>
              </a:rPr>
              <a:t>30–50% of women with endometriosis have infertility</a:t>
            </a:r>
            <a:r>
              <a:rPr lang="en-US" dirty="0" smtClean="0"/>
              <a:t>.</a:t>
            </a:r>
          </a:p>
          <a:p>
            <a:pPr algn="just" rtl="0">
              <a:buFont typeface="Wingdings" pitchFamily="2" charset="2"/>
              <a:buChar char="q"/>
            </a:pPr>
            <a:r>
              <a:rPr lang="en-US" dirty="0" smtClean="0"/>
              <a:t>The </a:t>
            </a:r>
            <a:r>
              <a:rPr lang="en-US" b="1" dirty="0" smtClean="0">
                <a:solidFill>
                  <a:srgbClr val="00B0F0"/>
                </a:solidFill>
              </a:rPr>
              <a:t>fecundity rate </a:t>
            </a:r>
            <a:r>
              <a:rPr lang="en-US" dirty="0" smtClean="0"/>
              <a:t>in normal reproductive age couples without infertility is estimated to be around 15% to 20%, while the fecundity rate in women with untreated endometriosis is estimated to be anywhere from 2% to 10%.</a:t>
            </a:r>
            <a:endParaRPr lang="fa-I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066800"/>
          </a:xfrm>
        </p:spPr>
        <p:txBody>
          <a:bodyPr>
            <a:normAutofit fontScale="90000"/>
          </a:bodyPr>
          <a:lstStyle/>
          <a:p>
            <a:pPr algn="ctr"/>
            <a:r>
              <a:rPr lang="en-US" b="1" dirty="0" smtClean="0">
                <a:solidFill>
                  <a:srgbClr val="C00000"/>
                </a:solidFill>
              </a:rPr>
              <a:t>An Update on Surgical versus Expectant Management of Ovarian </a:t>
            </a:r>
            <a:r>
              <a:rPr lang="en-US" b="1" dirty="0" err="1" smtClean="0">
                <a:solidFill>
                  <a:srgbClr val="C00000"/>
                </a:solidFill>
              </a:rPr>
              <a:t>Endometriomas</a:t>
            </a:r>
            <a:r>
              <a:rPr lang="en-US" b="1" dirty="0" smtClean="0">
                <a:solidFill>
                  <a:srgbClr val="C00000"/>
                </a:solidFill>
              </a:rPr>
              <a:t> in Infertile Women</a:t>
            </a:r>
            <a:endParaRPr lang="fa-IR" dirty="0"/>
          </a:p>
        </p:txBody>
      </p:sp>
      <p:sp>
        <p:nvSpPr>
          <p:cNvPr id="3" name="Content Placeholder 2"/>
          <p:cNvSpPr>
            <a:spLocks noGrp="1"/>
          </p:cNvSpPr>
          <p:nvPr>
            <p:ph idx="1"/>
          </p:nvPr>
        </p:nvSpPr>
        <p:spPr/>
        <p:txBody>
          <a:bodyPr>
            <a:normAutofit fontScale="92500" lnSpcReduction="20000"/>
          </a:bodyPr>
          <a:lstStyle/>
          <a:p>
            <a:pPr algn="just" rtl="0"/>
            <a:r>
              <a:rPr lang="en-US" dirty="0" err="1" smtClean="0"/>
              <a:t>Qiu</a:t>
            </a:r>
            <a:r>
              <a:rPr lang="en-US" dirty="0" smtClean="0"/>
              <a:t> et al. have demonstrated this reduced </a:t>
            </a:r>
            <a:r>
              <a:rPr lang="en-US" dirty="0" err="1" smtClean="0"/>
              <a:t>vascularization</a:t>
            </a:r>
            <a:r>
              <a:rPr lang="en-US" dirty="0" smtClean="0"/>
              <a:t> by detecting ovarian interstitial blood flow changes and </a:t>
            </a:r>
            <a:r>
              <a:rPr lang="en-US" b="1" dirty="0" smtClean="0">
                <a:solidFill>
                  <a:srgbClr val="0070C0"/>
                </a:solidFill>
              </a:rPr>
              <a:t>increased blood flow resistance</a:t>
            </a:r>
            <a:r>
              <a:rPr lang="en-US" dirty="0" smtClean="0"/>
              <a:t> indices in women with </a:t>
            </a:r>
            <a:r>
              <a:rPr lang="en-US" dirty="0" err="1" smtClean="0"/>
              <a:t>endometriomas</a:t>
            </a:r>
            <a:r>
              <a:rPr lang="en-US" dirty="0" smtClean="0"/>
              <a:t> by using </a:t>
            </a:r>
            <a:r>
              <a:rPr lang="en-US" dirty="0" err="1" smtClean="0"/>
              <a:t>transvaginal</a:t>
            </a:r>
            <a:r>
              <a:rPr lang="en-US" dirty="0" smtClean="0"/>
              <a:t> color Doppler </a:t>
            </a:r>
            <a:r>
              <a:rPr lang="en-US" dirty="0" err="1" smtClean="0"/>
              <a:t>sonography</a:t>
            </a:r>
            <a:r>
              <a:rPr lang="en-US" dirty="0" smtClean="0"/>
              <a:t>. They suggest that these changes are indicative of </a:t>
            </a:r>
            <a:r>
              <a:rPr lang="en-US" b="1" dirty="0" smtClean="0">
                <a:solidFill>
                  <a:srgbClr val="FFC000"/>
                </a:solidFill>
              </a:rPr>
              <a:t>ovarian interstitial fibrosis </a:t>
            </a:r>
            <a:r>
              <a:rPr lang="en-US" dirty="0" smtClean="0"/>
              <a:t>and </a:t>
            </a:r>
            <a:r>
              <a:rPr lang="en-US" dirty="0" err="1" smtClean="0"/>
              <a:t>microvascular</a:t>
            </a:r>
            <a:r>
              <a:rPr lang="en-US" dirty="0" smtClean="0"/>
              <a:t> injury. These authors recommend the use of </a:t>
            </a:r>
            <a:r>
              <a:rPr lang="en-US" dirty="0" err="1" smtClean="0"/>
              <a:t>transvaginal</a:t>
            </a:r>
            <a:r>
              <a:rPr lang="en-US" dirty="0" smtClean="0"/>
              <a:t> color Doppler </a:t>
            </a:r>
            <a:r>
              <a:rPr lang="en-US" dirty="0" err="1" smtClean="0"/>
              <a:t>sonography</a:t>
            </a:r>
            <a:r>
              <a:rPr lang="en-US" dirty="0" smtClean="0"/>
              <a:t> as a method of monitoring an ovarian </a:t>
            </a:r>
            <a:r>
              <a:rPr lang="en-US" dirty="0" err="1" smtClean="0"/>
              <a:t>endometrioma</a:t>
            </a:r>
            <a:r>
              <a:rPr lang="en-US" dirty="0" smtClean="0"/>
              <a:t> cyst-induced injury to surrounding ovarian interstitial vessels.</a:t>
            </a:r>
            <a:endParaRPr lang="fa-I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066800"/>
          </a:xfrm>
        </p:spPr>
        <p:txBody>
          <a:bodyPr>
            <a:normAutofit fontScale="90000"/>
          </a:bodyPr>
          <a:lstStyle/>
          <a:p>
            <a:pPr algn="ctr"/>
            <a:r>
              <a:rPr lang="en-US" b="1" dirty="0" smtClean="0">
                <a:solidFill>
                  <a:srgbClr val="C00000"/>
                </a:solidFill>
              </a:rPr>
              <a:t>An Update on Surgical versus Expectant Management of Ovarian </a:t>
            </a:r>
            <a:r>
              <a:rPr lang="en-US" b="1" dirty="0" err="1" smtClean="0">
                <a:solidFill>
                  <a:srgbClr val="C00000"/>
                </a:solidFill>
              </a:rPr>
              <a:t>Endometriomas</a:t>
            </a:r>
            <a:r>
              <a:rPr lang="en-US" b="1" dirty="0" smtClean="0">
                <a:solidFill>
                  <a:srgbClr val="C00000"/>
                </a:solidFill>
              </a:rPr>
              <a:t> in Infertile Women</a:t>
            </a:r>
            <a:endParaRPr lang="fa-IR" dirty="0"/>
          </a:p>
        </p:txBody>
      </p:sp>
      <p:sp>
        <p:nvSpPr>
          <p:cNvPr id="3" name="Content Placeholder 2"/>
          <p:cNvSpPr>
            <a:spLocks noGrp="1"/>
          </p:cNvSpPr>
          <p:nvPr>
            <p:ph idx="1"/>
          </p:nvPr>
        </p:nvSpPr>
        <p:spPr/>
        <p:txBody>
          <a:bodyPr/>
          <a:lstStyle/>
          <a:p>
            <a:pPr algn="just" rtl="0"/>
            <a:r>
              <a:rPr lang="en-US" dirty="0" smtClean="0"/>
              <a:t>Such studies have clearly shown that an </a:t>
            </a:r>
            <a:r>
              <a:rPr lang="en-US" dirty="0" err="1" smtClean="0"/>
              <a:t>endometrioma</a:t>
            </a:r>
            <a:r>
              <a:rPr lang="en-US" dirty="0" smtClean="0"/>
              <a:t> </a:t>
            </a:r>
            <a:r>
              <a:rPr lang="en-US" dirty="0" smtClean="0"/>
              <a:t>can </a:t>
            </a:r>
            <a:r>
              <a:rPr lang="en-US" dirty="0" smtClean="0"/>
              <a:t>have a </a:t>
            </a:r>
            <a:r>
              <a:rPr lang="en-US" dirty="0" err="1" smtClean="0"/>
              <a:t>gonadotoxic</a:t>
            </a:r>
            <a:r>
              <a:rPr lang="en-US" dirty="0" smtClean="0"/>
              <a:t> effect on the surrounding follicles. However, only a few studies have looked at the functional consequences and clinical implications of this insult. In one small observational study, </a:t>
            </a:r>
            <a:r>
              <a:rPr lang="en-US" dirty="0" err="1" smtClean="0"/>
              <a:t>Somigliana</a:t>
            </a:r>
            <a:r>
              <a:rPr lang="en-US" dirty="0" smtClean="0"/>
              <a:t> et al. showed reduced responsiveness to ovarian stimulation in women with unilateral </a:t>
            </a:r>
            <a:r>
              <a:rPr lang="en-US" dirty="0" err="1" smtClean="0"/>
              <a:t>endometriomas</a:t>
            </a:r>
            <a:r>
              <a:rPr lang="en-US" dirty="0" smtClean="0"/>
              <a:t>.</a:t>
            </a:r>
            <a:endParaRPr lang="fa-I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0070C0"/>
                </a:solidFill>
              </a:rPr>
              <a:t>Fertility Preservation</a:t>
            </a:r>
            <a:endParaRPr lang="en-US" b="1" dirty="0">
              <a:solidFill>
                <a:srgbClr val="0070C0"/>
              </a:solidFill>
            </a:endParaRPr>
          </a:p>
        </p:txBody>
      </p:sp>
      <p:sp>
        <p:nvSpPr>
          <p:cNvPr id="3" name="Content Placeholder 2"/>
          <p:cNvSpPr>
            <a:spLocks noGrp="1"/>
          </p:cNvSpPr>
          <p:nvPr>
            <p:ph idx="1"/>
          </p:nvPr>
        </p:nvSpPr>
        <p:spPr/>
        <p:txBody>
          <a:bodyPr/>
          <a:lstStyle/>
          <a:p>
            <a:pPr algn="just" rtl="0"/>
            <a:r>
              <a:rPr lang="en-US" dirty="0"/>
              <a:t>Severe endometriosis can result in decreased ovarian reserve with histological and biochemical evidence of follicular damage even without previous surgical </a:t>
            </a:r>
            <a:r>
              <a:rPr lang="en-US" dirty="0" smtClean="0"/>
              <a:t>interventions.</a:t>
            </a:r>
          </a:p>
          <a:p>
            <a:pPr marL="109728" indent="0" algn="just" rtl="0">
              <a:buNone/>
            </a:pPr>
            <a:endParaRPr lang="en-US" dirty="0" smtClean="0"/>
          </a:p>
          <a:p>
            <a:pPr algn="just" rtl="0"/>
            <a:r>
              <a:rPr lang="en-US" dirty="0" smtClean="0"/>
              <a:t>Recurrence </a:t>
            </a:r>
            <a:r>
              <a:rPr lang="en-US" dirty="0"/>
              <a:t>of endometriosis is common and approaches 50% after five </a:t>
            </a:r>
            <a:r>
              <a:rPr lang="en-US" dirty="0" smtClean="0"/>
              <a:t>years.</a:t>
            </a:r>
          </a:p>
          <a:p>
            <a:pPr algn="just" rtl="0"/>
            <a:endParaRPr lang="en-US" dirty="0"/>
          </a:p>
        </p:txBody>
      </p:sp>
    </p:spTree>
    <p:extLst>
      <p:ext uri="{BB962C8B-B14F-4D97-AF65-F5344CB8AC3E}">
        <p14:creationId xmlns:p14="http://schemas.microsoft.com/office/powerpoint/2010/main" val="40116955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0070C0"/>
                </a:solidFill>
              </a:rPr>
              <a:t>Oocyte/embryo cryopreservation</a:t>
            </a:r>
          </a:p>
        </p:txBody>
      </p:sp>
      <p:sp>
        <p:nvSpPr>
          <p:cNvPr id="3" name="Content Placeholder 2"/>
          <p:cNvSpPr>
            <a:spLocks noGrp="1"/>
          </p:cNvSpPr>
          <p:nvPr>
            <p:ph idx="1"/>
          </p:nvPr>
        </p:nvSpPr>
        <p:spPr/>
        <p:txBody>
          <a:bodyPr>
            <a:normAutofit fontScale="92500" lnSpcReduction="20000"/>
          </a:bodyPr>
          <a:lstStyle/>
          <a:p>
            <a:pPr algn="just" rtl="0"/>
            <a:r>
              <a:rPr lang="en-US" dirty="0"/>
              <a:t>Studies evaluating the efficiency of oocyte cryopreservation in women undergoing elective fertility preservation demonstrate that the </a:t>
            </a:r>
            <a:r>
              <a:rPr lang="en-US" b="1" dirty="0">
                <a:solidFill>
                  <a:srgbClr val="0070C0"/>
                </a:solidFill>
              </a:rPr>
              <a:t>live birth </a:t>
            </a:r>
            <a:r>
              <a:rPr lang="en-US" dirty="0"/>
              <a:t>rate per warmed vitrified oocyte varies by age, and ranges from </a:t>
            </a:r>
            <a:r>
              <a:rPr lang="en-US" b="1" dirty="0">
                <a:solidFill>
                  <a:srgbClr val="0070C0"/>
                </a:solidFill>
              </a:rPr>
              <a:t>5% in women aged 38 </a:t>
            </a:r>
            <a:r>
              <a:rPr lang="en-US" dirty="0"/>
              <a:t>years and older to </a:t>
            </a:r>
            <a:r>
              <a:rPr lang="en-US" b="1" dirty="0">
                <a:solidFill>
                  <a:srgbClr val="C00000"/>
                </a:solidFill>
              </a:rPr>
              <a:t>7.4% in women aged under 30 years </a:t>
            </a:r>
            <a:r>
              <a:rPr lang="en-US" dirty="0"/>
              <a:t>at the time of </a:t>
            </a:r>
            <a:r>
              <a:rPr lang="en-US" dirty="0" smtClean="0"/>
              <a:t>COH.</a:t>
            </a:r>
            <a:endParaRPr lang="en-US" baseline="30000" dirty="0"/>
          </a:p>
          <a:p>
            <a:pPr algn="just" rtl="0"/>
            <a:r>
              <a:rPr lang="en-US" dirty="0"/>
              <a:t> Therefore, to have a realistic chance of a live birth, women aged under 38 years are recommended to cryopreserve </a:t>
            </a:r>
            <a:r>
              <a:rPr lang="en-US" b="1" dirty="0">
                <a:solidFill>
                  <a:srgbClr val="C00000"/>
                </a:solidFill>
              </a:rPr>
              <a:t>15 to 20 oocytes</a:t>
            </a:r>
            <a:r>
              <a:rPr lang="en-US" dirty="0"/>
              <a:t>, and those aged 38 to 40 years should be advised to cryopreserve </a:t>
            </a:r>
            <a:r>
              <a:rPr lang="en-US" b="1" dirty="0">
                <a:solidFill>
                  <a:srgbClr val="C00000"/>
                </a:solidFill>
              </a:rPr>
              <a:t>25 to 30 </a:t>
            </a:r>
            <a:r>
              <a:rPr lang="en-US" b="1" dirty="0" smtClean="0">
                <a:solidFill>
                  <a:srgbClr val="C00000"/>
                </a:solidFill>
              </a:rPr>
              <a:t>oocytes.</a:t>
            </a:r>
            <a:endParaRPr lang="en-US" b="1" dirty="0">
              <a:solidFill>
                <a:srgbClr val="C00000"/>
              </a:solidFill>
            </a:endParaRPr>
          </a:p>
        </p:txBody>
      </p:sp>
    </p:spTree>
    <p:extLst>
      <p:ext uri="{BB962C8B-B14F-4D97-AF65-F5344CB8AC3E}">
        <p14:creationId xmlns:p14="http://schemas.microsoft.com/office/powerpoint/2010/main" val="16293062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0070C0"/>
                </a:solidFill>
              </a:rPr>
              <a:t>The first report of fertility preservation in endometriosis</a:t>
            </a:r>
          </a:p>
        </p:txBody>
      </p:sp>
      <p:sp>
        <p:nvSpPr>
          <p:cNvPr id="3" name="Content Placeholder 2"/>
          <p:cNvSpPr>
            <a:spLocks noGrp="1"/>
          </p:cNvSpPr>
          <p:nvPr>
            <p:ph idx="1"/>
          </p:nvPr>
        </p:nvSpPr>
        <p:spPr/>
        <p:txBody>
          <a:bodyPr>
            <a:normAutofit fontScale="92500" lnSpcReduction="10000"/>
          </a:bodyPr>
          <a:lstStyle/>
          <a:p>
            <a:pPr algn="just" rtl="0"/>
            <a:r>
              <a:rPr lang="en-US" dirty="0" err="1" smtClean="0"/>
              <a:t>Elizur</a:t>
            </a:r>
            <a:r>
              <a:rPr lang="en-US" dirty="0" smtClean="0"/>
              <a:t> </a:t>
            </a:r>
            <a:r>
              <a:rPr lang="en-US" dirty="0"/>
              <a:t>et al. </a:t>
            </a:r>
            <a:r>
              <a:rPr lang="en-US" dirty="0" smtClean="0"/>
              <a:t>in 2009</a:t>
            </a:r>
          </a:p>
          <a:p>
            <a:pPr algn="just" rtl="0"/>
            <a:r>
              <a:rPr lang="en-US" dirty="0" smtClean="0"/>
              <a:t> </a:t>
            </a:r>
            <a:r>
              <a:rPr lang="en-US" dirty="0"/>
              <a:t>This was a case report of a </a:t>
            </a:r>
            <a:r>
              <a:rPr lang="en-US" b="1" dirty="0">
                <a:solidFill>
                  <a:srgbClr val="0070C0"/>
                </a:solidFill>
              </a:rPr>
              <a:t>25 year </a:t>
            </a:r>
            <a:r>
              <a:rPr lang="en-US" dirty="0"/>
              <a:t>old woman who underwent successful </a:t>
            </a:r>
            <a:r>
              <a:rPr lang="en-US" b="1" dirty="0">
                <a:solidFill>
                  <a:srgbClr val="0070C0"/>
                </a:solidFill>
              </a:rPr>
              <a:t>oocyte cryopreservation </a:t>
            </a:r>
            <a:r>
              <a:rPr lang="en-US" dirty="0"/>
              <a:t>from her remaining ovary after having previously had </a:t>
            </a:r>
            <a:r>
              <a:rPr lang="en-US" b="1" dirty="0">
                <a:solidFill>
                  <a:srgbClr val="0070C0"/>
                </a:solidFill>
              </a:rPr>
              <a:t>four surgeries </a:t>
            </a:r>
            <a:r>
              <a:rPr lang="en-US" dirty="0"/>
              <a:t>to treat endometriosis-related symptoms. </a:t>
            </a:r>
            <a:endParaRPr lang="en-US" dirty="0" smtClean="0"/>
          </a:p>
          <a:p>
            <a:pPr algn="just" rtl="0"/>
            <a:endParaRPr lang="en-US" dirty="0"/>
          </a:p>
          <a:p>
            <a:pPr algn="just" rtl="0"/>
            <a:r>
              <a:rPr lang="en-US" dirty="0" smtClean="0"/>
              <a:t>A </a:t>
            </a:r>
            <a:r>
              <a:rPr lang="en-US" dirty="0"/>
              <a:t>recent </a:t>
            </a:r>
            <a:r>
              <a:rPr lang="en-US" dirty="0" err="1"/>
              <a:t>metanalysis</a:t>
            </a:r>
            <a:r>
              <a:rPr lang="en-US" dirty="0"/>
              <a:t> in this journal </a:t>
            </a:r>
            <a:r>
              <a:rPr lang="en-US" dirty="0" smtClean="0"/>
              <a:t>,showing </a:t>
            </a:r>
            <a:r>
              <a:rPr lang="en-US" dirty="0"/>
              <a:t>that following </a:t>
            </a:r>
            <a:r>
              <a:rPr lang="en-US" dirty="0" err="1"/>
              <a:t>endometrioma</a:t>
            </a:r>
            <a:r>
              <a:rPr lang="en-US" dirty="0"/>
              <a:t> surgery the </a:t>
            </a:r>
            <a:r>
              <a:rPr lang="en-US" b="1" dirty="0">
                <a:solidFill>
                  <a:srgbClr val="0070C0"/>
                </a:solidFill>
              </a:rPr>
              <a:t>total number of oocytes</a:t>
            </a:r>
            <a:r>
              <a:rPr lang="en-US" dirty="0"/>
              <a:t> retrieved was </a:t>
            </a:r>
            <a:r>
              <a:rPr lang="en-US" b="1" dirty="0">
                <a:solidFill>
                  <a:srgbClr val="0070C0"/>
                </a:solidFill>
              </a:rPr>
              <a:t>lower</a:t>
            </a:r>
            <a:r>
              <a:rPr lang="en-US" dirty="0"/>
              <a:t> in the surgery </a:t>
            </a:r>
            <a:r>
              <a:rPr lang="en-US" dirty="0" smtClean="0"/>
              <a:t>group.</a:t>
            </a:r>
            <a:endParaRPr lang="en-US" dirty="0"/>
          </a:p>
        </p:txBody>
      </p:sp>
    </p:spTree>
    <p:extLst>
      <p:ext uri="{BB962C8B-B14F-4D97-AF65-F5344CB8AC3E}">
        <p14:creationId xmlns:p14="http://schemas.microsoft.com/office/powerpoint/2010/main" val="11261288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C00000"/>
                </a:solidFill>
              </a:rPr>
              <a:t>Theoretical </a:t>
            </a:r>
            <a:r>
              <a:rPr lang="en-US" b="1" dirty="0">
                <a:solidFill>
                  <a:srgbClr val="C00000"/>
                </a:solidFill>
              </a:rPr>
              <a:t>concern</a:t>
            </a:r>
          </a:p>
        </p:txBody>
      </p:sp>
      <p:sp>
        <p:nvSpPr>
          <p:cNvPr id="3" name="Content Placeholder 2"/>
          <p:cNvSpPr>
            <a:spLocks noGrp="1"/>
          </p:cNvSpPr>
          <p:nvPr>
            <p:ph idx="1"/>
          </p:nvPr>
        </p:nvSpPr>
        <p:spPr/>
        <p:txBody>
          <a:bodyPr/>
          <a:lstStyle/>
          <a:p>
            <a:pPr algn="just" rtl="0"/>
            <a:r>
              <a:rPr lang="en-US" dirty="0" smtClean="0"/>
              <a:t>There </a:t>
            </a:r>
            <a:r>
              <a:rPr lang="en-US" dirty="0"/>
              <a:t>is a theoretical concern regarding the worsening of the endometriosis if it has not been treated surgically. </a:t>
            </a:r>
            <a:endParaRPr lang="en-US" dirty="0" smtClean="0"/>
          </a:p>
          <a:p>
            <a:pPr algn="just" rtl="0"/>
            <a:r>
              <a:rPr lang="en-US" dirty="0" smtClean="0"/>
              <a:t>However</a:t>
            </a:r>
            <a:r>
              <a:rPr lang="en-US" dirty="0"/>
              <a:t>, repeated controlled ovarian </a:t>
            </a:r>
            <a:r>
              <a:rPr lang="en-US" dirty="0" err="1"/>
              <a:t>hyperstimulation</a:t>
            </a:r>
            <a:r>
              <a:rPr lang="en-US" dirty="0"/>
              <a:t> cycles for treatment of infertility have not been associated with an increased risk for recurrence of </a:t>
            </a:r>
            <a:r>
              <a:rPr lang="en-US" dirty="0" smtClean="0"/>
              <a:t>endometriosis.</a:t>
            </a:r>
            <a:endParaRPr lang="en-US" dirty="0"/>
          </a:p>
        </p:txBody>
      </p:sp>
    </p:spTree>
    <p:extLst>
      <p:ext uri="{BB962C8B-B14F-4D97-AF65-F5344CB8AC3E}">
        <p14:creationId xmlns:p14="http://schemas.microsoft.com/office/powerpoint/2010/main" val="3171280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solidFill>
                  <a:srgbClr val="C00000"/>
                </a:solidFill>
              </a:rPr>
              <a:t>The </a:t>
            </a:r>
            <a:r>
              <a:rPr lang="en-US" b="1" dirty="0">
                <a:solidFill>
                  <a:srgbClr val="C00000"/>
                </a:solidFill>
              </a:rPr>
              <a:t>first birth after an ovarian tissue transplant</a:t>
            </a:r>
          </a:p>
        </p:txBody>
      </p:sp>
      <p:sp>
        <p:nvSpPr>
          <p:cNvPr id="3" name="Content Placeholder 2"/>
          <p:cNvSpPr>
            <a:spLocks noGrp="1"/>
          </p:cNvSpPr>
          <p:nvPr>
            <p:ph idx="1"/>
          </p:nvPr>
        </p:nvSpPr>
        <p:spPr/>
        <p:txBody>
          <a:bodyPr>
            <a:normAutofit fontScale="92500" lnSpcReduction="20000"/>
          </a:bodyPr>
          <a:lstStyle/>
          <a:p>
            <a:pPr algn="just" rtl="0"/>
            <a:r>
              <a:rPr lang="en-US" dirty="0" smtClean="0"/>
              <a:t> </a:t>
            </a:r>
            <a:r>
              <a:rPr lang="en-US" dirty="0" err="1"/>
              <a:t>Donnez</a:t>
            </a:r>
            <a:r>
              <a:rPr lang="en-US" dirty="0"/>
              <a:t> et al reported the first birth after an ovarian tissue transplant </a:t>
            </a:r>
            <a:r>
              <a:rPr lang="en-US" dirty="0" smtClean="0"/>
              <a:t>(2007), </a:t>
            </a:r>
            <a:r>
              <a:rPr lang="en-US" dirty="0"/>
              <a:t>a case report by the same author described </a:t>
            </a:r>
            <a:r>
              <a:rPr lang="en-US" dirty="0">
                <a:solidFill>
                  <a:srgbClr val="C00000"/>
                </a:solidFill>
              </a:rPr>
              <a:t>two patients </a:t>
            </a:r>
            <a:r>
              <a:rPr lang="en-US" dirty="0"/>
              <a:t>who underwent </a:t>
            </a:r>
            <a:r>
              <a:rPr lang="en-US" dirty="0">
                <a:solidFill>
                  <a:srgbClr val="C00000"/>
                </a:solidFill>
              </a:rPr>
              <a:t>unilateral oophorectomy </a:t>
            </a:r>
            <a:r>
              <a:rPr lang="en-US" dirty="0"/>
              <a:t>for recurrent endometriosis. Healthy cortex was resected and implanted in the </a:t>
            </a:r>
            <a:r>
              <a:rPr lang="en-US" dirty="0" err="1">
                <a:solidFill>
                  <a:srgbClr val="C00000"/>
                </a:solidFill>
              </a:rPr>
              <a:t>orthotopic</a:t>
            </a:r>
            <a:r>
              <a:rPr lang="en-US" dirty="0">
                <a:solidFill>
                  <a:srgbClr val="C00000"/>
                </a:solidFill>
              </a:rPr>
              <a:t> site during the same procedure</a:t>
            </a:r>
            <a:r>
              <a:rPr lang="en-US" dirty="0" smtClean="0"/>
              <a:t>.</a:t>
            </a:r>
          </a:p>
          <a:p>
            <a:pPr algn="just" rtl="0"/>
            <a:r>
              <a:rPr lang="en-US" dirty="0" smtClean="0"/>
              <a:t> </a:t>
            </a:r>
            <a:r>
              <a:rPr lang="en-US" dirty="0"/>
              <a:t>After 3 months of </a:t>
            </a:r>
            <a:r>
              <a:rPr lang="en-US" dirty="0" err="1"/>
              <a:t>GnRH</a:t>
            </a:r>
            <a:r>
              <a:rPr lang="en-US" dirty="0"/>
              <a:t> treatment, a biopsy taken from the grafted tissue three months later demonstrated viable ovarian tissue with neovascularization of primordial follicles. The first patient underwent IVF and managed to </a:t>
            </a:r>
            <a:r>
              <a:rPr lang="en-US" dirty="0" smtClean="0"/>
              <a:t>conceive.</a:t>
            </a:r>
            <a:endParaRPr lang="en-US" dirty="0"/>
          </a:p>
        </p:txBody>
      </p:sp>
    </p:spTree>
    <p:extLst>
      <p:ext uri="{BB962C8B-B14F-4D97-AF65-F5344CB8AC3E}">
        <p14:creationId xmlns:p14="http://schemas.microsoft.com/office/powerpoint/2010/main" val="26528585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92D050"/>
                </a:solidFill>
              </a:rPr>
              <a:t>Personalized fertility preservation counseling</a:t>
            </a:r>
          </a:p>
        </p:txBody>
      </p:sp>
      <p:sp>
        <p:nvSpPr>
          <p:cNvPr id="3" name="Content Placeholder 2"/>
          <p:cNvSpPr>
            <a:spLocks noGrp="1"/>
          </p:cNvSpPr>
          <p:nvPr>
            <p:ph idx="1"/>
          </p:nvPr>
        </p:nvSpPr>
        <p:spPr/>
        <p:txBody>
          <a:bodyPr/>
          <a:lstStyle/>
          <a:p>
            <a:pPr algn="just" rtl="0"/>
            <a:r>
              <a:rPr lang="en-US" dirty="0"/>
              <a:t>Personalized fertility preservation counseling of women with endometriosis should take into consideration the patient's </a:t>
            </a:r>
            <a:r>
              <a:rPr lang="en-US" dirty="0">
                <a:solidFill>
                  <a:srgbClr val="92D050"/>
                </a:solidFill>
              </a:rPr>
              <a:t>age</a:t>
            </a:r>
            <a:r>
              <a:rPr lang="en-US" dirty="0"/>
              <a:t>, </a:t>
            </a:r>
            <a:r>
              <a:rPr lang="en-US" dirty="0">
                <a:solidFill>
                  <a:srgbClr val="92D050"/>
                </a:solidFill>
              </a:rPr>
              <a:t>severity</a:t>
            </a:r>
            <a:r>
              <a:rPr lang="en-US" dirty="0"/>
              <a:t> of disease, the presence of </a:t>
            </a:r>
            <a:r>
              <a:rPr lang="en-US" dirty="0" err="1">
                <a:solidFill>
                  <a:srgbClr val="92D050"/>
                </a:solidFill>
              </a:rPr>
              <a:t>endometriomas</a:t>
            </a:r>
            <a:r>
              <a:rPr lang="en-US" dirty="0">
                <a:solidFill>
                  <a:srgbClr val="92D050"/>
                </a:solidFill>
              </a:rPr>
              <a:t> </a:t>
            </a:r>
            <a:r>
              <a:rPr lang="en-US" dirty="0"/>
              <a:t>and the history of </a:t>
            </a:r>
            <a:r>
              <a:rPr lang="en-US" dirty="0">
                <a:solidFill>
                  <a:srgbClr val="92D050"/>
                </a:solidFill>
              </a:rPr>
              <a:t>priory surgery</a:t>
            </a:r>
            <a:r>
              <a:rPr lang="en-US" dirty="0" smtClean="0"/>
              <a:t>.</a:t>
            </a:r>
          </a:p>
          <a:p>
            <a:pPr algn="just" rtl="0"/>
            <a:endParaRPr lang="en-US" dirty="0"/>
          </a:p>
          <a:p>
            <a:pPr algn="just" rtl="0"/>
            <a:r>
              <a:rPr lang="en-US" dirty="0" smtClean="0"/>
              <a:t> </a:t>
            </a:r>
            <a:r>
              <a:rPr lang="en-US" dirty="0"/>
              <a:t>However, our review has highlighted the lack of reliable data on success rates and safety of fertility preservation in this population.</a:t>
            </a:r>
          </a:p>
        </p:txBody>
      </p:sp>
    </p:spTree>
    <p:extLst>
      <p:ext uri="{BB962C8B-B14F-4D97-AF65-F5344CB8AC3E}">
        <p14:creationId xmlns:p14="http://schemas.microsoft.com/office/powerpoint/2010/main" val="234198025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Image result for endometriosis">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ransition spd="slow">
    <p:check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838200"/>
          </a:xfrm>
        </p:spPr>
        <p:txBody>
          <a:bodyPr/>
          <a:lstStyle/>
          <a:p>
            <a:pPr algn="ctr"/>
            <a:r>
              <a:rPr lang="en-US" dirty="0" smtClean="0">
                <a:solidFill>
                  <a:srgbClr val="FF0000"/>
                </a:solidFill>
              </a:rPr>
              <a:t>CUNCLUSION</a:t>
            </a:r>
            <a:endParaRPr lang="fa-IR" dirty="0">
              <a:solidFill>
                <a:srgbClr val="FF0000"/>
              </a:solidFill>
            </a:endParaRPr>
          </a:p>
        </p:txBody>
      </p:sp>
      <p:sp>
        <p:nvSpPr>
          <p:cNvPr id="3" name="Content Placeholder 2"/>
          <p:cNvSpPr>
            <a:spLocks noGrp="1"/>
          </p:cNvSpPr>
          <p:nvPr>
            <p:ph idx="1"/>
          </p:nvPr>
        </p:nvSpPr>
        <p:spPr/>
        <p:txBody>
          <a:bodyPr>
            <a:normAutofit lnSpcReduction="10000"/>
          </a:bodyPr>
          <a:lstStyle/>
          <a:p>
            <a:pPr algn="just" rtl="0"/>
            <a:r>
              <a:rPr lang="en-US" dirty="0" smtClean="0"/>
              <a:t>There is a well-established </a:t>
            </a:r>
            <a:r>
              <a:rPr lang="en-US" b="1" dirty="0" smtClean="0">
                <a:solidFill>
                  <a:srgbClr val="FF0000"/>
                </a:solidFill>
              </a:rPr>
              <a:t>association between endometriosis and infertility</a:t>
            </a:r>
            <a:r>
              <a:rPr lang="en-US" dirty="0" smtClean="0"/>
              <a:t>; however, as evidenced above, it appears to be </a:t>
            </a:r>
            <a:r>
              <a:rPr lang="en-US" b="1" dirty="0" smtClean="0">
                <a:solidFill>
                  <a:srgbClr val="FF0000"/>
                </a:solidFill>
              </a:rPr>
              <a:t>multi-factorial </a:t>
            </a:r>
            <a:r>
              <a:rPr lang="en-US" dirty="0" smtClean="0"/>
              <a:t>involving mechanical, molecular, genetics, and environmental causes. As newer research identifies alterations in gene expression and genetic defects, it is appropriate to consider testing of endometrial adequacy to diagnose and treat endometriosis-associated infertility.</a:t>
            </a:r>
            <a:endParaRPr lang="fa-I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52400"/>
          </a:xfrm>
        </p:spPr>
        <p:txBody>
          <a:bodyPr>
            <a:normAutofit fontScale="90000"/>
          </a:bodyPr>
          <a:lstStyle/>
          <a:p>
            <a:endParaRPr lang="fa-IR" dirty="0"/>
          </a:p>
        </p:txBody>
      </p:sp>
      <p:sp>
        <p:nvSpPr>
          <p:cNvPr id="3" name="Content Placeholder 2"/>
          <p:cNvSpPr>
            <a:spLocks noGrp="1"/>
          </p:cNvSpPr>
          <p:nvPr>
            <p:ph idx="1"/>
          </p:nvPr>
        </p:nvSpPr>
        <p:spPr>
          <a:xfrm>
            <a:off x="457200" y="1371600"/>
            <a:ext cx="8229600" cy="5202936"/>
          </a:xfrm>
        </p:spPr>
        <p:txBody>
          <a:bodyPr/>
          <a:lstStyle/>
          <a:p>
            <a:pPr algn="just" rtl="0">
              <a:buFont typeface="Wingdings" pitchFamily="2" charset="2"/>
              <a:buChar char="q"/>
            </a:pPr>
            <a:r>
              <a:rPr lang="en-US" dirty="0" smtClean="0"/>
              <a:t>Women with </a:t>
            </a:r>
            <a:r>
              <a:rPr lang="en-US" b="1" dirty="0" smtClean="0">
                <a:solidFill>
                  <a:srgbClr val="00B0F0"/>
                </a:solidFill>
              </a:rPr>
              <a:t>mild endometriosis </a:t>
            </a:r>
            <a:r>
              <a:rPr lang="en-US" dirty="0" smtClean="0"/>
              <a:t>have been shown to have a significantly lower probability of pregnancy over 3 years than women with </a:t>
            </a:r>
            <a:r>
              <a:rPr lang="en-US" b="1" dirty="0" smtClean="0">
                <a:solidFill>
                  <a:srgbClr val="00B0F0"/>
                </a:solidFill>
              </a:rPr>
              <a:t>unexplained fertility </a:t>
            </a:r>
            <a:r>
              <a:rPr lang="en-US" dirty="0" smtClean="0"/>
              <a:t>(36% vs. 55%, respectively).</a:t>
            </a:r>
          </a:p>
          <a:p>
            <a:pPr algn="just" rtl="0">
              <a:buFont typeface="Wingdings" pitchFamily="2" charset="2"/>
              <a:buChar char="q"/>
            </a:pPr>
            <a:r>
              <a:rPr lang="en-US" dirty="0" smtClean="0"/>
              <a:t> IVF studies have suggested that women with </a:t>
            </a:r>
            <a:r>
              <a:rPr lang="en-US" b="1" dirty="0" smtClean="0">
                <a:solidFill>
                  <a:srgbClr val="00B050"/>
                </a:solidFill>
              </a:rPr>
              <a:t>more advanced endometriosis </a:t>
            </a:r>
            <a:r>
              <a:rPr lang="en-US" dirty="0" smtClean="0"/>
              <a:t>have poor ovarian reserve, low </a:t>
            </a:r>
            <a:r>
              <a:rPr lang="en-US" dirty="0" err="1" smtClean="0"/>
              <a:t>oocyte</a:t>
            </a:r>
            <a:r>
              <a:rPr lang="en-US" dirty="0" smtClean="0"/>
              <a:t> and embryo quality, and poor implantation.</a:t>
            </a:r>
            <a:endParaRPr lang="fa-IR"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Image result for thanks attention">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3074033996"/>
      </p:ext>
    </p:extLst>
  </p:cSld>
  <p:clrMapOvr>
    <a:masterClrMapping/>
  </p:clrMapOvr>
  <p:transition spd="slow">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fontScale="90000"/>
          </a:bodyPr>
          <a:lstStyle/>
          <a:p>
            <a:pPr algn="ctr"/>
            <a:r>
              <a:rPr lang="en-US" sz="2200" b="1" dirty="0">
                <a:solidFill>
                  <a:srgbClr val="FF0000"/>
                </a:solidFill>
              </a:rPr>
              <a:t>Many arguments support the hypothesis that there is a causal relationship between the presence of endometriosis and subfertility</a:t>
            </a:r>
            <a:r>
              <a:rPr lang="en-US" b="1" dirty="0">
                <a:solidFill>
                  <a:srgbClr val="FF0000"/>
                </a:solidFill>
              </a:rPr>
              <a:t/>
            </a:r>
            <a:br>
              <a:rPr lang="en-US" b="1" dirty="0">
                <a:solidFill>
                  <a:srgbClr val="FF0000"/>
                </a:solidFill>
              </a:rPr>
            </a:br>
            <a:endParaRPr lang="fa-IR" dirty="0"/>
          </a:p>
        </p:txBody>
      </p:sp>
      <p:sp>
        <p:nvSpPr>
          <p:cNvPr id="3" name="Content Placeholder 2"/>
          <p:cNvSpPr>
            <a:spLocks noGrp="1"/>
          </p:cNvSpPr>
          <p:nvPr>
            <p:ph idx="1"/>
          </p:nvPr>
        </p:nvSpPr>
        <p:spPr>
          <a:xfrm>
            <a:off x="457200" y="1371600"/>
            <a:ext cx="8229600" cy="5202936"/>
          </a:xfrm>
        </p:spPr>
        <p:txBody>
          <a:bodyPr>
            <a:normAutofit lnSpcReduction="10000"/>
          </a:bodyPr>
          <a:lstStyle/>
          <a:p>
            <a:pPr marL="109728" indent="0" algn="just" rtl="0">
              <a:buNone/>
            </a:pPr>
            <a:r>
              <a:rPr lang="en-US" dirty="0" smtClean="0"/>
              <a:t> </a:t>
            </a:r>
            <a:r>
              <a:rPr lang="en-US" b="1" dirty="0" smtClean="0">
                <a:solidFill>
                  <a:srgbClr val="C00000"/>
                </a:solidFill>
              </a:rPr>
              <a:t>1.</a:t>
            </a:r>
            <a:r>
              <a:rPr lang="en-US" dirty="0" smtClean="0"/>
              <a:t> Increased </a:t>
            </a:r>
            <a:r>
              <a:rPr lang="en-US" b="1" dirty="0" smtClean="0">
                <a:solidFill>
                  <a:srgbClr val="0070C0"/>
                </a:solidFill>
              </a:rPr>
              <a:t>prevalence</a:t>
            </a:r>
            <a:r>
              <a:rPr lang="en-US" dirty="0" smtClean="0"/>
              <a:t> of endometriosis in </a:t>
            </a:r>
            <a:r>
              <a:rPr lang="en-US" dirty="0" err="1" smtClean="0"/>
              <a:t>subfertile</a:t>
            </a:r>
            <a:r>
              <a:rPr lang="en-US" dirty="0" smtClean="0"/>
              <a:t> women (</a:t>
            </a:r>
            <a:r>
              <a:rPr lang="en-US" b="1" dirty="0" smtClean="0">
                <a:solidFill>
                  <a:srgbClr val="0070C0"/>
                </a:solidFill>
              </a:rPr>
              <a:t>33%</a:t>
            </a:r>
            <a:r>
              <a:rPr lang="en-US" dirty="0" smtClean="0"/>
              <a:t>) when compared to women of proven fertility (</a:t>
            </a:r>
            <a:r>
              <a:rPr lang="en-US" b="1" dirty="0" smtClean="0">
                <a:solidFill>
                  <a:srgbClr val="0070C0"/>
                </a:solidFill>
              </a:rPr>
              <a:t>4</a:t>
            </a:r>
            <a:r>
              <a:rPr lang="en-US" b="1" dirty="0" smtClean="0">
                <a:solidFill>
                  <a:srgbClr val="0070C0"/>
                </a:solidFill>
              </a:rPr>
              <a:t>%</a:t>
            </a:r>
            <a:r>
              <a:rPr lang="en-US" dirty="0" smtClean="0"/>
              <a:t>).</a:t>
            </a:r>
          </a:p>
          <a:p>
            <a:pPr marL="109728" indent="0" algn="just" rtl="0">
              <a:buNone/>
            </a:pPr>
            <a:endParaRPr lang="en-US" dirty="0"/>
          </a:p>
          <a:p>
            <a:pPr marL="109728" indent="0" algn="just" rtl="0">
              <a:buNone/>
            </a:pPr>
            <a:r>
              <a:rPr lang="en-US" b="1" dirty="0" smtClean="0">
                <a:solidFill>
                  <a:srgbClr val="C00000"/>
                </a:solidFill>
              </a:rPr>
              <a:t>2.</a:t>
            </a:r>
            <a:r>
              <a:rPr lang="en-US" b="1" dirty="0">
                <a:solidFill>
                  <a:srgbClr val="0070C0"/>
                </a:solidFill>
              </a:rPr>
              <a:t> </a:t>
            </a:r>
            <a:r>
              <a:rPr lang="en-US" b="1" dirty="0" err="1" smtClean="0">
                <a:solidFill>
                  <a:srgbClr val="0070C0"/>
                </a:solidFill>
              </a:rPr>
              <a:t>Reuced</a:t>
            </a:r>
            <a:r>
              <a:rPr lang="en-US" dirty="0" smtClean="0"/>
              <a:t> </a:t>
            </a:r>
            <a:r>
              <a:rPr lang="en-US" dirty="0"/>
              <a:t>monthly </a:t>
            </a:r>
            <a:r>
              <a:rPr lang="en-US" b="1" dirty="0">
                <a:solidFill>
                  <a:srgbClr val="0070C0"/>
                </a:solidFill>
              </a:rPr>
              <a:t>fecundity</a:t>
            </a:r>
            <a:r>
              <a:rPr lang="en-US" dirty="0"/>
              <a:t> </a:t>
            </a:r>
            <a:r>
              <a:rPr lang="en-US" dirty="0" smtClean="0"/>
              <a:t>rate.</a:t>
            </a:r>
          </a:p>
          <a:p>
            <a:pPr marL="109728" indent="0" algn="just" rtl="0">
              <a:buNone/>
            </a:pPr>
            <a:endParaRPr lang="en-US" dirty="0"/>
          </a:p>
          <a:p>
            <a:pPr marL="109728" indent="0" algn="just" rtl="0">
              <a:buNone/>
            </a:pPr>
            <a:r>
              <a:rPr lang="en-US" b="1" dirty="0" smtClean="0">
                <a:solidFill>
                  <a:srgbClr val="C00000"/>
                </a:solidFill>
              </a:rPr>
              <a:t>3. </a:t>
            </a:r>
            <a:r>
              <a:rPr lang="en-US" b="1" dirty="0" err="1">
                <a:solidFill>
                  <a:schemeClr val="accent3">
                    <a:lumMod val="60000"/>
                    <a:lumOff val="40000"/>
                  </a:schemeClr>
                </a:solidFill>
              </a:rPr>
              <a:t>Endometriotic</a:t>
            </a:r>
            <a:r>
              <a:rPr lang="en-US" b="1" dirty="0">
                <a:solidFill>
                  <a:schemeClr val="accent3">
                    <a:lumMod val="60000"/>
                    <a:lumOff val="40000"/>
                  </a:schemeClr>
                </a:solidFill>
              </a:rPr>
              <a:t> ovarian cysts </a:t>
            </a:r>
            <a:r>
              <a:rPr lang="en-US" dirty="0"/>
              <a:t>that negatively affect the rate of </a:t>
            </a:r>
            <a:r>
              <a:rPr lang="en-US" b="1" dirty="0">
                <a:solidFill>
                  <a:schemeClr val="accent3">
                    <a:lumMod val="60000"/>
                    <a:lumOff val="40000"/>
                  </a:schemeClr>
                </a:solidFill>
              </a:rPr>
              <a:t>spontaneous ovulation</a:t>
            </a:r>
            <a:r>
              <a:rPr lang="en-US" dirty="0" smtClean="0"/>
              <a:t>.</a:t>
            </a:r>
          </a:p>
          <a:p>
            <a:pPr marL="109728" indent="0" algn="just" rtl="0">
              <a:buNone/>
            </a:pPr>
            <a:r>
              <a:rPr lang="en-US" b="1" dirty="0" smtClean="0">
                <a:solidFill>
                  <a:srgbClr val="C00000"/>
                </a:solidFill>
              </a:rPr>
              <a:t>4.</a:t>
            </a:r>
            <a:r>
              <a:rPr lang="en-US" dirty="0"/>
              <a:t> Reduced monthly fecundity rate and cumulative pregnancy rate </a:t>
            </a:r>
            <a:r>
              <a:rPr lang="en-US" b="1" dirty="0">
                <a:solidFill>
                  <a:srgbClr val="00B050"/>
                </a:solidFill>
              </a:rPr>
              <a:t>after donor sperm </a:t>
            </a:r>
            <a:r>
              <a:rPr lang="en-US" dirty="0"/>
              <a:t>insemination </a:t>
            </a:r>
          </a:p>
          <a:p>
            <a:pPr marL="109728" indent="0" algn="just" rtl="0">
              <a:buNone/>
            </a:pPr>
            <a:endParaRPr lang="fa-IR" b="1" dirty="0">
              <a:solidFill>
                <a:srgbClr val="C0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45719"/>
          </a:xfrm>
        </p:spPr>
        <p:txBody>
          <a:bodyPr>
            <a:normAutofit fontScale="90000"/>
          </a:bodyPr>
          <a:lstStyle/>
          <a:p>
            <a:endParaRPr lang="fa-IR" dirty="0"/>
          </a:p>
        </p:txBody>
      </p:sp>
      <p:sp>
        <p:nvSpPr>
          <p:cNvPr id="3" name="Content Placeholder 2"/>
          <p:cNvSpPr>
            <a:spLocks noGrp="1"/>
          </p:cNvSpPr>
          <p:nvPr>
            <p:ph idx="1"/>
          </p:nvPr>
        </p:nvSpPr>
        <p:spPr>
          <a:xfrm>
            <a:off x="457200" y="1295400"/>
            <a:ext cx="8229600" cy="5279136"/>
          </a:xfrm>
        </p:spPr>
        <p:txBody>
          <a:bodyPr>
            <a:normAutofit/>
          </a:bodyPr>
          <a:lstStyle/>
          <a:p>
            <a:pPr algn="just" rtl="0">
              <a:buNone/>
            </a:pPr>
            <a:r>
              <a:rPr lang="en-US" b="1" dirty="0" smtClean="0">
                <a:solidFill>
                  <a:srgbClr val="C00000"/>
                </a:solidFill>
              </a:rPr>
              <a:t>5.</a:t>
            </a:r>
            <a:r>
              <a:rPr lang="en-US" dirty="0" smtClean="0"/>
              <a:t> </a:t>
            </a:r>
            <a:r>
              <a:rPr lang="en-US" dirty="0" smtClean="0"/>
              <a:t>Reduced monthly fecundity rate after </a:t>
            </a:r>
            <a:r>
              <a:rPr lang="en-US" b="1" dirty="0" smtClean="0">
                <a:solidFill>
                  <a:srgbClr val="0070C0"/>
                </a:solidFill>
              </a:rPr>
              <a:t>husband sperm insemination</a:t>
            </a:r>
            <a:r>
              <a:rPr lang="en-US" dirty="0" smtClean="0"/>
              <a:t> </a:t>
            </a:r>
            <a:r>
              <a:rPr lang="en-US" dirty="0" smtClean="0"/>
              <a:t>.</a:t>
            </a:r>
          </a:p>
          <a:p>
            <a:pPr algn="just" rtl="0">
              <a:buNone/>
            </a:pPr>
            <a:r>
              <a:rPr lang="en-US" b="1" dirty="0" smtClean="0">
                <a:solidFill>
                  <a:srgbClr val="C00000"/>
                </a:solidFill>
              </a:rPr>
              <a:t>6.</a:t>
            </a:r>
            <a:r>
              <a:rPr lang="en-US" dirty="0" smtClean="0"/>
              <a:t> </a:t>
            </a:r>
            <a:r>
              <a:rPr lang="en-US" dirty="0" smtClean="0"/>
              <a:t>Reduced </a:t>
            </a:r>
            <a:r>
              <a:rPr lang="en-US" b="1" dirty="0" smtClean="0">
                <a:solidFill>
                  <a:schemeClr val="accent3">
                    <a:lumMod val="75000"/>
                  </a:schemeClr>
                </a:solidFill>
              </a:rPr>
              <a:t>implantation rate </a:t>
            </a:r>
            <a:r>
              <a:rPr lang="en-US" dirty="0" smtClean="0"/>
              <a:t>per </a:t>
            </a:r>
            <a:r>
              <a:rPr lang="en-US" dirty="0" smtClean="0"/>
              <a:t>embryo.</a:t>
            </a:r>
          </a:p>
          <a:p>
            <a:pPr algn="just" rtl="0">
              <a:buNone/>
            </a:pPr>
            <a:endParaRPr lang="en-US" dirty="0" smtClean="0"/>
          </a:p>
          <a:p>
            <a:pPr algn="just" rtl="0">
              <a:buNone/>
            </a:pPr>
            <a:r>
              <a:rPr lang="en-US" b="1" dirty="0" smtClean="0">
                <a:solidFill>
                  <a:srgbClr val="C00000"/>
                </a:solidFill>
              </a:rPr>
              <a:t>7.</a:t>
            </a:r>
            <a:r>
              <a:rPr lang="en-US" dirty="0" smtClean="0"/>
              <a:t> </a:t>
            </a:r>
            <a:r>
              <a:rPr lang="en-US" b="1" dirty="0" smtClean="0">
                <a:solidFill>
                  <a:schemeClr val="accent6">
                    <a:lumMod val="50000"/>
                  </a:schemeClr>
                </a:solidFill>
              </a:rPr>
              <a:t>Increased</a:t>
            </a:r>
            <a:r>
              <a:rPr lang="en-US" dirty="0" smtClean="0"/>
              <a:t> monthly fecundity rate and cumulative pregnancy rate </a:t>
            </a:r>
            <a:r>
              <a:rPr lang="en-US" b="1" dirty="0" smtClean="0">
                <a:solidFill>
                  <a:schemeClr val="accent3">
                    <a:lumMod val="50000"/>
                  </a:schemeClr>
                </a:solidFill>
              </a:rPr>
              <a:t>after surgical </a:t>
            </a:r>
            <a:r>
              <a:rPr lang="en-US" dirty="0" smtClean="0"/>
              <a:t>removal of minimal to mild endometriosis.</a:t>
            </a:r>
            <a:endParaRPr lang="fa-IR" dirty="0"/>
          </a:p>
        </p:txBody>
      </p:sp>
      <p:pic>
        <p:nvPicPr>
          <p:cNvPr id="4" name="Picture 2" descr="Image result for endometriosis">
            <a:hlinkClick r:id="rId2"/>
          </p:cNvPr>
          <p:cNvPicPr>
            <a:picLocks noChangeAspect="1" noChangeArrowheads="1"/>
          </p:cNvPicPr>
          <p:nvPr/>
        </p:nvPicPr>
        <p:blipFill>
          <a:blip r:embed="rId3"/>
          <a:srcRect/>
          <a:stretch>
            <a:fillRect/>
          </a:stretch>
        </p:blipFill>
        <p:spPr bwMode="auto">
          <a:xfrm>
            <a:off x="5257800" y="0"/>
            <a:ext cx="3886200" cy="11430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mage result for endometriosis">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Title 2"/>
          <p:cNvSpPr>
            <a:spLocks noGrp="1"/>
          </p:cNvSpPr>
          <p:nvPr>
            <p:ph type="title"/>
          </p:nvPr>
        </p:nvSpPr>
        <p:spPr/>
        <p:txBody>
          <a:bodyPr>
            <a:noAutofit/>
          </a:bodyPr>
          <a:lstStyle/>
          <a:p>
            <a:pPr algn="ctr"/>
            <a:r>
              <a:rPr lang="en-US" sz="7200" b="1" dirty="0" smtClean="0">
                <a:solidFill>
                  <a:srgbClr val="7030A0"/>
                </a:solidFill>
              </a:rPr>
              <a:t>Endometriosis and infertility</a:t>
            </a:r>
            <a:endParaRPr lang="fa-IR" sz="7200" b="1" dirty="0">
              <a:solidFill>
                <a:srgbClr val="7030A0"/>
              </a:solidFill>
            </a:endParaRPr>
          </a:p>
        </p:txBody>
      </p:sp>
    </p:spTree>
  </p:cSld>
  <p:clrMapOvr>
    <a:masterClrMapping/>
  </p:clrMapOvr>
  <p:transition spd="slow">
    <p:cover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228600"/>
          </a:xfrm>
        </p:spPr>
        <p:txBody>
          <a:bodyPr>
            <a:normAutofit fontScale="90000"/>
          </a:bodyPr>
          <a:lstStyle/>
          <a:p>
            <a:endParaRPr lang="fa-IR" dirty="0"/>
          </a:p>
        </p:txBody>
      </p:sp>
      <p:sp>
        <p:nvSpPr>
          <p:cNvPr id="3" name="Content Placeholder 2"/>
          <p:cNvSpPr>
            <a:spLocks noGrp="1"/>
          </p:cNvSpPr>
          <p:nvPr>
            <p:ph idx="1"/>
          </p:nvPr>
        </p:nvSpPr>
        <p:spPr>
          <a:xfrm>
            <a:off x="457200" y="1447800"/>
            <a:ext cx="8229600" cy="5126736"/>
          </a:xfrm>
        </p:spPr>
        <p:txBody>
          <a:bodyPr/>
          <a:lstStyle/>
          <a:p>
            <a:pPr algn="just" rtl="0">
              <a:buFont typeface="Wingdings" pitchFamily="2" charset="2"/>
              <a:buChar char="v"/>
            </a:pPr>
            <a:r>
              <a:rPr lang="en-US" dirty="0" smtClean="0"/>
              <a:t>Pelvic </a:t>
            </a:r>
            <a:r>
              <a:rPr lang="en-US" b="1" dirty="0" smtClean="0">
                <a:solidFill>
                  <a:schemeClr val="accent4">
                    <a:lumMod val="75000"/>
                  </a:schemeClr>
                </a:solidFill>
              </a:rPr>
              <a:t>anatomy</a:t>
            </a:r>
            <a:r>
              <a:rPr lang="en-US" dirty="0" smtClean="0"/>
              <a:t> becomes distorted and fecundity is reduced via mechanical disruptions such as </a:t>
            </a:r>
            <a:r>
              <a:rPr lang="en-US" b="1" dirty="0" smtClean="0">
                <a:solidFill>
                  <a:schemeClr val="accent4">
                    <a:lumMod val="75000"/>
                  </a:schemeClr>
                </a:solidFill>
              </a:rPr>
              <a:t>pelvic adhesions</a:t>
            </a:r>
            <a:r>
              <a:rPr lang="en-US" dirty="0" smtClean="0"/>
              <a:t>.</a:t>
            </a:r>
          </a:p>
          <a:p>
            <a:pPr algn="just" rtl="0">
              <a:buFont typeface="Wingdings" pitchFamily="2" charset="2"/>
              <a:buChar char="v"/>
            </a:pPr>
            <a:r>
              <a:rPr lang="en-US" dirty="0" smtClean="0"/>
              <a:t> These disruptions impair </a:t>
            </a:r>
            <a:r>
              <a:rPr lang="en-US" b="1" dirty="0" err="1" smtClean="0">
                <a:solidFill>
                  <a:schemeClr val="accent4">
                    <a:lumMod val="75000"/>
                  </a:schemeClr>
                </a:solidFill>
              </a:rPr>
              <a:t>oocyte</a:t>
            </a:r>
            <a:r>
              <a:rPr lang="en-US" b="1" dirty="0" smtClean="0">
                <a:solidFill>
                  <a:schemeClr val="accent4">
                    <a:lumMod val="75000"/>
                  </a:schemeClr>
                </a:solidFill>
              </a:rPr>
              <a:t> release </a:t>
            </a:r>
            <a:r>
              <a:rPr lang="en-US" dirty="0" smtClean="0"/>
              <a:t>or pick-up, alter </a:t>
            </a:r>
            <a:r>
              <a:rPr lang="en-US" b="1" dirty="0" smtClean="0">
                <a:solidFill>
                  <a:schemeClr val="accent4">
                    <a:lumMod val="75000"/>
                  </a:schemeClr>
                </a:solidFill>
              </a:rPr>
              <a:t>sperm motility</a:t>
            </a:r>
            <a:r>
              <a:rPr lang="en-US" dirty="0" smtClean="0"/>
              <a:t>, cause </a:t>
            </a:r>
            <a:r>
              <a:rPr lang="en-US" b="1" dirty="0" smtClean="0">
                <a:solidFill>
                  <a:schemeClr val="accent4">
                    <a:lumMod val="75000"/>
                  </a:schemeClr>
                </a:solidFill>
              </a:rPr>
              <a:t>disordered </a:t>
            </a:r>
            <a:r>
              <a:rPr lang="en-US" b="1" dirty="0" err="1" smtClean="0">
                <a:solidFill>
                  <a:schemeClr val="accent4">
                    <a:lumMod val="75000"/>
                  </a:schemeClr>
                </a:solidFill>
              </a:rPr>
              <a:t>myometrial</a:t>
            </a:r>
            <a:r>
              <a:rPr lang="en-US" b="1" dirty="0" smtClean="0">
                <a:solidFill>
                  <a:schemeClr val="accent4">
                    <a:lumMod val="75000"/>
                  </a:schemeClr>
                </a:solidFill>
              </a:rPr>
              <a:t> contractions</a:t>
            </a:r>
            <a:r>
              <a:rPr lang="en-US" dirty="0" smtClean="0"/>
              <a:t>, as well as impair fertilization and embryo transport.</a:t>
            </a:r>
          </a:p>
          <a:p>
            <a:pPr algn="just" rtl="0">
              <a:buFont typeface="Wingdings" pitchFamily="2" charset="2"/>
              <a:buChar char="v"/>
            </a:pPr>
            <a:endParaRPr lang="fa-IR" dirty="0"/>
          </a:p>
        </p:txBody>
      </p:sp>
      <p:pic>
        <p:nvPicPr>
          <p:cNvPr id="4" name="Picture 2" descr="Image result for endometriosis">
            <a:hlinkClick r:id="rId2"/>
          </p:cNvPr>
          <p:cNvPicPr>
            <a:picLocks noChangeAspect="1" noChangeArrowheads="1"/>
          </p:cNvPicPr>
          <p:nvPr/>
        </p:nvPicPr>
        <p:blipFill>
          <a:blip r:embed="rId3"/>
          <a:srcRect/>
          <a:stretch>
            <a:fillRect/>
          </a:stretch>
        </p:blipFill>
        <p:spPr bwMode="auto">
          <a:xfrm>
            <a:off x="6019800" y="4876800"/>
            <a:ext cx="3124200" cy="1981200"/>
          </a:xfrm>
          <a:prstGeom prst="rect">
            <a:avLst/>
          </a:prstGeom>
          <a:noFill/>
        </p:spPr>
      </p:pic>
    </p:spTree>
    <p:extLst>
      <p:ext uri="{BB962C8B-B14F-4D97-AF65-F5344CB8AC3E}">
        <p14:creationId xmlns:p14="http://schemas.microsoft.com/office/powerpoint/2010/main" val="1278461056"/>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228600"/>
          </a:xfrm>
        </p:spPr>
        <p:txBody>
          <a:bodyPr>
            <a:normAutofit fontScale="90000"/>
          </a:bodyPr>
          <a:lstStyle/>
          <a:p>
            <a:endParaRPr lang="fa-IR" dirty="0"/>
          </a:p>
        </p:txBody>
      </p:sp>
      <p:sp>
        <p:nvSpPr>
          <p:cNvPr id="3" name="Content Placeholder 2"/>
          <p:cNvSpPr>
            <a:spLocks noGrp="1"/>
          </p:cNvSpPr>
          <p:nvPr>
            <p:ph idx="1"/>
          </p:nvPr>
        </p:nvSpPr>
        <p:spPr>
          <a:xfrm>
            <a:off x="457200" y="1295400"/>
            <a:ext cx="8229600" cy="5279136"/>
          </a:xfrm>
        </p:spPr>
        <p:txBody>
          <a:bodyPr>
            <a:normAutofit fontScale="92500" lnSpcReduction="10000"/>
          </a:bodyPr>
          <a:lstStyle/>
          <a:p>
            <a:pPr algn="just" rtl="0"/>
            <a:r>
              <a:rPr lang="en-US" dirty="0" smtClean="0"/>
              <a:t>When endometriosis is moderate or severe, involving the ovaries and causing </a:t>
            </a:r>
            <a:r>
              <a:rPr lang="en-US" b="1" dirty="0" smtClean="0">
                <a:solidFill>
                  <a:schemeClr val="accent4">
                    <a:lumMod val="75000"/>
                  </a:schemeClr>
                </a:solidFill>
              </a:rPr>
              <a:t>adhesions</a:t>
            </a:r>
            <a:r>
              <a:rPr lang="en-US" dirty="0" smtClean="0"/>
              <a:t> that block </a:t>
            </a:r>
            <a:r>
              <a:rPr lang="en-US" dirty="0" err="1" smtClean="0"/>
              <a:t>tubo</a:t>
            </a:r>
            <a:r>
              <a:rPr lang="en-US" dirty="0" smtClean="0"/>
              <a:t>-ovarian motility and ovum pickup, it is associated with </a:t>
            </a:r>
            <a:r>
              <a:rPr lang="en-US" dirty="0" err="1" smtClean="0"/>
              <a:t>subfertility</a:t>
            </a:r>
            <a:r>
              <a:rPr lang="en-US" dirty="0" smtClean="0"/>
              <a:t>.</a:t>
            </a:r>
          </a:p>
          <a:p>
            <a:pPr algn="just" rtl="0"/>
            <a:r>
              <a:rPr lang="en-US" b="1" dirty="0" smtClean="0">
                <a:solidFill>
                  <a:srgbClr val="00B0F0"/>
                </a:solidFill>
              </a:rPr>
              <a:t>Numerous mechanisms </a:t>
            </a:r>
            <a:r>
              <a:rPr lang="en-US" dirty="0" smtClean="0"/>
              <a:t>(</a:t>
            </a:r>
            <a:r>
              <a:rPr lang="en-US" b="1" dirty="0" err="1" smtClean="0">
                <a:solidFill>
                  <a:srgbClr val="00B050"/>
                </a:solidFill>
              </a:rPr>
              <a:t>ovulatory</a:t>
            </a:r>
            <a:r>
              <a:rPr lang="en-US" b="1" dirty="0" smtClean="0">
                <a:solidFill>
                  <a:srgbClr val="00B050"/>
                </a:solidFill>
              </a:rPr>
              <a:t> dysfunction</a:t>
            </a:r>
            <a:r>
              <a:rPr lang="en-US" dirty="0" smtClean="0"/>
              <a:t>, </a:t>
            </a:r>
            <a:r>
              <a:rPr lang="en-US" b="1" dirty="0" err="1" smtClean="0">
                <a:solidFill>
                  <a:srgbClr val="00B050"/>
                </a:solidFill>
              </a:rPr>
              <a:t>luteal</a:t>
            </a:r>
            <a:r>
              <a:rPr lang="en-US" b="1" dirty="0" smtClean="0">
                <a:solidFill>
                  <a:srgbClr val="00B050"/>
                </a:solidFill>
              </a:rPr>
              <a:t> insufficiency</a:t>
            </a:r>
            <a:r>
              <a:rPr lang="en-US" dirty="0" smtClean="0"/>
              <a:t>, </a:t>
            </a:r>
            <a:r>
              <a:rPr lang="en-US" b="1" dirty="0" smtClean="0">
                <a:solidFill>
                  <a:srgbClr val="00B050"/>
                </a:solidFill>
              </a:rPr>
              <a:t>luteinized </a:t>
            </a:r>
            <a:r>
              <a:rPr lang="en-US" b="1" dirty="0" err="1" smtClean="0">
                <a:solidFill>
                  <a:srgbClr val="00B050"/>
                </a:solidFill>
              </a:rPr>
              <a:t>unruptured</a:t>
            </a:r>
            <a:r>
              <a:rPr lang="en-US" b="1" dirty="0" smtClean="0">
                <a:solidFill>
                  <a:srgbClr val="00B050"/>
                </a:solidFill>
              </a:rPr>
              <a:t> follicle syndrome</a:t>
            </a:r>
            <a:r>
              <a:rPr lang="en-US" dirty="0" smtClean="0"/>
              <a:t>, </a:t>
            </a:r>
            <a:r>
              <a:rPr lang="en-US" b="1" dirty="0" smtClean="0">
                <a:solidFill>
                  <a:srgbClr val="00B050"/>
                </a:solidFill>
              </a:rPr>
              <a:t>recurrent abortion</a:t>
            </a:r>
            <a:r>
              <a:rPr lang="en-US" dirty="0" smtClean="0"/>
              <a:t>, </a:t>
            </a:r>
            <a:r>
              <a:rPr lang="en-US" b="1" dirty="0" smtClean="0">
                <a:solidFill>
                  <a:srgbClr val="00B050"/>
                </a:solidFill>
              </a:rPr>
              <a:t>altered immunity</a:t>
            </a:r>
            <a:r>
              <a:rPr lang="en-US" dirty="0" smtClean="0"/>
              <a:t>, and </a:t>
            </a:r>
            <a:r>
              <a:rPr lang="en-US" b="1" dirty="0" err="1" smtClean="0">
                <a:solidFill>
                  <a:srgbClr val="00B050"/>
                </a:solidFill>
              </a:rPr>
              <a:t>intraperitoneal</a:t>
            </a:r>
            <a:r>
              <a:rPr lang="en-US" b="1" dirty="0" smtClean="0">
                <a:solidFill>
                  <a:srgbClr val="00B050"/>
                </a:solidFill>
              </a:rPr>
              <a:t> inflammation</a:t>
            </a:r>
            <a:r>
              <a:rPr lang="en-US" dirty="0" smtClean="0"/>
              <a:t>) are proposed as explanations, but an association between fertility and minimal or mild endometriosis remains controversial.</a:t>
            </a:r>
          </a:p>
          <a:p>
            <a:pPr algn="just" rtl="0"/>
            <a:r>
              <a:rPr lang="en-US" b="1" dirty="0" err="1" smtClean="0">
                <a:solidFill>
                  <a:schemeClr val="accent4">
                    <a:lumMod val="75000"/>
                  </a:schemeClr>
                </a:solidFill>
              </a:rPr>
              <a:t>Adenomyosis</a:t>
            </a:r>
            <a:endParaRPr lang="fa-IR" b="1" dirty="0">
              <a:solidFill>
                <a:schemeClr val="accent4">
                  <a:lumMod val="75000"/>
                </a:schemeClr>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865</TotalTime>
  <Words>2134</Words>
  <Application>Microsoft Office PowerPoint</Application>
  <PresentationFormat>On-screen Show (4:3)</PresentationFormat>
  <Paragraphs>135</Paragraphs>
  <Slides>40</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Arial</vt:lpstr>
      <vt:lpstr>Calibri</vt:lpstr>
      <vt:lpstr>Georgia</vt:lpstr>
      <vt:lpstr>Tahoma</vt:lpstr>
      <vt:lpstr>Trebuchet MS</vt:lpstr>
      <vt:lpstr>Wingdings</vt:lpstr>
      <vt:lpstr>Wingdings 2</vt:lpstr>
      <vt:lpstr>Urban</vt:lpstr>
      <vt:lpstr>Patogenesis Of Infertility In Endomertiosis and Fertility Preservation</vt:lpstr>
      <vt:lpstr>PowerPoint Presentation</vt:lpstr>
      <vt:lpstr>Endometriosis and Infertility: A review of the pathogenesis and treatment of endometriosis-associated infertility</vt:lpstr>
      <vt:lpstr>PowerPoint Presentation</vt:lpstr>
      <vt:lpstr>Many arguments support the hypothesis that there is a causal relationship between the presence of endometriosis and subfertility </vt:lpstr>
      <vt:lpstr>PowerPoint Presentation</vt:lpstr>
      <vt:lpstr>Endometriosis and infertility</vt:lpstr>
      <vt:lpstr>PowerPoint Presentation</vt:lpstr>
      <vt:lpstr>PowerPoint Presentation</vt:lpstr>
      <vt:lpstr>Effect on Gametes and Embryo</vt:lpstr>
      <vt:lpstr>PowerPoint Presentation</vt:lpstr>
      <vt:lpstr>Effect on Gametes and Embryo</vt:lpstr>
      <vt:lpstr>Effect on Fallopian Tube and Embryo Transport</vt:lpstr>
      <vt:lpstr>Effect on the Endometrium</vt:lpstr>
      <vt:lpstr>Effect on the Endometrium</vt:lpstr>
      <vt:lpstr>Effect on the Endometrium</vt:lpstr>
      <vt:lpstr>Effect on the Endometrium</vt:lpstr>
      <vt:lpstr>Effect on the Endometrium</vt:lpstr>
      <vt:lpstr>Sperm quality or function </vt:lpstr>
      <vt:lpstr>Spontaneous Abortion</vt:lpstr>
      <vt:lpstr>Endocrinologic Abnormalities</vt:lpstr>
      <vt:lpstr>Endocrinologic Abnormalities</vt:lpstr>
      <vt:lpstr>The effect of endometriosis on in vitro fertilisation outcome: a systematic review and meta-analysis</vt:lpstr>
      <vt:lpstr>PowerPoint Presentation</vt:lpstr>
      <vt:lpstr>ENDOMETRIOMA</vt:lpstr>
      <vt:lpstr>Endometriomas</vt:lpstr>
      <vt:lpstr>An Update on Surgical versus Expectant Management of Ovarian Endometriomas in Infertile Women</vt:lpstr>
      <vt:lpstr>An Update on Surgical versus Expectant Management of Ovarian Endometriomas in Infertile Women</vt:lpstr>
      <vt:lpstr>An Update on Surgical versus Expectant Management of Ovarian Endometriomas in Infertile Women</vt:lpstr>
      <vt:lpstr>An Update on Surgical versus Expectant Management of Ovarian Endometriomas in Infertile Women</vt:lpstr>
      <vt:lpstr>An Update on Surgical versus Expectant Management of Ovarian Endometriomas in Infertile Women</vt:lpstr>
      <vt:lpstr>Fertility Preservation</vt:lpstr>
      <vt:lpstr>Oocyte/embryo cryopreservation</vt:lpstr>
      <vt:lpstr>The first report of fertility preservation in endometriosis</vt:lpstr>
      <vt:lpstr>Theoretical concern</vt:lpstr>
      <vt:lpstr>The first birth after an ovarian tissue transplant</vt:lpstr>
      <vt:lpstr>Personalized fertility preservation counseling</vt:lpstr>
      <vt:lpstr>PowerPoint Presentation</vt:lpstr>
      <vt:lpstr>CUNCLUSION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Dr.mokhtar</dc:creator>
  <cp:lastModifiedBy>PRO10</cp:lastModifiedBy>
  <cp:revision>67</cp:revision>
  <dcterms:created xsi:type="dcterms:W3CDTF">2015-12-26T05:35:16Z</dcterms:created>
  <dcterms:modified xsi:type="dcterms:W3CDTF">2022-01-25T12:27:59Z</dcterms:modified>
</cp:coreProperties>
</file>