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70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1" r:id="rId15"/>
    <p:sldId id="268" r:id="rId16"/>
    <p:sldId id="269" r:id="rId17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82" d="100"/>
          <a:sy n="82" d="100"/>
        </p:scale>
        <p:origin x="267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2637" y="4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1AE219E-C4A8-41D1-95FC-86EA1D87C11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Dana" pitchFamily="2" charset="-78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6A39FA-62EA-49B2-B7EC-59A0AAC36CE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BFA046-B4BB-42DE-84CE-C667DB465926}" type="datetimeFigureOut">
              <a:rPr lang="en-US" smtClean="0">
                <a:latin typeface="Dana" pitchFamily="2" charset="-78"/>
              </a:rPr>
              <a:t>1/8/2022</a:t>
            </a:fld>
            <a:endParaRPr lang="en-US" dirty="0">
              <a:latin typeface="Dana" pitchFamily="2" charset="-78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B46DFC-95F7-462E-8B63-49D84D04735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Dana" pitchFamily="2" charset="-78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B030945-F361-48DB-AE0D-03AF24EC928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DF8B5A-6F49-434E-8091-D0AA4E118640}" type="slidenum">
              <a:rPr lang="en-US" smtClean="0">
                <a:latin typeface="Dana" pitchFamily="2" charset="-78"/>
              </a:rPr>
              <a:t>‹#›</a:t>
            </a:fld>
            <a:endParaRPr lang="en-US" dirty="0">
              <a:latin typeface="Dan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215808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Dana" pitchFamily="2" charset="-78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Dana" pitchFamily="2" charset="-78"/>
              </a:defRPr>
            </a:lvl1pPr>
          </a:lstStyle>
          <a:p>
            <a:fld id="{C8E13AC7-3B5C-4D5C-9D6F-92DD4267009D}" type="datetimeFigureOut">
              <a:rPr lang="en-US" smtClean="0"/>
              <a:pPr/>
              <a:t>1/8/2022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Dana" pitchFamily="2" charset="-78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Dana" pitchFamily="2" charset="-78"/>
              </a:defRPr>
            </a:lvl1pPr>
          </a:lstStyle>
          <a:p>
            <a:fld id="{97095EE9-F047-44AC-95AC-868A1CA8C44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694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Dana" pitchFamily="2" charset="-78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Dana" pitchFamily="2" charset="-78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Dana" pitchFamily="2" charset="-78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Dana" pitchFamily="2" charset="-78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Dana" pitchFamily="2" charset="-78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52FE92-B541-4651-A1DD-5FFFA0A2B0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A0E7BA-1542-42C7-83A3-4D6B378E41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7B2245-C3D7-46BA-9F55-96B1D10E8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0414-653B-4196-A8DB-A342A2C15051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47E55F-6401-4233-B3C4-9E2D94A352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43A83A-300F-4A81-8907-20EADBA305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D4002-376F-4E17-BDC3-6A1129BE1E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395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62FF8-4185-4D13-814D-B8337A63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CDD74F0-7A6F-4549-BD9B-B74FF263D9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5862C5-FE54-4400-8EC7-4E0E7E6A86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0414-653B-4196-A8DB-A342A2C15051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899A29-8CDA-44B2-A3F4-83D09BB02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E5BB6F-C3FC-4A0A-AC81-33836BDCC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D4002-376F-4E17-BDC3-6A1129BE1E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5294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0E4E0A-AAA0-4070-96A0-0F6B6CD3E3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7C036D0-D57A-4B13-B284-4522445CD2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9E4A39-0708-4846-A3D8-2D4468976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0414-653B-4196-A8DB-A342A2C15051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0536DC-49E2-437E-AC35-16EA7A2425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D80281-FAA9-4A33-92A0-4278F7CDB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D4002-376F-4E17-BDC3-6A1129BE1E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379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64CF3-2919-40DC-98FE-F4EB5A9AB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D8D09D-BDB3-4023-980D-4D272F7E34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7FC823-5271-4FAF-B63C-925D0332F3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0414-653B-4196-A8DB-A342A2C15051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E107A7-DC9A-4658-BAC1-DB102558D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301712-58EF-454C-8ED8-96AA9ED4D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D4002-376F-4E17-BDC3-6A1129BE1E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011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2DFC79-1380-4E56-B7F8-069939DF82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7C86C7-34C3-4F1D-AD03-E56756CE60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073089-1AC7-4F38-A934-168813AA26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0414-653B-4196-A8DB-A342A2C15051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C257B3-0C54-497D-B92E-2732C3EA03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BE80C4-C3FC-416A-BA05-44C1157E9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D4002-376F-4E17-BDC3-6A1129BE1E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757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5E67D2-A5EC-4738-BC85-D83EA262C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140684-592B-4F8A-83A2-FFD966AA13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183F66-2C67-4A6C-A0AB-96496C061B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DFB1EF-24FE-4833-8E78-6FD3D4740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0414-653B-4196-A8DB-A342A2C15051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C79A77-0078-439D-8ACA-B0E27602C4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FE6E69-83D0-409E-9805-5BF4CF43B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D4002-376F-4E17-BDC3-6A1129BE1E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603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9E3807-9531-430C-ABBB-E847E1ECE2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6B4A5D-5C9E-4F94-8F69-CA0B64893A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6F0A23-17B0-4E7D-9C9A-D2EB25FBFC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48B50B-6812-44D6-BFC7-2B2068A08D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A4CE73-E10D-4A5C-A742-15EF67B6248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9221BC5-7DE5-43B5-8A20-AC8718FF5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0414-653B-4196-A8DB-A342A2C15051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2618300-6552-4839-9A19-F3E70F16B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333D44-FD7B-4807-BB2C-7E21ECF42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D4002-376F-4E17-BDC3-6A1129BE1E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140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4DEC40-387F-4CDF-8D3B-5912F2D4A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A4F97B-1791-4A66-B4F1-27E6F5330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0414-653B-4196-A8DB-A342A2C15051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1A2DA1-A1FE-45E3-BD84-A1A7B47AD7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711C07-B495-4EE2-BF6C-B0A0BC34AC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D4002-376F-4E17-BDC3-6A1129BE1E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0665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B12F4FD-5019-4656-9D37-702761EB9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0414-653B-4196-A8DB-A342A2C15051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F9C3F16-6F1C-4721-80A6-8C8E08A3D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608189-464D-40D2-A8F5-1375DA301B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D4002-376F-4E17-BDC3-6A1129BE1E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872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19600-C146-447C-B69E-8EEAD373B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983DAE-D71E-48DA-A911-716D062DDD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B976C3-3DEA-4845-841A-FCBD0EAB7B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B61A13-EC45-4BE1-97ED-54D5809F9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0414-653B-4196-A8DB-A342A2C15051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01BA87-D2B2-4E35-AF63-F848DDA3D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ABF99D-055A-4C98-839C-17C573407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D4002-376F-4E17-BDC3-6A1129BE1E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999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61E27-9B1B-45E2-B7CA-79798C39DB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9DC8B5A-0245-4089-BCE9-4C93C9EBCA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D44234-BA29-4DF1-83C3-B308165BB3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E72F3E-80A8-4C73-AE19-EBD6FC586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0414-653B-4196-A8DB-A342A2C15051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23A63F-8761-479D-91E3-C84A612F8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8CC39E-EC0F-40D6-8D4E-79E44A168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D4002-376F-4E17-BDC3-6A1129BE1E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221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A9D0673-C09A-45AE-99F7-C5BA83A778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1F010F-8195-4E6B-A359-338E6FA26C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705063-58F8-4EC0-BC30-6CA76CD183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370414-653B-4196-A8DB-A342A2C15051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5B8511-5C59-4F41-90D3-E236541D8E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4EAF65-BDCC-40D6-A13A-9A3D8F7120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2D4002-376F-4E17-BDC3-6A1129BE1E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647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7546460-3DB3-4366-A8B7-CBD817C1B33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2800" dirty="0">
                <a:latin typeface="Dana" pitchFamily="2" charset="-78"/>
                <a:cs typeface="Dana" pitchFamily="2" charset="-78"/>
              </a:rPr>
              <a:t>مراقبت از اقدامات پرستاری در ریکاوری عمل های جراحی </a:t>
            </a:r>
            <a:br>
              <a:rPr lang="fa-IR" sz="2800" dirty="0">
                <a:latin typeface="Dana" pitchFamily="2" charset="-78"/>
                <a:cs typeface="Dana" pitchFamily="2" charset="-78"/>
              </a:rPr>
            </a:br>
            <a:endParaRPr lang="en-US" sz="2800" dirty="0">
              <a:latin typeface="Dana" pitchFamily="2" charset="-78"/>
              <a:cs typeface="Dana" pitchFamily="2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107B4B9-B934-49A3-8C3F-69527D5DC9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752974"/>
            <a:ext cx="9144000" cy="504825"/>
          </a:xfrm>
        </p:spPr>
        <p:txBody>
          <a:bodyPr>
            <a:noAutofit/>
          </a:bodyPr>
          <a:lstStyle/>
          <a:p>
            <a:pPr algn="ctr" rtl="1"/>
            <a:r>
              <a:rPr lang="fa-IR" sz="2800" b="1" spc="0" dirty="0">
                <a:solidFill>
                  <a:schemeClr val="tx1"/>
                </a:solidFill>
                <a:latin typeface="Dana" pitchFamily="2" charset="-78"/>
                <a:ea typeface="Tahoma" panose="020B0604030504040204" pitchFamily="34" charset="0"/>
                <a:cs typeface="Dana" pitchFamily="2" charset="-78"/>
              </a:rPr>
              <a:t>فریبا محمدی</a:t>
            </a:r>
          </a:p>
        </p:txBody>
      </p:sp>
    </p:spTree>
    <p:extLst>
      <p:ext uri="{BB962C8B-B14F-4D97-AF65-F5344CB8AC3E}">
        <p14:creationId xmlns:p14="http://schemas.microsoft.com/office/powerpoint/2010/main" val="14519235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3C8825-8B5F-471A-B4AE-4A9493FC51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432684"/>
            <a:ext cx="10058400" cy="1112443"/>
          </a:xfrm>
        </p:spPr>
        <p:txBody>
          <a:bodyPr>
            <a:normAutofit/>
          </a:bodyPr>
          <a:lstStyle/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ثبت علائم حیاتی </a:t>
            </a:r>
            <a:endParaRPr lang="en-US" sz="2800" dirty="0">
              <a:latin typeface="Dana" pitchFamily="2" charset="-78"/>
              <a:cs typeface="Dana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5E4C62-F708-41B2-A8C3-DB67B06139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831949"/>
            <a:ext cx="10058400" cy="4023360"/>
          </a:xfrm>
        </p:spPr>
        <p:txBody>
          <a:bodyPr>
            <a:normAutofit/>
          </a:bodyPr>
          <a:lstStyle/>
          <a:p>
            <a:pPr marL="0" lvl="8" indent="0" algn="just" rtl="1">
              <a:buNone/>
            </a:pPr>
            <a:r>
              <a:rPr lang="fa-IR" sz="2800" b="1" dirty="0">
                <a:latin typeface="Dana" pitchFamily="2" charset="-78"/>
                <a:cs typeface="Dana" pitchFamily="2" charset="-78"/>
              </a:rPr>
              <a:t>نبض و فشار خون</a:t>
            </a:r>
            <a:r>
              <a:rPr lang="fa-IR" sz="2800" dirty="0">
                <a:latin typeface="Dana" pitchFamily="2" charset="-78"/>
                <a:cs typeface="Dana" pitchFamily="2" charset="-78"/>
              </a:rPr>
              <a:t> :</a:t>
            </a:r>
          </a:p>
          <a:p>
            <a:pPr marL="0" indent="0" algn="just" rtl="1">
              <a:buNone/>
            </a:pPr>
            <a:r>
              <a:rPr lang="fa-IR" sz="2800" dirty="0">
                <a:latin typeface="Dana" pitchFamily="2" charset="-78"/>
                <a:cs typeface="Dana" pitchFamily="2" charset="-78"/>
              </a:rPr>
              <a:t>زمانی که بیمار جهت باز نگه داشتن راه هوایی به کمک نیاز ندارد و توانایی انجام این کار را باز یافته است پرستار ریکاوری قسمت سر بیمار را ترک نموده و برای گرفتن علائم حیاتی اقدام می نماید . در غیر اینصورت شخص دیگری باید اینکار را انجام دهد . توجهاتی خالی که در برگه بیهوشی نیز ذکر شده است انجام می گیرد . نبض بیمار از نظر قدرت ، تند یا کندی کنترل و ثبت می</a:t>
            </a:r>
            <a:r>
              <a:rPr lang="en-US" sz="2800" dirty="0">
                <a:latin typeface="Dana" pitchFamily="2" charset="-78"/>
                <a:cs typeface="Dana" pitchFamily="2" charset="-78"/>
              </a:rPr>
              <a:t> </a:t>
            </a:r>
            <a:r>
              <a:rPr lang="fa-IR" sz="2800" dirty="0">
                <a:latin typeface="Dana" pitchFamily="2" charset="-78"/>
                <a:cs typeface="Dana" pitchFamily="2" charset="-78"/>
              </a:rPr>
              <a:t>گردد وجود تاکیکاردی در اتاق ریکاوری معمولا ناشی از هیپوکسی ، تنفس ناکافی یا خونریزی می باشد .</a:t>
            </a:r>
            <a:endParaRPr lang="en-US" sz="2800" dirty="0">
              <a:latin typeface="Dana" pitchFamily="2" charset="-78"/>
              <a:cs typeface="Dan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143282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801E8-5707-4E38-8A10-68A0743911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 rtl="1"/>
            <a:endParaRPr lang="en-US" sz="2800" dirty="0">
              <a:latin typeface="Dana" pitchFamily="2" charset="-78"/>
              <a:cs typeface="Dana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DC663D-C243-4C65-A8FD-45276758FE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کنترل محل زخم </a:t>
            </a:r>
          </a:p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کنترل سوند اداری </a:t>
            </a:r>
          </a:p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کنترل درناژ</a:t>
            </a:r>
          </a:p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مشاهده و مراقبت از سرم بیمار </a:t>
            </a:r>
          </a:p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 </a:t>
            </a:r>
            <a:endParaRPr lang="en-US" sz="2800" dirty="0">
              <a:latin typeface="Dana" pitchFamily="2" charset="-78"/>
              <a:cs typeface="Dan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531415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6EBEDD-272D-4307-B3EC-519F786A4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506204"/>
            <a:ext cx="10058400" cy="965404"/>
          </a:xfrm>
        </p:spPr>
        <p:txBody>
          <a:bodyPr>
            <a:normAutofit/>
          </a:bodyPr>
          <a:lstStyle/>
          <a:p>
            <a:pPr algn="just" rtl="1"/>
            <a:endParaRPr lang="en-US" sz="2800" dirty="0">
              <a:latin typeface="Dana" pitchFamily="2" charset="-78"/>
              <a:cs typeface="Dana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E975CD-85BD-4B15-A59E-2EBF79B13C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1065" y="1850329"/>
            <a:ext cx="10058400" cy="4023360"/>
          </a:xfrm>
        </p:spPr>
        <p:txBody>
          <a:bodyPr>
            <a:normAutofit/>
          </a:bodyPr>
          <a:lstStyle/>
          <a:p>
            <a:pPr algn="just" rtl="1"/>
            <a:r>
              <a:rPr lang="fa-IR" sz="2800" b="1" dirty="0">
                <a:latin typeface="Dana" pitchFamily="2" charset="-78"/>
                <a:cs typeface="Dana" pitchFamily="2" charset="-78"/>
              </a:rPr>
              <a:t>مطالعه و اجرای دستورات بعد از عمل </a:t>
            </a:r>
            <a:r>
              <a:rPr lang="fa-IR" sz="2800" dirty="0">
                <a:latin typeface="Dana" pitchFamily="2" charset="-78"/>
                <a:cs typeface="Dana" pitchFamily="2" charset="-78"/>
              </a:rPr>
              <a:t>:</a:t>
            </a:r>
          </a:p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جراح یا پزشک بیهوشی ممکن است بلافاصله بعد از عمل دستوراتی داشته باشند که باید دقیقا ان را اجرا نمود .</a:t>
            </a:r>
          </a:p>
          <a:p>
            <a:pPr algn="just" rtl="1"/>
            <a:endParaRPr lang="en-US" sz="2800" b="1" dirty="0">
              <a:latin typeface="Dana" pitchFamily="2" charset="-78"/>
              <a:cs typeface="Dana" pitchFamily="2" charset="-78"/>
            </a:endParaRPr>
          </a:p>
          <a:p>
            <a:pPr algn="just" rtl="1"/>
            <a:r>
              <a:rPr lang="fa-IR" sz="2800" b="1" dirty="0">
                <a:latin typeface="Dana" pitchFamily="2" charset="-78"/>
                <a:cs typeface="Dana" pitchFamily="2" charset="-78"/>
              </a:rPr>
              <a:t>انتقال بیمار به بخش </a:t>
            </a:r>
            <a:r>
              <a:rPr lang="fa-IR" sz="2800" dirty="0">
                <a:latin typeface="Dana" pitchFamily="2" charset="-78"/>
                <a:cs typeface="Dana" pitchFamily="2" charset="-78"/>
              </a:rPr>
              <a:t>:</a:t>
            </a:r>
          </a:p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بیمار زمانی به بخش انتقال داده می شود که کاملا هوشیار نسبت به محیط اطرف خود آگاه باشد و توانایی عکس العمل های حفاظتی خود را کسب کرده باشد .</a:t>
            </a:r>
          </a:p>
          <a:p>
            <a:pPr algn="just" rtl="1"/>
            <a:endParaRPr lang="fa-IR" sz="2800" dirty="0">
              <a:latin typeface="Dana" pitchFamily="2" charset="-78"/>
              <a:cs typeface="Dana" pitchFamily="2" charset="-78"/>
            </a:endParaRPr>
          </a:p>
          <a:p>
            <a:pPr algn="just" rtl="1"/>
            <a:endParaRPr lang="en-US" sz="2800" dirty="0">
              <a:latin typeface="Dana" pitchFamily="2" charset="-78"/>
              <a:cs typeface="Dan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177693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B1ECAB-2348-499B-A04D-ACCE2B3E0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تجهیزات مهم مورد نیاز در ریکاوری</a:t>
            </a:r>
            <a:endParaRPr lang="en-US" sz="2800" dirty="0">
              <a:latin typeface="Dana" pitchFamily="2" charset="-78"/>
              <a:cs typeface="Dana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7C199-4CDA-43DB-828C-DD731A86C1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 rtl="1"/>
            <a:endParaRPr lang="en-US" sz="2800" dirty="0">
              <a:latin typeface="Dana" pitchFamily="2" charset="-78"/>
              <a:cs typeface="Dana" pitchFamily="2" charset="-78"/>
            </a:endParaRPr>
          </a:p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1 - تخت مخصوص ریکاوری</a:t>
            </a:r>
          </a:p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2 - دستگاه ساکشن </a:t>
            </a:r>
          </a:p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3 - انواع ماسک اکسیزن و مانومتر</a:t>
            </a:r>
          </a:p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4 - مانیتورینگ</a:t>
            </a:r>
          </a:p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5 - وسایل احیا و ترالی اورژانس</a:t>
            </a:r>
          </a:p>
        </p:txBody>
      </p:sp>
    </p:spTree>
    <p:extLst>
      <p:ext uri="{BB962C8B-B14F-4D97-AF65-F5344CB8AC3E}">
        <p14:creationId xmlns:p14="http://schemas.microsoft.com/office/powerpoint/2010/main" val="14862119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B1ECAB-2348-499B-A04D-ACCE2B3E0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تجهیزات مهم مورد نیاز در ریکاوری</a:t>
            </a:r>
            <a:endParaRPr lang="en-US" sz="2800" dirty="0">
              <a:latin typeface="Dana" pitchFamily="2" charset="-78"/>
              <a:cs typeface="Dana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7C199-4CDA-43DB-828C-DD731A86C1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 rtl="1"/>
            <a:endParaRPr lang="en-US" sz="2800" dirty="0">
              <a:latin typeface="Dana" pitchFamily="2" charset="-78"/>
              <a:cs typeface="Dana" pitchFamily="2" charset="-78"/>
            </a:endParaRPr>
          </a:p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6 - آمبوبگ ، ایروی ...</a:t>
            </a:r>
          </a:p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7 - لارنگوسکوپ و لوله تراشه در سایزهای مختلف</a:t>
            </a:r>
          </a:p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8 - وسایل تزریقات </a:t>
            </a:r>
          </a:p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9 - وسایل پانسمان و سونداژ</a:t>
            </a:r>
          </a:p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10 - ملحفه و پتو</a:t>
            </a:r>
            <a:endParaRPr lang="en-US" sz="2800" dirty="0">
              <a:latin typeface="Dana" pitchFamily="2" charset="-78"/>
              <a:cs typeface="Dan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171192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26D0FE-982F-46FA-ACE1-F0E7167826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طراحی اتاق ریکاوری</a:t>
            </a:r>
            <a:endParaRPr lang="en-US" sz="2800" dirty="0">
              <a:latin typeface="Dana" pitchFamily="2" charset="-78"/>
              <a:cs typeface="Dana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83A788-757A-45D8-8766-86D4E4CDC2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اتاق ریکاوری باید راحت ، بزرگ و مطمعن باشد . احتمال دستررسی به سر بیمار از هر طرف وجود داشته باشد جهت تامین نور روشنایی حتما از نورسفید استفاده شود . اتاق ریکاوری باید مجهز به زنگ اخبار اضطراری بوده و سیستم آلارم آن به اتاق های عمل و اتاق پزشکان بیهوشی وصل گردد .</a:t>
            </a:r>
          </a:p>
          <a:p>
            <a:pPr algn="just" rtl="1"/>
            <a:endParaRPr lang="fa-IR" sz="2800" dirty="0">
              <a:latin typeface="Dana" pitchFamily="2" charset="-78"/>
              <a:cs typeface="Dana" pitchFamily="2" charset="-78"/>
            </a:endParaRPr>
          </a:p>
          <a:p>
            <a:pPr algn="just" rtl="1"/>
            <a:r>
              <a:rPr lang="fa-IR" sz="2800" b="1" dirty="0">
                <a:latin typeface="Dana" pitchFamily="2" charset="-78"/>
                <a:cs typeface="Dana" pitchFamily="2" charset="-78"/>
              </a:rPr>
              <a:t>دارو های مهم مورد نیاز در ریکاوری </a:t>
            </a:r>
            <a:r>
              <a:rPr lang="fa-IR" sz="2800" dirty="0">
                <a:latin typeface="Dana" pitchFamily="2" charset="-78"/>
                <a:cs typeface="Dana" pitchFamily="2" charset="-78"/>
              </a:rPr>
              <a:t>:</a:t>
            </a:r>
          </a:p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هیدروکورتیزون ، لیدوکائین ، میدازولام ، آتروپین ، دیازپام ، نالوکسان ، دارو های مخدر و مسکن </a:t>
            </a:r>
          </a:p>
          <a:p>
            <a:pPr algn="just" rtl="1"/>
            <a:endParaRPr lang="fa-IR" sz="2800" dirty="0">
              <a:latin typeface="Dana" pitchFamily="2" charset="-78"/>
              <a:cs typeface="Dana" pitchFamily="2" charset="-78"/>
            </a:endParaRPr>
          </a:p>
          <a:p>
            <a:pPr algn="just" rtl="1"/>
            <a:endParaRPr lang="en-US" sz="2800" dirty="0">
              <a:latin typeface="Dana" pitchFamily="2" charset="-78"/>
              <a:cs typeface="Dan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398779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30D2-597B-41A4-A0E7-1A0C3CCAB3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761320"/>
            <a:ext cx="10058400" cy="4023360"/>
          </a:xfrm>
        </p:spPr>
        <p:txBody>
          <a:bodyPr>
            <a:normAutofit/>
          </a:bodyPr>
          <a:lstStyle/>
          <a:p>
            <a:pPr algn="ctr" rtl="1"/>
            <a:endParaRPr lang="fa-IR" sz="3200" b="1" dirty="0">
              <a:solidFill>
                <a:schemeClr val="accent2"/>
              </a:solidFill>
              <a:latin typeface="Dana" pitchFamily="2" charset="-78"/>
              <a:cs typeface="Dana" pitchFamily="2" charset="-78"/>
            </a:endParaRPr>
          </a:p>
          <a:p>
            <a:pPr algn="ctr" rtl="1"/>
            <a:endParaRPr lang="fa-IR" sz="3200" b="1" dirty="0">
              <a:solidFill>
                <a:schemeClr val="accent2"/>
              </a:solidFill>
              <a:latin typeface="Dana" pitchFamily="2" charset="-78"/>
              <a:cs typeface="Dana" pitchFamily="2" charset="-78"/>
            </a:endParaRPr>
          </a:p>
          <a:p>
            <a:pPr algn="ctr" rtl="1"/>
            <a:r>
              <a:rPr lang="fa-IR" sz="3200" b="1" dirty="0">
                <a:solidFill>
                  <a:schemeClr val="accent2"/>
                </a:solidFill>
                <a:latin typeface="Dana" pitchFamily="2" charset="-78"/>
                <a:cs typeface="Dana" pitchFamily="2" charset="-78"/>
              </a:rPr>
              <a:t>هرگز در ریکاوری بیمار را ترک نکنید . تــــــ</a:t>
            </a:r>
            <a:r>
              <a:rPr lang="fa-IR" sz="3200" b="1" dirty="0" err="1">
                <a:solidFill>
                  <a:schemeClr val="accent2"/>
                </a:solidFill>
                <a:latin typeface="Dana" pitchFamily="2" charset="-78"/>
                <a:cs typeface="Dana" pitchFamily="2" charset="-78"/>
              </a:rPr>
              <a:t>حت</a:t>
            </a:r>
            <a:r>
              <a:rPr lang="fa-IR" sz="3200" b="1" dirty="0">
                <a:solidFill>
                  <a:schemeClr val="accent2"/>
                </a:solidFill>
                <a:latin typeface="Dana" pitchFamily="2" charset="-78"/>
                <a:cs typeface="Dana" pitchFamily="2" charset="-78"/>
              </a:rPr>
              <a:t> نظر گرفتن مستمر بیمار و سرعت در تصمیم گیری ، عـــــــــ</a:t>
            </a:r>
            <a:r>
              <a:rPr lang="fa-IR" sz="3200" b="1" dirty="0" err="1">
                <a:solidFill>
                  <a:schemeClr val="accent2"/>
                </a:solidFill>
                <a:latin typeface="Dana" pitchFamily="2" charset="-78"/>
                <a:cs typeface="Dana" pitchFamily="2" charset="-78"/>
              </a:rPr>
              <a:t>وارض</a:t>
            </a:r>
            <a:r>
              <a:rPr lang="fa-IR" sz="3200" b="1" dirty="0">
                <a:solidFill>
                  <a:schemeClr val="accent2"/>
                </a:solidFill>
                <a:latin typeface="Dana" pitchFamily="2" charset="-78"/>
                <a:cs typeface="Dana" pitchFamily="2" charset="-78"/>
              </a:rPr>
              <a:t> احتمالی را کاهش </a:t>
            </a:r>
            <a:r>
              <a:rPr lang="fa-IR" sz="3200" b="1" dirty="0" err="1">
                <a:solidFill>
                  <a:schemeClr val="accent2"/>
                </a:solidFill>
                <a:latin typeface="Dana" pitchFamily="2" charset="-78"/>
                <a:cs typeface="Dana" pitchFamily="2" charset="-78"/>
              </a:rPr>
              <a:t>می‌دهد</a:t>
            </a:r>
            <a:r>
              <a:rPr lang="fa-IR" sz="3200" b="1" dirty="0">
                <a:solidFill>
                  <a:schemeClr val="accent2"/>
                </a:solidFill>
                <a:latin typeface="Dana" pitchFamily="2" charset="-78"/>
                <a:cs typeface="Dana" pitchFamily="2" charset="-78"/>
              </a:rPr>
              <a:t> . </a:t>
            </a:r>
            <a:endParaRPr lang="en-US" sz="3200" b="1" dirty="0">
              <a:solidFill>
                <a:schemeClr val="accent2"/>
              </a:solidFill>
              <a:latin typeface="Dana" pitchFamily="2" charset="-78"/>
              <a:cs typeface="Dana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2D8A198-35AC-421D-8510-B90C7E2EE030}"/>
              </a:ext>
            </a:extLst>
          </p:cNvPr>
          <p:cNvSpPr txBox="1"/>
          <p:nvPr/>
        </p:nvSpPr>
        <p:spPr>
          <a:xfrm>
            <a:off x="914400" y="5010151"/>
            <a:ext cx="10951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latin typeface="Dana" pitchFamily="2" charset="-78"/>
                <a:cs typeface="Dana" pitchFamily="2" charset="-78"/>
              </a:rPr>
              <a:t>پایان</a:t>
            </a:r>
            <a:endParaRPr lang="en-US" sz="3600" b="1" dirty="0">
              <a:latin typeface="Dana" pitchFamily="2" charset="-78"/>
              <a:cs typeface="Dan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34764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71CA1D-6145-4FDF-A7B5-305A6B41B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68224"/>
            <a:ext cx="10058400" cy="1450757"/>
          </a:xfrm>
        </p:spPr>
        <p:txBody>
          <a:bodyPr/>
          <a:lstStyle/>
          <a:p>
            <a:pPr algn="just" rtl="1"/>
            <a:endParaRPr lang="en-US" dirty="0">
              <a:latin typeface="Dana" pitchFamily="2" charset="-78"/>
              <a:cs typeface="Dana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99E24B-7FDA-42C2-A549-A668ED12C6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مراقبت از بیمار بلافاصله بعد از پایان عمل جراحی معمولا در فضایی در داخل اتاق عمل به نام اتاق ریکاوری انجام می</a:t>
            </a:r>
            <a:r>
              <a:rPr lang="en-US" sz="2800" dirty="0">
                <a:latin typeface="Dana" pitchFamily="2" charset="-78"/>
                <a:cs typeface="Dana" pitchFamily="2" charset="-78"/>
              </a:rPr>
              <a:t> </a:t>
            </a:r>
            <a:r>
              <a:rPr lang="fa-IR" sz="2800" dirty="0">
                <a:latin typeface="Dana" pitchFamily="2" charset="-78"/>
                <a:cs typeface="Dana" pitchFamily="2" charset="-78"/>
              </a:rPr>
              <a:t>شود تا بیمار به طور کامل بهوش آمده و آماده تحویل به بخش جراحی گردد .</a:t>
            </a:r>
          </a:p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مسئولیت این اتاق با تیم بیهوشی بوده و مراقبت از بیمار تا بهوش آمدن کامل و تحویل به بخش جراحی ترجیحا به عهده ی هوشبری یا پرستار مجرب محول می</a:t>
            </a:r>
            <a:r>
              <a:rPr lang="en-US" sz="2800" dirty="0">
                <a:latin typeface="Dana" pitchFamily="2" charset="-78"/>
                <a:cs typeface="Dana" pitchFamily="2" charset="-78"/>
              </a:rPr>
              <a:t> </a:t>
            </a:r>
            <a:r>
              <a:rPr lang="fa-IR" sz="2800" dirty="0">
                <a:latin typeface="Dana" pitchFamily="2" charset="-78"/>
                <a:cs typeface="Dana" pitchFamily="2" charset="-78"/>
              </a:rPr>
              <a:t>شود با توجه به اهمیت موضوع دستور العمل ها و پرتوکل هایی در این زمینه تهیه شده است .</a:t>
            </a:r>
            <a:endParaRPr lang="en-US" sz="2800" dirty="0">
              <a:latin typeface="Dana" pitchFamily="2" charset="-78"/>
              <a:cs typeface="Dan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327851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25A9DB-2971-41D6-9963-BC89C695BB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2999141"/>
            <a:ext cx="10058400" cy="2131983"/>
          </a:xfrm>
        </p:spPr>
        <p:txBody>
          <a:bodyPr anchor="ctr">
            <a:normAutofit/>
          </a:bodyPr>
          <a:lstStyle/>
          <a:p>
            <a:pPr algn="ctr" rtl="1"/>
            <a:r>
              <a:rPr lang="fa-IR" sz="2800" b="1" dirty="0">
                <a:latin typeface="Dana" pitchFamily="2" charset="-78"/>
                <a:cs typeface="Dana" pitchFamily="2" charset="-78"/>
              </a:rPr>
              <a:t>دستورالعمل مراقبت از بیمار در اتاق ریکاوری</a:t>
            </a:r>
            <a:endParaRPr lang="en-US" sz="2800" b="1" dirty="0">
              <a:latin typeface="Dana" pitchFamily="2" charset="-78"/>
              <a:cs typeface="Dan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054228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B8B955-FAB3-4872-A35C-A3FBF6205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427333"/>
            <a:ext cx="10058400" cy="919454"/>
          </a:xfrm>
        </p:spPr>
        <p:txBody>
          <a:bodyPr anchor="ctr">
            <a:normAutofit/>
          </a:bodyPr>
          <a:lstStyle/>
          <a:p>
            <a:pPr algn="ctr"/>
            <a:r>
              <a:rPr lang="fa-IR" sz="2800" dirty="0">
                <a:latin typeface="Dana" pitchFamily="2" charset="-78"/>
                <a:cs typeface="Dana" pitchFamily="2" charset="-78"/>
              </a:rPr>
              <a:t>مهمترین رئوس مراقبتی بیمار در ریکاوری</a:t>
            </a:r>
            <a:endParaRPr lang="en-US" sz="2800" dirty="0">
              <a:latin typeface="Dana" pitchFamily="2" charset="-78"/>
              <a:cs typeface="Dana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E13D42-5E88-458B-9F55-69C19BFD47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Autofit/>
          </a:bodyPr>
          <a:lstStyle/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1 - اطمینان از قرارگیری بیمار در وضعیت صحیح </a:t>
            </a:r>
          </a:p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2 - برقراری راه هوایی</a:t>
            </a:r>
          </a:p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3 - بررسی سطح هوشیاری</a:t>
            </a:r>
          </a:p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4 - برطرف کردن درد پس از عمل</a:t>
            </a:r>
          </a:p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5 - اکسیژن درمانی</a:t>
            </a:r>
          </a:p>
        </p:txBody>
      </p:sp>
    </p:spTree>
    <p:extLst>
      <p:ext uri="{BB962C8B-B14F-4D97-AF65-F5344CB8AC3E}">
        <p14:creationId xmlns:p14="http://schemas.microsoft.com/office/powerpoint/2010/main" val="156759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B8B955-FAB3-4872-A35C-A3FBF6205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427333"/>
            <a:ext cx="10058400" cy="919454"/>
          </a:xfrm>
        </p:spPr>
        <p:txBody>
          <a:bodyPr>
            <a:normAutofit/>
          </a:bodyPr>
          <a:lstStyle/>
          <a:p>
            <a:pPr algn="ctr"/>
            <a:r>
              <a:rPr lang="fa-IR" sz="2800" dirty="0">
                <a:latin typeface="Dana" pitchFamily="2" charset="-78"/>
                <a:cs typeface="Dana" pitchFamily="2" charset="-78"/>
              </a:rPr>
              <a:t>مهمترین رئوس مراقبتی بیمار در ریکاوری</a:t>
            </a:r>
            <a:endParaRPr lang="en-US" sz="2800" dirty="0">
              <a:latin typeface="Dana" pitchFamily="2" charset="-78"/>
              <a:cs typeface="Dana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E13D42-5E88-458B-9F55-69C19BFD47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Autofit/>
          </a:bodyPr>
          <a:lstStyle/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6 - درمان با مایعات وریدی</a:t>
            </a:r>
          </a:p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7 - بررسی مشکلات قلبی و عروقی</a:t>
            </a:r>
          </a:p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8 - کنترل لرز</a:t>
            </a:r>
          </a:p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9 - بررسی بی قراری و هیجان</a:t>
            </a:r>
          </a:p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10 - کنترل برون ده ادراری ، درن ها و فشار ورید مرکزی</a:t>
            </a:r>
            <a:endParaRPr lang="en-US" sz="2800" dirty="0">
              <a:latin typeface="Dana" pitchFamily="2" charset="-78"/>
              <a:cs typeface="Dan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888581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D1C79-9814-40ED-934B-A8F1376F41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483229"/>
            <a:ext cx="10058400" cy="1011354"/>
          </a:xfrm>
        </p:spPr>
        <p:txBody>
          <a:bodyPr>
            <a:normAutofit/>
          </a:bodyPr>
          <a:lstStyle/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شناخت و درمان مشکلات تنفسی بیمار در ریکاوری</a:t>
            </a:r>
            <a:endParaRPr lang="en-US" sz="2800" dirty="0">
              <a:latin typeface="Dana" pitchFamily="2" charset="-78"/>
              <a:cs typeface="Dana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514B77-FC4A-4AFA-91E8-B29B9929FF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اسپاسم لارنکس : در اثر انقباض ناگهانی تار های صوتی و انسداد نسبی راه هوایی ایجاد می شود .</a:t>
            </a:r>
          </a:p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اسپاسم نسبی لارنکس : هوا از میان تار های صوتی نیمه منقبض عبور کرده ، صدای زمزه مانندی را بوجود می آورد و بیمار جهت تنفس بیشتر تقلا می کند .</a:t>
            </a:r>
          </a:p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اسپاسم کامل لارنکس : هیچ گونه عبور هوا و صدایی وجود ندارد و </a:t>
            </a:r>
            <a:r>
              <a:rPr lang="fa-IR" sz="2800" dirty="0" err="1">
                <a:latin typeface="Dana" pitchFamily="2" charset="-78"/>
                <a:cs typeface="Dana" pitchFamily="2" charset="-78"/>
              </a:rPr>
              <a:t>تار‌های</a:t>
            </a:r>
            <a:r>
              <a:rPr lang="fa-IR" sz="2800" dirty="0">
                <a:latin typeface="Dana" pitchFamily="2" charset="-78"/>
                <a:cs typeface="Dana" pitchFamily="2" charset="-78"/>
              </a:rPr>
              <a:t> صوتی کاملا به حالت بسته می باشند . راه هوایی مسدود </a:t>
            </a:r>
            <a:r>
              <a:rPr lang="fa-IR" sz="2800" dirty="0" err="1">
                <a:latin typeface="Dana" pitchFamily="2" charset="-78"/>
                <a:cs typeface="Dana" pitchFamily="2" charset="-78"/>
              </a:rPr>
              <a:t>می‌شود</a:t>
            </a:r>
            <a:r>
              <a:rPr lang="fa-IR" sz="2800" dirty="0">
                <a:latin typeface="Dana" pitchFamily="2" charset="-78"/>
                <a:cs typeface="Dana" pitchFamily="2" charset="-78"/>
              </a:rPr>
              <a:t> و هوا از میان تار های صوتی عبور نمی کند . در این حالت به دلیل کاهش سطح اکسیژن سیانور ظاهر خواهد شد . </a:t>
            </a:r>
            <a:endParaRPr lang="en-US" sz="2800" dirty="0">
              <a:latin typeface="Dana" pitchFamily="2" charset="-78"/>
              <a:cs typeface="Dan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510430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F4AAA-EA89-467E-BAF9-C233A58A94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دلایل اسپاسم لارنکس</a:t>
            </a:r>
            <a:endParaRPr lang="en-US" sz="2800" dirty="0">
              <a:latin typeface="Dana" pitchFamily="2" charset="-78"/>
              <a:cs typeface="Dana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E7308D-892C-4F17-8FA8-D40682C1FA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1 - التهاب لارنکس در پی استفاده از لوله تراشه و یا سایر اجسام خارجی مانند سوند ساکشن و یا ابروی دهانی .</a:t>
            </a:r>
          </a:p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2 - وجود ترشحات از قبیل خون ، بزاق و وجود استفراغی که موجب تحریک تارهای صوتی می شود .</a:t>
            </a:r>
            <a:endParaRPr lang="en-US" sz="2800" dirty="0">
              <a:latin typeface="Dana" pitchFamily="2" charset="-78"/>
              <a:cs typeface="Dan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308684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5D11B0-AE91-44FE-AB73-1647CC47C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 rtl="1"/>
            <a:endParaRPr lang="en-US" sz="2800">
              <a:latin typeface="Dana" pitchFamily="2" charset="-78"/>
              <a:cs typeface="Dana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B8AF0E-2C3E-453E-BAAF-670A689261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rtl="1"/>
            <a:r>
              <a:rPr lang="fa-IR" sz="2800" b="1" dirty="0">
                <a:latin typeface="Dana" pitchFamily="2" charset="-78"/>
                <a:cs typeface="Dana" pitchFamily="2" charset="-78"/>
              </a:rPr>
              <a:t>انسداد راه های هوایی </a:t>
            </a:r>
            <a:r>
              <a:rPr lang="fa-IR" sz="2800" dirty="0">
                <a:latin typeface="Dana" pitchFamily="2" charset="-78"/>
                <a:cs typeface="Dana" pitchFamily="2" charset="-78"/>
              </a:rPr>
              <a:t>: پایین قرار دادن چانه و فک موجب افتادن زبان اول حلق شده انسداد راه هوایی را به دنبال خواهد داشت .</a:t>
            </a:r>
          </a:p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تخلیه ترشحات دهان به وسیله ساکشن مناسب می باشد .</a:t>
            </a:r>
          </a:p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وجود اجسام خارجی مانند دندان و یا پک های لارنکس خطری است جدی در انسداد راه هوایی بیماران به حساب می آیند .</a:t>
            </a:r>
          </a:p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ادامه ی اثر دارو های شل کننده عضلانی در طول بیهوشی مشکلات تنفس را ایجاد می کند .</a:t>
            </a:r>
          </a:p>
          <a:p>
            <a:pPr algn="just" rtl="1"/>
            <a:endParaRPr lang="en-US" sz="2800" dirty="0">
              <a:latin typeface="Dana" pitchFamily="2" charset="-78"/>
              <a:cs typeface="Dan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22970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848E74-5CCF-4325-9E56-D3C098E820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 rtl="1"/>
            <a:endParaRPr lang="en-US" sz="2800" dirty="0">
              <a:latin typeface="Dana" pitchFamily="2" charset="-78"/>
              <a:cs typeface="Dana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19AD6F-AD35-4D6F-BDAE-5F59FBE412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اکسیژن درمانی</a:t>
            </a:r>
          </a:p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مشاهده ی رنگ بیمار</a:t>
            </a:r>
          </a:p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مشاهده ی حرکات تنفسی بیمار </a:t>
            </a:r>
          </a:p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اطمینان خاطر دادن به بیمار</a:t>
            </a:r>
          </a:p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لرزش </a:t>
            </a:r>
          </a:p>
          <a:p>
            <a:pPr algn="just" rtl="1"/>
            <a:r>
              <a:rPr lang="fa-IR" sz="2800" dirty="0">
                <a:latin typeface="Dana" pitchFamily="2" charset="-78"/>
                <a:cs typeface="Dana" pitchFamily="2" charset="-78"/>
              </a:rPr>
              <a:t>توجه به راحتی بیمار</a:t>
            </a:r>
            <a:endParaRPr lang="en-US" sz="2800" dirty="0">
              <a:latin typeface="Dana" pitchFamily="2" charset="-78"/>
              <a:cs typeface="Dan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42098414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Presentation1</Template>
  <TotalTime>1754</TotalTime>
  <Words>797</Words>
  <Application>Microsoft Office PowerPoint</Application>
  <PresentationFormat>Widescreen</PresentationFormat>
  <Paragraphs>70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Dana</vt:lpstr>
      <vt:lpstr>Presentation1</vt:lpstr>
      <vt:lpstr>مراقبت از اقدامات پرستاری در ریکاوری عمل های جراحی  </vt:lpstr>
      <vt:lpstr>PowerPoint Presentation</vt:lpstr>
      <vt:lpstr>دستورالعمل مراقبت از بیمار در اتاق ریکاوری</vt:lpstr>
      <vt:lpstr>مهمترین رئوس مراقبتی بیمار در ریکاوری</vt:lpstr>
      <vt:lpstr>مهمترین رئوس مراقبتی بیمار در ریکاوری</vt:lpstr>
      <vt:lpstr>شناخت و درمان مشکلات تنفسی بیمار در ریکاوری</vt:lpstr>
      <vt:lpstr>دلایل اسپاسم لارنکس</vt:lpstr>
      <vt:lpstr>PowerPoint Presentation</vt:lpstr>
      <vt:lpstr>PowerPoint Presentation</vt:lpstr>
      <vt:lpstr>ثبت علائم حیاتی </vt:lpstr>
      <vt:lpstr>PowerPoint Presentation</vt:lpstr>
      <vt:lpstr>PowerPoint Presentation</vt:lpstr>
      <vt:lpstr>تجهیزات مهم مورد نیاز در ریکاوری</vt:lpstr>
      <vt:lpstr>تجهیزات مهم مورد نیاز در ریکاوری</vt:lpstr>
      <vt:lpstr>طراحی اتاق ریکاوری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به نام خدا</dc:title>
  <dc:creator>Use</dc:creator>
  <cp:lastModifiedBy>Use</cp:lastModifiedBy>
  <cp:revision>31</cp:revision>
  <dcterms:created xsi:type="dcterms:W3CDTF">2020-01-25T17:03:05Z</dcterms:created>
  <dcterms:modified xsi:type="dcterms:W3CDTF">2022-01-08T19:31:54Z</dcterms:modified>
</cp:coreProperties>
</file>