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58" r:id="rId5"/>
    <p:sldId id="261" r:id="rId6"/>
    <p:sldId id="259" r:id="rId7"/>
    <p:sldId id="260" r:id="rId8"/>
    <p:sldId id="262" r:id="rId9"/>
    <p:sldId id="263" r:id="rId10"/>
    <p:sldId id="264" r:id="rId11"/>
    <p:sldId id="266" r:id="rId1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796" autoAdjust="0"/>
  </p:normalViewPr>
  <p:slideViewPr>
    <p:cSldViewPr snapToGrid="0">
      <p:cViewPr varScale="1">
        <p:scale>
          <a:sx n="69" d="100"/>
          <a:sy n="69" d="100"/>
        </p:scale>
        <p:origin x="73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06/13/1443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06/13/1443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verywellhealth.com/laparoscopic-surgery-3157107"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drshahnazamini.com/blog/view/articleid/6"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85854" y="2189018"/>
            <a:ext cx="4184073" cy="2062103"/>
          </a:xfrm>
          <a:prstGeom prst="rect">
            <a:avLst/>
          </a:prstGeom>
        </p:spPr>
        <p:txBody>
          <a:bodyPr wrap="square">
            <a:spAutoFit/>
          </a:bodyPr>
          <a:lstStyle/>
          <a:p>
            <a:pPr algn="r" rtl="1"/>
            <a:r>
              <a:rPr lang="fa-IR" sz="3200" dirty="0"/>
              <a:t>بسم الله الرحمن </a:t>
            </a:r>
            <a:r>
              <a:rPr lang="fa-IR" sz="3200" dirty="0" smtClean="0"/>
              <a:t>الرحیم</a:t>
            </a:r>
            <a:endParaRPr lang="en-US" sz="3200" dirty="0" smtClean="0"/>
          </a:p>
          <a:p>
            <a:pPr algn="r" rtl="1"/>
            <a:endParaRPr lang="en-US" sz="3200" dirty="0"/>
          </a:p>
          <a:p>
            <a:pPr algn="r" rtl="1"/>
            <a:endParaRPr lang="en-US" sz="3200" dirty="0" smtClean="0"/>
          </a:p>
          <a:p>
            <a:pPr algn="r" rtl="1"/>
            <a:r>
              <a:rPr lang="fa-IR" sz="3200" smtClean="0"/>
              <a:t>بهاره عباسی</a:t>
            </a:r>
            <a:endParaRPr lang="en-US" sz="3200" dirty="0"/>
          </a:p>
        </p:txBody>
      </p:sp>
    </p:spTree>
    <p:extLst>
      <p:ext uri="{BB962C8B-B14F-4D97-AF65-F5344CB8AC3E}">
        <p14:creationId xmlns:p14="http://schemas.microsoft.com/office/powerpoint/2010/main" val="3550394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84073" y="2974316"/>
            <a:ext cx="6096000" cy="2475037"/>
          </a:xfrm>
          <a:prstGeom prst="rect">
            <a:avLst/>
          </a:prstGeom>
        </p:spPr>
        <p:txBody>
          <a:bodyPr>
            <a:spAutoFit/>
          </a:bodyPr>
          <a:lstStyle/>
          <a:p>
            <a:pPr algn="r" rtl="1">
              <a:lnSpc>
                <a:spcPct val="115000"/>
              </a:lnSpc>
              <a:spcAft>
                <a:spcPts val="1000"/>
              </a:spcAft>
            </a:pPr>
            <a:r>
              <a:rPr lang="fa-IR" dirty="0" smtClean="0">
                <a:latin typeface="Arial" panose="020B0604020202020204" pitchFamily="34" charset="0"/>
                <a:ea typeface="Calibri" panose="020F0502020204030204" pitchFamily="34" charset="0"/>
                <a:cs typeface="Arial" panose="020B0604020202020204" pitchFamily="34" charset="0"/>
              </a:rPr>
              <a:t>دلایل استفاده </a:t>
            </a:r>
            <a:r>
              <a:rPr lang="fa-IR" dirty="0">
                <a:latin typeface="Arial" panose="020B0604020202020204" pitchFamily="34" charset="0"/>
                <a:ea typeface="Calibri" panose="020F0502020204030204" pitchFamily="34" charset="0"/>
                <a:cs typeface="Arial" panose="020B0604020202020204" pitchFamily="34" charset="0"/>
              </a:rPr>
              <a:t>از جوراب پنوماتیک پمپ </a:t>
            </a:r>
            <a:r>
              <a:rPr lang="en-US" dirty="0">
                <a:latin typeface="Arial" panose="020B0604020202020204" pitchFamily="34" charset="0"/>
                <a:ea typeface="Calibri" panose="020F0502020204030204" pitchFamily="34" charset="0"/>
                <a:cs typeface="Arial" panose="020B0604020202020204" pitchFamily="34" charset="0"/>
              </a:rPr>
              <a:t>IPC</a:t>
            </a:r>
            <a:r>
              <a:rPr lang="fa-IR" dirty="0">
                <a:latin typeface="Arial" panose="020B0604020202020204" pitchFamily="34" charset="0"/>
                <a:ea typeface="Calibri" panose="020F0502020204030204" pitchFamily="34" charset="0"/>
                <a:cs typeface="Arial" panose="020B0604020202020204" pitchFamily="34" charset="0"/>
              </a:rPr>
              <a:t> </a:t>
            </a:r>
            <a:r>
              <a:rPr lang="fa-IR" dirty="0" smtClean="0">
                <a:latin typeface="Arial" panose="020B0604020202020204" pitchFamily="34" charset="0"/>
                <a:ea typeface="Calibri" panose="020F0502020204030204" pitchFamily="34" charset="0"/>
                <a:cs typeface="Arial" panose="020B0604020202020204" pitchFamily="34" charset="0"/>
              </a:rPr>
              <a:t>:</a:t>
            </a:r>
            <a:endParaRPr lang="en-US" sz="1600" dirty="0">
              <a:latin typeface="Arial" panose="020B060402020202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fa-IR" dirty="0" smtClean="0">
                <a:latin typeface="Arial" panose="020B0604020202020204" pitchFamily="34" charset="0"/>
                <a:ea typeface="Calibri" panose="020F0502020204030204" pitchFamily="34" charset="0"/>
                <a:cs typeface="Arial" panose="020B0604020202020204" pitchFamily="34" charset="0"/>
              </a:rPr>
              <a:t>ایجاد </a:t>
            </a:r>
            <a:r>
              <a:rPr lang="fa-IR" dirty="0">
                <a:latin typeface="Arial" panose="020B0604020202020204" pitchFamily="34" charset="0"/>
                <a:ea typeface="Calibri" panose="020F0502020204030204" pitchFamily="34" charset="0"/>
                <a:cs typeface="Arial" panose="020B0604020202020204" pitchFamily="34" charset="0"/>
              </a:rPr>
              <a:t>فشارهای متناوب از بیرونی ترین سمت اندام تحتانی به سمت مرکز بدن</a:t>
            </a:r>
            <a:endParaRPr lang="en-US" sz="1600" dirty="0">
              <a:latin typeface="Arial" panose="020B060402020202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fa-IR" dirty="0" smtClean="0">
                <a:latin typeface="Arial" panose="020B0604020202020204" pitchFamily="34" charset="0"/>
                <a:ea typeface="Calibri" panose="020F0502020204030204" pitchFamily="34" charset="0"/>
                <a:cs typeface="Arial" panose="020B0604020202020204" pitchFamily="34" charset="0"/>
              </a:rPr>
              <a:t>تنظیم </a:t>
            </a:r>
            <a:r>
              <a:rPr lang="fa-IR" dirty="0">
                <a:latin typeface="Arial" panose="020B0604020202020204" pitchFamily="34" charset="0"/>
                <a:ea typeface="Calibri" panose="020F0502020204030204" pitchFamily="34" charset="0"/>
                <a:cs typeface="Arial" panose="020B0604020202020204" pitchFamily="34" charset="0"/>
              </a:rPr>
              <a:t>گردش خون و فشار خون </a:t>
            </a:r>
            <a:r>
              <a:rPr lang="en-US" dirty="0">
                <a:latin typeface="Arial" panose="020B0604020202020204" pitchFamily="34" charset="0"/>
                <a:ea typeface="Calibri" panose="020F0502020204030204" pitchFamily="34" charset="0"/>
                <a:cs typeface="Arial" panose="020B0604020202020204" pitchFamily="34" charset="0"/>
              </a:rPr>
              <a:t>STABLE</a:t>
            </a:r>
            <a:r>
              <a:rPr lang="fa-IR" dirty="0">
                <a:latin typeface="Arial" panose="020B0604020202020204" pitchFamily="34" charset="0"/>
                <a:ea typeface="Calibri" panose="020F0502020204030204" pitchFamily="34" charset="0"/>
                <a:cs typeface="Arial" panose="020B0604020202020204" pitchFamily="34" charset="0"/>
              </a:rPr>
              <a:t> در بیمار </a:t>
            </a:r>
            <a:endParaRPr lang="en-US" sz="1600" dirty="0">
              <a:latin typeface="Arial" panose="020B0604020202020204" pitchFamily="34" charset="0"/>
              <a:ea typeface="Calibri" panose="020F0502020204030204" pitchFamily="34" charset="0"/>
              <a:cs typeface="Arial" panose="020B0604020202020204" pitchFamily="34" charset="0"/>
            </a:endParaRPr>
          </a:p>
          <a:p>
            <a:pPr algn="r" rtl="1">
              <a:lnSpc>
                <a:spcPct val="115000"/>
              </a:lnSpc>
              <a:spcAft>
                <a:spcPts val="1000"/>
              </a:spcAft>
            </a:pPr>
            <a:r>
              <a:rPr lang="fa-IR" dirty="0" smtClean="0">
                <a:latin typeface="Arial" panose="020B0604020202020204" pitchFamily="34" charset="0"/>
                <a:ea typeface="Calibri" panose="020F0502020204030204" pitchFamily="34" charset="0"/>
                <a:cs typeface="Arial" panose="020B0604020202020204" pitchFamily="34" charset="0"/>
              </a:rPr>
              <a:t>جلوگیری </a:t>
            </a:r>
            <a:r>
              <a:rPr lang="fa-IR" dirty="0">
                <a:latin typeface="Arial" panose="020B0604020202020204" pitchFamily="34" charset="0"/>
                <a:ea typeface="Calibri" panose="020F0502020204030204" pitchFamily="34" charset="0"/>
                <a:cs typeface="Arial" panose="020B0604020202020204" pitchFamily="34" charset="0"/>
              </a:rPr>
              <a:t>از کاهش احتمال فشار خون به دلیل استفاده از داروهای بیهوشی و عوارض طولانی مدت بیهوشی</a:t>
            </a:r>
            <a:endParaRPr lang="en-US" sz="1600" dirty="0">
              <a:latin typeface="Arial" panose="020B0604020202020204" pitchFamily="34" charset="0"/>
              <a:ea typeface="Calibri" panose="020F0502020204030204" pitchFamily="34" charset="0"/>
              <a:cs typeface="Arial" panose="020B0604020202020204" pitchFamily="34" charset="0"/>
            </a:endParaRPr>
          </a:p>
          <a:p>
            <a:pPr algn="r"/>
            <a:r>
              <a:rPr lang="fa-IR" dirty="0" smtClean="0">
                <a:latin typeface="Arial" panose="020B0604020202020204" pitchFamily="34" charset="0"/>
                <a:ea typeface="Calibri" panose="020F0502020204030204" pitchFamily="34" charset="0"/>
                <a:cs typeface="Arial" panose="020B0604020202020204" pitchFamily="34" charset="0"/>
              </a:rPr>
              <a:t>جلوگیری </a:t>
            </a:r>
            <a:r>
              <a:rPr lang="fa-IR" dirty="0">
                <a:latin typeface="Arial" panose="020B0604020202020204" pitchFamily="34" charset="0"/>
                <a:ea typeface="Calibri" panose="020F0502020204030204" pitchFamily="34" charset="0"/>
                <a:cs typeface="Arial" panose="020B0604020202020204" pitchFamily="34" charset="0"/>
              </a:rPr>
              <a:t>از ترومبوز عروق عمقی و جلوگیری از آمبولی ریه</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2015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97218"/>
            <a:ext cx="12192000" cy="5681764"/>
          </a:xfrm>
          <a:prstGeom prst="rect">
            <a:avLst/>
          </a:prstGeom>
        </p:spPr>
      </p:pic>
    </p:spTree>
    <p:extLst>
      <p:ext uri="{BB962C8B-B14F-4D97-AF65-F5344CB8AC3E}">
        <p14:creationId xmlns:p14="http://schemas.microsoft.com/office/powerpoint/2010/main" val="2450619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51315" y="1859340"/>
            <a:ext cx="7785462" cy="3139321"/>
          </a:xfrm>
          <a:prstGeom prst="rect">
            <a:avLst/>
          </a:prstGeom>
        </p:spPr>
        <p:txBody>
          <a:bodyPr wrap="square">
            <a:spAutoFit/>
          </a:bodyPr>
          <a:lstStyle/>
          <a:p>
            <a:pPr algn="r" rtl="1"/>
            <a:r>
              <a:rPr lang="fa-IR" b="1" dirty="0"/>
              <a:t>هیستروسکوپی چیست؟</a:t>
            </a:r>
            <a:endParaRPr lang="en-US" b="1" dirty="0"/>
          </a:p>
          <a:p>
            <a:pPr algn="r" rtl="1"/>
            <a:endParaRPr lang="fa-IR" dirty="0"/>
          </a:p>
          <a:p>
            <a:pPr algn="r" rtl="1"/>
            <a:r>
              <a:rPr lang="fa-IR" dirty="0"/>
              <a:t>هیستروسکوپی روشی تشخیصی درمانی است که طی آن بعد از تزریق موادی خاص به داخل حفره رحم اقدام </a:t>
            </a:r>
            <a:r>
              <a:rPr lang="fa-IR" dirty="0" smtClean="0"/>
              <a:t>به تصویربرداری </a:t>
            </a:r>
            <a:r>
              <a:rPr lang="fa-IR" dirty="0"/>
              <a:t>از آن می کنند .از این طریق مشکلات رحم را بررسی و در صورت لزوم درمان می کنند.</a:t>
            </a:r>
            <a:endParaRPr lang="en-US" dirty="0"/>
          </a:p>
          <a:p>
            <a:pPr algn="r" rtl="1"/>
            <a:endParaRPr lang="fa-IR" dirty="0"/>
          </a:p>
          <a:p>
            <a:pPr algn="r" rtl="1"/>
            <a:r>
              <a:rPr lang="fa-IR" dirty="0"/>
              <a:t>هیستروسکوپی می تواند تشخیصی ودرمانی باشد. فردی که درد های شدید و قاعدگی های باخونریزی زیاد دارد ممکن است برای تشخیص بیماری وعلت این مشکلات ، هیستروسکوپی از تجویزهای پزشک او باشد و زمانیکه تشخیص نوع بیماری داده شد ، درمان نیز توسط همین روش(رحم و ضمائم) انجام میشود.</a:t>
            </a:r>
            <a:endParaRPr lang="en-US" dirty="0"/>
          </a:p>
          <a:p>
            <a:pPr algn="r" rtl="1"/>
            <a:endParaRPr lang="fa-IR" dirty="0"/>
          </a:p>
        </p:txBody>
      </p:sp>
    </p:spTree>
    <p:extLst>
      <p:ext uri="{BB962C8B-B14F-4D97-AF65-F5344CB8AC3E}">
        <p14:creationId xmlns:p14="http://schemas.microsoft.com/office/powerpoint/2010/main" val="292901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547257"/>
            <a:ext cx="7141030" cy="3970318"/>
          </a:xfrm>
          <a:prstGeom prst="rect">
            <a:avLst/>
          </a:prstGeom>
        </p:spPr>
        <p:txBody>
          <a:bodyPr wrap="square">
            <a:spAutoFit/>
          </a:bodyPr>
          <a:lstStyle/>
          <a:p>
            <a:pPr algn="r" rtl="1"/>
            <a:r>
              <a:rPr lang="fa-IR" b="1" dirty="0"/>
              <a:t>در چه مواردی هیستروسکوپی انجام میشود؟</a:t>
            </a:r>
            <a:endParaRPr lang="fa-IR" dirty="0"/>
          </a:p>
          <a:p>
            <a:pPr algn="r" rtl="1" fontAlgn="base"/>
            <a:r>
              <a:rPr lang="fa-IR" dirty="0"/>
              <a:t>شناسایی فیبروم های رحمی</a:t>
            </a:r>
          </a:p>
          <a:p>
            <a:pPr algn="r" rtl="1" fontAlgn="base"/>
            <a:r>
              <a:rPr lang="fa-IR" dirty="0"/>
              <a:t>علت سقط جنین های مکرر</a:t>
            </a:r>
          </a:p>
          <a:p>
            <a:pPr algn="r" rtl="1" fontAlgn="base"/>
            <a:r>
              <a:rPr lang="fa-IR" dirty="0"/>
              <a:t>خونریزی های غیرعادی</a:t>
            </a:r>
          </a:p>
          <a:p>
            <a:pPr algn="r" rtl="1" fontAlgn="base"/>
            <a:r>
              <a:rPr lang="fa-IR" dirty="0"/>
              <a:t>تشخیص دلیل ناباروری</a:t>
            </a:r>
          </a:p>
          <a:p>
            <a:pPr algn="r" rtl="1" fontAlgn="base"/>
            <a:r>
              <a:rPr lang="fa-IR" dirty="0"/>
              <a:t>قاعدگی های نامنظم</a:t>
            </a:r>
          </a:p>
          <a:p>
            <a:pPr algn="r" rtl="1" fontAlgn="base"/>
            <a:r>
              <a:rPr lang="fa-IR" dirty="0"/>
              <a:t>دردهای شدید رحمی</a:t>
            </a:r>
          </a:p>
          <a:p>
            <a:pPr algn="r" rtl="1" fontAlgn="base"/>
            <a:r>
              <a:rPr lang="fa-IR" dirty="0"/>
              <a:t>چسبندگی های رحمی</a:t>
            </a:r>
          </a:p>
          <a:p>
            <a:pPr algn="r" rtl="1" fontAlgn="base"/>
            <a:r>
              <a:rPr lang="fa-IR" dirty="0"/>
              <a:t>پولیپ</a:t>
            </a:r>
          </a:p>
          <a:p>
            <a:pPr algn="r" rtl="1" fontAlgn="base"/>
            <a:r>
              <a:rPr lang="fa-IR" dirty="0"/>
              <a:t>ناهنجاریهای مادرزادی رحم</a:t>
            </a:r>
          </a:p>
          <a:p>
            <a:pPr algn="r" rtl="1" fontAlgn="base"/>
            <a:r>
              <a:rPr lang="fa-IR" dirty="0"/>
              <a:t>بررسی شکل واندازه رحم</a:t>
            </a:r>
          </a:p>
          <a:p>
            <a:pPr algn="r" rtl="1" fontAlgn="base"/>
            <a:r>
              <a:rPr lang="fa-IR" dirty="0"/>
              <a:t>شناسایی بافت یا جای زخم در رحم ومنجر به ناباروری</a:t>
            </a:r>
          </a:p>
          <a:p>
            <a:pPr algn="r" rtl="1" fontAlgn="base"/>
            <a:r>
              <a:rPr lang="fa-IR" dirty="0"/>
              <a:t>بررسی سرطان آندومتر</a:t>
            </a:r>
          </a:p>
          <a:p>
            <a:pPr algn="r" rtl="1" fontAlgn="base"/>
            <a:r>
              <a:rPr lang="fa-IR" dirty="0"/>
              <a:t>خارج کردن دستگاه آیو دی در صورت قرار گرفتن در وضعیتی اشتباه</a:t>
            </a:r>
          </a:p>
        </p:txBody>
      </p:sp>
    </p:spTree>
    <p:extLst>
      <p:ext uri="{BB962C8B-B14F-4D97-AF65-F5344CB8AC3E}">
        <p14:creationId xmlns:p14="http://schemas.microsoft.com/office/powerpoint/2010/main" val="3132968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964" y="2689289"/>
            <a:ext cx="5209309" cy="3614529"/>
          </a:xfrm>
          <a:prstGeom prst="rect">
            <a:avLst/>
          </a:prstGeom>
        </p:spPr>
      </p:pic>
      <p:sp>
        <p:nvSpPr>
          <p:cNvPr id="3" name="Rectangle 2"/>
          <p:cNvSpPr/>
          <p:nvPr/>
        </p:nvSpPr>
        <p:spPr>
          <a:xfrm>
            <a:off x="6276108" y="2136339"/>
            <a:ext cx="4655127" cy="3693319"/>
          </a:xfrm>
          <a:prstGeom prst="rect">
            <a:avLst/>
          </a:prstGeom>
        </p:spPr>
        <p:txBody>
          <a:bodyPr wrap="square">
            <a:spAutoFit/>
          </a:bodyPr>
          <a:lstStyle/>
          <a:p>
            <a:pPr algn="r" rtl="1"/>
            <a:r>
              <a:rPr lang="fa-IR" b="1" dirty="0"/>
              <a:t>جراحی هیستروسکوپی چگونه انجام میشود؟</a:t>
            </a:r>
            <a:endParaRPr lang="fa-IR" dirty="0"/>
          </a:p>
          <a:p>
            <a:pPr algn="r" rtl="1"/>
            <a:r>
              <a:rPr lang="fa-IR" dirty="0" smtClean="0"/>
              <a:t>این </a:t>
            </a:r>
            <a:r>
              <a:rPr lang="fa-IR" dirty="0"/>
              <a:t>روش تحت بی حسی موضعی ویا بیهوشی سبک انجام میشود. درابتدا ناحیه واژن با مواد ضدعفونی کننده تمیز می شود . بعد دهانه واژن توسط دستگاهی به نام اسپکولوم که به آرامی دیواره های واژن را از یکدیگرباز می کند واجازه دیدن درون واژن و دهانه رحم را می دهد باز میشود . دستگاه هیستروسکوپ به آرامی به سمت رحم هدایت میشود و به قسمت تحتانی رحم منتقل میشود.</a:t>
            </a:r>
          </a:p>
          <a:p>
            <a:pPr algn="r" rtl="1"/>
            <a:r>
              <a:rPr lang="fa-IR" dirty="0"/>
              <a:t>سپس مایعی شفاف مانند سرم فیزیولوژیک را به داخل رحم انتقال میدهند. این مایع باعث اتساع حفره رحمی شده وخون وذرات اضافی را دور می کند. با این روش پزشک متخصص می تواند مستقیما ساختمان داخلی رحم را مشاهده واگر نیاز باشد نمونه های مورد نظر خود را تهیه کند</a:t>
            </a:r>
            <a:endParaRPr lang="en-US" dirty="0"/>
          </a:p>
        </p:txBody>
      </p:sp>
    </p:spTree>
    <p:extLst>
      <p:ext uri="{BB962C8B-B14F-4D97-AF65-F5344CB8AC3E}">
        <p14:creationId xmlns:p14="http://schemas.microsoft.com/office/powerpoint/2010/main" val="22483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9309" y="3131127"/>
            <a:ext cx="9975273" cy="3693319"/>
          </a:xfrm>
          <a:prstGeom prst="rect">
            <a:avLst/>
          </a:prstGeom>
        </p:spPr>
        <p:txBody>
          <a:bodyPr wrap="square">
            <a:spAutoFit/>
          </a:bodyPr>
          <a:lstStyle/>
          <a:p>
            <a:pPr algn="r" rtl="1"/>
            <a:r>
              <a:rPr lang="fa-IR" b="1" dirty="0"/>
              <a:t>جراحی لاپاراسکوپی</a:t>
            </a:r>
            <a:r>
              <a:rPr lang="fa-IR" dirty="0"/>
              <a:t>  </a:t>
            </a:r>
            <a:r>
              <a:rPr lang="en-US" dirty="0">
                <a:hlinkClick r:id="rId2"/>
              </a:rPr>
              <a:t>Laparoscopic Surgery</a:t>
            </a:r>
            <a:r>
              <a:rPr lang="en-US" dirty="0"/>
              <a:t> ، </a:t>
            </a:r>
            <a:r>
              <a:rPr lang="fa-IR" dirty="0"/>
              <a:t>که به آن جراحی با حداقل تهاجم </a:t>
            </a:r>
            <a:r>
              <a:rPr lang="en-US" dirty="0"/>
              <a:t>MIS) </a:t>
            </a:r>
            <a:r>
              <a:rPr lang="fa-IR" dirty="0"/>
              <a:t>)نیز گفته می شود ، یک روش جراحی است که در آن یک دستگاه جراحی نازک و مجهز به دوربین از طریق یک یا چند برش کوچک به شکم یا لگن وارد می شود</a:t>
            </a:r>
            <a:r>
              <a:rPr lang="fa-IR" dirty="0" smtClean="0"/>
              <a:t>.</a:t>
            </a:r>
            <a:r>
              <a:rPr lang="fa-IR" dirty="0">
                <a:solidFill>
                  <a:schemeClr val="tx1">
                    <a:lumMod val="95000"/>
                    <a:lumOff val="5000"/>
                  </a:schemeClr>
                </a:solidFill>
              </a:rPr>
              <a:t> جراحی لاپاراسکوپی چیست؟</a:t>
            </a:r>
          </a:p>
          <a:p>
            <a:pPr algn="r" rtl="1"/>
            <a:endParaRPr lang="fa-IR" dirty="0"/>
          </a:p>
          <a:p>
            <a:pPr algn="r" rtl="1"/>
            <a:r>
              <a:rPr lang="fa-IR" dirty="0"/>
              <a:t>اقدامات لاپاراسکوپی جراحی هایی است که نیاز به حداقل برش را دارد. این نوع جراحی به عنوان کمترین تهاجم توصیف می شوند زیرا با برش های کوچکی انجام می شود که طول آنها یک چهارم تا نیم اینچ است.</a:t>
            </a:r>
          </a:p>
          <a:p>
            <a:pPr algn="r" rtl="1"/>
            <a:r>
              <a:rPr lang="fa-IR" dirty="0"/>
              <a:t>یک دستگاه لاپاراسکوپ که دوربینی متصل بر روی آن قرار دارد در برشهای جراحی قرار می گیرد تا ساختارهای بدن را روی صفحه نمایش دهد.</a:t>
            </a:r>
            <a:br>
              <a:rPr lang="fa-IR" dirty="0"/>
            </a:br>
            <a:r>
              <a:rPr lang="fa-IR" dirty="0"/>
              <a:t>جراح به جای دیدن مستقیم اندام های داخلی هنگام عمل ، تمام مراحل را با استفاده از تصویر بر روی مانیتور انجام می دهد.</a:t>
            </a:r>
            <a:br>
              <a:rPr lang="fa-IR" dirty="0"/>
            </a:br>
            <a:r>
              <a:rPr lang="fa-IR" dirty="0"/>
              <a:t>انواع مختلفی از دستگاه های لاپاراسکوپی وجود دارد و طول ، عرض و درجه انعطاف پذیری یا سختی آنها متفاوت است. این دستگاه ها به طور کلی شامل یک دوربین ، یک منبع نور و ابزار جراحی هستند.</a:t>
            </a:r>
          </a:p>
          <a:p>
            <a:pPr algn="r" rtl="1"/>
            <a:endParaRPr lang="en-US" dirty="0" smtClean="0"/>
          </a:p>
          <a:p>
            <a:pPr algn="r" rtl="1"/>
            <a:endParaRPr lang="en-US" dirty="0"/>
          </a:p>
        </p:txBody>
      </p:sp>
      <p:pic>
        <p:nvPicPr>
          <p:cNvPr id="3" name="Picture 2"/>
          <p:cNvPicPr>
            <a:picLocks noChangeAspect="1"/>
          </p:cNvPicPr>
          <p:nvPr/>
        </p:nvPicPr>
        <p:blipFill>
          <a:blip r:embed="rId3"/>
          <a:stretch>
            <a:fillRect/>
          </a:stretch>
        </p:blipFill>
        <p:spPr>
          <a:xfrm>
            <a:off x="4932219" y="1371599"/>
            <a:ext cx="4087090" cy="1759527"/>
          </a:xfrm>
          <a:prstGeom prst="rect">
            <a:avLst/>
          </a:prstGeom>
        </p:spPr>
      </p:pic>
    </p:spTree>
    <p:extLst>
      <p:ext uri="{BB962C8B-B14F-4D97-AF65-F5344CB8AC3E}">
        <p14:creationId xmlns:p14="http://schemas.microsoft.com/office/powerpoint/2010/main" val="920455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3055" y="2551837"/>
            <a:ext cx="9961417" cy="3970318"/>
          </a:xfrm>
          <a:prstGeom prst="rect">
            <a:avLst/>
          </a:prstGeom>
        </p:spPr>
        <p:txBody>
          <a:bodyPr wrap="square">
            <a:spAutoFit/>
          </a:bodyPr>
          <a:lstStyle/>
          <a:p>
            <a:pPr algn="r" rtl="1"/>
            <a:r>
              <a:rPr lang="fa-IR" b="1" dirty="0" smtClean="0"/>
              <a:t>مزایای جراحی هیستروسکوپی کدامند؟</a:t>
            </a:r>
            <a:endParaRPr lang="fa-IR" dirty="0" smtClean="0"/>
          </a:p>
          <a:p>
            <a:pPr algn="r" rtl="1" fontAlgn="base"/>
            <a:r>
              <a:rPr lang="fa-IR" dirty="0" smtClean="0"/>
              <a:t>مانع از بازکردن شکم جهت جراحی می شود.</a:t>
            </a:r>
          </a:p>
          <a:p>
            <a:pPr algn="r" rtl="1" fontAlgn="base"/>
            <a:r>
              <a:rPr lang="fa-IR" dirty="0" smtClean="0"/>
              <a:t>زمان بستری کوتاه مدت</a:t>
            </a:r>
          </a:p>
          <a:p>
            <a:pPr algn="r" rtl="1" fontAlgn="base"/>
            <a:r>
              <a:rPr lang="fa-IR" dirty="0" smtClean="0"/>
              <a:t>کاهش درد</a:t>
            </a:r>
          </a:p>
          <a:p>
            <a:pPr algn="r" rtl="1" fontAlgn="base"/>
            <a:r>
              <a:rPr lang="fa-IR" dirty="0" smtClean="0"/>
              <a:t>کاهش خونریزی و احتمال عفونت</a:t>
            </a:r>
          </a:p>
          <a:p>
            <a:pPr algn="r" rtl="1" fontAlgn="base"/>
            <a:r>
              <a:rPr lang="fa-IR" dirty="0" smtClean="0"/>
              <a:t>صرفه جویی در هزینه</a:t>
            </a:r>
            <a:endParaRPr lang="en-US" dirty="0" smtClean="0"/>
          </a:p>
          <a:p>
            <a:pPr algn="r" rtl="1" fontAlgn="base"/>
            <a:r>
              <a:rPr lang="fa-IR" b="1" dirty="0" smtClean="0"/>
              <a:t>تفاوت </a:t>
            </a:r>
            <a:r>
              <a:rPr lang="fa-IR" b="1" dirty="0"/>
              <a:t>هیستروسکوپی و لاپاراسکوپی در چیست؟ کدام بهتراست؟</a:t>
            </a:r>
            <a:endParaRPr lang="en-US" b="1" dirty="0"/>
          </a:p>
          <a:p>
            <a:pPr algn="r" rtl="1" fontAlgn="base"/>
            <a:r>
              <a:rPr lang="fa-IR" dirty="0"/>
              <a:t>هیستروسکوپی بدون بیهوشی وبرش بدن بیمار صورت میگیرد در صورتیکه لاپاراسکوپی جراحی است که نیاز به چند برش 1.5 سانتی بر روی شکم دارد.</a:t>
            </a:r>
          </a:p>
          <a:p>
            <a:pPr algn="r" rtl="1" fontAlgn="base"/>
            <a:r>
              <a:rPr lang="fa-IR" dirty="0"/>
              <a:t>در هیستروسکوپی دستگاه جراح از طریق واژن وارد رحم شده و بیماری تشخیص ودرمان میشود در صورتیکه درلاپاراسکوپی از طریق برشهای کوچک دستگاه وارد شکم شده وبیماری تشخیص وگاها درمان میشود.</a:t>
            </a:r>
          </a:p>
          <a:p>
            <a:pPr algn="r" rtl="1" fontAlgn="base"/>
            <a:r>
              <a:rPr lang="fa-IR" dirty="0"/>
              <a:t>هیستروسکوپی اختصاصا مربوط به بیماریهای زنان و دستگاه تناسلی می باشد در صورتیکه لاپاراسکوپی برای زنان ومردان کاربرد دارد و تمامی اعضای داخلی شکم ولگن را در برمیگیرد</a:t>
            </a:r>
            <a:r>
              <a:rPr lang="fa-IR" dirty="0" smtClean="0"/>
              <a:t>.</a:t>
            </a:r>
            <a:endParaRPr lang="en-US" dirty="0"/>
          </a:p>
          <a:p>
            <a:pPr algn="r" rtl="1" fontAlgn="base"/>
            <a:endParaRPr lang="fa-IR" dirty="0"/>
          </a:p>
        </p:txBody>
      </p:sp>
    </p:spTree>
    <p:extLst>
      <p:ext uri="{BB962C8B-B14F-4D97-AF65-F5344CB8AC3E}">
        <p14:creationId xmlns:p14="http://schemas.microsoft.com/office/powerpoint/2010/main" val="3333274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8365" y="2690336"/>
            <a:ext cx="9836726" cy="3970318"/>
          </a:xfrm>
          <a:prstGeom prst="rect">
            <a:avLst/>
          </a:prstGeom>
        </p:spPr>
        <p:txBody>
          <a:bodyPr wrap="square">
            <a:spAutoFit/>
          </a:bodyPr>
          <a:lstStyle/>
          <a:p>
            <a:pPr algn="r" rtl="1"/>
            <a:r>
              <a:rPr lang="fa-IR" dirty="0"/>
              <a:t>در واقع نمی توان گفت کدام روش جراحی بهتر است زیرا بسته به نیاز افراد فرق دارد. اگرفقط بیماری در حیطه اندامهای تناسلی باشد قاعدتا جراحی هیستروسکوپی بهتراست زیرا برش وبخیه ندارد. اما اگر بیماریهای دیگرشکمی ولگنی باشد جراحی لاپاراسکوپی بهتر است زیرا قسمتهای بیشتری را کنترل و بررسی می </a:t>
            </a:r>
            <a:r>
              <a:rPr lang="fa-IR" dirty="0" smtClean="0"/>
              <a:t>کند</a:t>
            </a:r>
            <a:endParaRPr lang="en-US" dirty="0" smtClean="0"/>
          </a:p>
          <a:p>
            <a:pPr algn="r" rtl="1"/>
            <a:r>
              <a:rPr lang="fa-IR" dirty="0"/>
              <a:t>اپاراسکوپ از طریق برش 5-10 میلی متری که درناحیۀ ناف و طرفین شکم ایجاد می‌گردد وارد حفره شکم شده تا از این طریق بتوان محتویات شکم  و لگن را هر دو به سهولت و دقت و بزرگنمایی مشاهده </a:t>
            </a:r>
            <a:r>
              <a:rPr lang="fa-IR" dirty="0" smtClean="0"/>
              <a:t>کرد</a:t>
            </a:r>
            <a:endParaRPr lang="en-US" dirty="0" smtClean="0"/>
          </a:p>
          <a:p>
            <a:pPr algn="r" rtl="1" fontAlgn="base"/>
            <a:r>
              <a:rPr lang="fa-IR" dirty="0"/>
              <a:t>امروزه با وجود لاپاراسکوپی و مزیت های فراوان آن بسیاری ازبیماری های مختلف را با این روش تشخیص داده و در همان جلسه در مان می کنند، مانند:</a:t>
            </a:r>
          </a:p>
          <a:p>
            <a:pPr algn="r" rtl="1" fontAlgn="base"/>
            <a:r>
              <a:rPr lang="fa-IR" dirty="0"/>
              <a:t>- کیست های تخمدان</a:t>
            </a:r>
          </a:p>
          <a:p>
            <a:pPr algn="r" rtl="1" fontAlgn="base"/>
            <a:r>
              <a:rPr lang="fa-IR" dirty="0"/>
              <a:t>- اندومتریوز</a:t>
            </a:r>
          </a:p>
          <a:p>
            <a:pPr algn="r" rtl="1" fontAlgn="base"/>
            <a:r>
              <a:rPr lang="fa-IR" dirty="0"/>
              <a:t>- فیبروم رحمی</a:t>
            </a:r>
          </a:p>
          <a:p>
            <a:pPr algn="r" rtl="1" fontAlgn="base"/>
            <a:r>
              <a:rPr lang="fa-IR" dirty="0"/>
              <a:t>- چسبندگی ها</a:t>
            </a:r>
          </a:p>
          <a:p>
            <a:pPr algn="r" rtl="1" fontAlgn="base"/>
            <a:r>
              <a:rPr lang="fa-IR" dirty="0"/>
              <a:t>و بسیاری موارد دیگر از جمله خارج کردن رحم (هسترکتومی) یا </a:t>
            </a:r>
            <a:r>
              <a:rPr lang="fa-IR" dirty="0">
                <a:hlinkClick r:id="rId2"/>
              </a:rPr>
              <a:t>لاپاراسکوپی رحم</a:t>
            </a:r>
            <a:r>
              <a:rPr lang="fa-IR" dirty="0"/>
              <a:t> توسط لاپاراسکوپ که برای بیمار بسیار قابل تحمل تر می باشد.</a:t>
            </a:r>
          </a:p>
          <a:p>
            <a:pPr algn="r" rtl="1"/>
            <a:r>
              <a:rPr lang="fa-IR" dirty="0"/>
              <a:t>درموارد بسیاری از منظر اتلاف وقت و هزینه برای بیمار بسیار اقتصادی و مقرون به صرفه می باشد</a:t>
            </a:r>
            <a:endParaRPr lang="en-US" dirty="0"/>
          </a:p>
        </p:txBody>
      </p:sp>
    </p:spTree>
    <p:extLst>
      <p:ext uri="{BB962C8B-B14F-4D97-AF65-F5344CB8AC3E}">
        <p14:creationId xmlns:p14="http://schemas.microsoft.com/office/powerpoint/2010/main" val="4101179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75710" y="2828836"/>
            <a:ext cx="6096000" cy="2585323"/>
          </a:xfrm>
          <a:prstGeom prst="rect">
            <a:avLst/>
          </a:prstGeom>
        </p:spPr>
        <p:txBody>
          <a:bodyPr>
            <a:spAutoFit/>
          </a:bodyPr>
          <a:lstStyle/>
          <a:p>
            <a:pPr algn="r" rtl="1"/>
            <a:r>
              <a:rPr lang="fa-IR" dirty="0"/>
              <a:t>بهبودی معمولاً پس از جراحی لاپاراسکوپی سریعتر از جراحی لاپاراتومیلاپاراتومی: عملی است که در آن پزشک متخصص با ایجاد یک برش در روی شکم اقدام به عمل جراحی می کند.) باز است ، و در صورت امکان روش کم تهاجمی سودمند است</a:t>
            </a:r>
            <a:r>
              <a:rPr lang="fa-IR" dirty="0" smtClean="0"/>
              <a:t>.</a:t>
            </a:r>
            <a:endParaRPr lang="en-US" dirty="0" smtClean="0"/>
          </a:p>
          <a:p>
            <a:pPr algn="r" rtl="1"/>
            <a:r>
              <a:rPr lang="fa-IR" dirty="0" smtClean="0"/>
              <a:t>از </a:t>
            </a:r>
            <a:r>
              <a:rPr lang="fa-IR" dirty="0"/>
              <a:t>عوارض </a:t>
            </a:r>
            <a:r>
              <a:rPr lang="fa-IR" dirty="0" smtClean="0"/>
              <a:t>احتمالی در عمل </a:t>
            </a:r>
            <a:r>
              <a:rPr lang="fa-IR" dirty="0"/>
              <a:t>لاپاراسکوپی </a:t>
            </a:r>
            <a:r>
              <a:rPr lang="fa-IR" dirty="0" smtClean="0"/>
              <a:t>موارد زیر میباشد:</a:t>
            </a:r>
            <a:endParaRPr lang="en-US" dirty="0" smtClean="0"/>
          </a:p>
          <a:p>
            <a:pPr algn="just" rtl="1"/>
            <a:r>
              <a:rPr lang="fa-IR" dirty="0" smtClean="0"/>
              <a:t>خونریزی                 </a:t>
            </a:r>
          </a:p>
          <a:p>
            <a:pPr algn="just" rtl="1"/>
            <a:r>
              <a:rPr lang="fa-IR" dirty="0" smtClean="0"/>
              <a:t>عفونت                 </a:t>
            </a:r>
          </a:p>
          <a:p>
            <a:pPr algn="just" rtl="1"/>
            <a:r>
              <a:rPr lang="fa-IR" dirty="0" smtClean="0"/>
              <a:t>درد کتف و شانه</a:t>
            </a:r>
          </a:p>
          <a:p>
            <a:pPr algn="just" rtl="1"/>
            <a:endParaRPr lang="en-US" dirty="0" smtClean="0"/>
          </a:p>
        </p:txBody>
      </p:sp>
    </p:spTree>
    <p:extLst>
      <p:ext uri="{BB962C8B-B14F-4D97-AF65-F5344CB8AC3E}">
        <p14:creationId xmlns:p14="http://schemas.microsoft.com/office/powerpoint/2010/main" val="740097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9" y="1720840"/>
            <a:ext cx="6941127" cy="3416320"/>
          </a:xfrm>
          <a:prstGeom prst="rect">
            <a:avLst/>
          </a:prstGeom>
        </p:spPr>
        <p:txBody>
          <a:bodyPr wrap="square">
            <a:spAutoFit/>
          </a:bodyPr>
          <a:lstStyle/>
          <a:p>
            <a:pPr algn="r" rtl="1" fontAlgn="base"/>
            <a:r>
              <a:rPr lang="fa-IR" b="1" dirty="0">
                <a:solidFill>
                  <a:schemeClr val="accent2">
                    <a:lumMod val="50000"/>
                  </a:schemeClr>
                </a:solidFill>
              </a:rPr>
              <a:t>مراقبت‌های قبل از عمل </a:t>
            </a:r>
            <a:r>
              <a:rPr lang="fa-IR" b="1" dirty="0" smtClean="0">
                <a:solidFill>
                  <a:schemeClr val="accent2">
                    <a:lumMod val="50000"/>
                  </a:schemeClr>
                </a:solidFill>
              </a:rPr>
              <a:t>لاپاراسکوپی</a:t>
            </a:r>
          </a:p>
          <a:p>
            <a:pPr algn="r" rtl="1" fontAlgn="base"/>
            <a:r>
              <a:rPr lang="fa-IR" dirty="0" smtClean="0"/>
              <a:t>-گرفتن </a:t>
            </a:r>
            <a:r>
              <a:rPr lang="fa-IR" dirty="0"/>
              <a:t>شرح حال،چک و بررسی ناحیه عمل از نظر شیو،پروفیلاکسی آنتی بیوتیک و </a:t>
            </a:r>
            <a:r>
              <a:rPr lang="en-US" dirty="0"/>
              <a:t>NPO </a:t>
            </a:r>
            <a:r>
              <a:rPr lang="fa-IR" dirty="0"/>
              <a:t>بودن بیمار</a:t>
            </a:r>
          </a:p>
          <a:p>
            <a:pPr algn="r" rtl="1" fontAlgn="base"/>
            <a:r>
              <a:rPr lang="fa-IR" dirty="0" smtClean="0"/>
              <a:t>- </a:t>
            </a:r>
            <a:r>
              <a:rPr lang="fa-IR" dirty="0"/>
              <a:t>چنانچه دارو مصرف می کنید، لیست داروهای مصرفی خود را در ویزیت های قبل از عمل لاپاراسکوپی به اطلاع جراح خود برسانید.</a:t>
            </a:r>
          </a:p>
          <a:p>
            <a:pPr algn="r" rtl="1" fontAlgn="base"/>
            <a:r>
              <a:rPr lang="fa-IR" dirty="0"/>
              <a:t>بعضی از داروها همچون داروهای ضد فشار خون ، ایندرال ، داروهای تیرویید و داروهای اعصاب نباید قطع شود ، حتی روز عمل نیز بامقدار بسیار کمی آب میل شوند.</a:t>
            </a:r>
          </a:p>
          <a:p>
            <a:pPr algn="r" rtl="1" fontAlgn="base"/>
            <a:r>
              <a:rPr lang="fa-IR" dirty="0" smtClean="0"/>
              <a:t>- </a:t>
            </a:r>
            <a:r>
              <a:rPr lang="fa-IR" dirty="0"/>
              <a:t>بیماران جهت انجام جراحی لاپاراسکوپی باید ناشتا باشند یعنی از حدود6 الی 8 ساعت قبل از عمل غذایی ( چه جامد و چه مایع) میل نکنند.</a:t>
            </a:r>
          </a:p>
          <a:p>
            <a:pPr algn="r" rtl="1" fontAlgn="base"/>
            <a:r>
              <a:rPr lang="fa-IR" dirty="0"/>
              <a:t>  - مصرف داروها با مقدار بسیار کم آب اشکالی ندارد.قبل از اماده شدن برای عمل، زیورآلات، عینک یا لنز بایستی خارج گردد.</a:t>
            </a:r>
          </a:p>
          <a:p>
            <a:pPr algn="r" rtl="1" fontAlgn="base"/>
            <a:r>
              <a:rPr lang="fa-IR" dirty="0"/>
              <a:t> </a:t>
            </a:r>
          </a:p>
        </p:txBody>
      </p:sp>
    </p:spTree>
    <p:extLst>
      <p:ext uri="{BB962C8B-B14F-4D97-AF65-F5344CB8AC3E}">
        <p14:creationId xmlns:p14="http://schemas.microsoft.com/office/powerpoint/2010/main" val="2611950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620</Words>
  <Application>Microsoft Office PowerPoint</Application>
  <PresentationFormat>Widescreen</PresentationFormat>
  <Paragraphs>66</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supervisor</cp:lastModifiedBy>
  <cp:revision>15</cp:revision>
  <dcterms:created xsi:type="dcterms:W3CDTF">2021-12-21T10:40:51Z</dcterms:created>
  <dcterms:modified xsi:type="dcterms:W3CDTF">2022-01-16T09:18:17Z</dcterms:modified>
</cp:coreProperties>
</file>