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3" r:id="rId1"/>
  </p:sldMasterIdLst>
  <p:sldIdLst>
    <p:sldId id="256" r:id="rId2"/>
    <p:sldId id="272" r:id="rId3"/>
    <p:sldId id="259" r:id="rId4"/>
    <p:sldId id="260" r:id="rId5"/>
    <p:sldId id="257" r:id="rId6"/>
    <p:sldId id="285" r:id="rId7"/>
    <p:sldId id="282" r:id="rId8"/>
    <p:sldId id="262" r:id="rId9"/>
    <p:sldId id="261" r:id="rId10"/>
    <p:sldId id="258" r:id="rId11"/>
    <p:sldId id="263" r:id="rId12"/>
    <p:sldId id="271" r:id="rId13"/>
    <p:sldId id="264" r:id="rId14"/>
    <p:sldId id="265" r:id="rId15"/>
    <p:sldId id="266" r:id="rId16"/>
    <p:sldId id="281" r:id="rId17"/>
    <p:sldId id="267" r:id="rId18"/>
    <p:sldId id="273" r:id="rId19"/>
    <p:sldId id="280" r:id="rId20"/>
    <p:sldId id="268" r:id="rId21"/>
    <p:sldId id="279" r:id="rId22"/>
    <p:sldId id="283" r:id="rId23"/>
    <p:sldId id="274" r:id="rId24"/>
    <p:sldId id="284" r:id="rId25"/>
    <p:sldId id="269" r:id="rId26"/>
    <p:sldId id="286" r:id="rId27"/>
    <p:sldId id="270" r:id="rId28"/>
    <p:sldId id="276" r:id="rId29"/>
    <p:sldId id="278" r:id="rId30"/>
    <p:sldId id="27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5" d="100"/>
          <a:sy n="65" d="100"/>
        </p:scale>
        <p:origin x="21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2257405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E0566A-F51C-4A2E-882F-87279BEC2F97}"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450490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35413673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081374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11436165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6536496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15184512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20962907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303222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3369806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2142689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FE0566A-F51C-4A2E-882F-87279BEC2F97}"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695158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FE0566A-F51C-4A2E-882F-87279BEC2F97}" type="datetimeFigureOut">
              <a:rPr lang="en-US" smtClean="0"/>
              <a:t>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3286534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3140324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8600951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5FE0566A-F51C-4A2E-882F-87279BEC2F97}" type="datetimeFigureOut">
              <a:rPr lang="en-US" smtClean="0"/>
              <a:t>1/22/2022</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1647934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E0566A-F51C-4A2E-882F-87279BEC2F97}"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2312E6-8236-419F-BA99-DD76E7BC254C}" type="slidenum">
              <a:rPr lang="en-US" smtClean="0"/>
              <a:t>‹#›</a:t>
            </a:fld>
            <a:endParaRPr lang="en-US"/>
          </a:p>
        </p:txBody>
      </p:sp>
    </p:spTree>
    <p:extLst>
      <p:ext uri="{BB962C8B-B14F-4D97-AF65-F5344CB8AC3E}">
        <p14:creationId xmlns:p14="http://schemas.microsoft.com/office/powerpoint/2010/main" val="3893479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alpha val="34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5FE0566A-F51C-4A2E-882F-87279BEC2F97}" type="datetimeFigureOut">
              <a:rPr lang="en-US" smtClean="0"/>
              <a:t>1/22/2022</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492312E6-8236-419F-BA99-DD76E7BC254C}" type="slidenum">
              <a:rPr lang="en-US" smtClean="0"/>
              <a:t>‹#›</a:t>
            </a:fld>
            <a:endParaRPr lang="en-US"/>
          </a:p>
        </p:txBody>
      </p:sp>
    </p:spTree>
    <p:extLst>
      <p:ext uri="{BB962C8B-B14F-4D97-AF65-F5344CB8AC3E}">
        <p14:creationId xmlns:p14="http://schemas.microsoft.com/office/powerpoint/2010/main" val="3872372441"/>
      </p:ext>
    </p:extLst>
  </p:cSld>
  <p:clrMap bg1="dk1" tx1="lt1" bg2="dk2" tx2="lt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 id="2147483879" r:id="rId16"/>
    <p:sldLayoutId id="2147483880"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1"/>
            <a:ext cx="8825658" cy="2209800"/>
          </a:xfrm>
        </p:spPr>
        <p:txBody>
          <a:bodyPr>
            <a:normAutofit fontScale="90000"/>
          </a:bodyPr>
          <a:lstStyle/>
          <a:p>
            <a:pPr algn="ctr"/>
            <a:r>
              <a:rPr lang="en-US" sz="4000" b="1" dirty="0" smtClean="0">
                <a:solidFill>
                  <a:schemeClr val="bg1"/>
                </a:solidFill>
              </a:rPr>
              <a:t>ART Outcomes in </a:t>
            </a:r>
            <a:r>
              <a:rPr lang="en-US" sz="4000" b="1" dirty="0" err="1" smtClean="0">
                <a:solidFill>
                  <a:schemeClr val="bg1"/>
                </a:solidFill>
              </a:rPr>
              <a:t>Endometrioma</a:t>
            </a:r>
            <a:r>
              <a:rPr lang="en-US" sz="4000" b="1" dirty="0" smtClean="0">
                <a:solidFill>
                  <a:schemeClr val="bg1"/>
                </a:solidFill>
              </a:rPr>
              <a:t> Patients Undergoing </a:t>
            </a:r>
            <a:r>
              <a:rPr lang="en-US" sz="4000" b="1" dirty="0" err="1" smtClean="0">
                <a:solidFill>
                  <a:schemeClr val="bg1"/>
                </a:solidFill>
              </a:rPr>
              <a:t>Sclerotherapy</a:t>
            </a:r>
            <a:r>
              <a:rPr lang="en-US" sz="4000" b="1" dirty="0" smtClean="0">
                <a:solidFill>
                  <a:schemeClr val="bg1"/>
                </a:solidFill>
              </a:rPr>
              <a:t> versus Laparoscopic Cystectomy; A clinical Trial</a:t>
            </a:r>
            <a:endParaRPr lang="en-US" sz="4000" b="1" dirty="0">
              <a:solidFill>
                <a:schemeClr val="bg1"/>
              </a:solidFill>
            </a:endParaRPr>
          </a:p>
        </p:txBody>
      </p:sp>
      <p:sp>
        <p:nvSpPr>
          <p:cNvPr id="3" name="Subtitle 2"/>
          <p:cNvSpPr>
            <a:spLocks noGrp="1"/>
          </p:cNvSpPr>
          <p:nvPr>
            <p:ph type="subTitle" idx="1"/>
          </p:nvPr>
        </p:nvSpPr>
        <p:spPr>
          <a:xfrm>
            <a:off x="1524000" y="4276578"/>
            <a:ext cx="9144000" cy="2124222"/>
          </a:xfrm>
        </p:spPr>
        <p:txBody>
          <a:bodyPr>
            <a:normAutofit/>
          </a:bodyPr>
          <a:lstStyle/>
          <a:p>
            <a:pPr algn="ctr"/>
            <a:r>
              <a:rPr lang="en-US" b="1" dirty="0" smtClean="0">
                <a:solidFill>
                  <a:schemeClr val="bg1"/>
                </a:solidFill>
              </a:rPr>
              <a:t>Saeed </a:t>
            </a:r>
            <a:r>
              <a:rPr lang="en-US" b="1" dirty="0" err="1" smtClean="0">
                <a:solidFill>
                  <a:schemeClr val="bg1"/>
                </a:solidFill>
              </a:rPr>
              <a:t>Alborzi</a:t>
            </a:r>
            <a:r>
              <a:rPr lang="en-US" b="1" dirty="0" smtClean="0">
                <a:solidFill>
                  <a:schemeClr val="bg1"/>
                </a:solidFill>
              </a:rPr>
              <a:t> MD</a:t>
            </a:r>
          </a:p>
          <a:p>
            <a:pPr algn="ctr"/>
            <a:r>
              <a:rPr lang="en-US" b="1" dirty="0" smtClean="0">
                <a:solidFill>
                  <a:schemeClr val="bg1"/>
                </a:solidFill>
              </a:rPr>
              <a:t>Head of </a:t>
            </a:r>
            <a:r>
              <a:rPr lang="en-US" b="1" dirty="0" err="1" smtClean="0">
                <a:solidFill>
                  <a:schemeClr val="bg1"/>
                </a:solidFill>
              </a:rPr>
              <a:t>Gyn</a:t>
            </a:r>
            <a:r>
              <a:rPr lang="en-US" b="1" dirty="0" smtClean="0">
                <a:solidFill>
                  <a:schemeClr val="bg1"/>
                </a:solidFill>
              </a:rPr>
              <a:t> Endoscopy &amp; Endometriosis Division,</a:t>
            </a:r>
          </a:p>
          <a:p>
            <a:pPr algn="ctr"/>
            <a:r>
              <a:rPr lang="en-US" b="1" dirty="0" smtClean="0">
                <a:solidFill>
                  <a:schemeClr val="bg1"/>
                </a:solidFill>
              </a:rPr>
              <a:t>Professor &amp; Chair, Department of  OB &amp; GYN,</a:t>
            </a:r>
          </a:p>
          <a:p>
            <a:pPr algn="ctr"/>
            <a:r>
              <a:rPr lang="en-US" b="1" dirty="0" smtClean="0">
                <a:solidFill>
                  <a:schemeClr val="bg1"/>
                </a:solidFill>
              </a:rPr>
              <a:t>Shiraz University of Medical Sciences,</a:t>
            </a:r>
          </a:p>
          <a:p>
            <a:pPr algn="ctr"/>
            <a:r>
              <a:rPr lang="en-US" b="1" dirty="0" err="1" smtClean="0">
                <a:solidFill>
                  <a:schemeClr val="bg1"/>
                </a:solidFill>
              </a:rPr>
              <a:t>Shiraz,Iran</a:t>
            </a:r>
            <a:endParaRPr lang="en-US" b="1" noProof="1" smtClean="0">
              <a:solidFill>
                <a:schemeClr val="bg1"/>
              </a:solidFill>
            </a:endParaRPr>
          </a:p>
          <a:p>
            <a:endParaRPr lang="en-US" dirty="0"/>
          </a:p>
        </p:txBody>
      </p:sp>
    </p:spTree>
    <p:extLst>
      <p:ext uri="{BB962C8B-B14F-4D97-AF65-F5344CB8AC3E}">
        <p14:creationId xmlns:p14="http://schemas.microsoft.com/office/powerpoint/2010/main" val="16204999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7286" y="1167618"/>
            <a:ext cx="11086514" cy="5373859"/>
          </a:xfrm>
        </p:spPr>
        <p:txBody>
          <a:bodyPr>
            <a:normAutofit lnSpcReduction="10000"/>
          </a:bodyPr>
          <a:lstStyle/>
          <a:p>
            <a:pPr marL="0" indent="0">
              <a:buNone/>
            </a:pPr>
            <a:r>
              <a:rPr lang="en-US" b="1" dirty="0" smtClean="0">
                <a:solidFill>
                  <a:srgbClr val="C00000"/>
                </a:solidFill>
              </a:rPr>
              <a:t>Inclusion criteria:</a:t>
            </a:r>
          </a:p>
          <a:p>
            <a:r>
              <a:rPr lang="en-US" b="1" dirty="0" smtClean="0">
                <a:solidFill>
                  <a:schemeClr val="bg1"/>
                </a:solidFill>
              </a:rPr>
              <a:t>All </a:t>
            </a:r>
            <a:r>
              <a:rPr lang="en-US" b="1" dirty="0" smtClean="0">
                <a:solidFill>
                  <a:srgbClr val="C00000"/>
                </a:solidFill>
              </a:rPr>
              <a:t>infertile patients </a:t>
            </a:r>
            <a:r>
              <a:rPr lang="en-US" b="1" dirty="0" smtClean="0">
                <a:solidFill>
                  <a:schemeClr val="bg1"/>
                </a:solidFill>
              </a:rPr>
              <a:t>with or without pain</a:t>
            </a:r>
          </a:p>
          <a:p>
            <a:r>
              <a:rPr lang="en-US" b="1" dirty="0" err="1" smtClean="0">
                <a:solidFill>
                  <a:schemeClr val="bg1"/>
                </a:solidFill>
              </a:rPr>
              <a:t>endometriomas</a:t>
            </a:r>
            <a:r>
              <a:rPr lang="en-US" b="1" dirty="0" smtClean="0">
                <a:solidFill>
                  <a:schemeClr val="bg1"/>
                </a:solidFill>
              </a:rPr>
              <a:t> were diagnosed by </a:t>
            </a:r>
            <a:r>
              <a:rPr lang="en-US" b="1" dirty="0" err="1" smtClean="0">
                <a:solidFill>
                  <a:schemeClr val="bg1"/>
                </a:solidFill>
              </a:rPr>
              <a:t>transvaginal</a:t>
            </a:r>
            <a:r>
              <a:rPr lang="en-US" b="1" dirty="0" smtClean="0">
                <a:solidFill>
                  <a:schemeClr val="bg1"/>
                </a:solidFill>
              </a:rPr>
              <a:t> ultrasound (TVUS)</a:t>
            </a:r>
          </a:p>
          <a:p>
            <a:endParaRPr lang="en-US" dirty="0" smtClean="0">
              <a:solidFill>
                <a:schemeClr val="bg1"/>
              </a:solidFill>
            </a:endParaRPr>
          </a:p>
          <a:p>
            <a:pPr marL="0" indent="0">
              <a:buNone/>
            </a:pPr>
            <a:r>
              <a:rPr lang="en-US" dirty="0" smtClean="0">
                <a:solidFill>
                  <a:schemeClr val="bg1"/>
                </a:solidFill>
              </a:rPr>
              <a:t> </a:t>
            </a:r>
            <a:r>
              <a:rPr lang="en-US" b="1" dirty="0" smtClean="0">
                <a:solidFill>
                  <a:srgbClr val="C00000"/>
                </a:solidFill>
              </a:rPr>
              <a:t>exclusion criteria</a:t>
            </a:r>
          </a:p>
          <a:p>
            <a:r>
              <a:rPr lang="en-US" dirty="0" smtClean="0">
                <a:solidFill>
                  <a:schemeClr val="bg1"/>
                </a:solidFill>
              </a:rPr>
              <a:t> </a:t>
            </a:r>
            <a:r>
              <a:rPr lang="en-US" b="1" dirty="0" smtClean="0">
                <a:solidFill>
                  <a:schemeClr val="bg1"/>
                </a:solidFill>
              </a:rPr>
              <a:t>Previously surgical treatment for endometriosis</a:t>
            </a:r>
          </a:p>
          <a:p>
            <a:r>
              <a:rPr lang="en-US" b="1" dirty="0" smtClean="0">
                <a:solidFill>
                  <a:schemeClr val="bg1"/>
                </a:solidFill>
              </a:rPr>
              <a:t>  Received estrogen-suppressing drugs 6 months prior to the study</a:t>
            </a:r>
          </a:p>
          <a:p>
            <a:pPr marL="0" indent="0">
              <a:buNone/>
            </a:pPr>
            <a:endParaRPr lang="en-US" dirty="0" smtClean="0">
              <a:solidFill>
                <a:schemeClr val="bg1"/>
              </a:solidFill>
            </a:endParaRPr>
          </a:p>
          <a:p>
            <a:pPr marL="0" indent="0">
              <a:buNone/>
            </a:pPr>
            <a:r>
              <a:rPr lang="en-US" b="1" dirty="0" smtClean="0">
                <a:solidFill>
                  <a:srgbClr val="C00000"/>
                </a:solidFill>
              </a:rPr>
              <a:t>Out comes:</a:t>
            </a:r>
          </a:p>
          <a:p>
            <a:r>
              <a:rPr lang="en-US" b="1" dirty="0" smtClean="0">
                <a:solidFill>
                  <a:schemeClr val="bg1"/>
                </a:solidFill>
              </a:rPr>
              <a:t>Total dose and duration of gonadotropin therapy, serum estradiol level on the day of triggering, number of oocytes and their quality, number of embryos and their quality, number of transferred embryos, implantation rate, chemical and clinical pregnancy rates</a:t>
            </a:r>
          </a:p>
          <a:p>
            <a:r>
              <a:rPr lang="en-US" b="1" dirty="0" smtClean="0">
                <a:solidFill>
                  <a:schemeClr val="bg1"/>
                </a:solidFill>
              </a:rPr>
              <a:t>Disease recurrence &amp; Complications</a:t>
            </a:r>
          </a:p>
          <a:p>
            <a:endParaRPr lang="en-US" dirty="0">
              <a:solidFill>
                <a:schemeClr val="bg1"/>
              </a:solidFill>
            </a:endParaRPr>
          </a:p>
        </p:txBody>
      </p:sp>
    </p:spTree>
    <p:extLst>
      <p:ext uri="{BB962C8B-B14F-4D97-AF65-F5344CB8AC3E}">
        <p14:creationId xmlns:p14="http://schemas.microsoft.com/office/powerpoint/2010/main" val="40322595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858128"/>
            <a:ext cx="10858499" cy="745589"/>
          </a:xfrm>
        </p:spPr>
        <p:txBody>
          <a:bodyPr/>
          <a:lstStyle/>
          <a:p>
            <a:r>
              <a:rPr lang="en-US" dirty="0" smtClean="0">
                <a:solidFill>
                  <a:schemeClr val="bg1"/>
                </a:solidFill>
              </a:rPr>
              <a:t>ART methods:</a:t>
            </a:r>
            <a:endParaRPr lang="en-US" dirty="0">
              <a:solidFill>
                <a:schemeClr val="bg1"/>
              </a:solidFill>
            </a:endParaRPr>
          </a:p>
        </p:txBody>
      </p:sp>
      <p:sp>
        <p:nvSpPr>
          <p:cNvPr id="3" name="Content Placeholder 2"/>
          <p:cNvSpPr>
            <a:spLocks noGrp="1"/>
          </p:cNvSpPr>
          <p:nvPr>
            <p:ph idx="1"/>
          </p:nvPr>
        </p:nvSpPr>
        <p:spPr>
          <a:xfrm>
            <a:off x="373966" y="1786597"/>
            <a:ext cx="10515600" cy="4854599"/>
          </a:xfrm>
        </p:spPr>
        <p:txBody>
          <a:bodyPr>
            <a:normAutofit fontScale="85000" lnSpcReduction="10000"/>
          </a:bodyPr>
          <a:lstStyle/>
          <a:p>
            <a:r>
              <a:rPr lang="en-US" dirty="0" smtClean="0">
                <a:solidFill>
                  <a:srgbClr val="C00000"/>
                </a:solidFill>
              </a:rPr>
              <a:t>Antagonist protocol </a:t>
            </a:r>
            <a:r>
              <a:rPr lang="en-US" dirty="0" smtClean="0">
                <a:solidFill>
                  <a:schemeClr val="bg1"/>
                </a:solidFill>
              </a:rPr>
              <a:t>was selected for all the patients. </a:t>
            </a:r>
          </a:p>
          <a:p>
            <a:r>
              <a:rPr lang="en-US" dirty="0" smtClean="0">
                <a:solidFill>
                  <a:schemeClr val="bg1"/>
                </a:solidFill>
              </a:rPr>
              <a:t>Gonadotropin dose was individualized according to the baseline ovarian reserve tests </a:t>
            </a:r>
          </a:p>
          <a:p>
            <a:r>
              <a:rPr lang="en-US" dirty="0" smtClean="0">
                <a:solidFill>
                  <a:srgbClr val="C00000"/>
                </a:solidFill>
              </a:rPr>
              <a:t>High dose FSH &amp; HMG </a:t>
            </a:r>
            <a:r>
              <a:rPr lang="en-US" dirty="0" smtClean="0">
                <a:solidFill>
                  <a:schemeClr val="bg1"/>
                </a:solidFill>
              </a:rPr>
              <a:t>were started on the second to third cycle days. After five or six days TVUS was done to monitor the follicle response and then every 2-3 days until leading follicle (12 mm) emerges. Then </a:t>
            </a:r>
            <a:r>
              <a:rPr lang="en-US" dirty="0" err="1" smtClean="0">
                <a:solidFill>
                  <a:srgbClr val="C00000"/>
                </a:solidFill>
              </a:rPr>
              <a:t>GnRH</a:t>
            </a:r>
            <a:r>
              <a:rPr lang="en-US" dirty="0" smtClean="0">
                <a:solidFill>
                  <a:srgbClr val="C00000"/>
                </a:solidFill>
              </a:rPr>
              <a:t> antagonist injected to prevent premature </a:t>
            </a:r>
            <a:r>
              <a:rPr lang="en-US" dirty="0" smtClean="0">
                <a:solidFill>
                  <a:schemeClr val="bg1"/>
                </a:solidFill>
              </a:rPr>
              <a:t>luteinizing hormone (LH) surge until triggering day. </a:t>
            </a:r>
          </a:p>
          <a:p>
            <a:r>
              <a:rPr lang="en-US" dirty="0" smtClean="0">
                <a:solidFill>
                  <a:schemeClr val="bg1"/>
                </a:solidFill>
              </a:rPr>
              <a:t>According to the serum estradiol level and the risk for ovarian </a:t>
            </a:r>
            <a:r>
              <a:rPr lang="en-US" dirty="0" err="1" smtClean="0">
                <a:solidFill>
                  <a:schemeClr val="bg1"/>
                </a:solidFill>
              </a:rPr>
              <a:t>hyperstimulation</a:t>
            </a:r>
            <a:r>
              <a:rPr lang="en-US" dirty="0" smtClean="0">
                <a:solidFill>
                  <a:schemeClr val="bg1"/>
                </a:solidFill>
              </a:rPr>
              <a:t> syndrome (OHSS), </a:t>
            </a:r>
            <a:r>
              <a:rPr lang="en-US" dirty="0" smtClean="0">
                <a:solidFill>
                  <a:srgbClr val="C00000"/>
                </a:solidFill>
              </a:rPr>
              <a:t>final oocyte maturation</a:t>
            </a:r>
            <a:r>
              <a:rPr lang="en-US" dirty="0" smtClean="0">
                <a:solidFill>
                  <a:srgbClr val="FFC000"/>
                </a:solidFill>
              </a:rPr>
              <a:t> </a:t>
            </a:r>
            <a:r>
              <a:rPr lang="en-US" dirty="0" smtClean="0">
                <a:solidFill>
                  <a:schemeClr val="bg1"/>
                </a:solidFill>
              </a:rPr>
              <a:t>was triggered with </a:t>
            </a:r>
            <a:r>
              <a:rPr lang="en-US" dirty="0" smtClean="0">
                <a:solidFill>
                  <a:srgbClr val="C00000"/>
                </a:solidFill>
              </a:rPr>
              <a:t>human chorionic gonadotropin or </a:t>
            </a:r>
            <a:r>
              <a:rPr lang="en-US" dirty="0" err="1" smtClean="0">
                <a:solidFill>
                  <a:srgbClr val="C00000"/>
                </a:solidFill>
              </a:rPr>
              <a:t>GnRH</a:t>
            </a:r>
            <a:r>
              <a:rPr lang="en-US" dirty="0" smtClean="0">
                <a:solidFill>
                  <a:srgbClr val="C00000"/>
                </a:solidFill>
              </a:rPr>
              <a:t> agonist </a:t>
            </a:r>
          </a:p>
          <a:p>
            <a:r>
              <a:rPr lang="en-US" dirty="0" smtClean="0">
                <a:solidFill>
                  <a:schemeClr val="bg1"/>
                </a:solidFill>
              </a:rPr>
              <a:t>when 2-3 </a:t>
            </a:r>
            <a:r>
              <a:rPr lang="en-US" dirty="0" err="1" smtClean="0">
                <a:solidFill>
                  <a:schemeClr val="bg1"/>
                </a:solidFill>
              </a:rPr>
              <a:t>preovulatory</a:t>
            </a:r>
            <a:r>
              <a:rPr lang="en-US" dirty="0" smtClean="0">
                <a:solidFill>
                  <a:schemeClr val="bg1"/>
                </a:solidFill>
              </a:rPr>
              <a:t> follicles reached 17-18 mm in size. Then ovum pick up (OPU) was done 36 hours later.</a:t>
            </a:r>
          </a:p>
          <a:p>
            <a:r>
              <a:rPr lang="en-US" dirty="0" smtClean="0">
                <a:solidFill>
                  <a:schemeClr val="bg1"/>
                </a:solidFill>
              </a:rPr>
              <a:t> For fresh ET, intramuscular (IM) progesterone injection (100mg/day) started till the day of ET, and for FET cycles hormone replacement therapy (HRT) with estradiol </a:t>
            </a:r>
            <a:r>
              <a:rPr lang="en-US" dirty="0" err="1" smtClean="0">
                <a:solidFill>
                  <a:schemeClr val="bg1"/>
                </a:solidFill>
              </a:rPr>
              <a:t>valerate</a:t>
            </a:r>
            <a:r>
              <a:rPr lang="en-US" dirty="0" smtClean="0">
                <a:solidFill>
                  <a:schemeClr val="bg1"/>
                </a:solidFill>
              </a:rPr>
              <a:t> started from the cycle day 2-3 till appropriate endometrial thickness reached (ET: 8-9 mm), then IM progesterone added and continued till 3 to 5 days after ET (depending on the stage of embryo development) which was replaced by vaginal </a:t>
            </a:r>
            <a:r>
              <a:rPr lang="en-US" dirty="0" err="1" smtClean="0">
                <a:solidFill>
                  <a:schemeClr val="bg1"/>
                </a:solidFill>
              </a:rPr>
              <a:t>cyclogest</a:t>
            </a:r>
            <a:r>
              <a:rPr lang="en-US" dirty="0" smtClean="0">
                <a:solidFill>
                  <a:schemeClr val="bg1"/>
                </a:solidFill>
              </a:rPr>
              <a:t> throughout the luteal phase.</a:t>
            </a:r>
          </a:p>
          <a:p>
            <a:endParaRPr lang="en-US" dirty="0">
              <a:solidFill>
                <a:schemeClr val="bg1"/>
              </a:solidFill>
            </a:endParaRPr>
          </a:p>
        </p:txBody>
      </p:sp>
    </p:spTree>
    <p:extLst>
      <p:ext uri="{BB962C8B-B14F-4D97-AF65-F5344CB8AC3E}">
        <p14:creationId xmlns:p14="http://schemas.microsoft.com/office/powerpoint/2010/main" val="29831986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1" y="365125"/>
            <a:ext cx="10439400" cy="1325563"/>
          </a:xfrm>
        </p:spPr>
        <p:txBody>
          <a:bodyPr>
            <a:noAutofit/>
          </a:bodyPr>
          <a:lstStyle/>
          <a:p>
            <a:r>
              <a:rPr lang="en-US" sz="2400" dirty="0">
                <a:solidFill>
                  <a:schemeClr val="bg1"/>
                </a:solidFill>
                <a:latin typeface="Times New Roman" panose="02020603050405020304" pitchFamily="18" charset="0"/>
                <a:cs typeface="Times New Roman" panose="02020603050405020304" pitchFamily="18" charset="0"/>
              </a:rPr>
              <a:t>Fresh or frozen-thawed embryo transfer (FET) performed, and the patients were followed for one year. Several cycles of ET might be required till pregnancy achieved.</a:t>
            </a:r>
            <a:br>
              <a:rPr lang="en-US" sz="2400" dirty="0">
                <a:solidFill>
                  <a:schemeClr val="bg1"/>
                </a:solidFill>
                <a:latin typeface="Times New Roman" panose="02020603050405020304" pitchFamily="18" charset="0"/>
                <a:cs typeface="Times New Roman" panose="02020603050405020304" pitchFamily="18" charset="0"/>
              </a:rPr>
            </a:br>
            <a:endParaRPr lang="en-US" sz="2400" dirty="0">
              <a:solidFill>
                <a:schemeClr val="bg1"/>
              </a:solidFill>
            </a:endParaRPr>
          </a:p>
        </p:txBody>
      </p:sp>
      <p:sp>
        <p:nvSpPr>
          <p:cNvPr id="3" name="Text Placeholder 2"/>
          <p:cNvSpPr>
            <a:spLocks noGrp="1"/>
          </p:cNvSpPr>
          <p:nvPr>
            <p:ph type="body" idx="1"/>
          </p:nvPr>
        </p:nvSpPr>
        <p:spPr/>
        <p:txBody>
          <a:bodyPr/>
          <a:lstStyle/>
          <a:p>
            <a:r>
              <a:rPr lang="en-US" b="1" dirty="0" smtClean="0">
                <a:solidFill>
                  <a:schemeClr val="bg1"/>
                </a:solidFill>
              </a:rPr>
              <a:t>Group B</a:t>
            </a:r>
            <a:endParaRPr lang="en-US" b="1" dirty="0">
              <a:solidFill>
                <a:schemeClr val="bg1"/>
              </a:solidFill>
            </a:endParaRPr>
          </a:p>
        </p:txBody>
      </p:sp>
      <p:sp>
        <p:nvSpPr>
          <p:cNvPr id="4" name="Content Placeholder 3"/>
          <p:cNvSpPr>
            <a:spLocks noGrp="1"/>
          </p:cNvSpPr>
          <p:nvPr>
            <p:ph sz="half" idx="2"/>
          </p:nvPr>
        </p:nvSpPr>
        <p:spPr>
          <a:xfrm>
            <a:off x="839788" y="2505075"/>
            <a:ext cx="5157787" cy="3923860"/>
          </a:xfrm>
        </p:spPr>
        <p:txBody>
          <a:bodyPr>
            <a:normAutofit/>
          </a:bodyPr>
          <a:lstStyle/>
          <a:p>
            <a:r>
              <a:rPr lang="en-US" dirty="0" smtClean="0">
                <a:solidFill>
                  <a:schemeClr val="bg1"/>
                </a:solidFill>
              </a:rPr>
              <a:t>The </a:t>
            </a:r>
            <a:r>
              <a:rPr lang="en-US" dirty="0" err="1" smtClean="0">
                <a:solidFill>
                  <a:schemeClr val="bg1"/>
                </a:solidFill>
              </a:rPr>
              <a:t>endometrioma</a:t>
            </a:r>
            <a:r>
              <a:rPr lang="en-US" dirty="0" smtClean="0">
                <a:solidFill>
                  <a:schemeClr val="bg1"/>
                </a:solidFill>
              </a:rPr>
              <a:t> was drained and washed with 5 times of its volume with normal saline 0.9%, once with ethanol 96%, and at the end 80% of cyst volume ethanol injected in the cyst and retained</a:t>
            </a:r>
          </a:p>
          <a:p>
            <a:r>
              <a:rPr lang="en-US" dirty="0" smtClean="0">
                <a:solidFill>
                  <a:srgbClr val="C00000"/>
                </a:solidFill>
              </a:rPr>
              <a:t>44 patients </a:t>
            </a:r>
            <a:r>
              <a:rPr lang="en-US" dirty="0" smtClean="0">
                <a:solidFill>
                  <a:schemeClr val="bg1"/>
                </a:solidFill>
              </a:rPr>
              <a:t>with OMAs in the ethanol </a:t>
            </a:r>
            <a:r>
              <a:rPr lang="en-US" dirty="0" err="1" smtClean="0">
                <a:solidFill>
                  <a:srgbClr val="C00000"/>
                </a:solidFill>
              </a:rPr>
              <a:t>sclerotherapy</a:t>
            </a:r>
            <a:r>
              <a:rPr lang="en-US" dirty="0" smtClean="0">
                <a:solidFill>
                  <a:srgbClr val="C00000"/>
                </a:solidFill>
              </a:rPr>
              <a:t> group </a:t>
            </a:r>
            <a:r>
              <a:rPr lang="en-US" dirty="0" smtClean="0">
                <a:solidFill>
                  <a:schemeClr val="bg1"/>
                </a:solidFill>
              </a:rPr>
              <a:t>(group 2.) </a:t>
            </a:r>
          </a:p>
          <a:p>
            <a:r>
              <a:rPr lang="en-US" dirty="0" smtClean="0">
                <a:solidFill>
                  <a:schemeClr val="bg1"/>
                </a:solidFill>
              </a:rPr>
              <a:t>Aspirated chocolate material sent for </a:t>
            </a:r>
            <a:r>
              <a:rPr lang="en-US" dirty="0" err="1" smtClean="0">
                <a:solidFill>
                  <a:schemeClr val="bg1"/>
                </a:solidFill>
              </a:rPr>
              <a:t>cytologic</a:t>
            </a:r>
            <a:r>
              <a:rPr lang="en-US" dirty="0" smtClean="0">
                <a:solidFill>
                  <a:schemeClr val="bg1"/>
                </a:solidFill>
              </a:rPr>
              <a:t> evaluation.</a:t>
            </a:r>
          </a:p>
          <a:p>
            <a:r>
              <a:rPr lang="en-US" dirty="0" smtClean="0">
                <a:solidFill>
                  <a:schemeClr val="bg1"/>
                </a:solidFill>
              </a:rPr>
              <a:t>In this group we go </a:t>
            </a:r>
            <a:r>
              <a:rPr lang="en-US" dirty="0" smtClean="0">
                <a:solidFill>
                  <a:srgbClr val="C00000"/>
                </a:solidFill>
              </a:rPr>
              <a:t>directly to the ART </a:t>
            </a:r>
            <a:r>
              <a:rPr lang="en-US" dirty="0" smtClean="0">
                <a:solidFill>
                  <a:schemeClr val="bg1"/>
                </a:solidFill>
              </a:rPr>
              <a:t>program and ethanol </a:t>
            </a:r>
            <a:r>
              <a:rPr lang="en-US" dirty="0" err="1" smtClean="0">
                <a:solidFill>
                  <a:schemeClr val="bg1"/>
                </a:solidFill>
              </a:rPr>
              <a:t>sclerotherapy</a:t>
            </a:r>
            <a:r>
              <a:rPr lang="en-US" dirty="0" smtClean="0">
                <a:solidFill>
                  <a:schemeClr val="bg1"/>
                </a:solidFill>
              </a:rPr>
              <a:t> was performed at the time of ovum pick up</a:t>
            </a:r>
          </a:p>
          <a:p>
            <a:endParaRPr lang="en-US" dirty="0"/>
          </a:p>
        </p:txBody>
      </p:sp>
      <p:sp>
        <p:nvSpPr>
          <p:cNvPr id="5" name="Text Placeholder 4"/>
          <p:cNvSpPr>
            <a:spLocks noGrp="1"/>
          </p:cNvSpPr>
          <p:nvPr>
            <p:ph type="body" sz="quarter" idx="3"/>
          </p:nvPr>
        </p:nvSpPr>
        <p:spPr>
          <a:xfrm>
            <a:off x="6344529" y="1905000"/>
            <a:ext cx="3706305" cy="576262"/>
          </a:xfrm>
        </p:spPr>
        <p:txBody>
          <a:bodyPr/>
          <a:lstStyle/>
          <a:p>
            <a:r>
              <a:rPr lang="en-US" b="1" dirty="0" smtClean="0">
                <a:solidFill>
                  <a:schemeClr val="bg1"/>
                </a:solidFill>
              </a:rPr>
              <a:t>Group A</a:t>
            </a:r>
            <a:endParaRPr lang="en-US" b="1" dirty="0">
              <a:solidFill>
                <a:schemeClr val="bg1"/>
              </a:solidFill>
            </a:endParaRPr>
          </a:p>
        </p:txBody>
      </p:sp>
      <p:sp>
        <p:nvSpPr>
          <p:cNvPr id="6" name="Content Placeholder 5"/>
          <p:cNvSpPr>
            <a:spLocks noGrp="1"/>
          </p:cNvSpPr>
          <p:nvPr>
            <p:ph sz="quarter" idx="4"/>
          </p:nvPr>
        </p:nvSpPr>
        <p:spPr>
          <a:xfrm>
            <a:off x="6172200" y="2505075"/>
            <a:ext cx="5715000" cy="3923860"/>
          </a:xfrm>
        </p:spPr>
        <p:txBody>
          <a:bodyPr>
            <a:normAutofit/>
          </a:bodyPr>
          <a:lstStyle/>
          <a:p>
            <a:r>
              <a:rPr lang="en-US" dirty="0" smtClean="0">
                <a:solidFill>
                  <a:srgbClr val="C00000"/>
                </a:solidFill>
              </a:rPr>
              <a:t>57 patients </a:t>
            </a:r>
            <a:r>
              <a:rPr lang="en-US" dirty="0" smtClean="0">
                <a:solidFill>
                  <a:schemeClr val="bg1"/>
                </a:solidFill>
              </a:rPr>
              <a:t>with </a:t>
            </a:r>
            <a:r>
              <a:rPr lang="en-US" dirty="0" err="1" smtClean="0">
                <a:solidFill>
                  <a:schemeClr val="bg1"/>
                </a:solidFill>
              </a:rPr>
              <a:t>endometriomas</a:t>
            </a:r>
            <a:r>
              <a:rPr lang="en-US" dirty="0" smtClean="0">
                <a:solidFill>
                  <a:schemeClr val="bg1"/>
                </a:solidFill>
              </a:rPr>
              <a:t> in the </a:t>
            </a:r>
            <a:r>
              <a:rPr lang="en-US" b="1" dirty="0" smtClean="0">
                <a:solidFill>
                  <a:srgbClr val="C00000"/>
                </a:solidFill>
              </a:rPr>
              <a:t>cystectom</a:t>
            </a:r>
            <a:r>
              <a:rPr lang="en-US" dirty="0" smtClean="0">
                <a:solidFill>
                  <a:srgbClr val="C00000"/>
                </a:solidFill>
              </a:rPr>
              <a:t>y </a:t>
            </a:r>
            <a:r>
              <a:rPr lang="en-US" dirty="0" smtClean="0">
                <a:solidFill>
                  <a:schemeClr val="bg1"/>
                </a:solidFill>
              </a:rPr>
              <a:t>group (group 1)</a:t>
            </a:r>
          </a:p>
          <a:p>
            <a:r>
              <a:rPr lang="en-US" dirty="0" smtClean="0">
                <a:solidFill>
                  <a:schemeClr val="bg1"/>
                </a:solidFill>
              </a:rPr>
              <a:t>In the cystectomy group, if no spontaneous pregnancy occurred after one year, ART would be proposed. </a:t>
            </a:r>
            <a:endParaRPr lang="en-US" noProof="1" smtClean="0">
              <a:solidFill>
                <a:schemeClr val="bg1"/>
              </a:solidFill>
            </a:endParaRPr>
          </a:p>
          <a:p>
            <a:endParaRPr lang="en-US" noProof="1" smtClean="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31269742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9486" y="675249"/>
            <a:ext cx="9804314" cy="509002"/>
          </a:xfrm>
        </p:spPr>
        <p:txBody>
          <a:bodyPr>
            <a:normAutofit fontScale="90000"/>
          </a:bodyPr>
          <a:lstStyle/>
          <a:p>
            <a:r>
              <a:rPr lang="en-US" sz="3600" dirty="0">
                <a:solidFill>
                  <a:schemeClr val="bg1"/>
                </a:solidFill>
                <a:latin typeface="Times New Roman" panose="02020603050405020304" pitchFamily="18" charset="0"/>
                <a:cs typeface="Times New Roman" panose="02020603050405020304" pitchFamily="18" charset="0"/>
              </a:rPr>
              <a:t>Baseline Characteristics of the Patients</a:t>
            </a:r>
            <a:r>
              <a:rPr lang="en-US" dirty="0">
                <a:solidFill>
                  <a:schemeClr val="bg1"/>
                </a:solidFill>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en-US" b="0" dirty="0" smtClean="0">
                <a:solidFill>
                  <a:schemeClr val="tx1"/>
                </a:solidFill>
                <a:latin typeface="Times New Roman" panose="02020603050405020304" pitchFamily="18" charset="0"/>
                <a:cs typeface="Times New Roman" panose="02020603050405020304" pitchFamily="18" charset="0"/>
              </a:rPr>
              <a:t/>
            </a:r>
            <a:br>
              <a:rPr lang="en-US" b="0" dirty="0" smtClean="0">
                <a:solidFill>
                  <a:schemeClr val="tx1"/>
                </a:solidFill>
                <a:latin typeface="Times New Roman" panose="02020603050405020304" pitchFamily="18" charset="0"/>
                <a:cs typeface="Times New Roman" panose="02020603050405020304" pitchFamily="18" charset="0"/>
              </a:rPr>
            </a:br>
            <a:endParaRPr lang="en-US" dirty="0"/>
          </a:p>
        </p:txBody>
      </p:sp>
      <p:pic>
        <p:nvPicPr>
          <p:cNvPr id="7" name="Picture 6"/>
          <p:cNvPicPr>
            <a:picLocks noChangeAspect="1"/>
          </p:cNvPicPr>
          <p:nvPr/>
        </p:nvPicPr>
        <p:blipFill>
          <a:blip r:embed="rId2"/>
          <a:stretch>
            <a:fillRect/>
          </a:stretch>
        </p:blipFill>
        <p:spPr>
          <a:xfrm>
            <a:off x="1549486" y="2052918"/>
            <a:ext cx="7707056" cy="3962743"/>
          </a:xfrm>
          <a:prstGeom prst="rect">
            <a:avLst/>
          </a:prstGeom>
        </p:spPr>
      </p:pic>
    </p:spTree>
    <p:extLst>
      <p:ext uri="{BB962C8B-B14F-4D97-AF65-F5344CB8AC3E}">
        <p14:creationId xmlns:p14="http://schemas.microsoft.com/office/powerpoint/2010/main" val="2725434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815" y="759020"/>
            <a:ext cx="11120512" cy="746223"/>
          </a:xfrm>
          <a:noFill/>
        </p:spPr>
        <p:txBody>
          <a:bodyPr>
            <a:normAutofit fontScale="90000"/>
          </a:bodyPr>
          <a:lstStyle/>
          <a:p>
            <a:r>
              <a:rPr lang="en-US" sz="3100" b="1" dirty="0" smtClean="0">
                <a:solidFill>
                  <a:schemeClr val="bg1"/>
                </a:solidFill>
              </a:rPr>
              <a:t>Comparing IVF and pregnancy outcomes in both Groups.</a:t>
            </a:r>
            <a:r>
              <a:rPr lang="en-US" dirty="0" smtClean="0"/>
              <a:t/>
            </a:r>
            <a:br>
              <a:rPr lang="en-US" dirty="0" smtClean="0"/>
            </a:br>
            <a:endParaRPr lang="en-US" dirty="0"/>
          </a:p>
        </p:txBody>
      </p:sp>
      <p:pic>
        <p:nvPicPr>
          <p:cNvPr id="4" name="Content Placeholder 3"/>
          <p:cNvPicPr>
            <a:picLocks noGrp="1" noChangeAspect="1"/>
          </p:cNvPicPr>
          <p:nvPr>
            <p:ph idx="1"/>
          </p:nvPr>
        </p:nvPicPr>
        <p:blipFill>
          <a:blip r:embed="rId2"/>
          <a:stretch>
            <a:fillRect/>
          </a:stretch>
        </p:blipFill>
        <p:spPr>
          <a:xfrm>
            <a:off x="134815" y="1800664"/>
            <a:ext cx="5759548" cy="4351338"/>
          </a:xfrm>
          <a:prstGeom prst="rect">
            <a:avLst/>
          </a:prstGeom>
          <a:solidFill>
            <a:srgbClr val="FFFFFF"/>
          </a:solidFill>
          <a:effectLst/>
        </p:spPr>
      </p:pic>
      <p:pic>
        <p:nvPicPr>
          <p:cNvPr id="5" name="Picture 4"/>
          <p:cNvPicPr>
            <a:picLocks noChangeAspect="1"/>
          </p:cNvPicPr>
          <p:nvPr/>
        </p:nvPicPr>
        <p:blipFill>
          <a:blip r:embed="rId3"/>
          <a:stretch>
            <a:fillRect/>
          </a:stretch>
        </p:blipFill>
        <p:spPr>
          <a:xfrm>
            <a:off x="6067865" y="1800664"/>
            <a:ext cx="5974598" cy="4351338"/>
          </a:xfrm>
          <a:prstGeom prst="rect">
            <a:avLst/>
          </a:prstGeom>
          <a:solidFill>
            <a:srgbClr val="FFFFFF"/>
          </a:solidFill>
        </p:spPr>
      </p:pic>
    </p:spTree>
    <p:extLst>
      <p:ext uri="{BB962C8B-B14F-4D97-AF65-F5344CB8AC3E}">
        <p14:creationId xmlns:p14="http://schemas.microsoft.com/office/powerpoint/2010/main" val="7486748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7627" y="500062"/>
            <a:ext cx="10678548" cy="1325563"/>
          </a:xfrm>
        </p:spPr>
        <p:txBody>
          <a:bodyPr/>
          <a:lstStyle/>
          <a:p>
            <a:r>
              <a:rPr lang="en-US" b="1" dirty="0" smtClean="0">
                <a:solidFill>
                  <a:schemeClr val="bg1"/>
                </a:solidFill>
              </a:rPr>
              <a:t>Results:</a:t>
            </a:r>
            <a:endParaRPr lang="en-US" b="1" dirty="0">
              <a:solidFill>
                <a:schemeClr val="bg1"/>
              </a:solidFill>
            </a:endParaRPr>
          </a:p>
        </p:txBody>
      </p:sp>
      <p:sp>
        <p:nvSpPr>
          <p:cNvPr id="3" name="Content Placeholder 2"/>
          <p:cNvSpPr>
            <a:spLocks noGrp="1"/>
          </p:cNvSpPr>
          <p:nvPr>
            <p:ph idx="1"/>
          </p:nvPr>
        </p:nvSpPr>
        <p:spPr>
          <a:xfrm>
            <a:off x="337626" y="2321169"/>
            <a:ext cx="9692640" cy="4360984"/>
          </a:xfrm>
        </p:spPr>
        <p:txBody>
          <a:bodyPr>
            <a:normAutofit/>
          </a:bodyPr>
          <a:lstStyle/>
          <a:p>
            <a:r>
              <a:rPr lang="nl-NL" b="1" dirty="0" smtClean="0">
                <a:solidFill>
                  <a:schemeClr val="bg1"/>
                </a:solidFill>
              </a:rPr>
              <a:t>There was </a:t>
            </a:r>
            <a:r>
              <a:rPr lang="nl-NL" b="1" dirty="0" smtClean="0">
                <a:solidFill>
                  <a:srgbClr val="C00000"/>
                </a:solidFill>
              </a:rPr>
              <a:t>no significant difference </a:t>
            </a:r>
            <a:r>
              <a:rPr lang="nl-NL" b="1" dirty="0" smtClean="0">
                <a:solidFill>
                  <a:schemeClr val="bg1"/>
                </a:solidFill>
              </a:rPr>
              <a:t>in </a:t>
            </a:r>
            <a:r>
              <a:rPr lang="nl-NL" b="1" dirty="0" smtClean="0">
                <a:solidFill>
                  <a:srgbClr val="C00000"/>
                </a:solidFill>
              </a:rPr>
              <a:t>baseline characteristics </a:t>
            </a:r>
            <a:r>
              <a:rPr lang="nl-NL" b="1" dirty="0" smtClean="0">
                <a:solidFill>
                  <a:schemeClr val="bg1"/>
                </a:solidFill>
              </a:rPr>
              <a:t>between two groups such as: </a:t>
            </a:r>
            <a:r>
              <a:rPr lang="nl-NL" b="1" dirty="0" smtClean="0">
                <a:solidFill>
                  <a:srgbClr val="C00000"/>
                </a:solidFill>
              </a:rPr>
              <a:t>AMH &amp; FSH level, duration of infertility, age </a:t>
            </a:r>
            <a:r>
              <a:rPr lang="nl-NL" b="1" dirty="0" smtClean="0">
                <a:solidFill>
                  <a:schemeClr val="bg1"/>
                </a:solidFill>
              </a:rPr>
              <a:t>and </a:t>
            </a:r>
            <a:r>
              <a:rPr lang="nl-NL" b="1" dirty="0" smtClean="0">
                <a:solidFill>
                  <a:srgbClr val="C00000"/>
                </a:solidFill>
              </a:rPr>
              <a:t>BMI </a:t>
            </a:r>
            <a:r>
              <a:rPr lang="nl-NL" b="1" dirty="0" smtClean="0">
                <a:solidFill>
                  <a:schemeClr val="bg1"/>
                </a:solidFill>
              </a:rPr>
              <a:t>and also in total dose of gonadotropin (IU), Estradiol on the day of triggering (pg/ml), Duration of gonadotropin therapy and Number of total oocytes. </a:t>
            </a:r>
          </a:p>
          <a:p>
            <a:endParaRPr lang="en-US" b="1" dirty="0" smtClean="0">
              <a:solidFill>
                <a:schemeClr val="bg1"/>
              </a:solidFill>
            </a:endParaRPr>
          </a:p>
          <a:p>
            <a:r>
              <a:rPr lang="en-US" b="1" dirty="0" smtClean="0">
                <a:solidFill>
                  <a:schemeClr val="bg1"/>
                </a:solidFill>
              </a:rPr>
              <a:t>The number </a:t>
            </a:r>
            <a:r>
              <a:rPr lang="en-US" b="1" dirty="0" smtClean="0">
                <a:solidFill>
                  <a:srgbClr val="C00000"/>
                </a:solidFill>
              </a:rPr>
              <a:t>of poor responder </a:t>
            </a:r>
            <a:r>
              <a:rPr lang="en-US" b="1" dirty="0" smtClean="0">
                <a:solidFill>
                  <a:schemeClr val="bg1"/>
                </a:solidFill>
              </a:rPr>
              <a:t>patients </a:t>
            </a:r>
            <a:r>
              <a:rPr lang="en-US" b="1" dirty="0" smtClean="0">
                <a:solidFill>
                  <a:srgbClr val="C00000"/>
                </a:solidFill>
              </a:rPr>
              <a:t>was higher </a:t>
            </a:r>
            <a:r>
              <a:rPr lang="en-US" b="1" dirty="0" smtClean="0">
                <a:solidFill>
                  <a:schemeClr val="bg1"/>
                </a:solidFill>
              </a:rPr>
              <a:t>in </a:t>
            </a:r>
            <a:r>
              <a:rPr lang="en-US" b="1" dirty="0" smtClean="0">
                <a:solidFill>
                  <a:srgbClr val="C00000"/>
                </a:solidFill>
              </a:rPr>
              <a:t>cystectomy </a:t>
            </a:r>
            <a:r>
              <a:rPr lang="en-US" b="1" dirty="0" smtClean="0">
                <a:solidFill>
                  <a:schemeClr val="bg1"/>
                </a:solidFill>
              </a:rPr>
              <a:t>group (n=17, p value 0.05) </a:t>
            </a:r>
          </a:p>
          <a:p>
            <a:pPr marL="0" indent="0">
              <a:buNone/>
            </a:pPr>
            <a:endParaRPr lang="en-US" dirty="0" smtClean="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40436096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9121726" cy="4351338"/>
          </a:xfrm>
        </p:spPr>
        <p:txBody>
          <a:bodyPr/>
          <a:lstStyle/>
          <a:p>
            <a:r>
              <a:rPr lang="en-US" b="1" dirty="0" smtClean="0">
                <a:solidFill>
                  <a:schemeClr val="bg1"/>
                </a:solidFill>
              </a:rPr>
              <a:t>We had the </a:t>
            </a:r>
            <a:r>
              <a:rPr lang="en-US" b="1" dirty="0" smtClean="0">
                <a:solidFill>
                  <a:srgbClr val="C00000"/>
                </a:solidFill>
              </a:rPr>
              <a:t>higher rate of clinical pregnancy rate </a:t>
            </a:r>
            <a:r>
              <a:rPr lang="en-US" b="1" dirty="0" smtClean="0">
                <a:solidFill>
                  <a:schemeClr val="bg1"/>
                </a:solidFill>
              </a:rPr>
              <a:t>(42.1% and 34.1%) and </a:t>
            </a:r>
            <a:r>
              <a:rPr lang="en-US" b="1" dirty="0" smtClean="0">
                <a:solidFill>
                  <a:srgbClr val="C00000"/>
                </a:solidFill>
              </a:rPr>
              <a:t>live birth rate </a:t>
            </a:r>
            <a:r>
              <a:rPr lang="en-US" b="1" dirty="0" smtClean="0">
                <a:solidFill>
                  <a:schemeClr val="bg1"/>
                </a:solidFill>
              </a:rPr>
              <a:t>(38.6% and 22.5%) </a:t>
            </a:r>
            <a:r>
              <a:rPr lang="en-US" b="1" dirty="0" smtClean="0">
                <a:solidFill>
                  <a:srgbClr val="C00000"/>
                </a:solidFill>
              </a:rPr>
              <a:t>in cystectomy group </a:t>
            </a:r>
            <a:r>
              <a:rPr lang="en-US" b="1" dirty="0" smtClean="0">
                <a:solidFill>
                  <a:schemeClr val="bg1"/>
                </a:solidFill>
              </a:rPr>
              <a:t>rather than EST, there </a:t>
            </a:r>
            <a:r>
              <a:rPr lang="en-US" b="1" dirty="0" smtClean="0">
                <a:solidFill>
                  <a:srgbClr val="C00000"/>
                </a:solidFill>
              </a:rPr>
              <a:t>isn’t statistically significant </a:t>
            </a:r>
            <a:r>
              <a:rPr lang="en-US" b="1" dirty="0" smtClean="0">
                <a:solidFill>
                  <a:schemeClr val="bg1"/>
                </a:solidFill>
              </a:rPr>
              <a:t>(P value: 0.41&amp; 0.34).</a:t>
            </a:r>
          </a:p>
          <a:p>
            <a:endParaRPr lang="nl-NL" dirty="0" smtClean="0">
              <a:solidFill>
                <a:schemeClr val="bg1"/>
              </a:solidFill>
            </a:endParaRPr>
          </a:p>
          <a:p>
            <a:r>
              <a:rPr lang="nl-NL" b="1" dirty="0" smtClean="0">
                <a:solidFill>
                  <a:schemeClr val="bg1"/>
                </a:solidFill>
              </a:rPr>
              <a:t>The rate of</a:t>
            </a:r>
            <a:r>
              <a:rPr lang="nl-NL" b="1" dirty="0" smtClean="0">
                <a:solidFill>
                  <a:srgbClr val="FFC000"/>
                </a:solidFill>
              </a:rPr>
              <a:t> </a:t>
            </a:r>
            <a:r>
              <a:rPr lang="nl-NL" b="1" dirty="0" smtClean="0">
                <a:solidFill>
                  <a:srgbClr val="C00000"/>
                </a:solidFill>
              </a:rPr>
              <a:t>recurrence </a:t>
            </a:r>
            <a:r>
              <a:rPr lang="nl-NL" b="1" dirty="0" smtClean="0">
                <a:solidFill>
                  <a:schemeClr val="bg1"/>
                </a:solidFill>
              </a:rPr>
              <a:t>was </a:t>
            </a:r>
            <a:r>
              <a:rPr lang="nl-NL" b="1" dirty="0" smtClean="0">
                <a:solidFill>
                  <a:srgbClr val="C00000"/>
                </a:solidFill>
              </a:rPr>
              <a:t>14.0%</a:t>
            </a:r>
            <a:r>
              <a:rPr lang="nl-NL" b="1" dirty="0" smtClean="0">
                <a:solidFill>
                  <a:srgbClr val="FFC000"/>
                </a:solidFill>
              </a:rPr>
              <a:t> </a:t>
            </a:r>
            <a:r>
              <a:rPr lang="nl-NL" b="1" dirty="0" smtClean="0">
                <a:solidFill>
                  <a:schemeClr val="bg1"/>
                </a:solidFill>
              </a:rPr>
              <a:t>and </a:t>
            </a:r>
            <a:r>
              <a:rPr lang="nl-NL" b="1" dirty="0" smtClean="0">
                <a:solidFill>
                  <a:srgbClr val="C00000"/>
                </a:solidFill>
              </a:rPr>
              <a:t>34.1% (up to 7 years</a:t>
            </a:r>
            <a:r>
              <a:rPr lang="nl-NL" b="1" dirty="0" smtClean="0">
                <a:solidFill>
                  <a:srgbClr val="FFC000"/>
                </a:solidFill>
              </a:rPr>
              <a:t>) </a:t>
            </a:r>
            <a:r>
              <a:rPr lang="nl-NL" b="1" dirty="0" smtClean="0">
                <a:solidFill>
                  <a:schemeClr val="bg1"/>
                </a:solidFill>
              </a:rPr>
              <a:t>in the surgery and sclerotherapy group, which was statistically significant (p=0.017 X²=5.67)</a:t>
            </a:r>
            <a:endParaRPr lang="en-US" b="1" dirty="0"/>
          </a:p>
        </p:txBody>
      </p:sp>
    </p:spTree>
    <p:extLst>
      <p:ext uri="{BB962C8B-B14F-4D97-AF65-F5344CB8AC3E}">
        <p14:creationId xmlns:p14="http://schemas.microsoft.com/office/powerpoint/2010/main" val="5803041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 y="500062"/>
            <a:ext cx="13140007" cy="1325563"/>
          </a:xfrm>
        </p:spPr>
        <p:txBody>
          <a:bodyPr/>
          <a:lstStyle/>
          <a:p>
            <a:r>
              <a:rPr lang="en-US" b="1" i="1" dirty="0" smtClean="0">
                <a:solidFill>
                  <a:schemeClr val="bg1"/>
                </a:solidFill>
              </a:rPr>
              <a:t>Ovarian reserve and ART outcomes</a:t>
            </a:r>
            <a:endParaRPr lang="en-US" dirty="0">
              <a:solidFill>
                <a:schemeClr val="bg1"/>
              </a:solidFill>
            </a:endParaRPr>
          </a:p>
        </p:txBody>
      </p:sp>
      <p:sp>
        <p:nvSpPr>
          <p:cNvPr id="3" name="Content Placeholder 2"/>
          <p:cNvSpPr>
            <a:spLocks noGrp="1"/>
          </p:cNvSpPr>
          <p:nvPr>
            <p:ph idx="1"/>
          </p:nvPr>
        </p:nvSpPr>
        <p:spPr>
          <a:xfrm>
            <a:off x="267286" y="2391508"/>
            <a:ext cx="9833317" cy="4276577"/>
          </a:xfrm>
        </p:spPr>
        <p:txBody>
          <a:bodyPr>
            <a:normAutofit/>
          </a:bodyPr>
          <a:lstStyle/>
          <a:p>
            <a:r>
              <a:rPr lang="en-US" b="1" dirty="0" smtClean="0">
                <a:solidFill>
                  <a:schemeClr val="bg1"/>
                </a:solidFill>
              </a:rPr>
              <a:t>Our study is one of the fewest prospective research that compared the effect of ovarian cystectomy and EST on CPR and LBR, with the longest follow up period (at least </a:t>
            </a:r>
            <a:r>
              <a:rPr lang="en-US" b="1" dirty="0" smtClean="0">
                <a:solidFill>
                  <a:srgbClr val="C00000"/>
                </a:solidFill>
              </a:rPr>
              <a:t>2 years up to seven years</a:t>
            </a:r>
            <a:r>
              <a:rPr lang="en-US" b="1" dirty="0" smtClean="0">
                <a:solidFill>
                  <a:schemeClr val="bg1"/>
                </a:solidFill>
              </a:rPr>
              <a:t>). </a:t>
            </a:r>
          </a:p>
          <a:p>
            <a:endParaRPr lang="en-US" dirty="0">
              <a:solidFill>
                <a:schemeClr val="bg1"/>
              </a:solidFill>
            </a:endParaRPr>
          </a:p>
        </p:txBody>
      </p:sp>
    </p:spTree>
    <p:extLst>
      <p:ext uri="{BB962C8B-B14F-4D97-AF65-F5344CB8AC3E}">
        <p14:creationId xmlns:p14="http://schemas.microsoft.com/office/powerpoint/2010/main" val="36019526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984738"/>
            <a:ext cx="8946541" cy="5263661"/>
          </a:xfrm>
        </p:spPr>
        <p:txBody>
          <a:bodyPr>
            <a:normAutofit/>
          </a:bodyPr>
          <a:lstStyle/>
          <a:p>
            <a:pPr lvl="0"/>
            <a:r>
              <a:rPr lang="en-US" b="1" dirty="0" smtClean="0">
                <a:solidFill>
                  <a:srgbClr val="C00000"/>
                </a:solidFill>
              </a:rPr>
              <a:t>Pregnancy rate </a:t>
            </a:r>
            <a:r>
              <a:rPr lang="en-US" dirty="0" smtClean="0">
                <a:solidFill>
                  <a:schemeClr val="bg1"/>
                </a:solidFill>
              </a:rPr>
              <a:t>after </a:t>
            </a:r>
            <a:r>
              <a:rPr lang="en-US" dirty="0" err="1" smtClean="0">
                <a:solidFill>
                  <a:srgbClr val="C00000"/>
                </a:solidFill>
              </a:rPr>
              <a:t>sclerotherapy</a:t>
            </a:r>
            <a:r>
              <a:rPr lang="en-US" dirty="0" smtClean="0">
                <a:solidFill>
                  <a:schemeClr val="bg1"/>
                </a:solidFill>
              </a:rPr>
              <a:t> ranged from </a:t>
            </a:r>
            <a:r>
              <a:rPr lang="en-US" dirty="0" smtClean="0">
                <a:solidFill>
                  <a:srgbClr val="C00000"/>
                </a:solidFill>
              </a:rPr>
              <a:t>20% to 57%; </a:t>
            </a:r>
            <a:r>
              <a:rPr lang="en-US" dirty="0" smtClean="0">
                <a:solidFill>
                  <a:schemeClr val="bg1"/>
                </a:solidFill>
              </a:rPr>
              <a:t>compared with laparoscopic cystectomy, </a:t>
            </a:r>
          </a:p>
          <a:p>
            <a:pPr lvl="0"/>
            <a:r>
              <a:rPr lang="en-US" dirty="0" err="1" smtClean="0">
                <a:solidFill>
                  <a:schemeClr val="bg1"/>
                </a:solidFill>
              </a:rPr>
              <a:t>Sclerotherapy</a:t>
            </a:r>
            <a:r>
              <a:rPr lang="en-US" dirty="0" smtClean="0">
                <a:solidFill>
                  <a:schemeClr val="bg1"/>
                </a:solidFill>
              </a:rPr>
              <a:t> resulted in significantly more oocytes retrieved, but with similar clinical pregnancy rate</a:t>
            </a:r>
          </a:p>
          <a:p>
            <a:endParaRPr lang="en-US" b="1" dirty="0" smtClean="0">
              <a:solidFill>
                <a:srgbClr val="C00000"/>
              </a:solidFill>
            </a:endParaRPr>
          </a:p>
          <a:p>
            <a:r>
              <a:rPr lang="en-US" b="1" dirty="0" smtClean="0">
                <a:solidFill>
                  <a:srgbClr val="C00000"/>
                </a:solidFill>
              </a:rPr>
              <a:t>Here we concluded there isn’t any difference between cystectomy and EST in term of CPR and LBR and also other COH markers when the base line characteristic of two groups aren’t different</a:t>
            </a:r>
            <a:r>
              <a:rPr lang="en-US" dirty="0" smtClean="0">
                <a:solidFill>
                  <a:srgbClr val="C00000"/>
                </a:solidFill>
              </a:rPr>
              <a:t>.</a:t>
            </a:r>
          </a:p>
          <a:p>
            <a:endParaRPr lang="en-US" dirty="0" smtClean="0">
              <a:solidFill>
                <a:schemeClr val="bg1"/>
              </a:solidFill>
            </a:endParaRPr>
          </a:p>
          <a:p>
            <a:r>
              <a:rPr lang="en-US" dirty="0" smtClean="0">
                <a:solidFill>
                  <a:schemeClr val="bg1"/>
                </a:solidFill>
              </a:rPr>
              <a:t>We reported </a:t>
            </a:r>
            <a:r>
              <a:rPr lang="en-US" dirty="0" smtClean="0">
                <a:solidFill>
                  <a:srgbClr val="C00000"/>
                </a:solidFill>
              </a:rPr>
              <a:t>42.1% CPR </a:t>
            </a:r>
            <a:r>
              <a:rPr lang="en-US" dirty="0" smtClean="0">
                <a:solidFill>
                  <a:schemeClr val="bg1"/>
                </a:solidFill>
              </a:rPr>
              <a:t>and</a:t>
            </a:r>
            <a:r>
              <a:rPr lang="en-US" dirty="0" smtClean="0">
                <a:solidFill>
                  <a:srgbClr val="FFC000"/>
                </a:solidFill>
              </a:rPr>
              <a:t> </a:t>
            </a:r>
            <a:r>
              <a:rPr lang="en-US" dirty="0" smtClean="0">
                <a:solidFill>
                  <a:srgbClr val="C00000"/>
                </a:solidFill>
              </a:rPr>
              <a:t>36.8% LBR </a:t>
            </a:r>
            <a:r>
              <a:rPr lang="en-US" dirty="0" smtClean="0">
                <a:solidFill>
                  <a:schemeClr val="bg1"/>
                </a:solidFill>
              </a:rPr>
              <a:t>in</a:t>
            </a:r>
            <a:r>
              <a:rPr lang="en-US" dirty="0" smtClean="0">
                <a:solidFill>
                  <a:srgbClr val="FFC000"/>
                </a:solidFill>
              </a:rPr>
              <a:t> </a:t>
            </a:r>
            <a:r>
              <a:rPr lang="en-US" dirty="0" smtClean="0">
                <a:solidFill>
                  <a:srgbClr val="C00000"/>
                </a:solidFill>
              </a:rPr>
              <a:t>cystectomy</a:t>
            </a:r>
            <a:r>
              <a:rPr lang="en-US" dirty="0" smtClean="0">
                <a:solidFill>
                  <a:srgbClr val="FFC000"/>
                </a:solidFill>
              </a:rPr>
              <a:t> </a:t>
            </a:r>
            <a:r>
              <a:rPr lang="en-US" dirty="0" smtClean="0">
                <a:solidFill>
                  <a:schemeClr val="bg1"/>
                </a:solidFill>
              </a:rPr>
              <a:t>and </a:t>
            </a:r>
            <a:r>
              <a:rPr lang="en-US" dirty="0" smtClean="0">
                <a:solidFill>
                  <a:srgbClr val="C00000"/>
                </a:solidFill>
              </a:rPr>
              <a:t>34.1%,22.5% </a:t>
            </a:r>
            <a:r>
              <a:rPr lang="en-US" dirty="0" smtClean="0">
                <a:solidFill>
                  <a:schemeClr val="bg1"/>
                </a:solidFill>
              </a:rPr>
              <a:t>in</a:t>
            </a:r>
            <a:r>
              <a:rPr lang="en-US" dirty="0" smtClean="0">
                <a:solidFill>
                  <a:srgbClr val="C00000"/>
                </a:solidFill>
              </a:rPr>
              <a:t> </a:t>
            </a:r>
            <a:r>
              <a:rPr lang="en-US" dirty="0" err="1" smtClean="0">
                <a:solidFill>
                  <a:srgbClr val="C00000"/>
                </a:solidFill>
              </a:rPr>
              <a:t>sclerotherapy</a:t>
            </a:r>
            <a:r>
              <a:rPr lang="en-US" dirty="0" smtClean="0">
                <a:solidFill>
                  <a:srgbClr val="C00000"/>
                </a:solidFill>
              </a:rPr>
              <a:t> </a:t>
            </a:r>
            <a:r>
              <a:rPr lang="en-US" dirty="0" smtClean="0">
                <a:solidFill>
                  <a:schemeClr val="bg1"/>
                </a:solidFill>
              </a:rPr>
              <a:t>group</a:t>
            </a:r>
            <a:r>
              <a:rPr lang="en-US" dirty="0" smtClean="0">
                <a:solidFill>
                  <a:srgbClr val="FFC000"/>
                </a:solidFill>
              </a:rPr>
              <a:t> </a:t>
            </a:r>
            <a:r>
              <a:rPr lang="en-US" dirty="0" smtClean="0">
                <a:solidFill>
                  <a:schemeClr val="bg1"/>
                </a:solidFill>
              </a:rPr>
              <a:t>.(p&gt;0.05)</a:t>
            </a:r>
          </a:p>
          <a:p>
            <a:pPr lvl="0"/>
            <a:endParaRPr lang="en-US" dirty="0" smtClean="0">
              <a:solidFill>
                <a:schemeClr val="bg1"/>
              </a:solidFill>
            </a:endParaRPr>
          </a:p>
          <a:p>
            <a:endParaRPr lang="en-US" dirty="0"/>
          </a:p>
        </p:txBody>
      </p:sp>
    </p:spTree>
    <p:extLst>
      <p:ext uri="{BB962C8B-B14F-4D97-AF65-F5344CB8AC3E}">
        <p14:creationId xmlns:p14="http://schemas.microsoft.com/office/powerpoint/2010/main" val="9160692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58" y="1825625"/>
            <a:ext cx="10044332" cy="4701784"/>
          </a:xfrm>
        </p:spPr>
        <p:txBody>
          <a:bodyPr>
            <a:normAutofit/>
          </a:bodyPr>
          <a:lstStyle/>
          <a:p>
            <a:r>
              <a:rPr lang="en-US" b="1" dirty="0" err="1" smtClean="0">
                <a:solidFill>
                  <a:srgbClr val="C00000"/>
                </a:solidFill>
              </a:rPr>
              <a:t>Aflatoonian</a:t>
            </a:r>
            <a:r>
              <a:rPr lang="en-US" b="1" dirty="0" smtClean="0">
                <a:solidFill>
                  <a:srgbClr val="C00000"/>
                </a:solidFill>
              </a:rPr>
              <a:t> et al </a:t>
            </a:r>
            <a:r>
              <a:rPr lang="en-US" b="1" dirty="0" smtClean="0">
                <a:solidFill>
                  <a:schemeClr val="bg1"/>
                </a:solidFill>
              </a:rPr>
              <a:t>compared </a:t>
            </a:r>
            <a:r>
              <a:rPr lang="en-US" b="1" dirty="0" err="1" smtClean="0">
                <a:solidFill>
                  <a:srgbClr val="C00000"/>
                </a:solidFill>
              </a:rPr>
              <a:t>sclerotherapy</a:t>
            </a:r>
            <a:r>
              <a:rPr lang="en-US" b="1" dirty="0" smtClean="0">
                <a:solidFill>
                  <a:srgbClr val="C00000"/>
                </a:solidFill>
              </a:rPr>
              <a:t> </a:t>
            </a:r>
            <a:r>
              <a:rPr lang="en-US" b="1" dirty="0" smtClean="0">
                <a:solidFill>
                  <a:schemeClr val="bg1"/>
                </a:solidFill>
              </a:rPr>
              <a:t>and </a:t>
            </a:r>
            <a:r>
              <a:rPr lang="en-US" b="1" dirty="0" smtClean="0">
                <a:solidFill>
                  <a:srgbClr val="C00000"/>
                </a:solidFill>
              </a:rPr>
              <a:t>no treatment </a:t>
            </a:r>
            <a:r>
              <a:rPr lang="en-US" b="1" dirty="0" smtClean="0">
                <a:solidFill>
                  <a:schemeClr val="bg1"/>
                </a:solidFill>
              </a:rPr>
              <a:t>in </a:t>
            </a:r>
            <a:r>
              <a:rPr lang="en-US" b="1" dirty="0" smtClean="0">
                <a:solidFill>
                  <a:srgbClr val="C00000"/>
                </a:solidFill>
              </a:rPr>
              <a:t>recurrence of OMAs</a:t>
            </a:r>
            <a:r>
              <a:rPr lang="en-US" b="1" dirty="0" smtClean="0">
                <a:solidFill>
                  <a:srgbClr val="FFC000"/>
                </a:solidFill>
              </a:rPr>
              <a:t> </a:t>
            </a:r>
            <a:r>
              <a:rPr lang="en-US" b="1" dirty="0" smtClean="0">
                <a:solidFill>
                  <a:schemeClr val="bg1"/>
                </a:solidFill>
              </a:rPr>
              <a:t>after </a:t>
            </a:r>
            <a:r>
              <a:rPr lang="en-US" b="1" dirty="0" err="1" smtClean="0">
                <a:solidFill>
                  <a:schemeClr val="bg1"/>
                </a:solidFill>
              </a:rPr>
              <a:t>surgery.They</a:t>
            </a:r>
            <a:r>
              <a:rPr lang="en-US" b="1" dirty="0" smtClean="0">
                <a:solidFill>
                  <a:schemeClr val="bg1"/>
                </a:solidFill>
              </a:rPr>
              <a:t> found </a:t>
            </a:r>
            <a:r>
              <a:rPr lang="en-US" b="1" dirty="0" smtClean="0">
                <a:solidFill>
                  <a:srgbClr val="C00000"/>
                </a:solidFill>
              </a:rPr>
              <a:t>similar</a:t>
            </a:r>
            <a:r>
              <a:rPr lang="en-US" b="1" dirty="0" smtClean="0">
                <a:solidFill>
                  <a:schemeClr val="bg1"/>
                </a:solidFill>
              </a:rPr>
              <a:t> AFC, total oocytes, embryo and CPR in both groups of patients</a:t>
            </a:r>
          </a:p>
          <a:p>
            <a:endParaRPr lang="en-US" b="1" dirty="0" smtClean="0">
              <a:solidFill>
                <a:schemeClr val="bg1"/>
              </a:solidFill>
            </a:endParaRPr>
          </a:p>
          <a:p>
            <a:r>
              <a:rPr lang="en-US" b="1" dirty="0" err="1" smtClean="0">
                <a:solidFill>
                  <a:schemeClr val="bg1"/>
                </a:solidFill>
              </a:rPr>
              <a:t>Yazbeck</a:t>
            </a:r>
            <a:r>
              <a:rPr lang="en-US" b="1" dirty="0" smtClean="0">
                <a:solidFill>
                  <a:schemeClr val="bg1"/>
                </a:solidFill>
              </a:rPr>
              <a:t> et al. in their prospective study did the </a:t>
            </a:r>
            <a:r>
              <a:rPr lang="en-US" b="1" dirty="0" smtClean="0">
                <a:solidFill>
                  <a:srgbClr val="C00000"/>
                </a:solidFill>
              </a:rPr>
              <a:t>same comparison </a:t>
            </a:r>
            <a:r>
              <a:rPr lang="en-US" b="1" dirty="0" smtClean="0">
                <a:solidFill>
                  <a:schemeClr val="bg1"/>
                </a:solidFill>
              </a:rPr>
              <a:t>between </a:t>
            </a:r>
            <a:r>
              <a:rPr lang="en-US" b="1" dirty="0" smtClean="0">
                <a:solidFill>
                  <a:srgbClr val="C00000"/>
                </a:solidFill>
              </a:rPr>
              <a:t>laparoscopic cystectomy </a:t>
            </a:r>
            <a:r>
              <a:rPr lang="en-US" b="1" dirty="0" smtClean="0">
                <a:solidFill>
                  <a:schemeClr val="bg1"/>
                </a:solidFill>
              </a:rPr>
              <a:t>and </a:t>
            </a:r>
            <a:r>
              <a:rPr lang="en-US" b="1" dirty="0" smtClean="0">
                <a:solidFill>
                  <a:srgbClr val="C00000"/>
                </a:solidFill>
              </a:rPr>
              <a:t>EST </a:t>
            </a:r>
            <a:r>
              <a:rPr lang="en-US" b="1" dirty="0" smtClean="0">
                <a:solidFill>
                  <a:schemeClr val="bg1"/>
                </a:solidFill>
              </a:rPr>
              <a:t>but in patients with </a:t>
            </a:r>
            <a:r>
              <a:rPr lang="en-US" b="1" dirty="0" smtClean="0">
                <a:solidFill>
                  <a:srgbClr val="C00000"/>
                </a:solidFill>
              </a:rPr>
              <a:t>recurrence of OMAs </a:t>
            </a:r>
            <a:r>
              <a:rPr lang="en-US" b="1" dirty="0" smtClean="0">
                <a:solidFill>
                  <a:schemeClr val="bg1"/>
                </a:solidFill>
              </a:rPr>
              <a:t>with consideration to this fact that the </a:t>
            </a:r>
            <a:r>
              <a:rPr lang="en-US" b="1" dirty="0" smtClean="0">
                <a:solidFill>
                  <a:srgbClr val="C00000"/>
                </a:solidFill>
              </a:rPr>
              <a:t>AMH level was higher in the EST </a:t>
            </a:r>
            <a:r>
              <a:rPr lang="en-US" b="1" dirty="0" smtClean="0">
                <a:solidFill>
                  <a:schemeClr val="bg1"/>
                </a:solidFill>
              </a:rPr>
              <a:t>group from the beginning time of research and FSH level also was lower in EST group </a:t>
            </a:r>
          </a:p>
          <a:p>
            <a:endParaRPr lang="en-US" dirty="0"/>
          </a:p>
        </p:txBody>
      </p:sp>
    </p:spTree>
    <p:extLst>
      <p:ext uri="{BB962C8B-B14F-4D97-AF65-F5344CB8AC3E}">
        <p14:creationId xmlns:p14="http://schemas.microsoft.com/office/powerpoint/2010/main" val="41142333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758" y="1093967"/>
            <a:ext cx="8992855" cy="4782217"/>
          </a:xfrm>
          <a:prstGeom prst="rect">
            <a:avLst/>
          </a:prstGeom>
        </p:spPr>
      </p:pic>
    </p:spTree>
    <p:extLst>
      <p:ext uri="{BB962C8B-B14F-4D97-AF65-F5344CB8AC3E}">
        <p14:creationId xmlns:p14="http://schemas.microsoft.com/office/powerpoint/2010/main" val="23787524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1097280"/>
            <a:ext cx="8946541" cy="5151119"/>
          </a:xfrm>
        </p:spPr>
        <p:txBody>
          <a:bodyPr>
            <a:normAutofit/>
          </a:bodyPr>
          <a:lstStyle/>
          <a:p>
            <a:r>
              <a:rPr lang="en-US" b="1" dirty="0" smtClean="0">
                <a:solidFill>
                  <a:srgbClr val="C00000"/>
                </a:solidFill>
              </a:rPr>
              <a:t>Hsieh et al </a:t>
            </a:r>
            <a:r>
              <a:rPr lang="en-US" b="1" dirty="0" smtClean="0">
                <a:solidFill>
                  <a:schemeClr val="bg1"/>
                </a:solidFill>
              </a:rPr>
              <a:t>reported </a:t>
            </a:r>
            <a:r>
              <a:rPr lang="en-US" b="1" dirty="0" smtClean="0">
                <a:solidFill>
                  <a:srgbClr val="C00000"/>
                </a:solidFill>
              </a:rPr>
              <a:t>increased in AFC after EST </a:t>
            </a:r>
            <a:r>
              <a:rPr lang="en-US" b="1" dirty="0" smtClean="0">
                <a:solidFill>
                  <a:schemeClr val="bg1"/>
                </a:solidFill>
              </a:rPr>
              <a:t>with the explanation that decreased the pressure on ovarian blood supply and also decreased the </a:t>
            </a:r>
            <a:r>
              <a:rPr lang="en-US" b="1" dirty="0" smtClean="0">
                <a:solidFill>
                  <a:srgbClr val="C00000"/>
                </a:solidFill>
              </a:rPr>
              <a:t>mechanical pressure inside</a:t>
            </a:r>
            <a:r>
              <a:rPr lang="en-US" b="1" dirty="0" smtClean="0">
                <a:solidFill>
                  <a:srgbClr val="FFC000"/>
                </a:solidFill>
              </a:rPr>
              <a:t> </a:t>
            </a:r>
            <a:r>
              <a:rPr lang="en-US" b="1" dirty="0" smtClean="0">
                <a:solidFill>
                  <a:schemeClr val="bg1"/>
                </a:solidFill>
              </a:rPr>
              <a:t>the ovary could improve the follicular growth after EST. </a:t>
            </a:r>
            <a:endParaRPr lang="en-US" b="1" dirty="0">
              <a:solidFill>
                <a:schemeClr val="bg1"/>
              </a:solidFill>
            </a:endParaRPr>
          </a:p>
          <a:p>
            <a:pPr marL="0" indent="0">
              <a:buNone/>
            </a:pPr>
            <a:endParaRPr lang="en-US" b="1" dirty="0" smtClean="0">
              <a:solidFill>
                <a:srgbClr val="C00000"/>
              </a:solidFill>
            </a:endParaRPr>
          </a:p>
          <a:p>
            <a:pPr marL="0" indent="0">
              <a:buNone/>
            </a:pPr>
            <a:r>
              <a:rPr lang="en-US" b="1" dirty="0" smtClean="0">
                <a:solidFill>
                  <a:srgbClr val="C00000"/>
                </a:solidFill>
              </a:rPr>
              <a:t>They didn’t check any markers that related to ovarian reserve before and after procedure and just focused on AFC.</a:t>
            </a:r>
          </a:p>
          <a:p>
            <a:pPr marL="0" indent="0">
              <a:buNone/>
            </a:pPr>
            <a:r>
              <a:rPr lang="en-US" b="1" dirty="0" smtClean="0">
                <a:solidFill>
                  <a:schemeClr val="bg1"/>
                </a:solidFill>
              </a:rPr>
              <a:t>	</a:t>
            </a:r>
          </a:p>
          <a:p>
            <a:r>
              <a:rPr lang="en-US" b="1" dirty="0" smtClean="0">
                <a:solidFill>
                  <a:srgbClr val="C00000"/>
                </a:solidFill>
              </a:rPr>
              <a:t>Increased AFC </a:t>
            </a:r>
            <a:r>
              <a:rPr lang="en-US" b="1" dirty="0" smtClean="0">
                <a:solidFill>
                  <a:schemeClr val="bg1"/>
                </a:solidFill>
              </a:rPr>
              <a:t>after EST may lead to </a:t>
            </a:r>
            <a:r>
              <a:rPr lang="en-US" b="1" dirty="0" smtClean="0">
                <a:solidFill>
                  <a:srgbClr val="C00000"/>
                </a:solidFill>
              </a:rPr>
              <a:t>better ultrasonic view </a:t>
            </a:r>
            <a:r>
              <a:rPr lang="en-US" b="1" dirty="0" smtClean="0">
                <a:solidFill>
                  <a:schemeClr val="bg1"/>
                </a:solidFill>
              </a:rPr>
              <a:t>than the theory of increased ovarian function in absence of OMA .</a:t>
            </a:r>
          </a:p>
          <a:p>
            <a:endParaRPr lang="en-US" dirty="0" smtClean="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18008993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09193" y="840619"/>
            <a:ext cx="9144793" cy="4674409"/>
          </a:xfrm>
          <a:prstGeom prst="rect">
            <a:avLst/>
          </a:prstGeom>
        </p:spPr>
      </p:pic>
    </p:spTree>
    <p:extLst>
      <p:ext uri="{BB962C8B-B14F-4D97-AF65-F5344CB8AC3E}">
        <p14:creationId xmlns:p14="http://schemas.microsoft.com/office/powerpoint/2010/main" val="29902200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1231900"/>
            <a:ext cx="8946541" cy="5016499"/>
          </a:xfrm>
        </p:spPr>
        <p:txBody>
          <a:bodyPr/>
          <a:lstStyle/>
          <a:p>
            <a:r>
              <a:rPr lang="en-US" b="1" dirty="0" smtClean="0">
                <a:solidFill>
                  <a:schemeClr val="bg1"/>
                </a:solidFill>
              </a:rPr>
              <a:t>in our systematic review and meta-analysis, </a:t>
            </a:r>
            <a:r>
              <a:rPr lang="en-US" b="1" dirty="0" smtClean="0">
                <a:solidFill>
                  <a:srgbClr val="C00000"/>
                </a:solidFill>
              </a:rPr>
              <a:t>surgery,</a:t>
            </a:r>
            <a:r>
              <a:rPr lang="en-US" b="1" dirty="0" smtClean="0">
                <a:solidFill>
                  <a:schemeClr val="bg1"/>
                </a:solidFill>
              </a:rPr>
              <a:t> following </a:t>
            </a:r>
            <a:r>
              <a:rPr lang="en-US" b="1" dirty="0" smtClean="0">
                <a:solidFill>
                  <a:srgbClr val="C00000"/>
                </a:solidFill>
              </a:rPr>
              <a:t>aspiration ± </a:t>
            </a:r>
            <a:r>
              <a:rPr lang="en-US" b="1" dirty="0" err="1" smtClean="0">
                <a:solidFill>
                  <a:srgbClr val="C00000"/>
                </a:solidFill>
              </a:rPr>
              <a:t>sclerotherapy</a:t>
            </a:r>
            <a:r>
              <a:rPr lang="en-US" b="1" dirty="0" smtClean="0">
                <a:solidFill>
                  <a:srgbClr val="C00000"/>
                </a:solidFill>
              </a:rPr>
              <a:t> + ART </a:t>
            </a:r>
            <a:r>
              <a:rPr lang="en-US" b="1" dirty="0" smtClean="0">
                <a:solidFill>
                  <a:schemeClr val="bg1"/>
                </a:solidFill>
              </a:rPr>
              <a:t>was the second most successful treatment based on </a:t>
            </a:r>
            <a:r>
              <a:rPr lang="en-US" b="1" dirty="0" smtClean="0">
                <a:solidFill>
                  <a:srgbClr val="C00000"/>
                </a:solidFill>
              </a:rPr>
              <a:t>clinical pregnancy outcome</a:t>
            </a:r>
          </a:p>
          <a:p>
            <a:endParaRPr lang="en-US" dirty="0">
              <a:solidFill>
                <a:srgbClr val="C00000"/>
              </a:solidFill>
            </a:endParaRPr>
          </a:p>
        </p:txBody>
      </p:sp>
      <p:pic>
        <p:nvPicPr>
          <p:cNvPr id="4" name="Picture 3"/>
          <p:cNvPicPr>
            <a:picLocks noChangeAspect="1"/>
          </p:cNvPicPr>
          <p:nvPr/>
        </p:nvPicPr>
        <p:blipFill>
          <a:blip r:embed="rId2"/>
          <a:stretch>
            <a:fillRect/>
          </a:stretch>
        </p:blipFill>
        <p:spPr>
          <a:xfrm>
            <a:off x="586935" y="3006969"/>
            <a:ext cx="9706708" cy="3493677"/>
          </a:xfrm>
          <a:prstGeom prst="rect">
            <a:avLst/>
          </a:prstGeom>
        </p:spPr>
      </p:pic>
    </p:spTree>
    <p:extLst>
      <p:ext uri="{BB962C8B-B14F-4D97-AF65-F5344CB8AC3E}">
        <p14:creationId xmlns:p14="http://schemas.microsoft.com/office/powerpoint/2010/main" val="15864438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7939" y="298432"/>
            <a:ext cx="11376122" cy="6261135"/>
          </a:xfrm>
          <a:prstGeom prst="rect">
            <a:avLst/>
          </a:prstGeom>
        </p:spPr>
      </p:pic>
    </p:spTree>
    <p:extLst>
      <p:ext uri="{BB962C8B-B14F-4D97-AF65-F5344CB8AC3E}">
        <p14:creationId xmlns:p14="http://schemas.microsoft.com/office/powerpoint/2010/main" val="28112691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9431215" cy="4351338"/>
          </a:xfrm>
        </p:spPr>
        <p:txBody>
          <a:bodyPr/>
          <a:lstStyle/>
          <a:p>
            <a:r>
              <a:rPr lang="en-US" altLang="en-US" b="1" dirty="0">
                <a:solidFill>
                  <a:schemeClr val="bg1"/>
                </a:solidFill>
                <a:ea typeface="Calibri" panose="020F0502020204030204" pitchFamily="34" charset="0"/>
                <a:cs typeface="Times New Roman" panose="02020603050405020304" pitchFamily="18" charset="0"/>
              </a:rPr>
              <a:t>Three recent meta-analyses declared that women with </a:t>
            </a:r>
            <a:r>
              <a:rPr lang="en-US" altLang="en-US" b="1" dirty="0" err="1">
                <a:solidFill>
                  <a:schemeClr val="bg1"/>
                </a:solidFill>
                <a:ea typeface="Calibri" panose="020F0502020204030204" pitchFamily="34" charset="0"/>
                <a:cs typeface="Times New Roman" panose="02020603050405020304" pitchFamily="18" charset="0"/>
              </a:rPr>
              <a:t>endometriomas</a:t>
            </a:r>
            <a:r>
              <a:rPr lang="en-US" altLang="en-US" b="1" dirty="0">
                <a:solidFill>
                  <a:schemeClr val="bg1"/>
                </a:solidFill>
                <a:ea typeface="Calibri" panose="020F0502020204030204" pitchFamily="34" charset="0"/>
                <a:cs typeface="Times New Roman" panose="02020603050405020304" pitchFamily="18" charset="0"/>
              </a:rPr>
              <a:t> either intact or removed surgically before IVF/ICSI have </a:t>
            </a:r>
            <a:r>
              <a:rPr lang="en-US" altLang="en-US" b="1" dirty="0">
                <a:solidFill>
                  <a:srgbClr val="C00000"/>
                </a:solidFill>
                <a:ea typeface="Calibri" panose="020F0502020204030204" pitchFamily="34" charset="0"/>
                <a:cs typeface="Times New Roman" panose="02020603050405020304" pitchFamily="18" charset="0"/>
              </a:rPr>
              <a:t>similar rates </a:t>
            </a:r>
            <a:r>
              <a:rPr lang="en-US" altLang="en-US" b="1" dirty="0">
                <a:solidFill>
                  <a:schemeClr val="bg1"/>
                </a:solidFill>
                <a:ea typeface="Calibri" panose="020F0502020204030204" pitchFamily="34" charset="0"/>
                <a:cs typeface="Times New Roman" panose="02020603050405020304" pitchFamily="18" charset="0"/>
              </a:rPr>
              <a:t>of clinical pregnancy and live birth </a:t>
            </a:r>
            <a:r>
              <a:rPr lang="en-US" b="1" dirty="0">
                <a:solidFill>
                  <a:schemeClr val="bg1"/>
                </a:solidFill>
                <a:cs typeface="Times New Roman" panose="02020603050405020304" pitchFamily="18" charset="0"/>
              </a:rPr>
              <a:t>though compared with women without </a:t>
            </a:r>
            <a:r>
              <a:rPr lang="en-US" b="1" dirty="0" err="1">
                <a:solidFill>
                  <a:schemeClr val="bg1"/>
                </a:solidFill>
                <a:cs typeface="Times New Roman" panose="02020603050405020304" pitchFamily="18" charset="0"/>
              </a:rPr>
              <a:t>endometriomas</a:t>
            </a:r>
            <a:endParaRPr lang="en-US" altLang="en-US" b="1" dirty="0">
              <a:solidFill>
                <a:schemeClr val="bg1"/>
              </a:solidFill>
              <a:cs typeface="Times New Roman" panose="02020603050405020304" pitchFamily="18" charset="0"/>
            </a:endParaRPr>
          </a:p>
          <a:p>
            <a:endParaRPr lang="en-US" dirty="0"/>
          </a:p>
        </p:txBody>
      </p:sp>
    </p:spTree>
    <p:extLst>
      <p:ext uri="{BB962C8B-B14F-4D97-AF65-F5344CB8AC3E}">
        <p14:creationId xmlns:p14="http://schemas.microsoft.com/office/powerpoint/2010/main" val="40025449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015" y="731520"/>
            <a:ext cx="11142785" cy="959168"/>
          </a:xfrm>
        </p:spPr>
        <p:txBody>
          <a:bodyPr/>
          <a:lstStyle/>
          <a:p>
            <a:r>
              <a:rPr lang="en-US" b="1" dirty="0" smtClean="0">
                <a:solidFill>
                  <a:schemeClr val="bg1"/>
                </a:solidFill>
              </a:rPr>
              <a:t>Recurrence rate</a:t>
            </a:r>
            <a:endParaRPr lang="en-US" b="1" dirty="0"/>
          </a:p>
        </p:txBody>
      </p:sp>
      <p:sp>
        <p:nvSpPr>
          <p:cNvPr id="3" name="Content Placeholder 2"/>
          <p:cNvSpPr>
            <a:spLocks noGrp="1"/>
          </p:cNvSpPr>
          <p:nvPr>
            <p:ph idx="1"/>
          </p:nvPr>
        </p:nvSpPr>
        <p:spPr>
          <a:xfrm>
            <a:off x="211015" y="1825625"/>
            <a:ext cx="11142785" cy="4898732"/>
          </a:xfrm>
        </p:spPr>
        <p:txBody>
          <a:bodyPr>
            <a:normAutofit/>
          </a:bodyPr>
          <a:lstStyle/>
          <a:p>
            <a:r>
              <a:rPr lang="en-US" dirty="0" smtClean="0">
                <a:solidFill>
                  <a:schemeClr val="bg1"/>
                </a:solidFill>
              </a:rPr>
              <a:t>Recurrence rate in EST group : from </a:t>
            </a:r>
            <a:r>
              <a:rPr lang="en-US" dirty="0" smtClean="0">
                <a:solidFill>
                  <a:srgbClr val="C00000"/>
                </a:solidFill>
              </a:rPr>
              <a:t>0-20% </a:t>
            </a:r>
            <a:r>
              <a:rPr lang="en-US" dirty="0" smtClean="0">
                <a:solidFill>
                  <a:schemeClr val="bg1"/>
                </a:solidFill>
              </a:rPr>
              <a:t>in </a:t>
            </a:r>
            <a:r>
              <a:rPr lang="en-US" dirty="0" smtClean="0">
                <a:solidFill>
                  <a:srgbClr val="C00000"/>
                </a:solidFill>
              </a:rPr>
              <a:t>6 months </a:t>
            </a:r>
            <a:r>
              <a:rPr lang="en-US" dirty="0" smtClean="0">
                <a:solidFill>
                  <a:schemeClr val="bg1"/>
                </a:solidFill>
              </a:rPr>
              <a:t>follow up period to</a:t>
            </a:r>
            <a:r>
              <a:rPr lang="en-US" dirty="0" smtClean="0">
                <a:solidFill>
                  <a:srgbClr val="FFC000"/>
                </a:solidFill>
              </a:rPr>
              <a:t> </a:t>
            </a:r>
            <a:r>
              <a:rPr lang="en-US" b="1" dirty="0" smtClean="0">
                <a:solidFill>
                  <a:srgbClr val="C00000"/>
                </a:solidFill>
              </a:rPr>
              <a:t>11-28.6%</a:t>
            </a:r>
            <a:r>
              <a:rPr lang="en-US" b="1" dirty="0" smtClean="0">
                <a:solidFill>
                  <a:srgbClr val="FFC000"/>
                </a:solidFill>
              </a:rPr>
              <a:t> </a:t>
            </a:r>
            <a:r>
              <a:rPr lang="en-US" dirty="0" smtClean="0">
                <a:solidFill>
                  <a:schemeClr val="bg1"/>
                </a:solidFill>
              </a:rPr>
              <a:t>in </a:t>
            </a:r>
            <a:r>
              <a:rPr lang="en-US" b="1" dirty="0" smtClean="0">
                <a:solidFill>
                  <a:srgbClr val="C00000"/>
                </a:solidFill>
              </a:rPr>
              <a:t>16-20</a:t>
            </a:r>
            <a:r>
              <a:rPr lang="en-US" dirty="0" smtClean="0">
                <a:solidFill>
                  <a:schemeClr val="bg1"/>
                </a:solidFill>
              </a:rPr>
              <a:t> months follow up </a:t>
            </a:r>
          </a:p>
          <a:p>
            <a:r>
              <a:rPr lang="en-US" dirty="0" smtClean="0">
                <a:solidFill>
                  <a:schemeClr val="bg1"/>
                </a:solidFill>
              </a:rPr>
              <a:t>The risk of </a:t>
            </a:r>
            <a:r>
              <a:rPr lang="en-US" dirty="0" err="1" smtClean="0">
                <a:solidFill>
                  <a:schemeClr val="bg1"/>
                </a:solidFill>
              </a:rPr>
              <a:t>endometrioma</a:t>
            </a:r>
            <a:r>
              <a:rPr lang="en-US" dirty="0" smtClean="0">
                <a:solidFill>
                  <a:schemeClr val="bg1"/>
                </a:solidFill>
              </a:rPr>
              <a:t> recurrence in </a:t>
            </a:r>
            <a:r>
              <a:rPr lang="en-US" dirty="0" smtClean="0">
                <a:solidFill>
                  <a:srgbClr val="C00000"/>
                </a:solidFill>
              </a:rPr>
              <a:t>EST</a:t>
            </a:r>
            <a:r>
              <a:rPr lang="en-US" dirty="0" smtClean="0">
                <a:solidFill>
                  <a:schemeClr val="bg1"/>
                </a:solidFill>
              </a:rPr>
              <a:t> group was </a:t>
            </a:r>
            <a:r>
              <a:rPr lang="en-US" dirty="0" smtClean="0">
                <a:solidFill>
                  <a:srgbClr val="C00000"/>
                </a:solidFill>
              </a:rPr>
              <a:t>3.47 times higher </a:t>
            </a:r>
            <a:r>
              <a:rPr lang="en-US" dirty="0" smtClean="0">
                <a:solidFill>
                  <a:schemeClr val="bg1"/>
                </a:solidFill>
              </a:rPr>
              <a:t>in the irrigation group compared with the retention group </a:t>
            </a:r>
          </a:p>
          <a:p>
            <a:r>
              <a:rPr lang="en-US" dirty="0" smtClean="0">
                <a:solidFill>
                  <a:schemeClr val="bg1"/>
                </a:solidFill>
              </a:rPr>
              <a:t>Recurrence rates for </a:t>
            </a:r>
            <a:r>
              <a:rPr lang="en-US" dirty="0" err="1" smtClean="0">
                <a:solidFill>
                  <a:srgbClr val="C00000"/>
                </a:solidFill>
              </a:rPr>
              <a:t>endometrioma</a:t>
            </a:r>
            <a:r>
              <a:rPr lang="en-US" dirty="0" smtClean="0">
                <a:solidFill>
                  <a:schemeClr val="bg1"/>
                </a:solidFill>
              </a:rPr>
              <a:t> are reported from </a:t>
            </a:r>
            <a:r>
              <a:rPr lang="en-US" dirty="0" smtClean="0">
                <a:solidFill>
                  <a:srgbClr val="C00000"/>
                </a:solidFill>
              </a:rPr>
              <a:t>7.31 to 32% </a:t>
            </a:r>
            <a:r>
              <a:rPr lang="en-US" dirty="0" smtClean="0">
                <a:solidFill>
                  <a:schemeClr val="bg1"/>
                </a:solidFill>
              </a:rPr>
              <a:t>within </a:t>
            </a:r>
            <a:r>
              <a:rPr lang="en-US" dirty="0" smtClean="0">
                <a:solidFill>
                  <a:srgbClr val="C00000"/>
                </a:solidFill>
              </a:rPr>
              <a:t>1-6 </a:t>
            </a:r>
            <a:r>
              <a:rPr lang="en-US" dirty="0" smtClean="0">
                <a:solidFill>
                  <a:schemeClr val="bg1"/>
                </a:solidFill>
              </a:rPr>
              <a:t>years after excision </a:t>
            </a:r>
          </a:p>
          <a:p>
            <a:r>
              <a:rPr lang="en-US" dirty="0">
                <a:solidFill>
                  <a:schemeClr val="bg1"/>
                </a:solidFill>
              </a:rPr>
              <a:t>T</a:t>
            </a:r>
            <a:r>
              <a:rPr lang="en-US" dirty="0" smtClean="0">
                <a:solidFill>
                  <a:schemeClr val="bg1"/>
                </a:solidFill>
              </a:rPr>
              <a:t>he recurrence rate of </a:t>
            </a:r>
            <a:r>
              <a:rPr lang="en-US" dirty="0" err="1" smtClean="0">
                <a:solidFill>
                  <a:schemeClr val="bg1"/>
                </a:solidFill>
              </a:rPr>
              <a:t>endometrioma</a:t>
            </a:r>
            <a:r>
              <a:rPr lang="en-US" dirty="0" smtClean="0">
                <a:solidFill>
                  <a:schemeClr val="bg1"/>
                </a:solidFill>
              </a:rPr>
              <a:t> after cystectomy is higher in patients with </a:t>
            </a:r>
          </a:p>
          <a:p>
            <a:pPr marL="0" indent="0">
              <a:buNone/>
            </a:pPr>
            <a:r>
              <a:rPr lang="en-US" dirty="0" smtClean="0">
                <a:solidFill>
                  <a:srgbClr val="C00000"/>
                </a:solidFill>
              </a:rPr>
              <a:t>advanced endometriosis</a:t>
            </a:r>
            <a:r>
              <a:rPr lang="en-US" dirty="0" smtClean="0">
                <a:solidFill>
                  <a:schemeClr val="bg1"/>
                </a:solidFill>
              </a:rPr>
              <a:t> at time of surgery and in </a:t>
            </a:r>
            <a:r>
              <a:rPr lang="en-US" dirty="0" smtClean="0">
                <a:solidFill>
                  <a:srgbClr val="C00000"/>
                </a:solidFill>
              </a:rPr>
              <a:t>younger patients</a:t>
            </a:r>
            <a:r>
              <a:rPr lang="en-US" dirty="0" smtClean="0">
                <a:solidFill>
                  <a:schemeClr val="bg1"/>
                </a:solidFill>
              </a:rPr>
              <a:t>; </a:t>
            </a:r>
          </a:p>
          <a:p>
            <a:endParaRPr lang="en-US" u="sng" dirty="0">
              <a:solidFill>
                <a:schemeClr val="bg1"/>
              </a:solidFill>
            </a:endParaRPr>
          </a:p>
        </p:txBody>
      </p:sp>
    </p:spTree>
    <p:extLst>
      <p:ext uri="{BB962C8B-B14F-4D97-AF65-F5344CB8AC3E}">
        <p14:creationId xmlns:p14="http://schemas.microsoft.com/office/powerpoint/2010/main" val="2340159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17785"/>
            <a:ext cx="9220200" cy="4559177"/>
          </a:xfrm>
        </p:spPr>
        <p:txBody>
          <a:bodyPr/>
          <a:lstStyle/>
          <a:p>
            <a:r>
              <a:rPr lang="nl-NL" dirty="0" smtClean="0">
                <a:solidFill>
                  <a:schemeClr val="bg1"/>
                </a:solidFill>
              </a:rPr>
              <a:t>Our recurrence rate: </a:t>
            </a:r>
            <a:r>
              <a:rPr lang="nl-NL" dirty="0" smtClean="0">
                <a:solidFill>
                  <a:srgbClr val="C00000"/>
                </a:solidFill>
              </a:rPr>
              <a:t>14.0% </a:t>
            </a:r>
            <a:r>
              <a:rPr lang="nl-NL" dirty="0" smtClean="0">
                <a:solidFill>
                  <a:schemeClr val="bg1"/>
                </a:solidFill>
              </a:rPr>
              <a:t>and </a:t>
            </a:r>
            <a:r>
              <a:rPr lang="nl-NL" dirty="0" smtClean="0">
                <a:solidFill>
                  <a:srgbClr val="C00000"/>
                </a:solidFill>
              </a:rPr>
              <a:t>34.1% </a:t>
            </a:r>
            <a:r>
              <a:rPr lang="nl-NL" dirty="0" smtClean="0">
                <a:solidFill>
                  <a:schemeClr val="bg1"/>
                </a:solidFill>
              </a:rPr>
              <a:t>in the surgery and sclerotherapy group, (p=0.017X²=5.67)</a:t>
            </a:r>
            <a:endParaRPr lang="en-US" dirty="0" smtClean="0">
              <a:solidFill>
                <a:schemeClr val="bg1"/>
              </a:solidFill>
            </a:endParaRPr>
          </a:p>
          <a:p>
            <a:endParaRPr lang="en-US" b="1" dirty="0" smtClean="0">
              <a:solidFill>
                <a:schemeClr val="bg1"/>
              </a:solidFill>
            </a:endParaRPr>
          </a:p>
          <a:p>
            <a:r>
              <a:rPr lang="en-US" b="1" dirty="0" smtClean="0">
                <a:solidFill>
                  <a:schemeClr val="bg1"/>
                </a:solidFill>
              </a:rPr>
              <a:t>It should be due to </a:t>
            </a:r>
            <a:r>
              <a:rPr lang="en-US" b="1" dirty="0" smtClean="0">
                <a:solidFill>
                  <a:srgbClr val="C00000"/>
                </a:solidFill>
              </a:rPr>
              <a:t>longer period of follow up in our </a:t>
            </a:r>
            <a:r>
              <a:rPr lang="en-US" b="1" dirty="0" smtClean="0">
                <a:solidFill>
                  <a:schemeClr val="bg1"/>
                </a:solidFill>
              </a:rPr>
              <a:t>study and also the </a:t>
            </a:r>
            <a:r>
              <a:rPr lang="en-US" b="1" dirty="0" smtClean="0">
                <a:solidFill>
                  <a:srgbClr val="C00000"/>
                </a:solidFill>
              </a:rPr>
              <a:t>age of our study </a:t>
            </a:r>
            <a:r>
              <a:rPr lang="en-US" b="1" dirty="0" smtClean="0">
                <a:solidFill>
                  <a:schemeClr val="bg1"/>
                </a:solidFill>
              </a:rPr>
              <a:t>population (30-31 Y/O).</a:t>
            </a:r>
          </a:p>
          <a:p>
            <a:endParaRPr lang="en-US" dirty="0"/>
          </a:p>
        </p:txBody>
      </p:sp>
    </p:spTree>
    <p:extLst>
      <p:ext uri="{BB962C8B-B14F-4D97-AF65-F5344CB8AC3E}">
        <p14:creationId xmlns:p14="http://schemas.microsoft.com/office/powerpoint/2010/main" val="11281579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166" y="500062"/>
            <a:ext cx="10903634" cy="1325563"/>
          </a:xfrm>
        </p:spPr>
        <p:txBody>
          <a:bodyPr/>
          <a:lstStyle/>
          <a:p>
            <a:r>
              <a:rPr lang="en-US" b="1" dirty="0" smtClean="0">
                <a:solidFill>
                  <a:schemeClr val="bg1"/>
                </a:solidFill>
              </a:rPr>
              <a:t>Adverse outcome:</a:t>
            </a:r>
            <a:endParaRPr lang="en-US" b="1" dirty="0">
              <a:solidFill>
                <a:schemeClr val="bg1"/>
              </a:solidFill>
            </a:endParaRPr>
          </a:p>
        </p:txBody>
      </p:sp>
      <p:sp>
        <p:nvSpPr>
          <p:cNvPr id="3" name="Content Placeholder 2"/>
          <p:cNvSpPr>
            <a:spLocks noGrp="1"/>
          </p:cNvSpPr>
          <p:nvPr>
            <p:ph idx="1"/>
          </p:nvPr>
        </p:nvSpPr>
        <p:spPr>
          <a:xfrm>
            <a:off x="838200" y="1825624"/>
            <a:ext cx="10515600" cy="4856529"/>
          </a:xfrm>
        </p:spPr>
        <p:txBody>
          <a:bodyPr>
            <a:normAutofit/>
          </a:bodyPr>
          <a:lstStyle/>
          <a:p>
            <a:r>
              <a:rPr lang="en-US" b="1" dirty="0" smtClean="0">
                <a:solidFill>
                  <a:schemeClr val="bg1"/>
                </a:solidFill>
              </a:rPr>
              <a:t>We found </a:t>
            </a:r>
            <a:r>
              <a:rPr lang="en-US" b="1" dirty="0" smtClean="0">
                <a:solidFill>
                  <a:srgbClr val="C00000"/>
                </a:solidFill>
              </a:rPr>
              <a:t>no malignancy </a:t>
            </a:r>
            <a:r>
              <a:rPr lang="en-US" b="1" dirty="0" smtClean="0">
                <a:solidFill>
                  <a:schemeClr val="bg1"/>
                </a:solidFill>
              </a:rPr>
              <a:t>in all histological samples obtained during cystectomy or </a:t>
            </a:r>
            <a:r>
              <a:rPr lang="en-US" b="1" dirty="0" err="1" smtClean="0">
                <a:solidFill>
                  <a:schemeClr val="bg1"/>
                </a:solidFill>
              </a:rPr>
              <a:t>sclerotherapy</a:t>
            </a:r>
            <a:r>
              <a:rPr lang="en-US" b="1" dirty="0" smtClean="0">
                <a:solidFill>
                  <a:schemeClr val="bg1"/>
                </a:solidFill>
              </a:rPr>
              <a:t>. </a:t>
            </a:r>
          </a:p>
          <a:p>
            <a:r>
              <a:rPr lang="en-US" b="1" dirty="0" smtClean="0">
                <a:solidFill>
                  <a:schemeClr val="bg1"/>
                </a:solidFill>
              </a:rPr>
              <a:t>The </a:t>
            </a:r>
            <a:r>
              <a:rPr lang="en-US" b="1" dirty="0" smtClean="0">
                <a:solidFill>
                  <a:srgbClr val="C00000"/>
                </a:solidFill>
              </a:rPr>
              <a:t>overall risk of malignancy </a:t>
            </a:r>
            <a:r>
              <a:rPr lang="en-US" b="1" dirty="0" smtClean="0">
                <a:solidFill>
                  <a:schemeClr val="bg1"/>
                </a:solidFill>
              </a:rPr>
              <a:t>: (</a:t>
            </a:r>
            <a:r>
              <a:rPr lang="en-US" b="1" dirty="0" smtClean="0">
                <a:solidFill>
                  <a:srgbClr val="C00000"/>
                </a:solidFill>
              </a:rPr>
              <a:t>0.8-0.9</a:t>
            </a:r>
            <a:r>
              <a:rPr lang="en-US" b="1" dirty="0" smtClean="0">
                <a:solidFill>
                  <a:srgbClr val="FFC000"/>
                </a:solidFill>
              </a:rPr>
              <a:t> </a:t>
            </a:r>
            <a:r>
              <a:rPr lang="en-US" b="1" dirty="0" smtClean="0">
                <a:solidFill>
                  <a:schemeClr val="bg1"/>
                </a:solidFill>
              </a:rPr>
              <a:t>%) especially in reproductive age with typical </a:t>
            </a:r>
            <a:r>
              <a:rPr lang="en-US" b="1" dirty="0" err="1" smtClean="0">
                <a:solidFill>
                  <a:schemeClr val="bg1"/>
                </a:solidFill>
              </a:rPr>
              <a:t>endometriotic</a:t>
            </a:r>
            <a:r>
              <a:rPr lang="en-US" b="1" dirty="0" smtClean="0">
                <a:solidFill>
                  <a:schemeClr val="bg1"/>
                </a:solidFill>
              </a:rPr>
              <a:t> features of cyst in ultrasonography </a:t>
            </a:r>
          </a:p>
          <a:p>
            <a:endParaRPr lang="en-US" b="1" dirty="0">
              <a:solidFill>
                <a:schemeClr val="bg1"/>
              </a:solidFill>
            </a:endParaRPr>
          </a:p>
          <a:p>
            <a:r>
              <a:rPr lang="en-US" b="1" dirty="0" smtClean="0">
                <a:solidFill>
                  <a:schemeClr val="bg1"/>
                </a:solidFill>
              </a:rPr>
              <a:t>Other risks </a:t>
            </a:r>
            <a:r>
              <a:rPr lang="en-US" b="1" dirty="0" smtClean="0">
                <a:solidFill>
                  <a:srgbClr val="FFC000"/>
                </a:solidFill>
              </a:rPr>
              <a:t>: </a:t>
            </a:r>
            <a:r>
              <a:rPr lang="en-US" b="1" dirty="0" smtClean="0">
                <a:solidFill>
                  <a:srgbClr val="C00000"/>
                </a:solidFill>
              </a:rPr>
              <a:t>rupture</a:t>
            </a:r>
            <a:r>
              <a:rPr lang="en-US" b="1" dirty="0" smtClean="0">
                <a:solidFill>
                  <a:srgbClr val="FFC000"/>
                </a:solidFill>
              </a:rPr>
              <a:t> </a:t>
            </a:r>
            <a:r>
              <a:rPr lang="en-US" b="1" dirty="0" smtClean="0">
                <a:solidFill>
                  <a:schemeClr val="bg1"/>
                </a:solidFill>
              </a:rPr>
              <a:t>of the </a:t>
            </a:r>
            <a:r>
              <a:rPr lang="en-US" b="1" dirty="0" err="1" smtClean="0">
                <a:solidFill>
                  <a:schemeClr val="bg1"/>
                </a:solidFill>
              </a:rPr>
              <a:t>endometrioma</a:t>
            </a:r>
            <a:r>
              <a:rPr lang="en-US" b="1" dirty="0" smtClean="0">
                <a:solidFill>
                  <a:schemeClr val="bg1"/>
                </a:solidFill>
              </a:rPr>
              <a:t> and/or the development of a pelvic </a:t>
            </a:r>
            <a:r>
              <a:rPr lang="en-US" b="1" dirty="0" smtClean="0">
                <a:solidFill>
                  <a:srgbClr val="C00000"/>
                </a:solidFill>
              </a:rPr>
              <a:t>abscess, difficulties </a:t>
            </a:r>
            <a:r>
              <a:rPr lang="en-US" b="1" dirty="0" smtClean="0">
                <a:solidFill>
                  <a:schemeClr val="bg1"/>
                </a:solidFill>
              </a:rPr>
              <a:t>during oocyte retrieval, </a:t>
            </a:r>
            <a:r>
              <a:rPr lang="en-US" b="1" dirty="0" smtClean="0">
                <a:solidFill>
                  <a:srgbClr val="C00000"/>
                </a:solidFill>
              </a:rPr>
              <a:t>follicular fluid contamination with </a:t>
            </a:r>
            <a:r>
              <a:rPr lang="en-US" b="1" dirty="0" err="1" smtClean="0">
                <a:solidFill>
                  <a:srgbClr val="C00000"/>
                </a:solidFill>
              </a:rPr>
              <a:t>endometrioma</a:t>
            </a:r>
            <a:r>
              <a:rPr lang="en-US" b="1" dirty="0" smtClean="0">
                <a:solidFill>
                  <a:srgbClr val="C00000"/>
                </a:solidFill>
              </a:rPr>
              <a:t> </a:t>
            </a:r>
            <a:r>
              <a:rPr lang="en-US" b="1" dirty="0" smtClean="0">
                <a:solidFill>
                  <a:schemeClr val="bg1"/>
                </a:solidFill>
              </a:rPr>
              <a:t>content and progression of endometriosis </a:t>
            </a:r>
          </a:p>
          <a:p>
            <a:endParaRPr lang="en-US" b="1" dirty="0" smtClean="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36342067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153551"/>
            <a:ext cx="9023252" cy="5500466"/>
          </a:xfrm>
        </p:spPr>
        <p:txBody>
          <a:bodyPr/>
          <a:lstStyle/>
          <a:p>
            <a:r>
              <a:rPr lang="en-US" b="1" dirty="0" smtClean="0">
                <a:solidFill>
                  <a:srgbClr val="C00000"/>
                </a:solidFill>
              </a:rPr>
              <a:t>Although based on </a:t>
            </a:r>
            <a:r>
              <a:rPr lang="en-US" b="1" dirty="0" err="1" smtClean="0">
                <a:solidFill>
                  <a:srgbClr val="C00000"/>
                </a:solidFill>
              </a:rPr>
              <a:t>Villettec</a:t>
            </a:r>
            <a:r>
              <a:rPr lang="en-US" b="1" dirty="0" smtClean="0">
                <a:solidFill>
                  <a:srgbClr val="C00000"/>
                </a:solidFill>
              </a:rPr>
              <a:t> et al </a:t>
            </a:r>
            <a:r>
              <a:rPr lang="en-US" b="1" dirty="0" err="1" smtClean="0">
                <a:solidFill>
                  <a:srgbClr val="C00000"/>
                </a:solidFill>
              </a:rPr>
              <a:t>tuboovarian</a:t>
            </a:r>
            <a:r>
              <a:rPr lang="en-US" b="1" dirty="0" smtClean="0">
                <a:solidFill>
                  <a:srgbClr val="C00000"/>
                </a:solidFill>
              </a:rPr>
              <a:t> abscess following ART procedure could be over reported </a:t>
            </a:r>
          </a:p>
          <a:p>
            <a:endParaRPr lang="en-US" b="1" dirty="0" smtClean="0">
              <a:solidFill>
                <a:schemeClr val="bg1"/>
              </a:solidFill>
            </a:endParaRPr>
          </a:p>
          <a:p>
            <a:r>
              <a:rPr lang="en-US" b="1" dirty="0" smtClean="0">
                <a:solidFill>
                  <a:schemeClr val="bg1"/>
                </a:solidFill>
              </a:rPr>
              <a:t>However </a:t>
            </a:r>
            <a:r>
              <a:rPr lang="en-US" b="1" dirty="0" smtClean="0">
                <a:solidFill>
                  <a:srgbClr val="C00000"/>
                </a:solidFill>
              </a:rPr>
              <a:t>TOAS</a:t>
            </a:r>
            <a:r>
              <a:rPr lang="en-US" b="1" dirty="0" smtClean="0">
                <a:solidFill>
                  <a:schemeClr val="bg1"/>
                </a:solidFill>
              </a:rPr>
              <a:t> in </a:t>
            </a:r>
            <a:r>
              <a:rPr lang="en-US" b="1" dirty="0" err="1" smtClean="0">
                <a:solidFill>
                  <a:schemeClr val="bg1"/>
                </a:solidFill>
              </a:rPr>
              <a:t>endometriotic</a:t>
            </a:r>
            <a:r>
              <a:rPr lang="en-US" b="1" dirty="0" smtClean="0">
                <a:solidFill>
                  <a:schemeClr val="bg1"/>
                </a:solidFill>
              </a:rPr>
              <a:t> women (spontaneously or after ART) are best treated by appropriated </a:t>
            </a:r>
            <a:r>
              <a:rPr lang="en-US" b="1" dirty="0" smtClean="0">
                <a:solidFill>
                  <a:srgbClr val="C00000"/>
                </a:solidFill>
              </a:rPr>
              <a:t>intravenous antibiotics </a:t>
            </a:r>
            <a:r>
              <a:rPr lang="en-US" b="1" dirty="0" smtClean="0">
                <a:solidFill>
                  <a:schemeClr val="bg1"/>
                </a:solidFill>
              </a:rPr>
              <a:t>and surgery</a:t>
            </a:r>
          </a:p>
          <a:p>
            <a:endParaRPr lang="en-US" b="1" dirty="0" smtClean="0">
              <a:solidFill>
                <a:schemeClr val="bg1"/>
              </a:solidFill>
            </a:endParaRPr>
          </a:p>
          <a:p>
            <a:r>
              <a:rPr lang="en-US" b="1" dirty="0" smtClean="0">
                <a:solidFill>
                  <a:schemeClr val="bg1"/>
                </a:solidFill>
              </a:rPr>
              <a:t>None of the patients in our series developed serious complications</a:t>
            </a:r>
          </a:p>
          <a:p>
            <a:endParaRPr lang="en-US" dirty="0"/>
          </a:p>
        </p:txBody>
      </p:sp>
    </p:spTree>
    <p:extLst>
      <p:ext uri="{BB962C8B-B14F-4D97-AF65-F5344CB8AC3E}">
        <p14:creationId xmlns:p14="http://schemas.microsoft.com/office/powerpoint/2010/main" val="19030702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422" y="365125"/>
            <a:ext cx="11058377" cy="1325563"/>
          </a:xfrm>
        </p:spPr>
        <p:txBody>
          <a:bodyPr/>
          <a:lstStyle/>
          <a:p>
            <a:r>
              <a:rPr lang="en-US" b="1" dirty="0" smtClean="0">
                <a:solidFill>
                  <a:schemeClr val="bg1"/>
                </a:solidFill>
              </a:rPr>
              <a:t>Conclusion</a:t>
            </a:r>
            <a:r>
              <a:rPr lang="en-US" dirty="0" smtClean="0">
                <a:solidFill>
                  <a:schemeClr val="bg1"/>
                </a:solidFill>
              </a:rPr>
              <a:t>:</a:t>
            </a:r>
            <a:endParaRPr lang="en-US" dirty="0">
              <a:solidFill>
                <a:schemeClr val="bg1"/>
              </a:solidFill>
            </a:endParaRPr>
          </a:p>
        </p:txBody>
      </p:sp>
      <p:sp>
        <p:nvSpPr>
          <p:cNvPr id="3" name="Content Placeholder 2"/>
          <p:cNvSpPr>
            <a:spLocks noGrp="1"/>
          </p:cNvSpPr>
          <p:nvPr>
            <p:ph idx="1"/>
          </p:nvPr>
        </p:nvSpPr>
        <p:spPr>
          <a:xfrm>
            <a:off x="295422" y="2180491"/>
            <a:ext cx="9959926" cy="4360986"/>
          </a:xfrm>
        </p:spPr>
        <p:txBody>
          <a:bodyPr/>
          <a:lstStyle/>
          <a:p>
            <a:r>
              <a:rPr lang="en-US" b="1" dirty="0" smtClean="0">
                <a:solidFill>
                  <a:schemeClr val="bg1"/>
                </a:solidFill>
              </a:rPr>
              <a:t>In conclusion, we found that laparoscopic </a:t>
            </a:r>
            <a:r>
              <a:rPr lang="en-US" b="1" dirty="0" smtClean="0">
                <a:solidFill>
                  <a:srgbClr val="C00000"/>
                </a:solidFill>
              </a:rPr>
              <a:t>ovarian cystectomy </a:t>
            </a:r>
            <a:r>
              <a:rPr lang="en-US" b="1" dirty="0" smtClean="0">
                <a:solidFill>
                  <a:schemeClr val="bg1"/>
                </a:solidFill>
              </a:rPr>
              <a:t>was associated with </a:t>
            </a:r>
            <a:r>
              <a:rPr lang="en-US" b="1" dirty="0" smtClean="0">
                <a:solidFill>
                  <a:srgbClr val="C00000"/>
                </a:solidFill>
              </a:rPr>
              <a:t>better outcomes </a:t>
            </a:r>
            <a:r>
              <a:rPr lang="en-US" b="1" dirty="0" smtClean="0">
                <a:solidFill>
                  <a:schemeClr val="bg1"/>
                </a:solidFill>
              </a:rPr>
              <a:t>in pregnancy rate than EST however it is not significant.</a:t>
            </a:r>
          </a:p>
          <a:p>
            <a:pPr marL="0" indent="0">
              <a:buNone/>
            </a:pPr>
            <a:r>
              <a:rPr lang="en-US" b="1" dirty="0" smtClean="0">
                <a:solidFill>
                  <a:schemeClr val="bg1"/>
                </a:solidFill>
              </a:rPr>
              <a:t> </a:t>
            </a:r>
          </a:p>
          <a:p>
            <a:r>
              <a:rPr lang="en-US" b="1" dirty="0" smtClean="0">
                <a:solidFill>
                  <a:schemeClr val="bg1"/>
                </a:solidFill>
              </a:rPr>
              <a:t>Thus, conducting one or another approach before IVF/ET should be </a:t>
            </a:r>
            <a:r>
              <a:rPr lang="en-US" b="1" dirty="0" smtClean="0">
                <a:solidFill>
                  <a:srgbClr val="C00000"/>
                </a:solidFill>
              </a:rPr>
              <a:t>individualized</a:t>
            </a:r>
            <a:r>
              <a:rPr lang="en-US" b="1" dirty="0" smtClean="0">
                <a:solidFill>
                  <a:schemeClr val="bg1"/>
                </a:solidFill>
              </a:rPr>
              <a:t> according to the patients</a:t>
            </a:r>
            <a:r>
              <a:rPr lang="en-US" b="1" dirty="0" smtClean="0">
                <a:solidFill>
                  <a:srgbClr val="C00000"/>
                </a:solidFill>
              </a:rPr>
              <a:t>’ symptoms and signs </a:t>
            </a:r>
            <a:r>
              <a:rPr lang="en-US" b="1" dirty="0" smtClean="0">
                <a:solidFill>
                  <a:schemeClr val="bg1"/>
                </a:solidFill>
              </a:rPr>
              <a:t>and </a:t>
            </a:r>
            <a:r>
              <a:rPr lang="en-US" b="1" dirty="0" smtClean="0">
                <a:solidFill>
                  <a:srgbClr val="C00000"/>
                </a:solidFill>
              </a:rPr>
              <a:t>desire for future fertility </a:t>
            </a:r>
            <a:r>
              <a:rPr lang="en-US" b="1" dirty="0" smtClean="0">
                <a:solidFill>
                  <a:schemeClr val="bg1"/>
                </a:solidFill>
              </a:rPr>
              <a:t>and </a:t>
            </a:r>
            <a:r>
              <a:rPr lang="en-US" b="1" dirty="0" smtClean="0">
                <a:solidFill>
                  <a:srgbClr val="C00000"/>
                </a:solidFill>
              </a:rPr>
              <a:t>avoid repeated surgeries </a:t>
            </a:r>
            <a:r>
              <a:rPr lang="en-US" b="1" dirty="0" smtClean="0">
                <a:solidFill>
                  <a:schemeClr val="bg1"/>
                </a:solidFill>
              </a:rPr>
              <a:t>during the reproductive age with precise counseling regarding the currently available evidences and options with consideration to higher risk of </a:t>
            </a:r>
            <a:r>
              <a:rPr lang="en-US" b="1" dirty="0" smtClean="0">
                <a:solidFill>
                  <a:srgbClr val="C00000"/>
                </a:solidFill>
              </a:rPr>
              <a:t>recurrence in EST </a:t>
            </a:r>
            <a:r>
              <a:rPr lang="en-US" b="1" dirty="0" smtClean="0">
                <a:solidFill>
                  <a:schemeClr val="bg1"/>
                </a:solidFill>
              </a:rPr>
              <a:t>method.</a:t>
            </a:r>
            <a:r>
              <a:rPr lang="en-US" b="1" dirty="0" smtClean="0">
                <a:solidFill>
                  <a:schemeClr val="bg1"/>
                </a:solidFill>
                <a:latin typeface="Times New Roman" panose="02020603050405020304" pitchFamily="18" charset="0"/>
                <a:cs typeface="Times New Roman" panose="02020603050405020304" pitchFamily="18" charset="0"/>
              </a:rPr>
              <a:t>.</a:t>
            </a:r>
          </a:p>
          <a:p>
            <a:endParaRPr lang="en-US" b="1" dirty="0">
              <a:solidFill>
                <a:schemeClr val="bg1"/>
              </a:solidFill>
            </a:endParaRPr>
          </a:p>
        </p:txBody>
      </p:sp>
    </p:spTree>
    <p:extLst>
      <p:ext uri="{BB962C8B-B14F-4D97-AF65-F5344CB8AC3E}">
        <p14:creationId xmlns:p14="http://schemas.microsoft.com/office/powerpoint/2010/main" val="40715900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800" y="500062"/>
            <a:ext cx="13280683" cy="1325563"/>
          </a:xfrm>
        </p:spPr>
        <p:txBody>
          <a:bodyPr/>
          <a:lstStyle/>
          <a:p>
            <a:r>
              <a:rPr lang="en-US" dirty="0" smtClean="0">
                <a:solidFill>
                  <a:schemeClr val="bg1"/>
                </a:solidFill>
              </a:rPr>
              <a:t>Introduction:</a:t>
            </a:r>
            <a:endParaRPr lang="en-US" dirty="0">
              <a:solidFill>
                <a:schemeClr val="bg1"/>
              </a:solidFill>
            </a:endParaRPr>
          </a:p>
        </p:txBody>
      </p:sp>
      <p:sp>
        <p:nvSpPr>
          <p:cNvPr id="3" name="Content Placeholder 2"/>
          <p:cNvSpPr>
            <a:spLocks noGrp="1"/>
          </p:cNvSpPr>
          <p:nvPr>
            <p:ph idx="1"/>
          </p:nvPr>
        </p:nvSpPr>
        <p:spPr>
          <a:xfrm>
            <a:off x="379828" y="1825624"/>
            <a:ext cx="11521440" cy="4856529"/>
          </a:xfrm>
        </p:spPr>
        <p:txBody>
          <a:bodyPr>
            <a:normAutofit/>
          </a:bodyPr>
          <a:lstStyle/>
          <a:p>
            <a:r>
              <a:rPr lang="en-US" b="1" dirty="0" smtClean="0">
                <a:solidFill>
                  <a:srgbClr val="C00000"/>
                </a:solidFill>
              </a:rPr>
              <a:t>17 to 44% </a:t>
            </a:r>
            <a:r>
              <a:rPr lang="en-US" b="1" dirty="0" smtClean="0">
                <a:solidFill>
                  <a:schemeClr val="bg1"/>
                </a:solidFill>
              </a:rPr>
              <a:t>of patients with endometriosis have </a:t>
            </a:r>
            <a:r>
              <a:rPr lang="en-US" b="1" dirty="0" smtClean="0">
                <a:solidFill>
                  <a:srgbClr val="C00000"/>
                </a:solidFill>
              </a:rPr>
              <a:t>ovarian cyst</a:t>
            </a:r>
          </a:p>
          <a:p>
            <a:r>
              <a:rPr lang="en-US" b="1" dirty="0" smtClean="0">
                <a:solidFill>
                  <a:srgbClr val="C00000"/>
                </a:solidFill>
              </a:rPr>
              <a:t>Minimal and mild </a:t>
            </a:r>
            <a:r>
              <a:rPr lang="en-US" b="1" dirty="0" smtClean="0">
                <a:solidFill>
                  <a:schemeClr val="bg1"/>
                </a:solidFill>
              </a:rPr>
              <a:t>endometriosis (stage I/II) </a:t>
            </a:r>
            <a:r>
              <a:rPr lang="en-US" b="1" dirty="0" smtClean="0">
                <a:solidFill>
                  <a:srgbClr val="C00000"/>
                </a:solidFill>
              </a:rPr>
              <a:t>does not </a:t>
            </a:r>
            <a:r>
              <a:rPr lang="en-US" b="1" dirty="0" smtClean="0">
                <a:solidFill>
                  <a:schemeClr val="bg1"/>
                </a:solidFill>
              </a:rPr>
              <a:t>appear to negatively </a:t>
            </a:r>
            <a:r>
              <a:rPr lang="en-US" b="1" dirty="0" smtClean="0">
                <a:solidFill>
                  <a:srgbClr val="C00000"/>
                </a:solidFill>
              </a:rPr>
              <a:t>impact</a:t>
            </a:r>
            <a:r>
              <a:rPr lang="en-US" b="1" dirty="0" smtClean="0">
                <a:solidFill>
                  <a:schemeClr val="bg1"/>
                </a:solidFill>
              </a:rPr>
              <a:t> on ART outcomes.(1)</a:t>
            </a:r>
          </a:p>
          <a:p>
            <a:r>
              <a:rPr lang="en-US" b="1" dirty="0" smtClean="0">
                <a:solidFill>
                  <a:srgbClr val="C00000"/>
                </a:solidFill>
              </a:rPr>
              <a:t>Moderate and severe </a:t>
            </a:r>
            <a:r>
              <a:rPr lang="en-US" b="1" dirty="0" smtClean="0">
                <a:solidFill>
                  <a:schemeClr val="bg1"/>
                </a:solidFill>
              </a:rPr>
              <a:t>(stage III/IV) disease </a:t>
            </a:r>
            <a:r>
              <a:rPr lang="en-US" b="1" dirty="0" smtClean="0">
                <a:solidFill>
                  <a:srgbClr val="C00000"/>
                </a:solidFill>
              </a:rPr>
              <a:t>: lower ovarian reserve &amp;lower oocyte retrieval, implantation and pregnancy rates&amp;  live birth rate(2)</a:t>
            </a:r>
          </a:p>
          <a:p>
            <a:r>
              <a:rPr lang="en-US" b="1" dirty="0">
                <a:solidFill>
                  <a:srgbClr val="C00000"/>
                </a:solidFill>
              </a:rPr>
              <a:t>L</a:t>
            </a:r>
            <a:r>
              <a:rPr lang="en-US" b="1" dirty="0" smtClean="0">
                <a:solidFill>
                  <a:srgbClr val="C00000"/>
                </a:solidFill>
              </a:rPr>
              <a:t>aparoscopic excision </a:t>
            </a:r>
            <a:r>
              <a:rPr lang="en-US" b="1" dirty="0" smtClean="0">
                <a:solidFill>
                  <a:schemeClr val="bg1"/>
                </a:solidFill>
              </a:rPr>
              <a:t>of deep endometriosis </a:t>
            </a:r>
            <a:r>
              <a:rPr lang="en-US" b="1" dirty="0" smtClean="0">
                <a:solidFill>
                  <a:srgbClr val="C00000"/>
                </a:solidFill>
              </a:rPr>
              <a:t>may enhance </a:t>
            </a:r>
            <a:r>
              <a:rPr lang="en-US" b="1" dirty="0" smtClean="0">
                <a:solidFill>
                  <a:schemeClr val="bg1"/>
                </a:solidFill>
              </a:rPr>
              <a:t>spontaneous conception as well as pregnancy rate by ART</a:t>
            </a:r>
          </a:p>
          <a:p>
            <a:pPr marL="0" indent="0">
              <a:buNone/>
            </a:pPr>
            <a:r>
              <a:rPr lang="en-US" b="1" dirty="0" smtClean="0">
                <a:solidFill>
                  <a:schemeClr val="bg1"/>
                </a:solidFill>
              </a:rPr>
              <a:t> </a:t>
            </a:r>
          </a:p>
          <a:p>
            <a:pPr marL="0" indent="0">
              <a:buNone/>
            </a:pPr>
            <a:endParaRPr lang="en-US" sz="1200" dirty="0" smtClean="0">
              <a:solidFill>
                <a:schemeClr val="accent1">
                  <a:lumMod val="75000"/>
                </a:schemeClr>
              </a:solidFill>
            </a:endParaRPr>
          </a:p>
          <a:p>
            <a:pPr marL="0" indent="0">
              <a:buNone/>
            </a:pPr>
            <a:endParaRPr lang="en-US" sz="1200" dirty="0" smtClean="0">
              <a:solidFill>
                <a:schemeClr val="accent1">
                  <a:lumMod val="75000"/>
                </a:schemeClr>
              </a:solidFill>
            </a:endParaRPr>
          </a:p>
          <a:p>
            <a:pPr marL="0" indent="0">
              <a:buNone/>
            </a:pPr>
            <a:r>
              <a:rPr lang="en-US" sz="1200" dirty="0" err="1" smtClean="0">
                <a:solidFill>
                  <a:srgbClr val="002060"/>
                </a:solidFill>
              </a:rPr>
              <a:t>Busacca</a:t>
            </a:r>
            <a:r>
              <a:rPr lang="en-US" sz="1200" dirty="0" smtClean="0">
                <a:solidFill>
                  <a:srgbClr val="002060"/>
                </a:solidFill>
              </a:rPr>
              <a:t> M, </a:t>
            </a:r>
            <a:r>
              <a:rPr lang="en-US" sz="1200" dirty="0" err="1" smtClean="0">
                <a:solidFill>
                  <a:srgbClr val="002060"/>
                </a:solidFill>
              </a:rPr>
              <a:t>Vignali</a:t>
            </a:r>
            <a:r>
              <a:rPr lang="en-US" sz="1200" dirty="0" smtClean="0">
                <a:solidFill>
                  <a:srgbClr val="002060"/>
                </a:solidFill>
              </a:rPr>
              <a:t> M. Ovarian endometriosis: from pathogenesis to surgical treatment. Current Opinion in Obstetrics and Gynecology 2003;15:321-6</a:t>
            </a:r>
          </a:p>
          <a:p>
            <a:pPr marL="0" indent="0">
              <a:buNone/>
            </a:pPr>
            <a:r>
              <a:rPr lang="en-US" sz="1200" dirty="0" smtClean="0">
                <a:solidFill>
                  <a:srgbClr val="002060"/>
                </a:solidFill>
              </a:rPr>
              <a:t> </a:t>
            </a:r>
            <a:r>
              <a:rPr lang="en-US" sz="1200" dirty="0" err="1" smtClean="0">
                <a:solidFill>
                  <a:srgbClr val="002060"/>
                </a:solidFill>
              </a:rPr>
              <a:t>Hamdan</a:t>
            </a:r>
            <a:r>
              <a:rPr lang="en-US" sz="1200" dirty="0" smtClean="0">
                <a:solidFill>
                  <a:srgbClr val="002060"/>
                </a:solidFill>
              </a:rPr>
              <a:t> M, Omar SZ, </a:t>
            </a:r>
            <a:r>
              <a:rPr lang="en-US" sz="1200" dirty="0" err="1" smtClean="0">
                <a:solidFill>
                  <a:srgbClr val="002060"/>
                </a:solidFill>
              </a:rPr>
              <a:t>Dunselman</a:t>
            </a:r>
            <a:r>
              <a:rPr lang="en-US" sz="1200" dirty="0" smtClean="0">
                <a:solidFill>
                  <a:srgbClr val="002060"/>
                </a:solidFill>
              </a:rPr>
              <a:t> G, Cheong Y. Influence of endometriosis on assisted reproductive technology outcomes: a systematic review and meta-analysis. </a:t>
            </a:r>
            <a:r>
              <a:rPr lang="en-US" sz="1200" dirty="0" err="1" smtClean="0">
                <a:solidFill>
                  <a:srgbClr val="002060"/>
                </a:solidFill>
              </a:rPr>
              <a:t>Obstet</a:t>
            </a:r>
            <a:r>
              <a:rPr lang="en-US" sz="1200" dirty="0" smtClean="0">
                <a:solidFill>
                  <a:srgbClr val="002060"/>
                </a:solidFill>
              </a:rPr>
              <a:t> </a:t>
            </a:r>
            <a:r>
              <a:rPr lang="en-US" sz="1200" dirty="0" err="1" smtClean="0">
                <a:solidFill>
                  <a:srgbClr val="002060"/>
                </a:solidFill>
              </a:rPr>
              <a:t>Gynecol</a:t>
            </a:r>
            <a:r>
              <a:rPr lang="en-US" sz="1200" dirty="0" smtClean="0">
                <a:solidFill>
                  <a:srgbClr val="002060"/>
                </a:solidFill>
              </a:rPr>
              <a:t> 2015;125:79-88</a:t>
            </a:r>
          </a:p>
          <a:p>
            <a:pPr marL="0" indent="0">
              <a:buNone/>
            </a:pPr>
            <a:r>
              <a:rPr lang="en-US" sz="1200" dirty="0" smtClean="0">
                <a:solidFill>
                  <a:schemeClr val="accent2">
                    <a:lumMod val="40000"/>
                    <a:lumOff val="60000"/>
                  </a:schemeClr>
                </a:solidFill>
              </a:rPr>
              <a:t> </a:t>
            </a:r>
            <a:endParaRPr lang="en-US" dirty="0">
              <a:solidFill>
                <a:schemeClr val="accent2">
                  <a:lumMod val="40000"/>
                  <a:lumOff val="60000"/>
                </a:schemeClr>
              </a:solidFill>
            </a:endParaRPr>
          </a:p>
        </p:txBody>
      </p:sp>
    </p:spTree>
    <p:extLst>
      <p:ext uri="{BB962C8B-B14F-4D97-AF65-F5344CB8AC3E}">
        <p14:creationId xmlns:p14="http://schemas.microsoft.com/office/powerpoint/2010/main" val="20483778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7999"/>
          </a:xfrm>
          <a:prstGeom prst="rect">
            <a:avLst/>
          </a:prstGeom>
        </p:spPr>
      </p:pic>
    </p:spTree>
    <p:extLst>
      <p:ext uri="{BB962C8B-B14F-4D97-AF65-F5344CB8AC3E}">
        <p14:creationId xmlns:p14="http://schemas.microsoft.com/office/powerpoint/2010/main" val="25758030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1069146"/>
            <a:ext cx="9728811" cy="5179254"/>
          </a:xfrm>
        </p:spPr>
        <p:txBody>
          <a:bodyPr>
            <a:normAutofit/>
          </a:bodyPr>
          <a:lstStyle/>
          <a:p>
            <a:r>
              <a:rPr lang="en-US" b="1" dirty="0" smtClean="0">
                <a:solidFill>
                  <a:schemeClr val="bg1"/>
                </a:solidFill>
              </a:rPr>
              <a:t>The main surgical procedures for treating </a:t>
            </a:r>
            <a:r>
              <a:rPr lang="en-US" b="1" dirty="0" err="1" smtClean="0">
                <a:solidFill>
                  <a:schemeClr val="bg1"/>
                </a:solidFill>
              </a:rPr>
              <a:t>endometriomas</a:t>
            </a:r>
            <a:r>
              <a:rPr lang="en-US" b="1" dirty="0" smtClean="0">
                <a:solidFill>
                  <a:schemeClr val="bg1"/>
                </a:solidFill>
              </a:rPr>
              <a:t> include : </a:t>
            </a:r>
          </a:p>
          <a:p>
            <a:pPr marL="0" indent="0">
              <a:buNone/>
            </a:pPr>
            <a:r>
              <a:rPr lang="en-US" b="1" dirty="0" smtClean="0">
                <a:solidFill>
                  <a:schemeClr val="bg1"/>
                </a:solidFill>
              </a:rPr>
              <a:t>Laparoscopic cystectomy or </a:t>
            </a:r>
          </a:p>
          <a:p>
            <a:pPr marL="0" indent="0">
              <a:buNone/>
            </a:pPr>
            <a:r>
              <a:rPr lang="en-US" b="1" dirty="0" smtClean="0">
                <a:solidFill>
                  <a:schemeClr val="bg1"/>
                </a:solidFill>
              </a:rPr>
              <a:t>Fenestration and coagulation, </a:t>
            </a:r>
          </a:p>
          <a:p>
            <a:pPr marL="0" indent="0">
              <a:buNone/>
            </a:pPr>
            <a:r>
              <a:rPr lang="en-US" b="1" dirty="0" smtClean="0">
                <a:solidFill>
                  <a:schemeClr val="bg1"/>
                </a:solidFill>
              </a:rPr>
              <a:t>Ultrasound-guided or laparoscopy-guided aspiration,</a:t>
            </a:r>
          </a:p>
          <a:p>
            <a:pPr marL="0" indent="0">
              <a:buNone/>
            </a:pPr>
            <a:r>
              <a:rPr lang="en-US" b="1" dirty="0" smtClean="0">
                <a:solidFill>
                  <a:schemeClr val="bg1"/>
                </a:solidFill>
              </a:rPr>
              <a:t> Aspiration and </a:t>
            </a:r>
            <a:r>
              <a:rPr lang="en-US" b="1" dirty="0" err="1" smtClean="0">
                <a:solidFill>
                  <a:schemeClr val="bg1"/>
                </a:solidFill>
              </a:rPr>
              <a:t>sclerotherapy</a:t>
            </a:r>
            <a:r>
              <a:rPr lang="en-US" b="1" dirty="0" smtClean="0">
                <a:solidFill>
                  <a:schemeClr val="bg1"/>
                </a:solidFill>
              </a:rPr>
              <a:t>(3)</a:t>
            </a:r>
          </a:p>
          <a:p>
            <a:endParaRPr lang="en-US" b="1" dirty="0">
              <a:solidFill>
                <a:schemeClr val="bg1"/>
              </a:solidFill>
            </a:endParaRPr>
          </a:p>
          <a:p>
            <a:endParaRPr lang="en-US" b="1" dirty="0" smtClean="0">
              <a:solidFill>
                <a:schemeClr val="bg1"/>
              </a:solidFill>
            </a:endParaRPr>
          </a:p>
          <a:p>
            <a:r>
              <a:rPr lang="en-US" sz="1400" dirty="0" smtClean="0">
                <a:solidFill>
                  <a:srgbClr val="002060"/>
                </a:solidFill>
              </a:rPr>
              <a:t>Soriano D, Adler I, </a:t>
            </a:r>
            <a:r>
              <a:rPr lang="en-US" sz="1400" dirty="0" err="1" smtClean="0">
                <a:solidFill>
                  <a:srgbClr val="002060"/>
                </a:solidFill>
              </a:rPr>
              <a:t>Bouaziz</a:t>
            </a:r>
            <a:r>
              <a:rPr lang="en-US" sz="1400" dirty="0" smtClean="0">
                <a:solidFill>
                  <a:srgbClr val="002060"/>
                </a:solidFill>
              </a:rPr>
              <a:t> J, </a:t>
            </a:r>
            <a:r>
              <a:rPr lang="en-US" sz="1400" dirty="0" err="1" smtClean="0">
                <a:solidFill>
                  <a:srgbClr val="002060"/>
                </a:solidFill>
              </a:rPr>
              <a:t>Zolti</a:t>
            </a:r>
            <a:r>
              <a:rPr lang="en-US" sz="1400" dirty="0" smtClean="0">
                <a:solidFill>
                  <a:srgbClr val="002060"/>
                </a:solidFill>
              </a:rPr>
              <a:t> M, Eisenberg VH, Goldenberg M</a:t>
            </a:r>
            <a:r>
              <a:rPr lang="en-US" sz="1400" i="1" dirty="0" smtClean="0">
                <a:solidFill>
                  <a:srgbClr val="002060"/>
                </a:solidFill>
              </a:rPr>
              <a:t> et al.</a:t>
            </a:r>
            <a:r>
              <a:rPr lang="en-US" sz="1400" dirty="0" smtClean="0">
                <a:solidFill>
                  <a:srgbClr val="002060"/>
                </a:solidFill>
              </a:rPr>
              <a:t> Fertility outcome of laparoscopic treatment in patients with severe endometriosis and repeated in</a:t>
            </a:r>
          </a:p>
          <a:p>
            <a:endParaRPr lang="en-US" b="1" dirty="0" smtClean="0">
              <a:solidFill>
                <a:schemeClr val="bg1"/>
              </a:solidFill>
            </a:endParaRPr>
          </a:p>
          <a:p>
            <a:pPr marL="0" indent="0">
              <a:buNone/>
            </a:pPr>
            <a:r>
              <a:rPr lang="en-US" b="1" dirty="0" smtClean="0">
                <a:solidFill>
                  <a:schemeClr val="bg1"/>
                </a:solidFill>
              </a:rPr>
              <a:t> </a:t>
            </a:r>
          </a:p>
          <a:p>
            <a:endParaRPr lang="en-US" dirty="0"/>
          </a:p>
        </p:txBody>
      </p:sp>
    </p:spTree>
    <p:extLst>
      <p:ext uri="{BB962C8B-B14F-4D97-AF65-F5344CB8AC3E}">
        <p14:creationId xmlns:p14="http://schemas.microsoft.com/office/powerpoint/2010/main" val="17428018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3312" y="520505"/>
            <a:ext cx="10250487" cy="956603"/>
          </a:xfrm>
        </p:spPr>
        <p:txBody>
          <a:bodyPr/>
          <a:lstStyle/>
          <a:p>
            <a:r>
              <a:rPr lang="en-US" dirty="0" smtClean="0">
                <a:solidFill>
                  <a:schemeClr val="bg1"/>
                </a:solidFill>
                <a:latin typeface="Times New Roman" panose="02020603050405020304" pitchFamily="18" charset="0"/>
                <a:cs typeface="Times New Roman" panose="02020603050405020304" pitchFamily="18" charset="0"/>
              </a:rPr>
              <a:t>Which methods are better?</a:t>
            </a:r>
            <a:endParaRPr lang="en-US" dirty="0">
              <a:solidFill>
                <a:schemeClr val="bg1"/>
              </a:solidFill>
            </a:endParaRPr>
          </a:p>
        </p:txBody>
      </p:sp>
      <p:sp>
        <p:nvSpPr>
          <p:cNvPr id="3" name="Content Placeholder 2"/>
          <p:cNvSpPr>
            <a:spLocks noGrp="1"/>
          </p:cNvSpPr>
          <p:nvPr>
            <p:ph idx="1"/>
          </p:nvPr>
        </p:nvSpPr>
        <p:spPr/>
        <p:txBody>
          <a:bodyPr>
            <a:normAutofit fontScale="92500" lnSpcReduction="10000"/>
          </a:bodyPr>
          <a:lstStyle/>
          <a:p>
            <a:r>
              <a:rPr lang="en-US" b="1" dirty="0" smtClean="0">
                <a:solidFill>
                  <a:srgbClr val="C00000"/>
                </a:solidFill>
              </a:rPr>
              <a:t>Laparoscopic ovarian cystectomy </a:t>
            </a:r>
            <a:r>
              <a:rPr lang="en-US" b="1" dirty="0" smtClean="0">
                <a:solidFill>
                  <a:schemeClr val="bg1"/>
                </a:solidFill>
              </a:rPr>
              <a:t>: the </a:t>
            </a:r>
            <a:r>
              <a:rPr lang="en-US" b="1" dirty="0" smtClean="0">
                <a:solidFill>
                  <a:srgbClr val="C00000"/>
                </a:solidFill>
              </a:rPr>
              <a:t>method of choice </a:t>
            </a:r>
            <a:r>
              <a:rPr lang="en-US" b="1" dirty="0" smtClean="0">
                <a:solidFill>
                  <a:schemeClr val="bg1"/>
                </a:solidFill>
              </a:rPr>
              <a:t>:restore normal anatomy, improve pain, prevent recurrence, and increase pregnancy rate (1)</a:t>
            </a:r>
          </a:p>
          <a:p>
            <a:r>
              <a:rPr lang="en-US" b="1" dirty="0" smtClean="0">
                <a:solidFill>
                  <a:schemeClr val="bg1"/>
                </a:solidFill>
              </a:rPr>
              <a:t>Cystectomy: inadvertent removal or destruction of healthy ovarian tissue adjacent to the cyst wall(2)</a:t>
            </a:r>
          </a:p>
          <a:p>
            <a:r>
              <a:rPr lang="en-US" b="1" dirty="0" smtClean="0">
                <a:solidFill>
                  <a:schemeClr val="bg1"/>
                </a:solidFill>
              </a:rPr>
              <a:t>To preserve the ovarian reserve and to avoid another invasive procedure in recurrent disease, in patients requiring ART such as </a:t>
            </a:r>
            <a:r>
              <a:rPr lang="en-US" b="1" dirty="0" smtClean="0">
                <a:solidFill>
                  <a:srgbClr val="C00000"/>
                </a:solidFill>
              </a:rPr>
              <a:t>aspiration and </a:t>
            </a:r>
            <a:r>
              <a:rPr lang="en-US" b="1" dirty="0" err="1" smtClean="0">
                <a:solidFill>
                  <a:srgbClr val="C00000"/>
                </a:solidFill>
              </a:rPr>
              <a:t>sclerotherapy</a:t>
            </a:r>
            <a:r>
              <a:rPr lang="en-US" b="1" dirty="0" smtClean="0">
                <a:solidFill>
                  <a:srgbClr val="C00000"/>
                </a:solidFill>
              </a:rPr>
              <a:t>(3) </a:t>
            </a:r>
          </a:p>
          <a:p>
            <a:endParaRPr lang="en-US" dirty="0" smtClean="0">
              <a:solidFill>
                <a:schemeClr val="bg1"/>
              </a:solidFill>
            </a:endParaRPr>
          </a:p>
          <a:p>
            <a:pPr marL="0" indent="0">
              <a:buNone/>
            </a:pPr>
            <a:r>
              <a:rPr lang="en-US" dirty="0" smtClean="0">
                <a:solidFill>
                  <a:schemeClr val="bg1"/>
                </a:solidFill>
              </a:rPr>
              <a:t> </a:t>
            </a:r>
            <a:r>
              <a:rPr lang="en-US" sz="1200" dirty="0" err="1" smtClean="0">
                <a:solidFill>
                  <a:srgbClr val="002060"/>
                </a:solidFill>
                <a:latin typeface="Times New Roman" panose="02020603050405020304" pitchFamily="18" charset="0"/>
                <a:cs typeface="Times New Roman" panose="02020603050405020304" pitchFamily="18" charset="0"/>
              </a:rPr>
              <a:t>Alborzi</a:t>
            </a:r>
            <a:r>
              <a:rPr lang="en-US" sz="1200" dirty="0" smtClean="0">
                <a:solidFill>
                  <a:srgbClr val="002060"/>
                </a:solidFill>
                <a:latin typeface="Times New Roman" panose="02020603050405020304" pitchFamily="18" charset="0"/>
                <a:cs typeface="Times New Roman" panose="02020603050405020304" pitchFamily="18" charset="0"/>
              </a:rPr>
              <a:t> S, </a:t>
            </a:r>
            <a:r>
              <a:rPr lang="en-US" sz="1200" dirty="0" err="1" smtClean="0">
                <a:solidFill>
                  <a:srgbClr val="002060"/>
                </a:solidFill>
                <a:latin typeface="Times New Roman" panose="02020603050405020304" pitchFamily="18" charset="0"/>
                <a:cs typeface="Times New Roman" panose="02020603050405020304" pitchFamily="18" charset="0"/>
              </a:rPr>
              <a:t>Momtahan</a:t>
            </a:r>
            <a:r>
              <a:rPr lang="en-US" sz="1200" dirty="0" smtClean="0">
                <a:solidFill>
                  <a:srgbClr val="002060"/>
                </a:solidFill>
                <a:latin typeface="Times New Roman" panose="02020603050405020304" pitchFamily="18" charset="0"/>
                <a:cs typeface="Times New Roman" panose="02020603050405020304" pitchFamily="18" charset="0"/>
              </a:rPr>
              <a:t> M, </a:t>
            </a:r>
            <a:r>
              <a:rPr lang="en-US" sz="1200" dirty="0" err="1" smtClean="0">
                <a:solidFill>
                  <a:srgbClr val="002060"/>
                </a:solidFill>
                <a:latin typeface="Times New Roman" panose="02020603050405020304" pitchFamily="18" charset="0"/>
                <a:cs typeface="Times New Roman" panose="02020603050405020304" pitchFamily="18" charset="0"/>
              </a:rPr>
              <a:t>Parsanezhad</a:t>
            </a:r>
            <a:r>
              <a:rPr lang="en-US" sz="1200" dirty="0" smtClean="0">
                <a:solidFill>
                  <a:srgbClr val="002060"/>
                </a:solidFill>
                <a:latin typeface="Times New Roman" panose="02020603050405020304" pitchFamily="18" charset="0"/>
                <a:cs typeface="Times New Roman" panose="02020603050405020304" pitchFamily="18" charset="0"/>
              </a:rPr>
              <a:t> ME, </a:t>
            </a:r>
            <a:r>
              <a:rPr lang="en-US" sz="1200" dirty="0" err="1" smtClean="0">
                <a:solidFill>
                  <a:srgbClr val="002060"/>
                </a:solidFill>
                <a:latin typeface="Times New Roman" panose="02020603050405020304" pitchFamily="18" charset="0"/>
                <a:cs typeface="Times New Roman" panose="02020603050405020304" pitchFamily="18" charset="0"/>
              </a:rPr>
              <a:t>Dehbashi</a:t>
            </a:r>
            <a:r>
              <a:rPr lang="en-US" sz="1200" dirty="0" smtClean="0">
                <a:solidFill>
                  <a:srgbClr val="002060"/>
                </a:solidFill>
                <a:latin typeface="Times New Roman" panose="02020603050405020304" pitchFamily="18" charset="0"/>
                <a:cs typeface="Times New Roman" panose="02020603050405020304" pitchFamily="18" charset="0"/>
              </a:rPr>
              <a:t> S, </a:t>
            </a:r>
            <a:r>
              <a:rPr lang="en-US" sz="1200" dirty="0" err="1" smtClean="0">
                <a:solidFill>
                  <a:srgbClr val="002060"/>
                </a:solidFill>
                <a:latin typeface="Times New Roman" panose="02020603050405020304" pitchFamily="18" charset="0"/>
                <a:cs typeface="Times New Roman" panose="02020603050405020304" pitchFamily="18" charset="0"/>
              </a:rPr>
              <a:t>Zolghadri</a:t>
            </a:r>
            <a:r>
              <a:rPr lang="en-US" sz="1200" dirty="0" smtClean="0">
                <a:solidFill>
                  <a:srgbClr val="002060"/>
                </a:solidFill>
                <a:latin typeface="Times New Roman" panose="02020603050405020304" pitchFamily="18" charset="0"/>
                <a:cs typeface="Times New Roman" panose="02020603050405020304" pitchFamily="18" charset="0"/>
              </a:rPr>
              <a:t> J, </a:t>
            </a:r>
            <a:r>
              <a:rPr lang="en-US" sz="1200" dirty="0" err="1" smtClean="0">
                <a:solidFill>
                  <a:srgbClr val="002060"/>
                </a:solidFill>
                <a:latin typeface="Times New Roman" panose="02020603050405020304" pitchFamily="18" charset="0"/>
                <a:cs typeface="Times New Roman" panose="02020603050405020304" pitchFamily="18" charset="0"/>
              </a:rPr>
              <a:t>Alborzi</a:t>
            </a:r>
            <a:r>
              <a:rPr lang="en-US" sz="1200" dirty="0" smtClean="0">
                <a:solidFill>
                  <a:srgbClr val="002060"/>
                </a:solidFill>
                <a:latin typeface="Times New Roman" panose="02020603050405020304" pitchFamily="18" charset="0"/>
                <a:cs typeface="Times New Roman" panose="02020603050405020304" pitchFamily="18" charset="0"/>
              </a:rPr>
              <a:t> S. A prospective, randomized study comparing laparoscopic ovarian cystectomy versus fenestration and coagulation in patients with </a:t>
            </a:r>
            <a:r>
              <a:rPr lang="en-US" sz="1200" dirty="0" err="1" smtClean="0">
                <a:solidFill>
                  <a:srgbClr val="002060"/>
                </a:solidFill>
                <a:latin typeface="Times New Roman" panose="02020603050405020304" pitchFamily="18" charset="0"/>
                <a:cs typeface="Times New Roman" panose="02020603050405020304" pitchFamily="18" charset="0"/>
              </a:rPr>
              <a:t>endometriomas</a:t>
            </a:r>
            <a:r>
              <a:rPr lang="en-US" sz="1200" dirty="0" smtClean="0">
                <a:solidFill>
                  <a:srgbClr val="002060"/>
                </a:solidFill>
                <a:latin typeface="Times New Roman" panose="02020603050405020304" pitchFamily="18" charset="0"/>
                <a:cs typeface="Times New Roman" panose="02020603050405020304" pitchFamily="18" charset="0"/>
              </a:rPr>
              <a:t>. </a:t>
            </a:r>
            <a:r>
              <a:rPr lang="en-US" sz="1200" dirty="0" err="1" smtClean="0">
                <a:solidFill>
                  <a:srgbClr val="002060"/>
                </a:solidFill>
                <a:latin typeface="Times New Roman" panose="02020603050405020304" pitchFamily="18" charset="0"/>
                <a:cs typeface="Times New Roman" panose="02020603050405020304" pitchFamily="18" charset="0"/>
              </a:rPr>
              <a:t>Fertil</a:t>
            </a:r>
            <a:r>
              <a:rPr lang="en-US" sz="1200" dirty="0" smtClean="0">
                <a:solidFill>
                  <a:srgbClr val="002060"/>
                </a:solidFill>
                <a:latin typeface="Times New Roman" panose="02020603050405020304" pitchFamily="18" charset="0"/>
                <a:cs typeface="Times New Roman" panose="02020603050405020304" pitchFamily="18" charset="0"/>
              </a:rPr>
              <a:t> </a:t>
            </a:r>
            <a:r>
              <a:rPr lang="en-US" sz="1200" dirty="0" err="1" smtClean="0">
                <a:solidFill>
                  <a:srgbClr val="002060"/>
                </a:solidFill>
                <a:latin typeface="Times New Roman" panose="02020603050405020304" pitchFamily="18" charset="0"/>
                <a:cs typeface="Times New Roman" panose="02020603050405020304" pitchFamily="18" charset="0"/>
              </a:rPr>
              <a:t>Steril</a:t>
            </a:r>
            <a:r>
              <a:rPr lang="en-US" sz="1200" dirty="0" smtClean="0">
                <a:solidFill>
                  <a:srgbClr val="002060"/>
                </a:solidFill>
                <a:latin typeface="Times New Roman" panose="02020603050405020304" pitchFamily="18" charset="0"/>
                <a:cs typeface="Times New Roman" panose="02020603050405020304" pitchFamily="18" charset="0"/>
              </a:rPr>
              <a:t> 2004;82:1633-7</a:t>
            </a:r>
          </a:p>
          <a:p>
            <a:pPr marL="0" indent="0">
              <a:buNone/>
            </a:pPr>
            <a:r>
              <a:rPr lang="en-US" sz="1200" dirty="0" smtClean="0">
                <a:solidFill>
                  <a:srgbClr val="002060"/>
                </a:solidFill>
              </a:rPr>
              <a:t> </a:t>
            </a:r>
            <a:r>
              <a:rPr lang="en-US" sz="1200" dirty="0" err="1" smtClean="0">
                <a:solidFill>
                  <a:srgbClr val="002060"/>
                </a:solidFill>
              </a:rPr>
              <a:t>Alborzi</a:t>
            </a:r>
            <a:r>
              <a:rPr lang="en-US" sz="1200" dirty="0" smtClean="0">
                <a:solidFill>
                  <a:srgbClr val="002060"/>
                </a:solidFill>
              </a:rPr>
              <a:t> S, </a:t>
            </a:r>
            <a:r>
              <a:rPr lang="en-US" sz="1200" dirty="0" err="1" smtClean="0">
                <a:solidFill>
                  <a:srgbClr val="002060"/>
                </a:solidFill>
              </a:rPr>
              <a:t>Keramati</a:t>
            </a:r>
            <a:r>
              <a:rPr lang="en-US" sz="1200" dirty="0" smtClean="0">
                <a:solidFill>
                  <a:srgbClr val="002060"/>
                </a:solidFill>
              </a:rPr>
              <a:t> P, </a:t>
            </a:r>
            <a:r>
              <a:rPr lang="en-US" sz="1200" dirty="0" err="1" smtClean="0">
                <a:solidFill>
                  <a:srgbClr val="002060"/>
                </a:solidFill>
              </a:rPr>
              <a:t>Younesi</a:t>
            </a:r>
            <a:r>
              <a:rPr lang="en-US" sz="1200" dirty="0" smtClean="0">
                <a:solidFill>
                  <a:srgbClr val="002060"/>
                </a:solidFill>
              </a:rPr>
              <a:t> M, </a:t>
            </a:r>
            <a:r>
              <a:rPr lang="en-US" sz="1200" dirty="0" err="1" smtClean="0">
                <a:solidFill>
                  <a:srgbClr val="002060"/>
                </a:solidFill>
              </a:rPr>
              <a:t>Samsami</a:t>
            </a:r>
            <a:r>
              <a:rPr lang="en-US" sz="1200" dirty="0" smtClean="0">
                <a:solidFill>
                  <a:srgbClr val="002060"/>
                </a:solidFill>
              </a:rPr>
              <a:t> A, </a:t>
            </a:r>
            <a:r>
              <a:rPr lang="en-US" sz="1200" dirty="0" err="1" smtClean="0">
                <a:solidFill>
                  <a:srgbClr val="002060"/>
                </a:solidFill>
              </a:rPr>
              <a:t>Dadras</a:t>
            </a:r>
            <a:r>
              <a:rPr lang="en-US" sz="1200" dirty="0" smtClean="0">
                <a:solidFill>
                  <a:srgbClr val="002060"/>
                </a:solidFill>
              </a:rPr>
              <a:t> N. The impact of laparoscopic cystectomy on ovarian reserve in patients with unilateral and bilateral </a:t>
            </a:r>
            <a:r>
              <a:rPr lang="en-US" sz="1200" dirty="0" err="1" smtClean="0">
                <a:solidFill>
                  <a:srgbClr val="002060"/>
                </a:solidFill>
              </a:rPr>
              <a:t>endometriomas</a:t>
            </a:r>
            <a:r>
              <a:rPr lang="en-US" sz="1200" dirty="0" smtClean="0">
                <a:solidFill>
                  <a:srgbClr val="002060"/>
                </a:solidFill>
              </a:rPr>
              <a:t>. </a:t>
            </a:r>
            <a:r>
              <a:rPr lang="en-US" sz="1200" dirty="0" err="1" smtClean="0">
                <a:solidFill>
                  <a:srgbClr val="002060"/>
                </a:solidFill>
              </a:rPr>
              <a:t>Fertil</a:t>
            </a:r>
            <a:r>
              <a:rPr lang="en-US" sz="1200" dirty="0" smtClean="0">
                <a:solidFill>
                  <a:srgbClr val="002060"/>
                </a:solidFill>
              </a:rPr>
              <a:t> </a:t>
            </a:r>
            <a:r>
              <a:rPr lang="en-US" sz="1200" dirty="0" err="1" smtClean="0">
                <a:solidFill>
                  <a:srgbClr val="002060"/>
                </a:solidFill>
              </a:rPr>
              <a:t>Steril</a:t>
            </a:r>
            <a:r>
              <a:rPr lang="en-US" sz="1200" dirty="0" smtClean="0">
                <a:solidFill>
                  <a:srgbClr val="002060"/>
                </a:solidFill>
              </a:rPr>
              <a:t> 2014;101:427-34.</a:t>
            </a:r>
          </a:p>
          <a:p>
            <a:pPr marL="0" indent="0">
              <a:buNone/>
            </a:pPr>
            <a:r>
              <a:rPr lang="en-US" sz="1200" dirty="0" smtClean="0">
                <a:solidFill>
                  <a:srgbClr val="002060"/>
                </a:solidFill>
              </a:rPr>
              <a:t> Albanese G, Kondo KL. Pharmacology of </a:t>
            </a:r>
            <a:r>
              <a:rPr lang="en-US" sz="1200" dirty="0" err="1" smtClean="0">
                <a:solidFill>
                  <a:srgbClr val="002060"/>
                </a:solidFill>
              </a:rPr>
              <a:t>sclerotherapy</a:t>
            </a:r>
            <a:r>
              <a:rPr lang="en-US" sz="1200" dirty="0" smtClean="0">
                <a:solidFill>
                  <a:srgbClr val="002060"/>
                </a:solidFill>
              </a:rPr>
              <a:t>. </a:t>
            </a:r>
            <a:r>
              <a:rPr lang="en-US" sz="1200" dirty="0" err="1" smtClean="0">
                <a:solidFill>
                  <a:srgbClr val="002060"/>
                </a:solidFill>
              </a:rPr>
              <a:t>Semin</a:t>
            </a:r>
            <a:r>
              <a:rPr lang="en-US" sz="1200" dirty="0" smtClean="0">
                <a:solidFill>
                  <a:srgbClr val="002060"/>
                </a:solidFill>
              </a:rPr>
              <a:t> </a:t>
            </a:r>
            <a:r>
              <a:rPr lang="en-US" sz="1200" dirty="0" err="1" smtClean="0">
                <a:solidFill>
                  <a:srgbClr val="002060"/>
                </a:solidFill>
              </a:rPr>
              <a:t>Intervent</a:t>
            </a:r>
            <a:r>
              <a:rPr lang="en-US" sz="1200" dirty="0" smtClean="0">
                <a:solidFill>
                  <a:srgbClr val="002060"/>
                </a:solidFill>
              </a:rPr>
              <a:t> </a:t>
            </a:r>
            <a:r>
              <a:rPr lang="en-US" sz="1200" dirty="0" err="1" smtClean="0">
                <a:solidFill>
                  <a:srgbClr val="002060"/>
                </a:solidFill>
              </a:rPr>
              <a:t>Radiol</a:t>
            </a:r>
            <a:r>
              <a:rPr lang="en-US" sz="1200" dirty="0" smtClean="0">
                <a:solidFill>
                  <a:srgbClr val="002060"/>
                </a:solidFill>
              </a:rPr>
              <a:t> 2010;27:391-9</a:t>
            </a:r>
            <a:r>
              <a:rPr lang="en-US" sz="1200" dirty="0" smtClean="0">
                <a:solidFill>
                  <a:schemeClr val="bg1"/>
                </a:solidFill>
              </a:rPr>
              <a:t>.</a:t>
            </a:r>
          </a:p>
          <a:p>
            <a:endParaRPr lang="en-US" dirty="0"/>
          </a:p>
        </p:txBody>
      </p:sp>
    </p:spTree>
    <p:extLst>
      <p:ext uri="{BB962C8B-B14F-4D97-AF65-F5344CB8AC3E}">
        <p14:creationId xmlns:p14="http://schemas.microsoft.com/office/powerpoint/2010/main" val="15950570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74770" y="900332"/>
            <a:ext cx="7888908" cy="5233182"/>
          </a:xfrm>
          <a:prstGeom prst="rect">
            <a:avLst/>
          </a:prstGeom>
        </p:spPr>
      </p:pic>
    </p:spTree>
    <p:extLst>
      <p:ext uri="{BB962C8B-B14F-4D97-AF65-F5344CB8AC3E}">
        <p14:creationId xmlns:p14="http://schemas.microsoft.com/office/powerpoint/2010/main" val="666046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53551" y="787792"/>
            <a:ext cx="8018485" cy="5697414"/>
          </a:xfrm>
          <a:prstGeom prst="rect">
            <a:avLst/>
          </a:prstGeom>
        </p:spPr>
      </p:pic>
    </p:spTree>
    <p:extLst>
      <p:ext uri="{BB962C8B-B14F-4D97-AF65-F5344CB8AC3E}">
        <p14:creationId xmlns:p14="http://schemas.microsoft.com/office/powerpoint/2010/main" val="35670088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0166" y="436099"/>
            <a:ext cx="9561342" cy="6084574"/>
          </a:xfrm>
          <a:prstGeom prst="rect">
            <a:avLst/>
          </a:prstGeom>
        </p:spPr>
      </p:pic>
    </p:spTree>
    <p:extLst>
      <p:ext uri="{BB962C8B-B14F-4D97-AF65-F5344CB8AC3E}">
        <p14:creationId xmlns:p14="http://schemas.microsoft.com/office/powerpoint/2010/main" val="24639550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73723"/>
            <a:ext cx="10515599" cy="916965"/>
          </a:xfrm>
        </p:spPr>
        <p:txBody>
          <a:bodyPr/>
          <a:lstStyle/>
          <a:p>
            <a:r>
              <a:rPr lang="en-US" dirty="0" smtClean="0">
                <a:solidFill>
                  <a:schemeClr val="bg1"/>
                </a:solidFill>
              </a:rPr>
              <a:t>Methods:</a:t>
            </a:r>
            <a:endParaRPr lang="en-US" dirty="0">
              <a:solidFill>
                <a:schemeClr val="bg1"/>
              </a:solidFill>
            </a:endParaRPr>
          </a:p>
        </p:txBody>
      </p:sp>
      <p:sp>
        <p:nvSpPr>
          <p:cNvPr id="3" name="Content Placeholder 2"/>
          <p:cNvSpPr>
            <a:spLocks noGrp="1"/>
          </p:cNvSpPr>
          <p:nvPr>
            <p:ph idx="1"/>
          </p:nvPr>
        </p:nvSpPr>
        <p:spPr>
          <a:xfrm>
            <a:off x="838200" y="2166425"/>
            <a:ext cx="10515600" cy="4010538"/>
          </a:xfrm>
        </p:spPr>
        <p:txBody>
          <a:bodyPr/>
          <a:lstStyle/>
          <a:p>
            <a:r>
              <a:rPr lang="en-US" b="1" dirty="0" smtClean="0">
                <a:solidFill>
                  <a:schemeClr val="bg1"/>
                </a:solidFill>
              </a:rPr>
              <a:t>In this study, we comparatively investigated the </a:t>
            </a:r>
            <a:r>
              <a:rPr lang="en-US" b="1" dirty="0" smtClean="0">
                <a:solidFill>
                  <a:srgbClr val="C00000"/>
                </a:solidFill>
              </a:rPr>
              <a:t>IVF outcomes </a:t>
            </a:r>
            <a:r>
              <a:rPr lang="en-US" b="1" dirty="0" smtClean="0">
                <a:solidFill>
                  <a:schemeClr val="bg1"/>
                </a:solidFill>
              </a:rPr>
              <a:t>in patients who had laparoscopic cystectomy (</a:t>
            </a:r>
            <a:r>
              <a:rPr lang="en-US" b="1" dirty="0" smtClean="0">
                <a:solidFill>
                  <a:srgbClr val="C00000"/>
                </a:solidFill>
              </a:rPr>
              <a:t>n=57</a:t>
            </a:r>
            <a:r>
              <a:rPr lang="en-US" b="1" dirty="0" smtClean="0">
                <a:solidFill>
                  <a:schemeClr val="bg1"/>
                </a:solidFill>
              </a:rPr>
              <a:t>) or ethanol </a:t>
            </a:r>
            <a:r>
              <a:rPr lang="en-US" b="1" dirty="0" err="1" smtClean="0">
                <a:solidFill>
                  <a:schemeClr val="bg1"/>
                </a:solidFill>
              </a:rPr>
              <a:t>sclerotherapy</a:t>
            </a:r>
            <a:r>
              <a:rPr lang="en-US" b="1" dirty="0" smtClean="0">
                <a:solidFill>
                  <a:schemeClr val="bg1"/>
                </a:solidFill>
              </a:rPr>
              <a:t>(</a:t>
            </a:r>
            <a:r>
              <a:rPr lang="en-US" b="1" dirty="0" smtClean="0">
                <a:solidFill>
                  <a:srgbClr val="C00000"/>
                </a:solidFill>
              </a:rPr>
              <a:t>n=44</a:t>
            </a:r>
            <a:r>
              <a:rPr lang="en-US" b="1" dirty="0" smtClean="0">
                <a:solidFill>
                  <a:schemeClr val="bg1"/>
                </a:solidFill>
              </a:rPr>
              <a:t>) embryo transfer. </a:t>
            </a:r>
          </a:p>
          <a:p>
            <a:r>
              <a:rPr lang="en-US" b="1" dirty="0" smtClean="0">
                <a:solidFill>
                  <a:srgbClr val="C00000"/>
                </a:solidFill>
              </a:rPr>
              <a:t>Recurrence</a:t>
            </a:r>
            <a:r>
              <a:rPr lang="en-US" b="1" dirty="0" smtClean="0">
                <a:solidFill>
                  <a:schemeClr val="bg1"/>
                </a:solidFill>
              </a:rPr>
              <a:t> of </a:t>
            </a:r>
            <a:r>
              <a:rPr lang="en-US" b="1" dirty="0" err="1" smtClean="0">
                <a:solidFill>
                  <a:schemeClr val="bg1"/>
                </a:solidFill>
              </a:rPr>
              <a:t>endometriomas</a:t>
            </a:r>
            <a:r>
              <a:rPr lang="en-US" b="1" dirty="0" smtClean="0">
                <a:solidFill>
                  <a:schemeClr val="bg1"/>
                </a:solidFill>
              </a:rPr>
              <a:t> has been compared between the groups as well.</a:t>
            </a:r>
          </a:p>
          <a:p>
            <a:endParaRPr lang="en-US" dirty="0"/>
          </a:p>
        </p:txBody>
      </p:sp>
    </p:spTree>
    <p:extLst>
      <p:ext uri="{BB962C8B-B14F-4D97-AF65-F5344CB8AC3E}">
        <p14:creationId xmlns:p14="http://schemas.microsoft.com/office/powerpoint/2010/main" val="14283637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167</TotalTime>
  <Words>1572</Words>
  <Application>Microsoft Office PowerPoint</Application>
  <PresentationFormat>Widescreen</PresentationFormat>
  <Paragraphs>115</Paragraphs>
  <Slides>30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Century Gothic</vt:lpstr>
      <vt:lpstr>Times New Roman</vt:lpstr>
      <vt:lpstr>Wingdings 3</vt:lpstr>
      <vt:lpstr>Ion</vt:lpstr>
      <vt:lpstr>ART Outcomes in Endometrioma Patients Undergoing Sclerotherapy versus Laparoscopic Cystectomy; A clinical Trial</vt:lpstr>
      <vt:lpstr>PowerPoint Presentation</vt:lpstr>
      <vt:lpstr>Introduction:</vt:lpstr>
      <vt:lpstr>PowerPoint Presentation</vt:lpstr>
      <vt:lpstr>Which methods are better?</vt:lpstr>
      <vt:lpstr>PowerPoint Presentation</vt:lpstr>
      <vt:lpstr>PowerPoint Presentation</vt:lpstr>
      <vt:lpstr>PowerPoint Presentation</vt:lpstr>
      <vt:lpstr>Methods:</vt:lpstr>
      <vt:lpstr>PowerPoint Presentation</vt:lpstr>
      <vt:lpstr>ART methods:</vt:lpstr>
      <vt:lpstr>Fresh or frozen-thawed embryo transfer (FET) performed, and the patients were followed for one year. Several cycles of ET might be required till pregnancy achieved. </vt:lpstr>
      <vt:lpstr>Baseline Characteristics of the Patients.  </vt:lpstr>
      <vt:lpstr>Comparing IVF and pregnancy outcomes in both Groups. </vt:lpstr>
      <vt:lpstr>Results:</vt:lpstr>
      <vt:lpstr>PowerPoint Presentation</vt:lpstr>
      <vt:lpstr>Ovarian reserve and ART outcomes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Recurrence rate</vt:lpstr>
      <vt:lpstr>PowerPoint Presentation</vt:lpstr>
      <vt:lpstr>Adverse outcome:</vt:lpstr>
      <vt:lpstr>PowerPoint Presentation</vt:lpstr>
      <vt:lpstr>Conclusion: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ART Outcomes in Endometrioma Patients Undergoing Sclerotherapy versus Laparoscopic Cystectomy; A clinical Trial</dc:title>
  <dc:creator>Microsoft account</dc:creator>
  <cp:lastModifiedBy>Microsoft account</cp:lastModifiedBy>
  <cp:revision>21</cp:revision>
  <dcterms:created xsi:type="dcterms:W3CDTF">2021-10-28T15:53:10Z</dcterms:created>
  <dcterms:modified xsi:type="dcterms:W3CDTF">2022-01-22T06:39:41Z</dcterms:modified>
</cp:coreProperties>
</file>