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00" r:id="rId2"/>
    <p:sldId id="299" r:id="rId3"/>
    <p:sldId id="301" r:id="rId4"/>
    <p:sldId id="317" r:id="rId5"/>
    <p:sldId id="359" r:id="rId6"/>
    <p:sldId id="308" r:id="rId7"/>
    <p:sldId id="310" r:id="rId8"/>
    <p:sldId id="314" r:id="rId9"/>
    <p:sldId id="362" r:id="rId10"/>
    <p:sldId id="352" r:id="rId11"/>
    <p:sldId id="318" r:id="rId12"/>
    <p:sldId id="319" r:id="rId13"/>
    <p:sldId id="360" r:id="rId14"/>
    <p:sldId id="320" r:id="rId15"/>
    <p:sldId id="348" r:id="rId16"/>
    <p:sldId id="349" r:id="rId17"/>
    <p:sldId id="343" r:id="rId18"/>
    <p:sldId id="361" r:id="rId19"/>
    <p:sldId id="354" r:id="rId20"/>
    <p:sldId id="355" r:id="rId21"/>
    <p:sldId id="356" r:id="rId22"/>
    <p:sldId id="358" r:id="rId23"/>
    <p:sldId id="363" r:id="rId2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08FF46-799D-4CB2-BC37-2CDDFBCBA037}"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B08F4DBE-A0D4-4F8E-9FE2-513DCAC7C9BB}">
      <dgm:prSet phldrT="[Text]"/>
      <dgm:spPr/>
      <dgm:t>
        <a:bodyPr/>
        <a:lstStyle/>
        <a:p>
          <a:r>
            <a:rPr lang="en-US" dirty="0"/>
            <a:t>Endometriosis</a:t>
          </a:r>
        </a:p>
      </dgm:t>
    </dgm:pt>
    <dgm:pt modelId="{D1B9481C-F9D1-45DD-9AF1-8CEED7D24675}" type="parTrans" cxnId="{888279B1-8651-4F67-9E1C-BF9090F69F3F}">
      <dgm:prSet/>
      <dgm:spPr/>
      <dgm:t>
        <a:bodyPr/>
        <a:lstStyle/>
        <a:p>
          <a:endParaRPr lang="en-US"/>
        </a:p>
      </dgm:t>
    </dgm:pt>
    <dgm:pt modelId="{517B9221-4B89-41DB-9926-13F142228FEC}" type="sibTrans" cxnId="{888279B1-8651-4F67-9E1C-BF9090F69F3F}">
      <dgm:prSet/>
      <dgm:spPr/>
      <dgm:t>
        <a:bodyPr/>
        <a:lstStyle/>
        <a:p>
          <a:endParaRPr lang="en-US"/>
        </a:p>
      </dgm:t>
    </dgm:pt>
    <dgm:pt modelId="{4567EDB1-9DE8-4C42-9E39-384EE3AB1936}">
      <dgm:prSet phldrT="[Text]"/>
      <dgm:spPr/>
      <dgm:t>
        <a:bodyPr/>
        <a:lstStyle/>
        <a:p>
          <a:r>
            <a:rPr lang="en-US" dirty="0"/>
            <a:t>Immune mechanism</a:t>
          </a:r>
        </a:p>
      </dgm:t>
    </dgm:pt>
    <dgm:pt modelId="{AE4C6208-51CB-4862-805B-3DB7693E7C5E}" type="parTrans" cxnId="{BAD9FB1E-FA40-4614-94D1-AABDDEB55CC5}">
      <dgm:prSet/>
      <dgm:spPr/>
      <dgm:t>
        <a:bodyPr/>
        <a:lstStyle/>
        <a:p>
          <a:endParaRPr lang="en-US"/>
        </a:p>
      </dgm:t>
    </dgm:pt>
    <dgm:pt modelId="{76800451-25B3-4424-8200-5EE71FB2D908}" type="sibTrans" cxnId="{BAD9FB1E-FA40-4614-94D1-AABDDEB55CC5}">
      <dgm:prSet/>
      <dgm:spPr/>
      <dgm:t>
        <a:bodyPr/>
        <a:lstStyle/>
        <a:p>
          <a:endParaRPr lang="en-US"/>
        </a:p>
      </dgm:t>
    </dgm:pt>
    <dgm:pt modelId="{98287991-6E48-405F-8835-A5A3D169BDF0}">
      <dgm:prSet phldrT="[Text]"/>
      <dgm:spPr/>
      <dgm:t>
        <a:bodyPr/>
        <a:lstStyle/>
        <a:p>
          <a:r>
            <a:rPr lang="en-US" dirty="0"/>
            <a:t>Angiogenetic processes</a:t>
          </a:r>
        </a:p>
      </dgm:t>
    </dgm:pt>
    <dgm:pt modelId="{0C749467-0A27-4197-826E-6AFC19AEADE9}" type="parTrans" cxnId="{B3507BE8-CDF0-4064-B0D3-75C6B734EEDD}">
      <dgm:prSet/>
      <dgm:spPr/>
      <dgm:t>
        <a:bodyPr/>
        <a:lstStyle/>
        <a:p>
          <a:endParaRPr lang="en-US"/>
        </a:p>
      </dgm:t>
    </dgm:pt>
    <dgm:pt modelId="{1F42344D-A3AB-41EC-9816-4D288457198E}" type="sibTrans" cxnId="{B3507BE8-CDF0-4064-B0D3-75C6B734EEDD}">
      <dgm:prSet/>
      <dgm:spPr/>
      <dgm:t>
        <a:bodyPr/>
        <a:lstStyle/>
        <a:p>
          <a:endParaRPr lang="en-US"/>
        </a:p>
      </dgm:t>
    </dgm:pt>
    <dgm:pt modelId="{C40765E6-BEDC-4784-A36D-CF4C1C5F6F32}">
      <dgm:prSet phldrT="[Text]"/>
      <dgm:spPr/>
      <dgm:t>
        <a:bodyPr/>
        <a:lstStyle/>
        <a:p>
          <a:r>
            <a:rPr lang="en-US" dirty="0"/>
            <a:t>Biochemical alterations</a:t>
          </a:r>
        </a:p>
      </dgm:t>
    </dgm:pt>
    <dgm:pt modelId="{D690235A-8B8D-4067-8FF6-C886F8997305}" type="parTrans" cxnId="{3D51C664-8F08-4D0C-B6FA-C2ED059C816B}">
      <dgm:prSet/>
      <dgm:spPr/>
      <dgm:t>
        <a:bodyPr/>
        <a:lstStyle/>
        <a:p>
          <a:endParaRPr lang="en-US"/>
        </a:p>
      </dgm:t>
    </dgm:pt>
    <dgm:pt modelId="{3AB5AF56-854E-4B9A-B1E1-917B8BD289D3}" type="sibTrans" cxnId="{3D51C664-8F08-4D0C-B6FA-C2ED059C816B}">
      <dgm:prSet/>
      <dgm:spPr/>
      <dgm:t>
        <a:bodyPr/>
        <a:lstStyle/>
        <a:p>
          <a:endParaRPr lang="en-US"/>
        </a:p>
      </dgm:t>
    </dgm:pt>
    <dgm:pt modelId="{4A97A56E-874C-4B98-B175-0FD8F3035798}">
      <dgm:prSet phldrT="[Text]"/>
      <dgm:spPr/>
      <dgm:t>
        <a:bodyPr/>
        <a:lstStyle/>
        <a:p>
          <a:r>
            <a:rPr lang="en-US" dirty="0"/>
            <a:t>Genetic factors</a:t>
          </a:r>
        </a:p>
      </dgm:t>
    </dgm:pt>
    <dgm:pt modelId="{E5C7A8B9-25C0-4A5E-BCCD-D53B315D10FC}" type="parTrans" cxnId="{E29CEFEF-3590-4D5F-A2DB-5F2467A5E4E5}">
      <dgm:prSet/>
      <dgm:spPr/>
      <dgm:t>
        <a:bodyPr/>
        <a:lstStyle/>
        <a:p>
          <a:endParaRPr lang="en-US"/>
        </a:p>
      </dgm:t>
    </dgm:pt>
    <dgm:pt modelId="{F0F065A3-E0D9-4E97-A23B-A7F865EDA002}" type="sibTrans" cxnId="{E29CEFEF-3590-4D5F-A2DB-5F2467A5E4E5}">
      <dgm:prSet/>
      <dgm:spPr/>
      <dgm:t>
        <a:bodyPr/>
        <a:lstStyle/>
        <a:p>
          <a:endParaRPr lang="en-US"/>
        </a:p>
      </dgm:t>
    </dgm:pt>
    <dgm:pt modelId="{0771A6D0-51AF-472F-9999-D26C11178BC0}">
      <dgm:prSet phldrT="[Text]"/>
      <dgm:spPr/>
      <dgm:t>
        <a:bodyPr/>
        <a:lstStyle/>
        <a:p>
          <a:r>
            <a:rPr lang="en-US" dirty="0"/>
            <a:t>Epigenetic factors</a:t>
          </a:r>
        </a:p>
      </dgm:t>
    </dgm:pt>
    <dgm:pt modelId="{0009589B-2F79-45B6-B070-D9209CEEA41A}" type="parTrans" cxnId="{4877464A-F05C-4857-B722-60AF4C50C2FE}">
      <dgm:prSet/>
      <dgm:spPr/>
      <dgm:t>
        <a:bodyPr/>
        <a:lstStyle/>
        <a:p>
          <a:endParaRPr lang="en-US"/>
        </a:p>
      </dgm:t>
    </dgm:pt>
    <dgm:pt modelId="{6FC19E6C-8387-4845-BDEA-832763EF494A}" type="sibTrans" cxnId="{4877464A-F05C-4857-B722-60AF4C50C2FE}">
      <dgm:prSet/>
      <dgm:spPr/>
      <dgm:t>
        <a:bodyPr/>
        <a:lstStyle/>
        <a:p>
          <a:endParaRPr lang="en-US"/>
        </a:p>
      </dgm:t>
    </dgm:pt>
    <dgm:pt modelId="{647B59DA-62A6-4B93-9DB5-488F5CF4851C}">
      <dgm:prSet phldrT="[Text]"/>
      <dgm:spPr/>
      <dgm:t>
        <a:bodyPr/>
        <a:lstStyle/>
        <a:p>
          <a:r>
            <a:rPr lang="en-US" dirty="0"/>
            <a:t>Others</a:t>
          </a:r>
        </a:p>
      </dgm:t>
    </dgm:pt>
    <dgm:pt modelId="{969C91DB-FB37-46DF-BCE1-E5C5E208E520}" type="parTrans" cxnId="{F1E10274-E67D-4F88-9835-5A29FD500C66}">
      <dgm:prSet/>
      <dgm:spPr/>
      <dgm:t>
        <a:bodyPr/>
        <a:lstStyle/>
        <a:p>
          <a:endParaRPr lang="en-US"/>
        </a:p>
      </dgm:t>
    </dgm:pt>
    <dgm:pt modelId="{FD5B2015-9EBE-4675-9D33-DCE2B5885A45}" type="sibTrans" cxnId="{F1E10274-E67D-4F88-9835-5A29FD500C66}">
      <dgm:prSet/>
      <dgm:spPr/>
      <dgm:t>
        <a:bodyPr/>
        <a:lstStyle/>
        <a:p>
          <a:endParaRPr lang="en-US"/>
        </a:p>
      </dgm:t>
    </dgm:pt>
    <dgm:pt modelId="{BD5576EF-FD92-45D6-A3C8-033D23B9AE87}" type="pres">
      <dgm:prSet presAssocID="{0708FF46-799D-4CB2-BC37-2CDDFBCBA037}" presName="Name0" presStyleCnt="0">
        <dgm:presLayoutVars>
          <dgm:chMax val="1"/>
          <dgm:chPref val="1"/>
          <dgm:dir/>
          <dgm:animOne val="branch"/>
          <dgm:animLvl val="lvl"/>
        </dgm:presLayoutVars>
      </dgm:prSet>
      <dgm:spPr/>
    </dgm:pt>
    <dgm:pt modelId="{F5C589DC-A6C5-4F96-859F-F94FECCDD6C7}" type="pres">
      <dgm:prSet presAssocID="{B08F4DBE-A0D4-4F8E-9FE2-513DCAC7C9BB}" presName="Parent" presStyleLbl="node0" presStyleIdx="0" presStyleCnt="1">
        <dgm:presLayoutVars>
          <dgm:chMax val="6"/>
          <dgm:chPref val="6"/>
        </dgm:presLayoutVars>
      </dgm:prSet>
      <dgm:spPr/>
    </dgm:pt>
    <dgm:pt modelId="{AC7B671B-6246-415A-9B37-37C49E5BA72A}" type="pres">
      <dgm:prSet presAssocID="{4567EDB1-9DE8-4C42-9E39-384EE3AB1936}" presName="Accent1" presStyleCnt="0"/>
      <dgm:spPr/>
    </dgm:pt>
    <dgm:pt modelId="{625664EE-F33C-4452-9F20-B5D46A0EC58D}" type="pres">
      <dgm:prSet presAssocID="{4567EDB1-9DE8-4C42-9E39-384EE3AB1936}" presName="Accent" presStyleLbl="bgShp" presStyleIdx="0" presStyleCnt="6"/>
      <dgm:spPr/>
    </dgm:pt>
    <dgm:pt modelId="{E08AABC8-7046-4275-A5CF-CB6D8352263E}" type="pres">
      <dgm:prSet presAssocID="{4567EDB1-9DE8-4C42-9E39-384EE3AB1936}" presName="Child1" presStyleLbl="node1" presStyleIdx="0" presStyleCnt="6">
        <dgm:presLayoutVars>
          <dgm:chMax val="0"/>
          <dgm:chPref val="0"/>
          <dgm:bulletEnabled val="1"/>
        </dgm:presLayoutVars>
      </dgm:prSet>
      <dgm:spPr/>
    </dgm:pt>
    <dgm:pt modelId="{178DC314-7421-46E9-95CB-3D4E8BC09A17}" type="pres">
      <dgm:prSet presAssocID="{98287991-6E48-405F-8835-A5A3D169BDF0}" presName="Accent2" presStyleCnt="0"/>
      <dgm:spPr/>
    </dgm:pt>
    <dgm:pt modelId="{5CCAA2E7-E0DC-4952-A013-1B287FFA005C}" type="pres">
      <dgm:prSet presAssocID="{98287991-6E48-405F-8835-A5A3D169BDF0}" presName="Accent" presStyleLbl="bgShp" presStyleIdx="1" presStyleCnt="6"/>
      <dgm:spPr/>
    </dgm:pt>
    <dgm:pt modelId="{BD68082F-8C39-44A4-8E20-D989C0A1CE03}" type="pres">
      <dgm:prSet presAssocID="{98287991-6E48-405F-8835-A5A3D169BDF0}" presName="Child2" presStyleLbl="node1" presStyleIdx="1" presStyleCnt="6">
        <dgm:presLayoutVars>
          <dgm:chMax val="0"/>
          <dgm:chPref val="0"/>
          <dgm:bulletEnabled val="1"/>
        </dgm:presLayoutVars>
      </dgm:prSet>
      <dgm:spPr/>
    </dgm:pt>
    <dgm:pt modelId="{2ED2F4B6-C207-4320-AAB8-1FCD7A2C47EB}" type="pres">
      <dgm:prSet presAssocID="{C40765E6-BEDC-4784-A36D-CF4C1C5F6F32}" presName="Accent3" presStyleCnt="0"/>
      <dgm:spPr/>
    </dgm:pt>
    <dgm:pt modelId="{0312EAF5-1544-48FF-913A-CB169EA5FC70}" type="pres">
      <dgm:prSet presAssocID="{C40765E6-BEDC-4784-A36D-CF4C1C5F6F32}" presName="Accent" presStyleLbl="bgShp" presStyleIdx="2" presStyleCnt="6"/>
      <dgm:spPr/>
    </dgm:pt>
    <dgm:pt modelId="{12FFE26B-D52A-42F0-8FE3-4622C69BCCA7}" type="pres">
      <dgm:prSet presAssocID="{C40765E6-BEDC-4784-A36D-CF4C1C5F6F32}" presName="Child3" presStyleLbl="node1" presStyleIdx="2" presStyleCnt="6">
        <dgm:presLayoutVars>
          <dgm:chMax val="0"/>
          <dgm:chPref val="0"/>
          <dgm:bulletEnabled val="1"/>
        </dgm:presLayoutVars>
      </dgm:prSet>
      <dgm:spPr/>
    </dgm:pt>
    <dgm:pt modelId="{E600E72A-BE4C-4F42-AEDF-717A1765FE4D}" type="pres">
      <dgm:prSet presAssocID="{4A97A56E-874C-4B98-B175-0FD8F3035798}" presName="Accent4" presStyleCnt="0"/>
      <dgm:spPr/>
    </dgm:pt>
    <dgm:pt modelId="{6B0591FD-4778-4E1C-A710-EB76A0D87E77}" type="pres">
      <dgm:prSet presAssocID="{4A97A56E-874C-4B98-B175-0FD8F3035798}" presName="Accent" presStyleLbl="bgShp" presStyleIdx="3" presStyleCnt="6"/>
      <dgm:spPr/>
    </dgm:pt>
    <dgm:pt modelId="{4D281B34-F5DD-46C0-907B-71E0CE35FC86}" type="pres">
      <dgm:prSet presAssocID="{4A97A56E-874C-4B98-B175-0FD8F3035798}" presName="Child4" presStyleLbl="node1" presStyleIdx="3" presStyleCnt="6">
        <dgm:presLayoutVars>
          <dgm:chMax val="0"/>
          <dgm:chPref val="0"/>
          <dgm:bulletEnabled val="1"/>
        </dgm:presLayoutVars>
      </dgm:prSet>
      <dgm:spPr/>
    </dgm:pt>
    <dgm:pt modelId="{C0F5A03C-0EE3-41D7-86AF-F4E839C8B144}" type="pres">
      <dgm:prSet presAssocID="{0771A6D0-51AF-472F-9999-D26C11178BC0}" presName="Accent5" presStyleCnt="0"/>
      <dgm:spPr/>
    </dgm:pt>
    <dgm:pt modelId="{B3E4AF84-22A1-423A-9A5B-E37144CED034}" type="pres">
      <dgm:prSet presAssocID="{0771A6D0-51AF-472F-9999-D26C11178BC0}" presName="Accent" presStyleLbl="bgShp" presStyleIdx="4" presStyleCnt="6"/>
      <dgm:spPr/>
    </dgm:pt>
    <dgm:pt modelId="{183578F1-BA21-40A0-AD06-0DC75DE68348}" type="pres">
      <dgm:prSet presAssocID="{0771A6D0-51AF-472F-9999-D26C11178BC0}" presName="Child5" presStyleLbl="node1" presStyleIdx="4" presStyleCnt="6">
        <dgm:presLayoutVars>
          <dgm:chMax val="0"/>
          <dgm:chPref val="0"/>
          <dgm:bulletEnabled val="1"/>
        </dgm:presLayoutVars>
      </dgm:prSet>
      <dgm:spPr/>
    </dgm:pt>
    <dgm:pt modelId="{76CD116A-06BD-4BB8-B879-50B21FECDA77}" type="pres">
      <dgm:prSet presAssocID="{647B59DA-62A6-4B93-9DB5-488F5CF4851C}" presName="Accent6" presStyleCnt="0"/>
      <dgm:spPr/>
    </dgm:pt>
    <dgm:pt modelId="{81A1EC07-1B59-470C-899F-AD7BEA2F3361}" type="pres">
      <dgm:prSet presAssocID="{647B59DA-62A6-4B93-9DB5-488F5CF4851C}" presName="Accent" presStyleLbl="bgShp" presStyleIdx="5" presStyleCnt="6"/>
      <dgm:spPr/>
    </dgm:pt>
    <dgm:pt modelId="{4FD311AF-BC2D-4742-987B-CC3E6AC6CB80}" type="pres">
      <dgm:prSet presAssocID="{647B59DA-62A6-4B93-9DB5-488F5CF4851C}" presName="Child6" presStyleLbl="node1" presStyleIdx="5" presStyleCnt="6">
        <dgm:presLayoutVars>
          <dgm:chMax val="0"/>
          <dgm:chPref val="0"/>
          <dgm:bulletEnabled val="1"/>
        </dgm:presLayoutVars>
      </dgm:prSet>
      <dgm:spPr/>
    </dgm:pt>
  </dgm:ptLst>
  <dgm:cxnLst>
    <dgm:cxn modelId="{8CB4E601-533B-4554-98A8-D1A755197E10}" type="presOf" srcId="{4567EDB1-9DE8-4C42-9E39-384EE3AB1936}" destId="{E08AABC8-7046-4275-A5CF-CB6D8352263E}" srcOrd="0" destOrd="0" presId="urn:microsoft.com/office/officeart/2011/layout/HexagonRadial"/>
    <dgm:cxn modelId="{7710080E-D946-4EB8-95D9-BCF0059BFA61}" type="presOf" srcId="{0771A6D0-51AF-472F-9999-D26C11178BC0}" destId="{183578F1-BA21-40A0-AD06-0DC75DE68348}" srcOrd="0" destOrd="0" presId="urn:microsoft.com/office/officeart/2011/layout/HexagonRadial"/>
    <dgm:cxn modelId="{BAD9FB1E-FA40-4614-94D1-AABDDEB55CC5}" srcId="{B08F4DBE-A0D4-4F8E-9FE2-513DCAC7C9BB}" destId="{4567EDB1-9DE8-4C42-9E39-384EE3AB1936}" srcOrd="0" destOrd="0" parTransId="{AE4C6208-51CB-4862-805B-3DB7693E7C5E}" sibTransId="{76800451-25B3-4424-8200-5EE71FB2D908}"/>
    <dgm:cxn modelId="{1275261F-2424-4360-94B9-13E5AA21002A}" type="presOf" srcId="{4A97A56E-874C-4B98-B175-0FD8F3035798}" destId="{4D281B34-F5DD-46C0-907B-71E0CE35FC86}" srcOrd="0" destOrd="0" presId="urn:microsoft.com/office/officeart/2011/layout/HexagonRadial"/>
    <dgm:cxn modelId="{5344B521-F9E8-4CC2-A2F8-5D21890643F8}" type="presOf" srcId="{C40765E6-BEDC-4784-A36D-CF4C1C5F6F32}" destId="{12FFE26B-D52A-42F0-8FE3-4622C69BCCA7}" srcOrd="0" destOrd="0" presId="urn:microsoft.com/office/officeart/2011/layout/HexagonRadial"/>
    <dgm:cxn modelId="{3D51C664-8F08-4D0C-B6FA-C2ED059C816B}" srcId="{B08F4DBE-A0D4-4F8E-9FE2-513DCAC7C9BB}" destId="{C40765E6-BEDC-4784-A36D-CF4C1C5F6F32}" srcOrd="2" destOrd="0" parTransId="{D690235A-8B8D-4067-8FF6-C886F8997305}" sibTransId="{3AB5AF56-854E-4B9A-B1E1-917B8BD289D3}"/>
    <dgm:cxn modelId="{8950C745-8126-4B8B-809E-9122E5205424}" type="presOf" srcId="{0708FF46-799D-4CB2-BC37-2CDDFBCBA037}" destId="{BD5576EF-FD92-45D6-A3C8-033D23B9AE87}" srcOrd="0" destOrd="0" presId="urn:microsoft.com/office/officeart/2011/layout/HexagonRadial"/>
    <dgm:cxn modelId="{4877464A-F05C-4857-B722-60AF4C50C2FE}" srcId="{B08F4DBE-A0D4-4F8E-9FE2-513DCAC7C9BB}" destId="{0771A6D0-51AF-472F-9999-D26C11178BC0}" srcOrd="4" destOrd="0" parTransId="{0009589B-2F79-45B6-B070-D9209CEEA41A}" sibTransId="{6FC19E6C-8387-4845-BDEA-832763EF494A}"/>
    <dgm:cxn modelId="{F1E10274-E67D-4F88-9835-5A29FD500C66}" srcId="{B08F4DBE-A0D4-4F8E-9FE2-513DCAC7C9BB}" destId="{647B59DA-62A6-4B93-9DB5-488F5CF4851C}" srcOrd="5" destOrd="0" parTransId="{969C91DB-FB37-46DF-BCE1-E5C5E208E520}" sibTransId="{FD5B2015-9EBE-4675-9D33-DCE2B5885A45}"/>
    <dgm:cxn modelId="{A9F66788-AA10-4BDC-9336-242EDB8B1C0D}" type="presOf" srcId="{647B59DA-62A6-4B93-9DB5-488F5CF4851C}" destId="{4FD311AF-BC2D-4742-987B-CC3E6AC6CB80}" srcOrd="0" destOrd="0" presId="urn:microsoft.com/office/officeart/2011/layout/HexagonRadial"/>
    <dgm:cxn modelId="{888279B1-8651-4F67-9E1C-BF9090F69F3F}" srcId="{0708FF46-799D-4CB2-BC37-2CDDFBCBA037}" destId="{B08F4DBE-A0D4-4F8E-9FE2-513DCAC7C9BB}" srcOrd="0" destOrd="0" parTransId="{D1B9481C-F9D1-45DD-9AF1-8CEED7D24675}" sibTransId="{517B9221-4B89-41DB-9926-13F142228FEC}"/>
    <dgm:cxn modelId="{1C5115DC-13FE-45C0-A770-63816CA060DC}" type="presOf" srcId="{98287991-6E48-405F-8835-A5A3D169BDF0}" destId="{BD68082F-8C39-44A4-8E20-D989C0A1CE03}" srcOrd="0" destOrd="0" presId="urn:microsoft.com/office/officeart/2011/layout/HexagonRadial"/>
    <dgm:cxn modelId="{B3507BE8-CDF0-4064-B0D3-75C6B734EEDD}" srcId="{B08F4DBE-A0D4-4F8E-9FE2-513DCAC7C9BB}" destId="{98287991-6E48-405F-8835-A5A3D169BDF0}" srcOrd="1" destOrd="0" parTransId="{0C749467-0A27-4197-826E-6AFC19AEADE9}" sibTransId="{1F42344D-A3AB-41EC-9816-4D288457198E}"/>
    <dgm:cxn modelId="{E467F1EB-D267-4722-BB15-7B8A9B50CF90}" type="presOf" srcId="{B08F4DBE-A0D4-4F8E-9FE2-513DCAC7C9BB}" destId="{F5C589DC-A6C5-4F96-859F-F94FECCDD6C7}" srcOrd="0" destOrd="0" presId="urn:microsoft.com/office/officeart/2011/layout/HexagonRadial"/>
    <dgm:cxn modelId="{E29CEFEF-3590-4D5F-A2DB-5F2467A5E4E5}" srcId="{B08F4DBE-A0D4-4F8E-9FE2-513DCAC7C9BB}" destId="{4A97A56E-874C-4B98-B175-0FD8F3035798}" srcOrd="3" destOrd="0" parTransId="{E5C7A8B9-25C0-4A5E-BCCD-D53B315D10FC}" sibTransId="{F0F065A3-E0D9-4E97-A23B-A7F865EDA002}"/>
    <dgm:cxn modelId="{503870C7-A8F6-44AA-8E6D-96CEF7122886}" type="presParOf" srcId="{BD5576EF-FD92-45D6-A3C8-033D23B9AE87}" destId="{F5C589DC-A6C5-4F96-859F-F94FECCDD6C7}" srcOrd="0" destOrd="0" presId="urn:microsoft.com/office/officeart/2011/layout/HexagonRadial"/>
    <dgm:cxn modelId="{B1521E94-AE4A-4D53-98CA-9B6014532908}" type="presParOf" srcId="{BD5576EF-FD92-45D6-A3C8-033D23B9AE87}" destId="{AC7B671B-6246-415A-9B37-37C49E5BA72A}" srcOrd="1" destOrd="0" presId="urn:microsoft.com/office/officeart/2011/layout/HexagonRadial"/>
    <dgm:cxn modelId="{9951B93C-2D9B-4373-B75B-71E4F0CA381E}" type="presParOf" srcId="{AC7B671B-6246-415A-9B37-37C49E5BA72A}" destId="{625664EE-F33C-4452-9F20-B5D46A0EC58D}" srcOrd="0" destOrd="0" presId="urn:microsoft.com/office/officeart/2011/layout/HexagonRadial"/>
    <dgm:cxn modelId="{B3FFDF60-D560-4A82-BE11-70AE65301B9E}" type="presParOf" srcId="{BD5576EF-FD92-45D6-A3C8-033D23B9AE87}" destId="{E08AABC8-7046-4275-A5CF-CB6D8352263E}" srcOrd="2" destOrd="0" presId="urn:microsoft.com/office/officeart/2011/layout/HexagonRadial"/>
    <dgm:cxn modelId="{B2FB2F52-2F4C-47AC-A17C-CE4029CBCE2C}" type="presParOf" srcId="{BD5576EF-FD92-45D6-A3C8-033D23B9AE87}" destId="{178DC314-7421-46E9-95CB-3D4E8BC09A17}" srcOrd="3" destOrd="0" presId="urn:microsoft.com/office/officeart/2011/layout/HexagonRadial"/>
    <dgm:cxn modelId="{8E5CB486-1449-4D04-8736-654B2A60604C}" type="presParOf" srcId="{178DC314-7421-46E9-95CB-3D4E8BC09A17}" destId="{5CCAA2E7-E0DC-4952-A013-1B287FFA005C}" srcOrd="0" destOrd="0" presId="urn:microsoft.com/office/officeart/2011/layout/HexagonRadial"/>
    <dgm:cxn modelId="{399CE86C-1E60-4220-A4B8-527DB50C4031}" type="presParOf" srcId="{BD5576EF-FD92-45D6-A3C8-033D23B9AE87}" destId="{BD68082F-8C39-44A4-8E20-D989C0A1CE03}" srcOrd="4" destOrd="0" presId="urn:microsoft.com/office/officeart/2011/layout/HexagonRadial"/>
    <dgm:cxn modelId="{48F2A00B-1BBF-4190-91A6-92559014B8E5}" type="presParOf" srcId="{BD5576EF-FD92-45D6-A3C8-033D23B9AE87}" destId="{2ED2F4B6-C207-4320-AAB8-1FCD7A2C47EB}" srcOrd="5" destOrd="0" presId="urn:microsoft.com/office/officeart/2011/layout/HexagonRadial"/>
    <dgm:cxn modelId="{D2EF6EFA-D469-4AF4-B815-D119BE0B9F4E}" type="presParOf" srcId="{2ED2F4B6-C207-4320-AAB8-1FCD7A2C47EB}" destId="{0312EAF5-1544-48FF-913A-CB169EA5FC70}" srcOrd="0" destOrd="0" presId="urn:microsoft.com/office/officeart/2011/layout/HexagonRadial"/>
    <dgm:cxn modelId="{B82EF7C4-938B-4A38-A32C-010A81A749C4}" type="presParOf" srcId="{BD5576EF-FD92-45D6-A3C8-033D23B9AE87}" destId="{12FFE26B-D52A-42F0-8FE3-4622C69BCCA7}" srcOrd="6" destOrd="0" presId="urn:microsoft.com/office/officeart/2011/layout/HexagonRadial"/>
    <dgm:cxn modelId="{E68171CE-8D26-4EBA-BF52-797F9F6E94A4}" type="presParOf" srcId="{BD5576EF-FD92-45D6-A3C8-033D23B9AE87}" destId="{E600E72A-BE4C-4F42-AEDF-717A1765FE4D}" srcOrd="7" destOrd="0" presId="urn:microsoft.com/office/officeart/2011/layout/HexagonRadial"/>
    <dgm:cxn modelId="{1245A7C6-FD53-4D4C-A251-08B654437ED4}" type="presParOf" srcId="{E600E72A-BE4C-4F42-AEDF-717A1765FE4D}" destId="{6B0591FD-4778-4E1C-A710-EB76A0D87E77}" srcOrd="0" destOrd="0" presId="urn:microsoft.com/office/officeart/2011/layout/HexagonRadial"/>
    <dgm:cxn modelId="{92A41668-7354-495D-909C-DD6C49B21AEF}" type="presParOf" srcId="{BD5576EF-FD92-45D6-A3C8-033D23B9AE87}" destId="{4D281B34-F5DD-46C0-907B-71E0CE35FC86}" srcOrd="8" destOrd="0" presId="urn:microsoft.com/office/officeart/2011/layout/HexagonRadial"/>
    <dgm:cxn modelId="{9DAD0126-32FD-460F-B404-6A906570B0AE}" type="presParOf" srcId="{BD5576EF-FD92-45D6-A3C8-033D23B9AE87}" destId="{C0F5A03C-0EE3-41D7-86AF-F4E839C8B144}" srcOrd="9" destOrd="0" presId="urn:microsoft.com/office/officeart/2011/layout/HexagonRadial"/>
    <dgm:cxn modelId="{98991F71-1F92-40A8-BB7E-5F1315849EDE}" type="presParOf" srcId="{C0F5A03C-0EE3-41D7-86AF-F4E839C8B144}" destId="{B3E4AF84-22A1-423A-9A5B-E37144CED034}" srcOrd="0" destOrd="0" presId="urn:microsoft.com/office/officeart/2011/layout/HexagonRadial"/>
    <dgm:cxn modelId="{DB10EE5C-1E33-4DA3-8C41-65F7DBC1BB11}" type="presParOf" srcId="{BD5576EF-FD92-45D6-A3C8-033D23B9AE87}" destId="{183578F1-BA21-40A0-AD06-0DC75DE68348}" srcOrd="10" destOrd="0" presId="urn:microsoft.com/office/officeart/2011/layout/HexagonRadial"/>
    <dgm:cxn modelId="{E2344D62-44F4-4FD5-9733-2D63BEF775DC}" type="presParOf" srcId="{BD5576EF-FD92-45D6-A3C8-033D23B9AE87}" destId="{76CD116A-06BD-4BB8-B879-50B21FECDA77}" srcOrd="11" destOrd="0" presId="urn:microsoft.com/office/officeart/2011/layout/HexagonRadial"/>
    <dgm:cxn modelId="{1EBD0C1B-BD13-4067-B107-720682734B64}" type="presParOf" srcId="{76CD116A-06BD-4BB8-B879-50B21FECDA77}" destId="{81A1EC07-1B59-470C-899F-AD7BEA2F3361}" srcOrd="0" destOrd="0" presId="urn:microsoft.com/office/officeart/2011/layout/HexagonRadial"/>
    <dgm:cxn modelId="{971B101F-A2DF-4EA1-9F3C-D910CC8047F1}" type="presParOf" srcId="{BD5576EF-FD92-45D6-A3C8-033D23B9AE87}" destId="{4FD311AF-BC2D-4742-987B-CC3E6AC6CB80}"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589DC-A6C5-4F96-859F-F94FECCDD6C7}">
      <dsp:nvSpPr>
        <dsp:cNvPr id="0" name=""/>
        <dsp:cNvSpPr/>
      </dsp:nvSpPr>
      <dsp:spPr>
        <a:xfrm>
          <a:off x="2930175" y="1376598"/>
          <a:ext cx="1749716" cy="15135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Endometriosis</a:t>
          </a:r>
        </a:p>
      </dsp:txBody>
      <dsp:txXfrm>
        <a:off x="3220127" y="1627419"/>
        <a:ext cx="1169812" cy="1011933"/>
      </dsp:txXfrm>
    </dsp:sp>
    <dsp:sp modelId="{5CCAA2E7-E0DC-4952-A013-1B287FFA005C}">
      <dsp:nvSpPr>
        <dsp:cNvPr id="0" name=""/>
        <dsp:cNvSpPr/>
      </dsp:nvSpPr>
      <dsp:spPr>
        <a:xfrm>
          <a:off x="4025834" y="652454"/>
          <a:ext cx="660162" cy="56881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8AABC8-7046-4275-A5CF-CB6D8352263E}">
      <dsp:nvSpPr>
        <dsp:cNvPr id="0" name=""/>
        <dsp:cNvSpPr/>
      </dsp:nvSpPr>
      <dsp:spPr>
        <a:xfrm>
          <a:off x="3091349" y="0"/>
          <a:ext cx="1433880" cy="12404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Immune mechanism</a:t>
          </a:r>
        </a:p>
      </dsp:txBody>
      <dsp:txXfrm>
        <a:off x="3328974" y="205573"/>
        <a:ext cx="958630" cy="829329"/>
      </dsp:txXfrm>
    </dsp:sp>
    <dsp:sp modelId="{0312EAF5-1544-48FF-913A-CB169EA5FC70}">
      <dsp:nvSpPr>
        <dsp:cNvPr id="0" name=""/>
        <dsp:cNvSpPr/>
      </dsp:nvSpPr>
      <dsp:spPr>
        <a:xfrm>
          <a:off x="4796295" y="1715841"/>
          <a:ext cx="660162" cy="56881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68082F-8C39-44A4-8E20-D989C0A1CE03}">
      <dsp:nvSpPr>
        <dsp:cNvPr id="0" name=""/>
        <dsp:cNvSpPr/>
      </dsp:nvSpPr>
      <dsp:spPr>
        <a:xfrm>
          <a:off x="4406384" y="762975"/>
          <a:ext cx="1433880" cy="12404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Angiogenetic processes</a:t>
          </a:r>
        </a:p>
      </dsp:txBody>
      <dsp:txXfrm>
        <a:off x="4644009" y="968548"/>
        <a:ext cx="958630" cy="829329"/>
      </dsp:txXfrm>
    </dsp:sp>
    <dsp:sp modelId="{6B0591FD-4778-4E1C-A710-EB76A0D87E77}">
      <dsp:nvSpPr>
        <dsp:cNvPr id="0" name=""/>
        <dsp:cNvSpPr/>
      </dsp:nvSpPr>
      <dsp:spPr>
        <a:xfrm>
          <a:off x="4261083" y="2916204"/>
          <a:ext cx="660162" cy="56881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FFE26B-D52A-42F0-8FE3-4622C69BCCA7}">
      <dsp:nvSpPr>
        <dsp:cNvPr id="0" name=""/>
        <dsp:cNvSpPr/>
      </dsp:nvSpPr>
      <dsp:spPr>
        <a:xfrm>
          <a:off x="4406384" y="2262896"/>
          <a:ext cx="1433880" cy="12404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Biochemical alterations</a:t>
          </a:r>
        </a:p>
      </dsp:txBody>
      <dsp:txXfrm>
        <a:off x="4644009" y="2468469"/>
        <a:ext cx="958630" cy="829329"/>
      </dsp:txXfrm>
    </dsp:sp>
    <dsp:sp modelId="{B3E4AF84-22A1-423A-9A5B-E37144CED034}">
      <dsp:nvSpPr>
        <dsp:cNvPr id="0" name=""/>
        <dsp:cNvSpPr/>
      </dsp:nvSpPr>
      <dsp:spPr>
        <a:xfrm>
          <a:off x="2933431" y="3040806"/>
          <a:ext cx="660162" cy="56881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281B34-F5DD-46C0-907B-71E0CE35FC86}">
      <dsp:nvSpPr>
        <dsp:cNvPr id="0" name=""/>
        <dsp:cNvSpPr/>
      </dsp:nvSpPr>
      <dsp:spPr>
        <a:xfrm>
          <a:off x="3091349" y="3026724"/>
          <a:ext cx="1433880" cy="12404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Genetic factors</a:t>
          </a:r>
        </a:p>
      </dsp:txBody>
      <dsp:txXfrm>
        <a:off x="3328974" y="3232297"/>
        <a:ext cx="958630" cy="829329"/>
      </dsp:txXfrm>
    </dsp:sp>
    <dsp:sp modelId="{81A1EC07-1B59-470C-899F-AD7BEA2F3361}">
      <dsp:nvSpPr>
        <dsp:cNvPr id="0" name=""/>
        <dsp:cNvSpPr/>
      </dsp:nvSpPr>
      <dsp:spPr>
        <a:xfrm>
          <a:off x="2150352" y="1977847"/>
          <a:ext cx="660162" cy="56881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3578F1-BA21-40A0-AD06-0DC75DE68348}">
      <dsp:nvSpPr>
        <dsp:cNvPr id="0" name=""/>
        <dsp:cNvSpPr/>
      </dsp:nvSpPr>
      <dsp:spPr>
        <a:xfrm>
          <a:off x="1770209" y="2263749"/>
          <a:ext cx="1433880" cy="12404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Epigenetic factors</a:t>
          </a:r>
        </a:p>
      </dsp:txBody>
      <dsp:txXfrm>
        <a:off x="2007834" y="2469322"/>
        <a:ext cx="958630" cy="829329"/>
      </dsp:txXfrm>
    </dsp:sp>
    <dsp:sp modelId="{4FD311AF-BC2D-4742-987B-CC3E6AC6CB80}">
      <dsp:nvSpPr>
        <dsp:cNvPr id="0" name=""/>
        <dsp:cNvSpPr/>
      </dsp:nvSpPr>
      <dsp:spPr>
        <a:xfrm>
          <a:off x="1770209" y="761268"/>
          <a:ext cx="1433880" cy="1240475"/>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Others</a:t>
          </a:r>
        </a:p>
      </dsp:txBody>
      <dsp:txXfrm>
        <a:off x="2007834" y="966841"/>
        <a:ext cx="958630" cy="829329"/>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2ECE1A-95A1-40A1-A16B-4FF58FF01F8F}" type="datetimeFigureOut">
              <a:rPr lang="en-US" smtClean="0"/>
              <a:t>1/24/2022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B9BDAA-251E-4A16-BAD7-E53D69DD3207}" type="slidenum">
              <a:rPr lang="en-US" smtClean="0"/>
              <a:t>‹#›</a:t>
            </a:fld>
            <a:endParaRPr lang="en-US"/>
          </a:p>
        </p:txBody>
      </p:sp>
    </p:spTree>
    <p:extLst>
      <p:ext uri="{BB962C8B-B14F-4D97-AF65-F5344CB8AC3E}">
        <p14:creationId xmlns:p14="http://schemas.microsoft.com/office/powerpoint/2010/main" val="1339926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21/06/1443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21/06/1443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www.nejm.org/doi/full/10.1056/NEJMra181076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37386-745E-408A-918A-E2AF220CBA71}"/>
              </a:ext>
            </a:extLst>
          </p:cNvPr>
          <p:cNvSpPr>
            <a:spLocks noGrp="1"/>
          </p:cNvSpPr>
          <p:nvPr>
            <p:ph type="ctrTitle"/>
          </p:nvPr>
        </p:nvSpPr>
        <p:spPr/>
        <p:txBody>
          <a:bodyPr/>
          <a:lstStyle/>
          <a:p>
            <a:r>
              <a:rPr lang="en-US" b="1" dirty="0"/>
              <a:t>In The Name of God</a:t>
            </a:r>
          </a:p>
        </p:txBody>
      </p:sp>
      <p:sp>
        <p:nvSpPr>
          <p:cNvPr id="3" name="Subtitle 2">
            <a:extLst>
              <a:ext uri="{FF2B5EF4-FFF2-40B4-BE49-F238E27FC236}">
                <a16:creationId xmlns:a16="http://schemas.microsoft.com/office/drawing/2014/main" id="{C0E77636-658D-4A46-B17C-1753A4DBC1E9}"/>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412599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CB0E8-0E83-4D86-98E3-1277794FBD13}"/>
              </a:ext>
            </a:extLst>
          </p:cNvPr>
          <p:cNvSpPr>
            <a:spLocks noGrp="1"/>
          </p:cNvSpPr>
          <p:nvPr>
            <p:ph type="title"/>
          </p:nvPr>
        </p:nvSpPr>
        <p:spPr>
          <a:xfrm>
            <a:off x="838200" y="1523999"/>
            <a:ext cx="10515600" cy="1781175"/>
          </a:xfrm>
        </p:spPr>
        <p:txBody>
          <a:bodyPr>
            <a:normAutofit/>
          </a:bodyPr>
          <a:lstStyle/>
          <a:p>
            <a:pPr algn="ctr"/>
            <a:r>
              <a:rPr lang="en-US" sz="2400" b="1" dirty="0">
                <a:effectLst/>
                <a:latin typeface="Arial" panose="020B0604020202020204" pitchFamily="34" charset="0"/>
              </a:rPr>
              <a:t>Role of EMT regulators in the development of endometriosis</a:t>
            </a:r>
            <a:endParaRPr lang="en-US" sz="2400" b="1" dirty="0"/>
          </a:p>
        </p:txBody>
      </p:sp>
      <p:sp>
        <p:nvSpPr>
          <p:cNvPr id="3" name="Content Placeholder 2">
            <a:extLst>
              <a:ext uri="{FF2B5EF4-FFF2-40B4-BE49-F238E27FC236}">
                <a16:creationId xmlns:a16="http://schemas.microsoft.com/office/drawing/2014/main" id="{5555940D-30D5-40F2-9F75-43DC376B930C}"/>
              </a:ext>
            </a:extLst>
          </p:cNvPr>
          <p:cNvSpPr>
            <a:spLocks noGrp="1"/>
          </p:cNvSpPr>
          <p:nvPr>
            <p:ph idx="1"/>
          </p:nvPr>
        </p:nvSpPr>
        <p:spPr>
          <a:xfrm>
            <a:off x="838200" y="2819401"/>
            <a:ext cx="10515600" cy="3357562"/>
          </a:xfrm>
        </p:spPr>
        <p:txBody>
          <a:bodyPr>
            <a:normAutofit fontScale="85000" lnSpcReduction="20000"/>
          </a:bodyPr>
          <a:lstStyle/>
          <a:p>
            <a:r>
              <a:rPr lang="en-US" dirty="0"/>
              <a:t>EMT: </a:t>
            </a:r>
            <a:r>
              <a:rPr lang="en-US" dirty="0">
                <a:effectLst/>
              </a:rPr>
              <a:t>Endometrial cells have the inherent ability to change their structural and functional state from a polarized epithelial phenotype to a highly motile </a:t>
            </a:r>
            <a:r>
              <a:rPr lang="en-US" dirty="0" err="1">
                <a:effectLst/>
              </a:rPr>
              <a:t>fibroblastoid</a:t>
            </a:r>
            <a:r>
              <a:rPr lang="en-US" dirty="0">
                <a:effectLst/>
              </a:rPr>
              <a:t> or mesenchymal phenotype</a:t>
            </a:r>
          </a:p>
          <a:p>
            <a:r>
              <a:rPr lang="en-US" dirty="0"/>
              <a:t>E-Cadherin (      )</a:t>
            </a:r>
          </a:p>
          <a:p>
            <a:r>
              <a:rPr lang="en-US" dirty="0"/>
              <a:t>N-Cadherin</a:t>
            </a:r>
          </a:p>
          <a:p>
            <a:r>
              <a:rPr lang="en-US" dirty="0"/>
              <a:t>TWIST</a:t>
            </a:r>
          </a:p>
          <a:p>
            <a:r>
              <a:rPr lang="en-US" dirty="0"/>
              <a:t>SNAIL</a:t>
            </a:r>
          </a:p>
          <a:p>
            <a:r>
              <a:rPr lang="en-US" dirty="0"/>
              <a:t>B-Catenin</a:t>
            </a:r>
          </a:p>
          <a:p>
            <a:r>
              <a:rPr lang="en-US" dirty="0"/>
              <a:t>ZEB-1</a:t>
            </a:r>
          </a:p>
        </p:txBody>
      </p:sp>
      <p:sp>
        <p:nvSpPr>
          <p:cNvPr id="5" name="Arrow: Down 4">
            <a:extLst>
              <a:ext uri="{FF2B5EF4-FFF2-40B4-BE49-F238E27FC236}">
                <a16:creationId xmlns:a16="http://schemas.microsoft.com/office/drawing/2014/main" id="{C4A3FF2C-FD43-4A2F-A6A7-B736BE73E209}"/>
              </a:ext>
            </a:extLst>
          </p:cNvPr>
          <p:cNvSpPr/>
          <p:nvPr/>
        </p:nvSpPr>
        <p:spPr>
          <a:xfrm>
            <a:off x="2733674" y="3676650"/>
            <a:ext cx="314325" cy="466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1455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E5F07-629C-4BBC-B983-A6445A3A00EA}"/>
              </a:ext>
            </a:extLst>
          </p:cNvPr>
          <p:cNvSpPr>
            <a:spLocks noGrp="1"/>
          </p:cNvSpPr>
          <p:nvPr>
            <p:ph type="title"/>
          </p:nvPr>
        </p:nvSpPr>
        <p:spPr>
          <a:xfrm>
            <a:off x="838200" y="1581149"/>
            <a:ext cx="10515600" cy="1114425"/>
          </a:xfrm>
        </p:spPr>
        <p:txBody>
          <a:bodyPr/>
          <a:lstStyle/>
          <a:p>
            <a:pPr algn="ctr"/>
            <a:r>
              <a:rPr lang="en-US" b="1" dirty="0"/>
              <a:t>Linkage Analysis</a:t>
            </a:r>
          </a:p>
        </p:txBody>
      </p:sp>
      <p:sp>
        <p:nvSpPr>
          <p:cNvPr id="3" name="Content Placeholder 2">
            <a:extLst>
              <a:ext uri="{FF2B5EF4-FFF2-40B4-BE49-F238E27FC236}">
                <a16:creationId xmlns:a16="http://schemas.microsoft.com/office/drawing/2014/main" id="{33D71FB6-BA5C-4A65-8646-95C79AB4420E}"/>
              </a:ext>
            </a:extLst>
          </p:cNvPr>
          <p:cNvSpPr>
            <a:spLocks noGrp="1"/>
          </p:cNvSpPr>
          <p:nvPr>
            <p:ph idx="1"/>
          </p:nvPr>
        </p:nvSpPr>
        <p:spPr>
          <a:xfrm>
            <a:off x="838200" y="2619375"/>
            <a:ext cx="10515600" cy="3905250"/>
          </a:xfrm>
        </p:spPr>
        <p:txBody>
          <a:bodyPr>
            <a:normAutofit fontScale="70000" lnSpcReduction="20000"/>
          </a:bodyPr>
          <a:lstStyle/>
          <a:p>
            <a:r>
              <a:rPr lang="en-US" dirty="0">
                <a:solidFill>
                  <a:srgbClr val="FF0000"/>
                </a:solidFill>
              </a:rPr>
              <a:t>GWAS</a:t>
            </a:r>
            <a:r>
              <a:rPr lang="en-US" dirty="0"/>
              <a:t>: genome-wide association studies </a:t>
            </a:r>
          </a:p>
          <a:p>
            <a:r>
              <a:rPr lang="en-US" dirty="0"/>
              <a:t>Widely used over the past 50 years</a:t>
            </a:r>
          </a:p>
          <a:p>
            <a:r>
              <a:rPr lang="en-US" dirty="0">
                <a:solidFill>
                  <a:srgbClr val="FF0000"/>
                </a:solidFill>
              </a:rPr>
              <a:t>Mathematical</a:t>
            </a:r>
            <a:r>
              <a:rPr lang="en-US" dirty="0"/>
              <a:t> interpretation of pedigree data for the investigation of allelic co-segregation at a suspect genetic locus</a:t>
            </a:r>
          </a:p>
          <a:p>
            <a:r>
              <a:rPr lang="en-US" dirty="0"/>
              <a:t>This correlation </a:t>
            </a:r>
            <a:r>
              <a:rPr lang="en-US" dirty="0">
                <a:solidFill>
                  <a:srgbClr val="FF0000"/>
                </a:solidFill>
              </a:rPr>
              <a:t>does not imply a random event</a:t>
            </a:r>
            <a:r>
              <a:rPr lang="en-US" dirty="0"/>
              <a:t>, rather their adjacent location on chromosomes, which enables their co‑inheritance</a:t>
            </a:r>
          </a:p>
          <a:p>
            <a:r>
              <a:rPr lang="en-US" dirty="0">
                <a:solidFill>
                  <a:srgbClr val="FF0000"/>
                </a:solidFill>
              </a:rPr>
              <a:t>Genetic polymorphisms: </a:t>
            </a:r>
            <a:r>
              <a:rPr lang="en-US" dirty="0"/>
              <a:t>hundreds of thousands of SNPs can be quickly examined for potential associations</a:t>
            </a:r>
          </a:p>
          <a:p>
            <a:r>
              <a:rPr lang="en-US" dirty="0">
                <a:solidFill>
                  <a:srgbClr val="FF0000"/>
                </a:solidFill>
              </a:rPr>
              <a:t>Disadvantage: </a:t>
            </a:r>
            <a:r>
              <a:rPr lang="en-US" dirty="0"/>
              <a:t>large sample sizes are necessary </a:t>
            </a:r>
          </a:p>
          <a:p>
            <a:r>
              <a:rPr lang="en-US" dirty="0"/>
              <a:t>multi-factorial diseases</a:t>
            </a:r>
          </a:p>
          <a:p>
            <a:pPr lvl="1"/>
            <a:r>
              <a:rPr lang="en-US" dirty="0">
                <a:solidFill>
                  <a:srgbClr val="FF0000"/>
                </a:solidFill>
              </a:rPr>
              <a:t>9p21</a:t>
            </a:r>
          </a:p>
          <a:p>
            <a:pPr lvl="1"/>
            <a:r>
              <a:rPr lang="en-US" dirty="0"/>
              <a:t>coronary artery disease, type 2 diabetes, malignant melanoma, basal cell carcinoma, nevi (moles) and glioma </a:t>
            </a:r>
          </a:p>
          <a:p>
            <a:pPr lvl="1"/>
            <a:r>
              <a:rPr lang="en-US" dirty="0"/>
              <a:t>Gene-gene and gene-environment interactions</a:t>
            </a:r>
            <a:endParaRPr lang="en-US" dirty="0">
              <a:solidFill>
                <a:srgbClr val="FF0000"/>
              </a:solidFill>
            </a:endParaRPr>
          </a:p>
          <a:p>
            <a:endParaRPr lang="en-US" dirty="0"/>
          </a:p>
        </p:txBody>
      </p:sp>
    </p:spTree>
    <p:extLst>
      <p:ext uri="{BB962C8B-B14F-4D97-AF65-F5344CB8AC3E}">
        <p14:creationId xmlns:p14="http://schemas.microsoft.com/office/powerpoint/2010/main" val="2073253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B1DE8-98DA-4FDE-8A22-54189799EA6E}"/>
              </a:ext>
            </a:extLst>
          </p:cNvPr>
          <p:cNvSpPr>
            <a:spLocks noGrp="1"/>
          </p:cNvSpPr>
          <p:nvPr>
            <p:ph type="title"/>
          </p:nvPr>
        </p:nvSpPr>
        <p:spPr>
          <a:xfrm>
            <a:off x="838200" y="1666875"/>
            <a:ext cx="10515600" cy="1438275"/>
          </a:xfrm>
        </p:spPr>
        <p:txBody>
          <a:bodyPr/>
          <a:lstStyle/>
          <a:p>
            <a:pPr algn="ctr"/>
            <a:r>
              <a:rPr lang="en-US" b="1" dirty="0"/>
              <a:t>Linkage Analysis</a:t>
            </a:r>
          </a:p>
        </p:txBody>
      </p:sp>
      <p:sp>
        <p:nvSpPr>
          <p:cNvPr id="3" name="Content Placeholder 2">
            <a:extLst>
              <a:ext uri="{FF2B5EF4-FFF2-40B4-BE49-F238E27FC236}">
                <a16:creationId xmlns:a16="http://schemas.microsoft.com/office/drawing/2014/main" id="{A77E0B39-411F-49E3-874E-3F152DF13CB5}"/>
              </a:ext>
            </a:extLst>
          </p:cNvPr>
          <p:cNvSpPr>
            <a:spLocks noGrp="1"/>
          </p:cNvSpPr>
          <p:nvPr>
            <p:ph idx="1"/>
          </p:nvPr>
        </p:nvSpPr>
        <p:spPr>
          <a:xfrm>
            <a:off x="838200" y="3028949"/>
            <a:ext cx="10515600" cy="3148013"/>
          </a:xfrm>
        </p:spPr>
        <p:txBody>
          <a:bodyPr>
            <a:normAutofit fontScale="92500"/>
          </a:bodyPr>
          <a:lstStyle/>
          <a:p>
            <a:r>
              <a:rPr lang="en-US" dirty="0"/>
              <a:t>Oxford Endometriosis Gene </a:t>
            </a:r>
            <a:r>
              <a:rPr lang="en-US" dirty="0">
                <a:solidFill>
                  <a:srgbClr val="FF0000"/>
                </a:solidFill>
              </a:rPr>
              <a:t>(OXEGENE)</a:t>
            </a:r>
            <a:r>
              <a:rPr lang="en-US" dirty="0"/>
              <a:t> study</a:t>
            </a:r>
          </a:p>
          <a:p>
            <a:r>
              <a:rPr lang="en-US" dirty="0"/>
              <a:t>International study</a:t>
            </a:r>
          </a:p>
          <a:p>
            <a:r>
              <a:rPr lang="en-US" dirty="0"/>
              <a:t>Identification of genetic loci associated with susceptibility to endometriosis </a:t>
            </a:r>
          </a:p>
          <a:p>
            <a:r>
              <a:rPr lang="en-US" dirty="0"/>
              <a:t>For this purpose, the International </a:t>
            </a:r>
            <a:r>
              <a:rPr lang="en-US" dirty="0" err="1">
                <a:solidFill>
                  <a:srgbClr val="FF0000"/>
                </a:solidFill>
              </a:rPr>
              <a:t>Endogene</a:t>
            </a:r>
            <a:r>
              <a:rPr lang="en-US" dirty="0">
                <a:solidFill>
                  <a:srgbClr val="FF0000"/>
                </a:solidFill>
              </a:rPr>
              <a:t> Study</a:t>
            </a:r>
            <a:r>
              <a:rPr lang="en-US" dirty="0"/>
              <a:t>, a conflation of the </a:t>
            </a:r>
            <a:r>
              <a:rPr lang="en-US" dirty="0">
                <a:solidFill>
                  <a:srgbClr val="FF0000"/>
                </a:solidFill>
              </a:rPr>
              <a:t>OXEGENE and the Genes Behind Endometriosis Australian study</a:t>
            </a:r>
            <a:r>
              <a:rPr lang="en-US" dirty="0"/>
              <a:t>, recruited &gt;1,000 families, whose participants belonged mainly to affected sibling‑pair groups, for a </a:t>
            </a:r>
            <a:r>
              <a:rPr lang="en-US" dirty="0">
                <a:solidFill>
                  <a:srgbClr val="FF0000"/>
                </a:solidFill>
              </a:rPr>
              <a:t>positional cloning</a:t>
            </a:r>
            <a:r>
              <a:rPr lang="en-US" dirty="0"/>
              <a:t> strategy </a:t>
            </a:r>
          </a:p>
        </p:txBody>
      </p:sp>
    </p:spTree>
    <p:extLst>
      <p:ext uri="{BB962C8B-B14F-4D97-AF65-F5344CB8AC3E}">
        <p14:creationId xmlns:p14="http://schemas.microsoft.com/office/powerpoint/2010/main" val="1768563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03C70-9953-463A-B045-E1B85E959878}"/>
              </a:ext>
            </a:extLst>
          </p:cNvPr>
          <p:cNvSpPr>
            <a:spLocks noGrp="1"/>
          </p:cNvSpPr>
          <p:nvPr>
            <p:ph type="title"/>
          </p:nvPr>
        </p:nvSpPr>
        <p:spPr>
          <a:xfrm>
            <a:off x="838200" y="1781175"/>
            <a:ext cx="10515600" cy="1047750"/>
          </a:xfrm>
        </p:spPr>
        <p:txBody>
          <a:bodyPr/>
          <a:lstStyle/>
          <a:p>
            <a:pPr algn="ctr"/>
            <a:r>
              <a:rPr lang="en-US" b="1" dirty="0"/>
              <a:t>Other linkage Analysis Studies</a:t>
            </a:r>
          </a:p>
        </p:txBody>
      </p:sp>
      <p:sp>
        <p:nvSpPr>
          <p:cNvPr id="3" name="Content Placeholder 2">
            <a:extLst>
              <a:ext uri="{FF2B5EF4-FFF2-40B4-BE49-F238E27FC236}">
                <a16:creationId xmlns:a16="http://schemas.microsoft.com/office/drawing/2014/main" id="{BD9AB8D8-116C-4F3D-97E1-534E66D2E166}"/>
              </a:ext>
            </a:extLst>
          </p:cNvPr>
          <p:cNvSpPr>
            <a:spLocks noGrp="1"/>
          </p:cNvSpPr>
          <p:nvPr>
            <p:ph idx="1"/>
          </p:nvPr>
        </p:nvSpPr>
        <p:spPr>
          <a:xfrm>
            <a:off x="838200" y="3095625"/>
            <a:ext cx="10515600" cy="3081338"/>
          </a:xfrm>
        </p:spPr>
        <p:txBody>
          <a:bodyPr>
            <a:normAutofit fontScale="85000" lnSpcReduction="20000"/>
          </a:bodyPr>
          <a:lstStyle/>
          <a:p>
            <a:r>
              <a:rPr lang="en-US" dirty="0"/>
              <a:t>American California Teacher Study </a:t>
            </a:r>
          </a:p>
          <a:p>
            <a:r>
              <a:rPr lang="en-US" dirty="0"/>
              <a:t>Nurses’ Health Study II </a:t>
            </a:r>
          </a:p>
          <a:p>
            <a:r>
              <a:rPr lang="en-US" dirty="0"/>
              <a:t>National Health and Nutrition Examination survey</a:t>
            </a:r>
          </a:p>
          <a:p>
            <a:r>
              <a:rPr lang="en-US" dirty="0"/>
              <a:t>French E3N Cohort study</a:t>
            </a:r>
          </a:p>
          <a:p>
            <a:r>
              <a:rPr lang="en-US" dirty="0"/>
              <a:t>Australian Genes behind Endometriosis Study</a:t>
            </a:r>
          </a:p>
          <a:p>
            <a:r>
              <a:rPr lang="en-US" dirty="0"/>
              <a:t>Oxford Endometriosis Gene Study</a:t>
            </a:r>
          </a:p>
          <a:p>
            <a:r>
              <a:rPr lang="en-US" dirty="0"/>
              <a:t>Icelandic Endometriosis Cohort Study</a:t>
            </a:r>
          </a:p>
          <a:p>
            <a:r>
              <a:rPr lang="en-US" dirty="0" err="1"/>
              <a:t>BioBank</a:t>
            </a:r>
            <a:r>
              <a:rPr lang="en-US" dirty="0"/>
              <a:t> Japan project</a:t>
            </a:r>
          </a:p>
          <a:p>
            <a:endParaRPr lang="en-US" dirty="0"/>
          </a:p>
        </p:txBody>
      </p:sp>
    </p:spTree>
    <p:extLst>
      <p:ext uri="{BB962C8B-B14F-4D97-AF65-F5344CB8AC3E}">
        <p14:creationId xmlns:p14="http://schemas.microsoft.com/office/powerpoint/2010/main" val="3918977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FF20E-7237-45DC-A9EE-49707D2A815A}"/>
              </a:ext>
            </a:extLst>
          </p:cNvPr>
          <p:cNvSpPr>
            <a:spLocks noGrp="1"/>
          </p:cNvSpPr>
          <p:nvPr>
            <p:ph type="title"/>
          </p:nvPr>
        </p:nvSpPr>
        <p:spPr>
          <a:xfrm>
            <a:off x="838200" y="1962149"/>
            <a:ext cx="10515600" cy="1133475"/>
          </a:xfrm>
        </p:spPr>
        <p:txBody>
          <a:bodyPr/>
          <a:lstStyle/>
          <a:p>
            <a:pPr algn="ctr"/>
            <a:r>
              <a:rPr lang="en-US" b="1" dirty="0"/>
              <a:t>Limitations of Genetic Studies</a:t>
            </a:r>
          </a:p>
        </p:txBody>
      </p:sp>
      <p:sp>
        <p:nvSpPr>
          <p:cNvPr id="3" name="Content Placeholder 2">
            <a:extLst>
              <a:ext uri="{FF2B5EF4-FFF2-40B4-BE49-F238E27FC236}">
                <a16:creationId xmlns:a16="http://schemas.microsoft.com/office/drawing/2014/main" id="{87DDC813-A1E8-4E2C-8C96-2FD26EC60E4D}"/>
              </a:ext>
            </a:extLst>
          </p:cNvPr>
          <p:cNvSpPr>
            <a:spLocks noGrp="1"/>
          </p:cNvSpPr>
          <p:nvPr>
            <p:ph idx="1"/>
          </p:nvPr>
        </p:nvSpPr>
        <p:spPr>
          <a:xfrm>
            <a:off x="838199" y="3324225"/>
            <a:ext cx="10515601" cy="2852738"/>
          </a:xfrm>
        </p:spPr>
        <p:txBody>
          <a:bodyPr/>
          <a:lstStyle/>
          <a:p>
            <a:r>
              <a:rPr lang="en-US" dirty="0"/>
              <a:t>In some individuals carrying a mutation, disease may not manifest</a:t>
            </a:r>
          </a:p>
          <a:p>
            <a:r>
              <a:rPr lang="en-US" dirty="0"/>
              <a:t>In other cases the very same putative causal mutation may be absent</a:t>
            </a:r>
          </a:p>
          <a:p>
            <a:r>
              <a:rPr lang="en-US" dirty="0"/>
              <a:t>Hence, etiological mutations are not a prerequisite for disease onset</a:t>
            </a:r>
          </a:p>
          <a:p>
            <a:r>
              <a:rPr lang="en-US" dirty="0"/>
              <a:t>Control sampling should be meticulously examined</a:t>
            </a:r>
          </a:p>
        </p:txBody>
      </p:sp>
    </p:spTree>
    <p:extLst>
      <p:ext uri="{BB962C8B-B14F-4D97-AF65-F5344CB8AC3E}">
        <p14:creationId xmlns:p14="http://schemas.microsoft.com/office/powerpoint/2010/main" val="2096083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8CB8E-4672-4BC3-88B2-71CF3DF8297C}"/>
              </a:ext>
            </a:extLst>
          </p:cNvPr>
          <p:cNvSpPr>
            <a:spLocks noGrp="1"/>
          </p:cNvSpPr>
          <p:nvPr>
            <p:ph type="title"/>
          </p:nvPr>
        </p:nvSpPr>
        <p:spPr>
          <a:xfrm>
            <a:off x="838200" y="1428750"/>
            <a:ext cx="10515600" cy="1162050"/>
          </a:xfrm>
        </p:spPr>
        <p:txBody>
          <a:bodyPr>
            <a:normAutofit/>
          </a:bodyPr>
          <a:lstStyle/>
          <a:p>
            <a:pPr algn="ctr"/>
            <a:r>
              <a:rPr lang="en-US" sz="3200" b="1" dirty="0"/>
              <a:t>Epigenetics: cause or the consequence of endometriosis</a:t>
            </a:r>
          </a:p>
        </p:txBody>
      </p:sp>
      <p:sp>
        <p:nvSpPr>
          <p:cNvPr id="3" name="Content Placeholder 2">
            <a:extLst>
              <a:ext uri="{FF2B5EF4-FFF2-40B4-BE49-F238E27FC236}">
                <a16:creationId xmlns:a16="http://schemas.microsoft.com/office/drawing/2014/main" id="{67A911CE-ED76-433E-A2BE-17CFFF0A58B7}"/>
              </a:ext>
            </a:extLst>
          </p:cNvPr>
          <p:cNvSpPr>
            <a:spLocks noGrp="1"/>
          </p:cNvSpPr>
          <p:nvPr>
            <p:ph idx="1"/>
          </p:nvPr>
        </p:nvSpPr>
        <p:spPr>
          <a:xfrm>
            <a:off x="838200" y="2657474"/>
            <a:ext cx="10515600" cy="3876675"/>
          </a:xfrm>
        </p:spPr>
        <p:txBody>
          <a:bodyPr>
            <a:normAutofit fontScale="85000" lnSpcReduction="20000"/>
          </a:bodyPr>
          <a:lstStyle/>
          <a:p>
            <a:pPr algn="just"/>
            <a:r>
              <a:rPr lang="en-US" dirty="0"/>
              <a:t>Word ‘epigenetics’ (epi-, in Greek, means ‘over’ or ‘above’, hence epigenetics means ‘on top of’ or ‘in addition to’ genetics)</a:t>
            </a:r>
          </a:p>
          <a:p>
            <a:pPr algn="just"/>
            <a:r>
              <a:rPr lang="en-US" dirty="0"/>
              <a:t>Epigenetics refers to the </a:t>
            </a:r>
            <a:r>
              <a:rPr lang="en-US" dirty="0">
                <a:solidFill>
                  <a:srgbClr val="FF0000"/>
                </a:solidFill>
              </a:rPr>
              <a:t>stable inheritance</a:t>
            </a:r>
            <a:r>
              <a:rPr lang="en-US" dirty="0"/>
              <a:t> of phenotypes of cells and organisms without changes in DNA sequence or DNA content, which involves nuclear processes such as :</a:t>
            </a:r>
          </a:p>
          <a:p>
            <a:pPr lvl="1" algn="just"/>
            <a:r>
              <a:rPr lang="en-US" dirty="0">
                <a:solidFill>
                  <a:srgbClr val="FF0000"/>
                </a:solidFill>
              </a:rPr>
              <a:t>DNA methylation</a:t>
            </a:r>
          </a:p>
          <a:p>
            <a:pPr lvl="1" algn="just"/>
            <a:r>
              <a:rPr lang="en-US" dirty="0">
                <a:solidFill>
                  <a:srgbClr val="FF0000"/>
                </a:solidFill>
              </a:rPr>
              <a:t>Histone post translational modifications</a:t>
            </a:r>
          </a:p>
          <a:p>
            <a:pPr lvl="1" algn="just"/>
            <a:r>
              <a:rPr lang="en-US" dirty="0">
                <a:solidFill>
                  <a:srgbClr val="FF0000"/>
                </a:solidFill>
              </a:rPr>
              <a:t>Non-coding miRNAs</a:t>
            </a:r>
          </a:p>
          <a:p>
            <a:pPr algn="just"/>
            <a:r>
              <a:rPr lang="en-US" dirty="0"/>
              <a:t>Epigenetic processes are known to be involved in:</a:t>
            </a:r>
          </a:p>
          <a:p>
            <a:pPr lvl="1" algn="just"/>
            <a:r>
              <a:rPr lang="en-US" dirty="0"/>
              <a:t>Development</a:t>
            </a:r>
          </a:p>
          <a:p>
            <a:pPr lvl="1" algn="just"/>
            <a:r>
              <a:rPr lang="en-US" dirty="0"/>
              <a:t>health, disease and aging</a:t>
            </a:r>
          </a:p>
          <a:p>
            <a:pPr lvl="1" algn="just"/>
            <a:r>
              <a:rPr lang="en-US" dirty="0"/>
              <a:t>Responsible for phenomena such as X-chromosome inactivation</a:t>
            </a:r>
          </a:p>
          <a:p>
            <a:pPr lvl="1" algn="just"/>
            <a:r>
              <a:rPr lang="en-US" dirty="0"/>
              <a:t>Genomic imprinting </a:t>
            </a:r>
          </a:p>
        </p:txBody>
      </p:sp>
    </p:spTree>
    <p:extLst>
      <p:ext uri="{BB962C8B-B14F-4D97-AF65-F5344CB8AC3E}">
        <p14:creationId xmlns:p14="http://schemas.microsoft.com/office/powerpoint/2010/main" val="3500388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BBFEE-783C-4E9D-A4AD-7632BA36F4EE}"/>
              </a:ext>
            </a:extLst>
          </p:cNvPr>
          <p:cNvSpPr>
            <a:spLocks noGrp="1"/>
          </p:cNvSpPr>
          <p:nvPr>
            <p:ph type="title"/>
          </p:nvPr>
        </p:nvSpPr>
        <p:spPr>
          <a:xfrm>
            <a:off x="838200" y="1438275"/>
            <a:ext cx="10515600" cy="1695450"/>
          </a:xfrm>
        </p:spPr>
        <p:txBody>
          <a:bodyPr/>
          <a:lstStyle/>
          <a:p>
            <a:pPr algn="ctr"/>
            <a:r>
              <a:rPr lang="en-US" b="1" dirty="0"/>
              <a:t>Endometriosis is an epigenetic disease</a:t>
            </a:r>
          </a:p>
        </p:txBody>
      </p:sp>
      <p:sp>
        <p:nvSpPr>
          <p:cNvPr id="3" name="Content Placeholder 2">
            <a:extLst>
              <a:ext uri="{FF2B5EF4-FFF2-40B4-BE49-F238E27FC236}">
                <a16:creationId xmlns:a16="http://schemas.microsoft.com/office/drawing/2014/main" id="{64ECE6E6-68A8-47FF-9BA1-29E68B6277B4}"/>
              </a:ext>
            </a:extLst>
          </p:cNvPr>
          <p:cNvSpPr>
            <a:spLocks noGrp="1"/>
          </p:cNvSpPr>
          <p:nvPr>
            <p:ph idx="1"/>
          </p:nvPr>
        </p:nvSpPr>
        <p:spPr>
          <a:xfrm>
            <a:off x="838200" y="2905125"/>
            <a:ext cx="10515600" cy="3271837"/>
          </a:xfrm>
        </p:spPr>
        <p:txBody>
          <a:bodyPr>
            <a:normAutofit/>
          </a:bodyPr>
          <a:lstStyle/>
          <a:p>
            <a:r>
              <a:rPr lang="en-US" dirty="0"/>
              <a:t>Hypermethylated putative promoter of </a:t>
            </a:r>
            <a:r>
              <a:rPr lang="en-US" dirty="0">
                <a:solidFill>
                  <a:srgbClr val="FF0000"/>
                </a:solidFill>
              </a:rPr>
              <a:t>HOXA10</a:t>
            </a:r>
            <a:r>
              <a:rPr lang="en-US" dirty="0"/>
              <a:t> </a:t>
            </a:r>
          </a:p>
          <a:p>
            <a:r>
              <a:rPr lang="en-US" dirty="0">
                <a:solidFill>
                  <a:srgbClr val="FF0000"/>
                </a:solidFill>
              </a:rPr>
              <a:t>DNMT1, DNMT3A and DNMT3B</a:t>
            </a:r>
            <a:r>
              <a:rPr lang="en-US" dirty="0"/>
              <a:t>, the three genes coding for DNMTs that are involved in genomic DNA methylation, are all overexpressed in endometriosis</a:t>
            </a:r>
          </a:p>
          <a:p>
            <a:pPr marL="0" indent="0">
              <a:buNone/>
            </a:pPr>
            <a:endParaRPr lang="en-US" dirty="0"/>
          </a:p>
          <a:p>
            <a:endParaRPr lang="en-US" dirty="0"/>
          </a:p>
        </p:txBody>
      </p:sp>
    </p:spTree>
    <p:extLst>
      <p:ext uri="{BB962C8B-B14F-4D97-AF65-F5344CB8AC3E}">
        <p14:creationId xmlns:p14="http://schemas.microsoft.com/office/powerpoint/2010/main" val="37825884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C8294-90F3-474B-BC32-C50BD3465E0B}"/>
              </a:ext>
            </a:extLst>
          </p:cNvPr>
          <p:cNvSpPr>
            <a:spLocks noGrp="1"/>
          </p:cNvSpPr>
          <p:nvPr>
            <p:ph type="title"/>
          </p:nvPr>
        </p:nvSpPr>
        <p:spPr>
          <a:xfrm>
            <a:off x="838200" y="1657349"/>
            <a:ext cx="10515600" cy="1057275"/>
          </a:xfrm>
        </p:spPr>
        <p:txBody>
          <a:bodyPr>
            <a:normAutofit/>
          </a:bodyPr>
          <a:lstStyle/>
          <a:p>
            <a:pPr algn="ctr"/>
            <a:r>
              <a:rPr lang="en-US" b="1" dirty="0"/>
              <a:t>miRNAs and endometriosis</a:t>
            </a:r>
          </a:p>
        </p:txBody>
      </p:sp>
      <p:sp>
        <p:nvSpPr>
          <p:cNvPr id="3" name="Content Placeholder 2">
            <a:extLst>
              <a:ext uri="{FF2B5EF4-FFF2-40B4-BE49-F238E27FC236}">
                <a16:creationId xmlns:a16="http://schemas.microsoft.com/office/drawing/2014/main" id="{C3D2B0B0-0CDE-42A0-9305-B5099AE61EEB}"/>
              </a:ext>
            </a:extLst>
          </p:cNvPr>
          <p:cNvSpPr>
            <a:spLocks noGrp="1"/>
          </p:cNvSpPr>
          <p:nvPr>
            <p:ph idx="1"/>
          </p:nvPr>
        </p:nvSpPr>
        <p:spPr>
          <a:xfrm>
            <a:off x="838200" y="2714625"/>
            <a:ext cx="10515600" cy="3462338"/>
          </a:xfrm>
        </p:spPr>
        <p:txBody>
          <a:bodyPr>
            <a:normAutofit fontScale="92500" lnSpcReduction="10000"/>
          </a:bodyPr>
          <a:lstStyle/>
          <a:p>
            <a:r>
              <a:rPr lang="en-US" dirty="0"/>
              <a:t>The miR-200 family</a:t>
            </a:r>
          </a:p>
          <a:p>
            <a:r>
              <a:rPr lang="en-US" dirty="0"/>
              <a:t>miR-20a</a:t>
            </a:r>
          </a:p>
          <a:p>
            <a:r>
              <a:rPr lang="en-US" dirty="0"/>
              <a:t>miR-143, 145</a:t>
            </a:r>
          </a:p>
          <a:p>
            <a:r>
              <a:rPr lang="en-US" dirty="0"/>
              <a:t>miR199a</a:t>
            </a:r>
          </a:p>
          <a:p>
            <a:r>
              <a:rPr lang="en-US" dirty="0"/>
              <a:t>let-7</a:t>
            </a:r>
          </a:p>
          <a:p>
            <a:r>
              <a:rPr lang="en-US" dirty="0"/>
              <a:t>The existing evidence supports the ability of many miRNAs to interact with transcription factors forming a network for gene regulation that yields both negative and positive feedback loops</a:t>
            </a:r>
          </a:p>
        </p:txBody>
      </p:sp>
    </p:spTree>
    <p:extLst>
      <p:ext uri="{BB962C8B-B14F-4D97-AF65-F5344CB8AC3E}">
        <p14:creationId xmlns:p14="http://schemas.microsoft.com/office/powerpoint/2010/main" val="424719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CE0ED-7E44-42F1-AA91-FEA6C88918CB}"/>
              </a:ext>
            </a:extLst>
          </p:cNvPr>
          <p:cNvSpPr>
            <a:spLocks noGrp="1"/>
          </p:cNvSpPr>
          <p:nvPr>
            <p:ph type="title"/>
          </p:nvPr>
        </p:nvSpPr>
        <p:spPr>
          <a:xfrm>
            <a:off x="838200" y="1485900"/>
            <a:ext cx="10515600" cy="1276350"/>
          </a:xfrm>
        </p:spPr>
        <p:txBody>
          <a:bodyPr/>
          <a:lstStyle/>
          <a:p>
            <a:pPr algn="ctr"/>
            <a:r>
              <a:rPr lang="en-US" b="1" dirty="0"/>
              <a:t>MMPs and Endometriosis</a:t>
            </a:r>
          </a:p>
        </p:txBody>
      </p:sp>
      <p:sp>
        <p:nvSpPr>
          <p:cNvPr id="3" name="Content Placeholder 2">
            <a:extLst>
              <a:ext uri="{FF2B5EF4-FFF2-40B4-BE49-F238E27FC236}">
                <a16:creationId xmlns:a16="http://schemas.microsoft.com/office/drawing/2014/main" id="{FD43B994-4102-4F2B-8A5F-1B803D088B8E}"/>
              </a:ext>
            </a:extLst>
          </p:cNvPr>
          <p:cNvSpPr>
            <a:spLocks noGrp="1"/>
          </p:cNvSpPr>
          <p:nvPr>
            <p:ph idx="1"/>
          </p:nvPr>
        </p:nvSpPr>
        <p:spPr>
          <a:xfrm>
            <a:off x="838200" y="2905125"/>
            <a:ext cx="10515600" cy="3271838"/>
          </a:xfrm>
        </p:spPr>
        <p:txBody>
          <a:bodyPr/>
          <a:lstStyle/>
          <a:p>
            <a:r>
              <a:rPr lang="en-US" dirty="0">
                <a:effectLst/>
              </a:rPr>
              <a:t>Several studies have reported that the levels of MMPs are </a:t>
            </a:r>
            <a:r>
              <a:rPr lang="en-US" dirty="0">
                <a:solidFill>
                  <a:srgbClr val="FF0000"/>
                </a:solidFill>
                <a:effectLst/>
              </a:rPr>
              <a:t>elevated</a:t>
            </a:r>
            <a:r>
              <a:rPr lang="en-US" dirty="0">
                <a:effectLst/>
              </a:rPr>
              <a:t> in the ectopic tissue, peritoneal fluid, or sera of patients with endometriosis, especially </a:t>
            </a:r>
            <a:r>
              <a:rPr lang="en-US" dirty="0">
                <a:solidFill>
                  <a:srgbClr val="FF0000"/>
                </a:solidFill>
                <a:effectLst/>
              </a:rPr>
              <a:t>MMP2 and MMP9 and MMP3</a:t>
            </a:r>
          </a:p>
          <a:p>
            <a:r>
              <a:rPr lang="en-US" dirty="0">
                <a:solidFill>
                  <a:srgbClr val="FF0000"/>
                </a:solidFill>
                <a:effectLst/>
              </a:rPr>
              <a:t>miR-93</a:t>
            </a:r>
            <a:r>
              <a:rPr lang="en-US" dirty="0">
                <a:effectLst/>
              </a:rPr>
              <a:t> targets MMP3</a:t>
            </a:r>
          </a:p>
          <a:p>
            <a:r>
              <a:rPr lang="en-US" dirty="0">
                <a:solidFill>
                  <a:srgbClr val="FF0000"/>
                </a:solidFill>
              </a:rPr>
              <a:t>mir-33b</a:t>
            </a:r>
            <a:r>
              <a:rPr lang="en-US" dirty="0"/>
              <a:t> targets MMP9</a:t>
            </a:r>
            <a:endParaRPr lang="en-US" dirty="0">
              <a:effectLst/>
            </a:endParaRPr>
          </a:p>
          <a:p>
            <a:r>
              <a:rPr lang="en-US" dirty="0"/>
              <a:t>Anti MMP treatments (</a:t>
            </a:r>
            <a:r>
              <a:rPr lang="en-US" dirty="0">
                <a:effectLst/>
              </a:rPr>
              <a:t>Cisplatin, letrozole and Doxycycline and ….)</a:t>
            </a:r>
            <a:endParaRPr lang="en-US" dirty="0"/>
          </a:p>
        </p:txBody>
      </p:sp>
    </p:spTree>
    <p:extLst>
      <p:ext uri="{BB962C8B-B14F-4D97-AF65-F5344CB8AC3E}">
        <p14:creationId xmlns:p14="http://schemas.microsoft.com/office/powerpoint/2010/main" val="1278680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761EA-D06B-4D4A-AB7E-55AF2726EFC6}"/>
              </a:ext>
            </a:extLst>
          </p:cNvPr>
          <p:cNvSpPr>
            <a:spLocks noGrp="1"/>
          </p:cNvSpPr>
          <p:nvPr>
            <p:ph type="title"/>
          </p:nvPr>
        </p:nvSpPr>
        <p:spPr>
          <a:xfrm>
            <a:off x="838200" y="1714499"/>
            <a:ext cx="10515600" cy="1057275"/>
          </a:xfrm>
        </p:spPr>
        <p:txBody>
          <a:bodyPr/>
          <a:lstStyle/>
          <a:p>
            <a:pPr algn="ctr"/>
            <a:r>
              <a:rPr lang="en-US" b="1" dirty="0"/>
              <a:t>methylation can be induced by various factors</a:t>
            </a:r>
          </a:p>
        </p:txBody>
      </p:sp>
      <p:sp>
        <p:nvSpPr>
          <p:cNvPr id="3" name="Content Placeholder 2">
            <a:extLst>
              <a:ext uri="{FF2B5EF4-FFF2-40B4-BE49-F238E27FC236}">
                <a16:creationId xmlns:a16="http://schemas.microsoft.com/office/drawing/2014/main" id="{FEC95809-DB63-43E8-98B4-D7CA6EA58283}"/>
              </a:ext>
            </a:extLst>
          </p:cNvPr>
          <p:cNvSpPr>
            <a:spLocks noGrp="1"/>
          </p:cNvSpPr>
          <p:nvPr>
            <p:ph idx="1"/>
          </p:nvPr>
        </p:nvSpPr>
        <p:spPr>
          <a:xfrm>
            <a:off x="838200" y="2676525"/>
            <a:ext cx="10515600" cy="3500437"/>
          </a:xfrm>
        </p:spPr>
        <p:txBody>
          <a:bodyPr>
            <a:normAutofit fontScale="70000" lnSpcReduction="20000"/>
          </a:bodyPr>
          <a:lstStyle/>
          <a:p>
            <a:r>
              <a:rPr lang="en-US" dirty="0"/>
              <a:t>Aging</a:t>
            </a:r>
          </a:p>
          <a:p>
            <a:r>
              <a:rPr lang="en-US" dirty="0"/>
              <a:t>Hypoxia </a:t>
            </a:r>
          </a:p>
          <a:p>
            <a:r>
              <a:rPr lang="en-US" dirty="0"/>
              <a:t>chronic inflammation</a:t>
            </a:r>
          </a:p>
          <a:p>
            <a:r>
              <a:rPr lang="en-US" dirty="0"/>
              <a:t>prolonged transcriptional suppression </a:t>
            </a:r>
          </a:p>
          <a:p>
            <a:r>
              <a:rPr lang="en-US" dirty="0"/>
              <a:t>even maternal care </a:t>
            </a:r>
          </a:p>
          <a:p>
            <a:r>
              <a:rPr lang="en-US" dirty="0"/>
              <a:t>In endometriosis:</a:t>
            </a:r>
          </a:p>
          <a:p>
            <a:pPr lvl="1" algn="just"/>
            <a:r>
              <a:rPr lang="en-US" dirty="0"/>
              <a:t>prolonged stimulation of an endometriotic epithelial-like cell line by tumor necrosing factor </a:t>
            </a:r>
            <a:r>
              <a:rPr lang="en-US" dirty="0">
                <a:solidFill>
                  <a:srgbClr val="FF0000"/>
                </a:solidFill>
              </a:rPr>
              <a:t>(</a:t>
            </a:r>
            <a:r>
              <a:rPr lang="en-US" dirty="0" err="1">
                <a:solidFill>
                  <a:srgbClr val="FF0000"/>
                </a:solidFill>
              </a:rPr>
              <a:t>TNFa</a:t>
            </a:r>
            <a:r>
              <a:rPr lang="en-US" dirty="0">
                <a:solidFill>
                  <a:srgbClr val="FF0000"/>
                </a:solidFill>
              </a:rPr>
              <a:t>), </a:t>
            </a:r>
            <a:r>
              <a:rPr lang="en-US" dirty="0"/>
              <a:t>which has been shown to have increased production in endometriosis, resulted in at least </a:t>
            </a:r>
            <a:r>
              <a:rPr lang="en-US" dirty="0">
                <a:solidFill>
                  <a:srgbClr val="FF0000"/>
                </a:solidFill>
              </a:rPr>
              <a:t>partial methylation in the PR-B promoter</a:t>
            </a:r>
          </a:p>
          <a:p>
            <a:pPr lvl="1" algn="just"/>
            <a:r>
              <a:rPr lang="en-US" dirty="0"/>
              <a:t>Certain phenotypic changes in endometriosis, such as increased production of proinflammatory cytokines, may also cause epigenetic aberrations, which in turn result in changes in gene expression and subsequently other phenotypic changes such as increased cellular proliferation and perhaps some phenotypic changes</a:t>
            </a:r>
          </a:p>
        </p:txBody>
      </p:sp>
    </p:spTree>
    <p:extLst>
      <p:ext uri="{BB962C8B-B14F-4D97-AF65-F5344CB8AC3E}">
        <p14:creationId xmlns:p14="http://schemas.microsoft.com/office/powerpoint/2010/main" val="2944632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52216-4D64-4C50-8227-1D548D4AB17A}"/>
              </a:ext>
            </a:extLst>
          </p:cNvPr>
          <p:cNvSpPr>
            <a:spLocks noGrp="1"/>
          </p:cNvSpPr>
          <p:nvPr>
            <p:ph type="ctrTitle"/>
          </p:nvPr>
        </p:nvSpPr>
        <p:spPr>
          <a:xfrm>
            <a:off x="1524000" y="2057399"/>
            <a:ext cx="9144000" cy="2190751"/>
          </a:xfrm>
        </p:spPr>
        <p:txBody>
          <a:bodyPr>
            <a:normAutofit/>
          </a:bodyPr>
          <a:lstStyle/>
          <a:p>
            <a:r>
              <a:rPr lang="en-US" b="1" dirty="0"/>
              <a:t>Genetics and Epigenetics of Endometriosis</a:t>
            </a:r>
          </a:p>
        </p:txBody>
      </p:sp>
      <p:sp>
        <p:nvSpPr>
          <p:cNvPr id="3" name="Subtitle 2">
            <a:extLst>
              <a:ext uri="{FF2B5EF4-FFF2-40B4-BE49-F238E27FC236}">
                <a16:creationId xmlns:a16="http://schemas.microsoft.com/office/drawing/2014/main" id="{F6DDBCAF-8503-41D1-8AC7-C156D079EF6D}"/>
              </a:ext>
            </a:extLst>
          </p:cNvPr>
          <p:cNvSpPr>
            <a:spLocks noGrp="1"/>
          </p:cNvSpPr>
          <p:nvPr>
            <p:ph type="subTitle" idx="1"/>
          </p:nvPr>
        </p:nvSpPr>
        <p:spPr>
          <a:xfrm>
            <a:off x="1524000" y="4343400"/>
            <a:ext cx="9144000" cy="1771650"/>
          </a:xfrm>
        </p:spPr>
        <p:txBody>
          <a:bodyPr/>
          <a:lstStyle/>
          <a:p>
            <a:r>
              <a:rPr lang="en-US" dirty="0"/>
              <a:t>Mina </a:t>
            </a:r>
            <a:r>
              <a:rPr lang="en-US" dirty="0" err="1"/>
              <a:t>Aminlou</a:t>
            </a:r>
            <a:endParaRPr lang="en-US" dirty="0"/>
          </a:p>
          <a:p>
            <a:r>
              <a:rPr lang="en-US" dirty="0"/>
              <a:t>MD, PH.D</a:t>
            </a:r>
          </a:p>
          <a:p>
            <a:r>
              <a:rPr lang="en-US" dirty="0"/>
              <a:t>Molecular Genetics</a:t>
            </a:r>
          </a:p>
          <a:p>
            <a:endParaRPr lang="en-US" dirty="0"/>
          </a:p>
        </p:txBody>
      </p:sp>
    </p:spTree>
    <p:extLst>
      <p:ext uri="{BB962C8B-B14F-4D97-AF65-F5344CB8AC3E}">
        <p14:creationId xmlns:p14="http://schemas.microsoft.com/office/powerpoint/2010/main" val="943626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65C7A-B366-401E-A01E-D8DE08381AE5}"/>
              </a:ext>
            </a:extLst>
          </p:cNvPr>
          <p:cNvSpPr>
            <a:spLocks noGrp="1"/>
          </p:cNvSpPr>
          <p:nvPr>
            <p:ph type="title"/>
          </p:nvPr>
        </p:nvSpPr>
        <p:spPr>
          <a:xfrm>
            <a:off x="838200" y="1743075"/>
            <a:ext cx="10515600" cy="1066800"/>
          </a:xfrm>
        </p:spPr>
        <p:txBody>
          <a:bodyPr/>
          <a:lstStyle/>
          <a:p>
            <a:pPr algn="ctr"/>
            <a:r>
              <a:rPr lang="en-US" b="1" dirty="0"/>
              <a:t>The importance of Epigenetics</a:t>
            </a:r>
          </a:p>
        </p:txBody>
      </p:sp>
      <p:sp>
        <p:nvSpPr>
          <p:cNvPr id="3" name="Content Placeholder 2">
            <a:extLst>
              <a:ext uri="{FF2B5EF4-FFF2-40B4-BE49-F238E27FC236}">
                <a16:creationId xmlns:a16="http://schemas.microsoft.com/office/drawing/2014/main" id="{35ACCD0F-B1DA-48FF-8360-F81E2B55F2AB}"/>
              </a:ext>
            </a:extLst>
          </p:cNvPr>
          <p:cNvSpPr>
            <a:spLocks noGrp="1"/>
          </p:cNvSpPr>
          <p:nvPr>
            <p:ph idx="1"/>
          </p:nvPr>
        </p:nvSpPr>
        <p:spPr>
          <a:xfrm>
            <a:off x="838200" y="2809875"/>
            <a:ext cx="10515600" cy="3367088"/>
          </a:xfrm>
        </p:spPr>
        <p:txBody>
          <a:bodyPr/>
          <a:lstStyle/>
          <a:p>
            <a:r>
              <a:rPr lang="en-US" dirty="0"/>
              <a:t>Unlike DNA mutations or copy number changes, DNA methylation, histone and protein modifications are </a:t>
            </a:r>
            <a:r>
              <a:rPr lang="en-US" dirty="0">
                <a:solidFill>
                  <a:srgbClr val="FF0000"/>
                </a:solidFill>
              </a:rPr>
              <a:t>reversible</a:t>
            </a:r>
          </a:p>
          <a:p>
            <a:r>
              <a:rPr lang="en-US" dirty="0"/>
              <a:t>Enzymes that regulate the epigenetic changes could be ideal targets </a:t>
            </a:r>
            <a:r>
              <a:rPr lang="en-US" dirty="0">
                <a:solidFill>
                  <a:srgbClr val="FF0000"/>
                </a:solidFill>
              </a:rPr>
              <a:t>for intervention by pharmacological means</a:t>
            </a:r>
          </a:p>
        </p:txBody>
      </p:sp>
    </p:spTree>
    <p:extLst>
      <p:ext uri="{BB962C8B-B14F-4D97-AF65-F5344CB8AC3E}">
        <p14:creationId xmlns:p14="http://schemas.microsoft.com/office/powerpoint/2010/main" val="566828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47953-58AF-47A4-85B7-BB17E38E9C2B}"/>
              </a:ext>
            </a:extLst>
          </p:cNvPr>
          <p:cNvSpPr>
            <a:spLocks noGrp="1"/>
          </p:cNvSpPr>
          <p:nvPr>
            <p:ph type="title"/>
          </p:nvPr>
        </p:nvSpPr>
        <p:spPr>
          <a:xfrm>
            <a:off x="838200" y="2047875"/>
            <a:ext cx="10515600" cy="904875"/>
          </a:xfrm>
        </p:spPr>
        <p:txBody>
          <a:bodyPr/>
          <a:lstStyle/>
          <a:p>
            <a:pPr algn="ctr"/>
            <a:r>
              <a:rPr lang="en-US" b="1" dirty="0"/>
              <a:t>HDACI and treatment of endometriosis</a:t>
            </a:r>
          </a:p>
        </p:txBody>
      </p:sp>
      <p:sp>
        <p:nvSpPr>
          <p:cNvPr id="3" name="Content Placeholder 2">
            <a:extLst>
              <a:ext uri="{FF2B5EF4-FFF2-40B4-BE49-F238E27FC236}">
                <a16:creationId xmlns:a16="http://schemas.microsoft.com/office/drawing/2014/main" id="{4AF5FD62-DC5A-4976-A374-84A11E94D0AE}"/>
              </a:ext>
            </a:extLst>
          </p:cNvPr>
          <p:cNvSpPr>
            <a:spLocks noGrp="1"/>
          </p:cNvSpPr>
          <p:nvPr>
            <p:ph idx="1"/>
          </p:nvPr>
        </p:nvSpPr>
        <p:spPr>
          <a:xfrm>
            <a:off x="838200" y="3124201"/>
            <a:ext cx="10515600" cy="3052762"/>
          </a:xfrm>
        </p:spPr>
        <p:txBody>
          <a:bodyPr/>
          <a:lstStyle/>
          <a:p>
            <a:r>
              <a:rPr lang="en-US" dirty="0"/>
              <a:t>HDAC inhibitors (HDACIs)</a:t>
            </a:r>
          </a:p>
          <a:p>
            <a:r>
              <a:rPr lang="en-US" dirty="0"/>
              <a:t>Treatment of an endometrial stromal cell line with the HDACI, TSA resulted in </a:t>
            </a:r>
            <a:r>
              <a:rPr lang="en-US" dirty="0">
                <a:solidFill>
                  <a:srgbClr val="FF0000"/>
                </a:solidFill>
              </a:rPr>
              <a:t>decreased proliferation and cell cycle arrest </a:t>
            </a:r>
          </a:p>
        </p:txBody>
      </p:sp>
    </p:spTree>
    <p:extLst>
      <p:ext uri="{BB962C8B-B14F-4D97-AF65-F5344CB8AC3E}">
        <p14:creationId xmlns:p14="http://schemas.microsoft.com/office/powerpoint/2010/main" val="929000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A4962-4CA4-42E3-8711-82D2FB53A156}"/>
              </a:ext>
            </a:extLst>
          </p:cNvPr>
          <p:cNvSpPr>
            <a:spLocks noGrp="1"/>
          </p:cNvSpPr>
          <p:nvPr>
            <p:ph type="title"/>
          </p:nvPr>
        </p:nvSpPr>
        <p:spPr>
          <a:xfrm>
            <a:off x="838200" y="1428750"/>
            <a:ext cx="10515600" cy="1466849"/>
          </a:xfrm>
        </p:spPr>
        <p:txBody>
          <a:bodyPr/>
          <a:lstStyle/>
          <a:p>
            <a:pPr algn="ctr"/>
            <a:r>
              <a:rPr lang="en-US" b="1" dirty="0"/>
              <a:t>Questions</a:t>
            </a:r>
          </a:p>
        </p:txBody>
      </p:sp>
      <p:sp>
        <p:nvSpPr>
          <p:cNvPr id="3" name="Content Placeholder 2">
            <a:extLst>
              <a:ext uri="{FF2B5EF4-FFF2-40B4-BE49-F238E27FC236}">
                <a16:creationId xmlns:a16="http://schemas.microsoft.com/office/drawing/2014/main" id="{A6FF3CFA-CEBB-4E7B-A08E-71E4984A2920}"/>
              </a:ext>
            </a:extLst>
          </p:cNvPr>
          <p:cNvSpPr>
            <a:spLocks noGrp="1"/>
          </p:cNvSpPr>
          <p:nvPr>
            <p:ph idx="1"/>
          </p:nvPr>
        </p:nvSpPr>
        <p:spPr>
          <a:xfrm>
            <a:off x="838200" y="2667001"/>
            <a:ext cx="10515600" cy="3509962"/>
          </a:xfrm>
        </p:spPr>
        <p:txBody>
          <a:bodyPr>
            <a:normAutofit fontScale="92500" lnSpcReduction="10000"/>
          </a:bodyPr>
          <a:lstStyle/>
          <a:p>
            <a:r>
              <a:rPr lang="en-US" dirty="0"/>
              <a:t>Are HDACIs and/or DMAs </a:t>
            </a:r>
            <a:r>
              <a:rPr lang="en-US" dirty="0">
                <a:solidFill>
                  <a:srgbClr val="FF0000"/>
                </a:solidFill>
              </a:rPr>
              <a:t>truly efficacious </a:t>
            </a:r>
            <a:r>
              <a:rPr lang="en-US" dirty="0"/>
              <a:t>in treating endometriosis?</a:t>
            </a:r>
          </a:p>
          <a:p>
            <a:r>
              <a:rPr lang="en-US" dirty="0"/>
              <a:t>What are their </a:t>
            </a:r>
            <a:r>
              <a:rPr lang="en-US" dirty="0">
                <a:solidFill>
                  <a:srgbClr val="FF0000"/>
                </a:solidFill>
              </a:rPr>
              <a:t>side-effects</a:t>
            </a:r>
            <a:r>
              <a:rPr lang="en-US" dirty="0"/>
              <a:t>, especially long-term? </a:t>
            </a:r>
          </a:p>
          <a:p>
            <a:r>
              <a:rPr lang="en-US" dirty="0"/>
              <a:t>Since a sizable proportion of women with endometriosis may wish to reproduce, do these compounds have any </a:t>
            </a:r>
            <a:r>
              <a:rPr lang="en-US" dirty="0">
                <a:solidFill>
                  <a:srgbClr val="FF0000"/>
                </a:solidFill>
              </a:rPr>
              <a:t>negative effect on pregnancy and offspring?</a:t>
            </a:r>
            <a:r>
              <a:rPr lang="en-US" dirty="0"/>
              <a:t> </a:t>
            </a:r>
          </a:p>
          <a:p>
            <a:r>
              <a:rPr lang="en-US" dirty="0"/>
              <a:t>If there are </a:t>
            </a:r>
            <a:r>
              <a:rPr lang="en-US" dirty="0">
                <a:solidFill>
                  <a:srgbClr val="FF0000"/>
                </a:solidFill>
              </a:rPr>
              <a:t>side effects</a:t>
            </a:r>
            <a:r>
              <a:rPr lang="en-US" dirty="0"/>
              <a:t>, is there any way to </a:t>
            </a:r>
            <a:r>
              <a:rPr lang="en-US" dirty="0">
                <a:solidFill>
                  <a:srgbClr val="FF0000"/>
                </a:solidFill>
              </a:rPr>
              <a:t>minimize</a:t>
            </a:r>
            <a:r>
              <a:rPr lang="en-US" dirty="0"/>
              <a:t> them? </a:t>
            </a:r>
          </a:p>
          <a:p>
            <a:r>
              <a:rPr lang="en-US" dirty="0"/>
              <a:t>Would </a:t>
            </a:r>
            <a:r>
              <a:rPr lang="en-US" dirty="0">
                <a:solidFill>
                  <a:srgbClr val="FF0000"/>
                </a:solidFill>
              </a:rPr>
              <a:t>miRNA inhibitors</a:t>
            </a:r>
            <a:r>
              <a:rPr lang="en-US" dirty="0"/>
              <a:t> be therapeutically useful? </a:t>
            </a:r>
          </a:p>
          <a:p>
            <a:r>
              <a:rPr lang="en-US" dirty="0"/>
              <a:t>What are their </a:t>
            </a:r>
            <a:r>
              <a:rPr lang="en-US" dirty="0">
                <a:solidFill>
                  <a:srgbClr val="FF0000"/>
                </a:solidFill>
              </a:rPr>
              <a:t>risk-benefit</a:t>
            </a:r>
            <a:r>
              <a:rPr lang="en-US" dirty="0"/>
              <a:t> profiles?</a:t>
            </a:r>
          </a:p>
        </p:txBody>
      </p:sp>
    </p:spTree>
    <p:extLst>
      <p:ext uri="{BB962C8B-B14F-4D97-AF65-F5344CB8AC3E}">
        <p14:creationId xmlns:p14="http://schemas.microsoft.com/office/powerpoint/2010/main" val="3382629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817D42-90B6-4B14-8003-6C868E6704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2290762"/>
            <a:ext cx="5962650" cy="4219575"/>
          </a:xfrm>
          <a:prstGeom prst="rect">
            <a:avLst/>
          </a:prstGeom>
        </p:spPr>
      </p:pic>
    </p:spTree>
    <p:extLst>
      <p:ext uri="{BB962C8B-B14F-4D97-AF65-F5344CB8AC3E}">
        <p14:creationId xmlns:p14="http://schemas.microsoft.com/office/powerpoint/2010/main" val="445447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BA94C-BDFF-41A4-AED4-D7051A6A2F61}"/>
              </a:ext>
            </a:extLst>
          </p:cNvPr>
          <p:cNvSpPr>
            <a:spLocks noGrp="1"/>
          </p:cNvSpPr>
          <p:nvPr>
            <p:ph type="title"/>
          </p:nvPr>
        </p:nvSpPr>
        <p:spPr>
          <a:xfrm>
            <a:off x="838200" y="1571625"/>
            <a:ext cx="10515600" cy="1371600"/>
          </a:xfrm>
        </p:spPr>
        <p:txBody>
          <a:bodyPr>
            <a:normAutofit/>
          </a:bodyPr>
          <a:lstStyle/>
          <a:p>
            <a:pPr algn="ctr"/>
            <a:r>
              <a:rPr lang="en-US" b="1" dirty="0"/>
              <a:t>Endometriosis</a:t>
            </a:r>
          </a:p>
        </p:txBody>
      </p:sp>
      <p:sp>
        <p:nvSpPr>
          <p:cNvPr id="3" name="Content Placeholder 2">
            <a:extLst>
              <a:ext uri="{FF2B5EF4-FFF2-40B4-BE49-F238E27FC236}">
                <a16:creationId xmlns:a16="http://schemas.microsoft.com/office/drawing/2014/main" id="{9B874592-7CA4-45E9-812D-1C0AF2D8829C}"/>
              </a:ext>
            </a:extLst>
          </p:cNvPr>
          <p:cNvSpPr>
            <a:spLocks noGrp="1"/>
          </p:cNvSpPr>
          <p:nvPr>
            <p:ph idx="1"/>
          </p:nvPr>
        </p:nvSpPr>
        <p:spPr>
          <a:xfrm>
            <a:off x="838200" y="3076575"/>
            <a:ext cx="10515600" cy="3100388"/>
          </a:xfrm>
        </p:spPr>
        <p:txBody>
          <a:bodyPr/>
          <a:lstStyle/>
          <a:p>
            <a:pPr algn="just"/>
            <a:r>
              <a:rPr lang="en-US" dirty="0"/>
              <a:t>Endometriosis is an inflammatory condition where endometrial tissue (tissue similar to the lining of the uterus) grows outside of the uterus. It is estimated that 1 in 10 women have endometriosis (</a:t>
            </a:r>
            <a:r>
              <a:rPr lang="en-US" dirty="0">
                <a:hlinkClick r:id="rId2"/>
              </a:rPr>
              <a:t>Zondervan 2020</a:t>
            </a:r>
            <a:r>
              <a:rPr lang="en-US" dirty="0"/>
              <a:t>).</a:t>
            </a:r>
          </a:p>
        </p:txBody>
      </p:sp>
      <p:pic>
        <p:nvPicPr>
          <p:cNvPr id="5" name="Picture 4">
            <a:extLst>
              <a:ext uri="{FF2B5EF4-FFF2-40B4-BE49-F238E27FC236}">
                <a16:creationId xmlns:a16="http://schemas.microsoft.com/office/drawing/2014/main" id="{95972D97-8F13-4C2E-A724-2241CB0133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7275" y="4495800"/>
            <a:ext cx="2857500" cy="1600200"/>
          </a:xfrm>
          <a:prstGeom prst="rect">
            <a:avLst/>
          </a:prstGeom>
        </p:spPr>
      </p:pic>
    </p:spTree>
    <p:extLst>
      <p:ext uri="{BB962C8B-B14F-4D97-AF65-F5344CB8AC3E}">
        <p14:creationId xmlns:p14="http://schemas.microsoft.com/office/powerpoint/2010/main" val="194844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0F07C-885A-4270-A67C-B5B0C9B2F866}"/>
              </a:ext>
            </a:extLst>
          </p:cNvPr>
          <p:cNvSpPr>
            <a:spLocks noGrp="1"/>
          </p:cNvSpPr>
          <p:nvPr>
            <p:ph type="title"/>
          </p:nvPr>
        </p:nvSpPr>
        <p:spPr>
          <a:xfrm>
            <a:off x="838200" y="1466851"/>
            <a:ext cx="10515600" cy="933449"/>
          </a:xfrm>
        </p:spPr>
        <p:txBody>
          <a:bodyPr>
            <a:normAutofit/>
          </a:bodyPr>
          <a:lstStyle/>
          <a:p>
            <a:pPr algn="ctr"/>
            <a:r>
              <a:rPr lang="en-US" b="1" dirty="0"/>
              <a:t>Multifactorial nature of endometriosis</a:t>
            </a:r>
          </a:p>
        </p:txBody>
      </p:sp>
      <p:sp>
        <p:nvSpPr>
          <p:cNvPr id="3" name="Content Placeholder 2">
            <a:extLst>
              <a:ext uri="{FF2B5EF4-FFF2-40B4-BE49-F238E27FC236}">
                <a16:creationId xmlns:a16="http://schemas.microsoft.com/office/drawing/2014/main" id="{855AAB32-F32D-4DDE-8EEE-2D01BDD36EB6}"/>
              </a:ext>
            </a:extLst>
          </p:cNvPr>
          <p:cNvSpPr>
            <a:spLocks noGrp="1"/>
          </p:cNvSpPr>
          <p:nvPr>
            <p:ph idx="1"/>
          </p:nvPr>
        </p:nvSpPr>
        <p:spPr>
          <a:xfrm>
            <a:off x="838200" y="3343275"/>
            <a:ext cx="10515600" cy="2833687"/>
          </a:xfrm>
        </p:spPr>
        <p:txBody>
          <a:bodyPr>
            <a:normAutofit/>
          </a:bodyPr>
          <a:lstStyle/>
          <a:p>
            <a:pPr marL="0" indent="0">
              <a:buNone/>
            </a:pPr>
            <a:endParaRPr lang="en-US" dirty="0"/>
          </a:p>
        </p:txBody>
      </p:sp>
      <p:graphicFrame>
        <p:nvGraphicFramePr>
          <p:cNvPr id="5" name="Diagram 4">
            <a:extLst>
              <a:ext uri="{FF2B5EF4-FFF2-40B4-BE49-F238E27FC236}">
                <a16:creationId xmlns:a16="http://schemas.microsoft.com/office/drawing/2014/main" id="{0C30FBF5-70AF-427B-A09C-6358914C453A}"/>
              </a:ext>
            </a:extLst>
          </p:cNvPr>
          <p:cNvGraphicFramePr/>
          <p:nvPr>
            <p:extLst>
              <p:ext uri="{D42A27DB-BD31-4B8C-83A1-F6EECF244321}">
                <p14:modId xmlns:p14="http://schemas.microsoft.com/office/powerpoint/2010/main" val="753731601"/>
              </p:ext>
            </p:extLst>
          </p:nvPr>
        </p:nvGraphicFramePr>
        <p:xfrm>
          <a:off x="1933576" y="2276475"/>
          <a:ext cx="7610474"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9140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72EDE-1F73-4126-A549-7E51C606BBE6}"/>
              </a:ext>
            </a:extLst>
          </p:cNvPr>
          <p:cNvSpPr>
            <a:spLocks noGrp="1"/>
          </p:cNvSpPr>
          <p:nvPr>
            <p:ph type="title"/>
          </p:nvPr>
        </p:nvSpPr>
        <p:spPr>
          <a:xfrm>
            <a:off x="838200" y="1190625"/>
            <a:ext cx="10515600" cy="1971675"/>
          </a:xfrm>
        </p:spPr>
        <p:txBody>
          <a:bodyPr>
            <a:normAutofit/>
          </a:bodyPr>
          <a:lstStyle/>
          <a:p>
            <a:pPr algn="ctr"/>
            <a:r>
              <a:rPr lang="en-US" b="1" dirty="0"/>
              <a:t>The heritability pattern of endometriosis</a:t>
            </a:r>
          </a:p>
        </p:txBody>
      </p:sp>
      <p:sp>
        <p:nvSpPr>
          <p:cNvPr id="3" name="Content Placeholder 2">
            <a:extLst>
              <a:ext uri="{FF2B5EF4-FFF2-40B4-BE49-F238E27FC236}">
                <a16:creationId xmlns:a16="http://schemas.microsoft.com/office/drawing/2014/main" id="{65997001-1530-4D7C-A69B-0DAC28D9D789}"/>
              </a:ext>
            </a:extLst>
          </p:cNvPr>
          <p:cNvSpPr>
            <a:spLocks noGrp="1"/>
          </p:cNvSpPr>
          <p:nvPr>
            <p:ph idx="1"/>
          </p:nvPr>
        </p:nvSpPr>
        <p:spPr>
          <a:xfrm>
            <a:off x="904874" y="2952751"/>
            <a:ext cx="10448925" cy="3224212"/>
          </a:xfrm>
        </p:spPr>
        <p:txBody>
          <a:bodyPr/>
          <a:lstStyle/>
          <a:p>
            <a:r>
              <a:rPr lang="en-US" dirty="0"/>
              <a:t>First proposed by </a:t>
            </a:r>
            <a:r>
              <a:rPr lang="en-US" dirty="0">
                <a:solidFill>
                  <a:srgbClr val="FF0000"/>
                </a:solidFill>
              </a:rPr>
              <a:t>Goodall in 1943</a:t>
            </a:r>
          </a:p>
          <a:p>
            <a:r>
              <a:rPr lang="en-US" dirty="0"/>
              <a:t>Family clusters</a:t>
            </a:r>
          </a:p>
          <a:p>
            <a:r>
              <a:rPr lang="en-US" dirty="0"/>
              <a:t>Similar age of onset</a:t>
            </a:r>
          </a:p>
          <a:p>
            <a:r>
              <a:rPr lang="en-US" dirty="0"/>
              <a:t>Endometriosis in men and women without Endometrium</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1246000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2C9FD-C5B5-405B-86DE-0705B5DA1F6A}"/>
              </a:ext>
            </a:extLst>
          </p:cNvPr>
          <p:cNvSpPr>
            <a:spLocks noGrp="1"/>
          </p:cNvSpPr>
          <p:nvPr>
            <p:ph type="title"/>
          </p:nvPr>
        </p:nvSpPr>
        <p:spPr>
          <a:xfrm>
            <a:off x="838200" y="1600201"/>
            <a:ext cx="10515600" cy="1047750"/>
          </a:xfrm>
        </p:spPr>
        <p:txBody>
          <a:bodyPr/>
          <a:lstStyle/>
          <a:p>
            <a:pPr algn="ctr"/>
            <a:r>
              <a:rPr lang="en-US" b="1" dirty="0"/>
              <a:t>Endometriosis genetics Study</a:t>
            </a:r>
          </a:p>
        </p:txBody>
      </p:sp>
      <p:sp>
        <p:nvSpPr>
          <p:cNvPr id="3" name="Content Placeholder 2">
            <a:extLst>
              <a:ext uri="{FF2B5EF4-FFF2-40B4-BE49-F238E27FC236}">
                <a16:creationId xmlns:a16="http://schemas.microsoft.com/office/drawing/2014/main" id="{27B3904A-87E2-4DCB-AA0F-2A9F6663E718}"/>
              </a:ext>
            </a:extLst>
          </p:cNvPr>
          <p:cNvSpPr>
            <a:spLocks noGrp="1"/>
          </p:cNvSpPr>
          <p:nvPr>
            <p:ph idx="1"/>
          </p:nvPr>
        </p:nvSpPr>
        <p:spPr>
          <a:xfrm>
            <a:off x="838200" y="2552701"/>
            <a:ext cx="10515600" cy="3624262"/>
          </a:xfrm>
        </p:spPr>
        <p:txBody>
          <a:bodyPr/>
          <a:lstStyle/>
          <a:p>
            <a:r>
              <a:rPr lang="en-US" dirty="0"/>
              <a:t>Simpson et al. in 1980</a:t>
            </a:r>
          </a:p>
          <a:p>
            <a:r>
              <a:rPr lang="en-US" dirty="0">
                <a:solidFill>
                  <a:srgbClr val="FF0000"/>
                </a:solidFill>
              </a:rPr>
              <a:t>6- 9% </a:t>
            </a:r>
            <a:r>
              <a:rPr lang="en-US" dirty="0"/>
              <a:t>of all first-degree relatives were affected</a:t>
            </a:r>
          </a:p>
          <a:p>
            <a:r>
              <a:rPr lang="en-US" dirty="0"/>
              <a:t>In control group </a:t>
            </a:r>
            <a:r>
              <a:rPr lang="en-US" dirty="0">
                <a:solidFill>
                  <a:srgbClr val="FF0000"/>
                </a:solidFill>
              </a:rPr>
              <a:t>lower than 1% </a:t>
            </a:r>
          </a:p>
        </p:txBody>
      </p:sp>
      <p:pic>
        <p:nvPicPr>
          <p:cNvPr id="5" name="Picture 4">
            <a:extLst>
              <a:ext uri="{FF2B5EF4-FFF2-40B4-BE49-F238E27FC236}">
                <a16:creationId xmlns:a16="http://schemas.microsoft.com/office/drawing/2014/main" id="{46C419CE-E2BF-4470-9E8E-A957881386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525" y="3600451"/>
            <a:ext cx="5245100" cy="3070648"/>
          </a:xfrm>
          <a:prstGeom prst="rect">
            <a:avLst/>
          </a:prstGeom>
        </p:spPr>
      </p:pic>
    </p:spTree>
    <p:extLst>
      <p:ext uri="{BB962C8B-B14F-4D97-AF65-F5344CB8AC3E}">
        <p14:creationId xmlns:p14="http://schemas.microsoft.com/office/powerpoint/2010/main" val="633252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C1788-9B12-44B4-BBDC-2D5221A6CFF9}"/>
              </a:ext>
            </a:extLst>
          </p:cNvPr>
          <p:cNvSpPr>
            <a:spLocks noGrp="1"/>
          </p:cNvSpPr>
          <p:nvPr>
            <p:ph type="title"/>
          </p:nvPr>
        </p:nvSpPr>
        <p:spPr>
          <a:xfrm>
            <a:off x="838200" y="1914525"/>
            <a:ext cx="10515600" cy="1181100"/>
          </a:xfrm>
        </p:spPr>
        <p:txBody>
          <a:bodyPr/>
          <a:lstStyle/>
          <a:p>
            <a:pPr algn="ctr"/>
            <a:r>
              <a:rPr lang="en-US" b="1" dirty="0"/>
              <a:t>Endometriosis in Twins</a:t>
            </a:r>
          </a:p>
        </p:txBody>
      </p:sp>
      <p:sp>
        <p:nvSpPr>
          <p:cNvPr id="3" name="Content Placeholder 2">
            <a:extLst>
              <a:ext uri="{FF2B5EF4-FFF2-40B4-BE49-F238E27FC236}">
                <a16:creationId xmlns:a16="http://schemas.microsoft.com/office/drawing/2014/main" id="{727EE639-0C21-4C5B-A25D-CA3CA5162505}"/>
              </a:ext>
            </a:extLst>
          </p:cNvPr>
          <p:cNvSpPr>
            <a:spLocks noGrp="1"/>
          </p:cNvSpPr>
          <p:nvPr>
            <p:ph idx="1"/>
          </p:nvPr>
        </p:nvSpPr>
        <p:spPr>
          <a:xfrm>
            <a:off x="742950" y="3095625"/>
            <a:ext cx="10610850" cy="3081338"/>
          </a:xfrm>
        </p:spPr>
        <p:txBody>
          <a:bodyPr>
            <a:normAutofit/>
          </a:bodyPr>
          <a:lstStyle/>
          <a:p>
            <a:r>
              <a:rPr lang="en-US" dirty="0"/>
              <a:t>Treloar et al</a:t>
            </a:r>
          </a:p>
          <a:p>
            <a:r>
              <a:rPr lang="en-US" dirty="0"/>
              <a:t>Large-scale study in Icelandic population</a:t>
            </a:r>
          </a:p>
          <a:p>
            <a:r>
              <a:rPr lang="en-US" dirty="0"/>
              <a:t>Ratio of </a:t>
            </a:r>
            <a:r>
              <a:rPr lang="en-US" dirty="0">
                <a:solidFill>
                  <a:srgbClr val="FF0000"/>
                </a:solidFill>
              </a:rPr>
              <a:t>2:1</a:t>
            </a:r>
            <a:r>
              <a:rPr lang="en-US" dirty="0"/>
              <a:t> between </a:t>
            </a:r>
            <a:r>
              <a:rPr lang="en-US" dirty="0">
                <a:solidFill>
                  <a:srgbClr val="FF0000"/>
                </a:solidFill>
              </a:rPr>
              <a:t>monozygotic and dizygotic twins</a:t>
            </a:r>
            <a:r>
              <a:rPr lang="en-US" dirty="0"/>
              <a:t> </a:t>
            </a:r>
          </a:p>
          <a:p>
            <a:r>
              <a:rPr lang="en-US" dirty="0"/>
              <a:t>Genetic risk ratio of </a:t>
            </a:r>
            <a:r>
              <a:rPr lang="en-US" dirty="0">
                <a:solidFill>
                  <a:srgbClr val="FF0000"/>
                </a:solidFill>
              </a:rPr>
              <a:t>2.34</a:t>
            </a:r>
            <a:r>
              <a:rPr lang="en-US" dirty="0"/>
              <a:t> for endometriosis for </a:t>
            </a:r>
            <a:r>
              <a:rPr lang="en-US" dirty="0">
                <a:solidFill>
                  <a:srgbClr val="FF0000"/>
                </a:solidFill>
              </a:rPr>
              <a:t>sister</a:t>
            </a:r>
            <a:endParaRPr lang="en-US" dirty="0"/>
          </a:p>
          <a:p>
            <a:r>
              <a:rPr lang="en-US" dirty="0">
                <a:solidFill>
                  <a:srgbClr val="FF0000"/>
                </a:solidFill>
              </a:rPr>
              <a:t>51%</a:t>
            </a:r>
            <a:r>
              <a:rPr lang="en-US" dirty="0"/>
              <a:t> of the </a:t>
            </a:r>
            <a:r>
              <a:rPr lang="en-US" dirty="0">
                <a:solidFill>
                  <a:srgbClr val="FF0000"/>
                </a:solidFill>
              </a:rPr>
              <a:t>latent liability </a:t>
            </a:r>
            <a:r>
              <a:rPr lang="en-US" dirty="0"/>
              <a:t>to endometriosis may be attributed to genetic factors</a:t>
            </a:r>
          </a:p>
        </p:txBody>
      </p:sp>
      <p:pic>
        <p:nvPicPr>
          <p:cNvPr id="5" name="Picture 4">
            <a:extLst>
              <a:ext uri="{FF2B5EF4-FFF2-40B4-BE49-F238E27FC236}">
                <a16:creationId xmlns:a16="http://schemas.microsoft.com/office/drawing/2014/main" id="{1442BB66-B649-4797-8765-4908542F2B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4474" y="2895600"/>
            <a:ext cx="2819400" cy="1585912"/>
          </a:xfrm>
          <a:prstGeom prst="rect">
            <a:avLst/>
          </a:prstGeom>
        </p:spPr>
      </p:pic>
    </p:spTree>
    <p:extLst>
      <p:ext uri="{BB962C8B-B14F-4D97-AF65-F5344CB8AC3E}">
        <p14:creationId xmlns:p14="http://schemas.microsoft.com/office/powerpoint/2010/main" val="4270421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B87D8-D1DA-4693-AD8C-486272C127E6}"/>
              </a:ext>
            </a:extLst>
          </p:cNvPr>
          <p:cNvSpPr>
            <a:spLocks noGrp="1"/>
          </p:cNvSpPr>
          <p:nvPr>
            <p:ph type="title"/>
          </p:nvPr>
        </p:nvSpPr>
        <p:spPr>
          <a:xfrm>
            <a:off x="838200" y="1762125"/>
            <a:ext cx="10515600" cy="752475"/>
          </a:xfrm>
        </p:spPr>
        <p:txBody>
          <a:bodyPr/>
          <a:lstStyle/>
          <a:p>
            <a:pPr algn="ctr"/>
            <a:r>
              <a:rPr lang="en-US" b="1" dirty="0"/>
              <a:t>Endometriosis and Immune System</a:t>
            </a:r>
          </a:p>
        </p:txBody>
      </p:sp>
      <p:sp>
        <p:nvSpPr>
          <p:cNvPr id="3" name="Content Placeholder 2">
            <a:extLst>
              <a:ext uri="{FF2B5EF4-FFF2-40B4-BE49-F238E27FC236}">
                <a16:creationId xmlns:a16="http://schemas.microsoft.com/office/drawing/2014/main" id="{25B331B9-86F2-499C-95C5-CB20EF015ED6}"/>
              </a:ext>
            </a:extLst>
          </p:cNvPr>
          <p:cNvSpPr>
            <a:spLocks noGrp="1"/>
          </p:cNvSpPr>
          <p:nvPr>
            <p:ph idx="1"/>
          </p:nvPr>
        </p:nvSpPr>
        <p:spPr>
          <a:xfrm>
            <a:off x="838200" y="2876549"/>
            <a:ext cx="10515600" cy="3300413"/>
          </a:xfrm>
        </p:spPr>
        <p:txBody>
          <a:bodyPr>
            <a:normAutofit fontScale="92500" lnSpcReduction="10000"/>
          </a:bodyPr>
          <a:lstStyle/>
          <a:p>
            <a:r>
              <a:rPr lang="en-US" dirty="0"/>
              <a:t>Immune system–specific alterations</a:t>
            </a:r>
          </a:p>
          <a:p>
            <a:r>
              <a:rPr lang="en-US" dirty="0"/>
              <a:t>Avoid immune surveillance, granting them easier implantation and growth in ectopic places</a:t>
            </a:r>
          </a:p>
          <a:p>
            <a:r>
              <a:rPr lang="en-US" dirty="0"/>
              <a:t>Possible reasons for this include:</a:t>
            </a:r>
          </a:p>
          <a:p>
            <a:pPr lvl="1"/>
            <a:r>
              <a:rPr lang="en-US" dirty="0"/>
              <a:t>Modifications in </a:t>
            </a:r>
            <a:r>
              <a:rPr lang="en-US" dirty="0">
                <a:solidFill>
                  <a:srgbClr val="FF0000"/>
                </a:solidFill>
              </a:rPr>
              <a:t>HLA</a:t>
            </a:r>
            <a:r>
              <a:rPr lang="en-US" dirty="0"/>
              <a:t> gene expression</a:t>
            </a:r>
          </a:p>
          <a:p>
            <a:pPr lvl="1"/>
            <a:r>
              <a:rPr lang="en-US" dirty="0"/>
              <a:t>The secretion of </a:t>
            </a:r>
            <a:r>
              <a:rPr lang="en-US" dirty="0">
                <a:solidFill>
                  <a:srgbClr val="FF0000"/>
                </a:solidFill>
              </a:rPr>
              <a:t>circulating antigens </a:t>
            </a:r>
            <a:r>
              <a:rPr lang="en-US" dirty="0"/>
              <a:t>competing with superficial antigens for self-</a:t>
            </a:r>
            <a:r>
              <a:rPr lang="en-US" dirty="0" err="1"/>
              <a:t>nonself</a:t>
            </a:r>
            <a:r>
              <a:rPr lang="en-US" dirty="0"/>
              <a:t> identification</a:t>
            </a:r>
          </a:p>
          <a:p>
            <a:pPr lvl="1"/>
            <a:r>
              <a:rPr lang="en-US" dirty="0"/>
              <a:t>Production of </a:t>
            </a:r>
            <a:r>
              <a:rPr lang="en-US" dirty="0">
                <a:solidFill>
                  <a:srgbClr val="FF0000"/>
                </a:solidFill>
              </a:rPr>
              <a:t>immunosuppressive factors</a:t>
            </a:r>
            <a:r>
              <a:rPr lang="en-US" dirty="0"/>
              <a:t> </a:t>
            </a:r>
          </a:p>
          <a:p>
            <a:pPr lvl="1"/>
            <a:r>
              <a:rPr lang="en-US" dirty="0">
                <a:solidFill>
                  <a:srgbClr val="FF0000"/>
                </a:solidFill>
              </a:rPr>
              <a:t>T-cell effectors’ proapoptotic factors</a:t>
            </a:r>
          </a:p>
        </p:txBody>
      </p:sp>
    </p:spTree>
    <p:extLst>
      <p:ext uri="{BB962C8B-B14F-4D97-AF65-F5344CB8AC3E}">
        <p14:creationId xmlns:p14="http://schemas.microsoft.com/office/powerpoint/2010/main" val="2334089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6BB6D-D046-4ACA-8E1C-C1E9103B6DD5}"/>
              </a:ext>
            </a:extLst>
          </p:cNvPr>
          <p:cNvSpPr>
            <a:spLocks noGrp="1"/>
          </p:cNvSpPr>
          <p:nvPr>
            <p:ph type="title"/>
          </p:nvPr>
        </p:nvSpPr>
        <p:spPr>
          <a:xfrm>
            <a:off x="838200" y="1609725"/>
            <a:ext cx="10515600" cy="1047750"/>
          </a:xfrm>
        </p:spPr>
        <p:txBody>
          <a:bodyPr/>
          <a:lstStyle/>
          <a:p>
            <a:pPr algn="ctr"/>
            <a:r>
              <a:rPr lang="en-US" b="1" dirty="0"/>
              <a:t>Endometriosis and ovarian cancer</a:t>
            </a:r>
          </a:p>
        </p:txBody>
      </p:sp>
      <p:sp>
        <p:nvSpPr>
          <p:cNvPr id="3" name="Content Placeholder 2">
            <a:extLst>
              <a:ext uri="{FF2B5EF4-FFF2-40B4-BE49-F238E27FC236}">
                <a16:creationId xmlns:a16="http://schemas.microsoft.com/office/drawing/2014/main" id="{258681A1-9373-47CA-848B-C5D1EC41E670}"/>
              </a:ext>
            </a:extLst>
          </p:cNvPr>
          <p:cNvSpPr>
            <a:spLocks noGrp="1"/>
          </p:cNvSpPr>
          <p:nvPr>
            <p:ph idx="1"/>
          </p:nvPr>
        </p:nvSpPr>
        <p:spPr>
          <a:xfrm>
            <a:off x="838200" y="2657475"/>
            <a:ext cx="10515600" cy="3519488"/>
          </a:xfrm>
        </p:spPr>
        <p:txBody>
          <a:bodyPr>
            <a:normAutofit/>
          </a:bodyPr>
          <a:lstStyle/>
          <a:p>
            <a:pPr algn="just"/>
            <a:r>
              <a:rPr lang="en-US" dirty="0">
                <a:solidFill>
                  <a:srgbClr val="FF0000"/>
                </a:solidFill>
                <a:effectLst/>
              </a:rPr>
              <a:t>ARID1A: </a:t>
            </a:r>
            <a:r>
              <a:rPr lang="en-US" dirty="0"/>
              <a:t>a </a:t>
            </a:r>
            <a:r>
              <a:rPr lang="en-US" dirty="0" err="1"/>
              <a:t>tumour</a:t>
            </a:r>
            <a:r>
              <a:rPr lang="en-US" dirty="0"/>
              <a:t> suppressor gene</a:t>
            </a:r>
          </a:p>
          <a:p>
            <a:pPr algn="just"/>
            <a:r>
              <a:rPr lang="en-US" dirty="0"/>
              <a:t>M</a:t>
            </a:r>
            <a:r>
              <a:rPr lang="en-US" dirty="0">
                <a:effectLst/>
              </a:rPr>
              <a:t>utation occurs at the </a:t>
            </a:r>
            <a:r>
              <a:rPr lang="en-US" dirty="0">
                <a:solidFill>
                  <a:srgbClr val="FF0000"/>
                </a:solidFill>
                <a:effectLst/>
              </a:rPr>
              <a:t>early stage</a:t>
            </a:r>
            <a:r>
              <a:rPr lang="en-US" dirty="0">
                <a:effectLst/>
              </a:rPr>
              <a:t> of </a:t>
            </a:r>
            <a:r>
              <a:rPr lang="en-US" dirty="0" err="1">
                <a:effectLst/>
              </a:rPr>
              <a:t>canceration</a:t>
            </a:r>
            <a:r>
              <a:rPr lang="en-US" dirty="0">
                <a:effectLst/>
              </a:rPr>
              <a:t> from endometriosis to endometriosis-associated carcinoma in ovarian cancer  and also from atypical endometrial hyperplasia to endometrioid adenocarcinoma in endometrial cancer.</a:t>
            </a:r>
          </a:p>
          <a:p>
            <a:pPr algn="just"/>
            <a:r>
              <a:rPr lang="en-US" dirty="0">
                <a:solidFill>
                  <a:srgbClr val="FF0000"/>
                </a:solidFill>
                <a:effectLst/>
              </a:rPr>
              <a:t>Screening method </a:t>
            </a:r>
            <a:r>
              <a:rPr lang="en-US" dirty="0">
                <a:effectLst/>
              </a:rPr>
              <a:t>that can detect mutations of ARID1A and activation of the PI3K/AKT pathway</a:t>
            </a:r>
            <a:endParaRPr lang="en-US" dirty="0"/>
          </a:p>
        </p:txBody>
      </p:sp>
    </p:spTree>
    <p:extLst>
      <p:ext uri="{BB962C8B-B14F-4D97-AF65-F5344CB8AC3E}">
        <p14:creationId xmlns:p14="http://schemas.microsoft.com/office/powerpoint/2010/main" val="23085072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9661</TotalTime>
  <Words>1035</Words>
  <Application>Microsoft Office PowerPoint</Application>
  <PresentationFormat>Widescreen</PresentationFormat>
  <Paragraphs>129</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Office Theme</vt:lpstr>
      <vt:lpstr>In The Name of God</vt:lpstr>
      <vt:lpstr>Genetics and Epigenetics of Endometriosis</vt:lpstr>
      <vt:lpstr>Endometriosis</vt:lpstr>
      <vt:lpstr>Multifactorial nature of endometriosis</vt:lpstr>
      <vt:lpstr>The heritability pattern of endometriosis</vt:lpstr>
      <vt:lpstr>Endometriosis genetics Study</vt:lpstr>
      <vt:lpstr>Endometriosis in Twins</vt:lpstr>
      <vt:lpstr>Endometriosis and Immune System</vt:lpstr>
      <vt:lpstr>Endometriosis and ovarian cancer</vt:lpstr>
      <vt:lpstr>Role of EMT regulators in the development of endometriosis</vt:lpstr>
      <vt:lpstr>Linkage Analysis</vt:lpstr>
      <vt:lpstr>Linkage Analysis</vt:lpstr>
      <vt:lpstr>Other linkage Analysis Studies</vt:lpstr>
      <vt:lpstr>Limitations of Genetic Studies</vt:lpstr>
      <vt:lpstr>Epigenetics: cause or the consequence of endometriosis</vt:lpstr>
      <vt:lpstr>Endometriosis is an epigenetic disease</vt:lpstr>
      <vt:lpstr>miRNAs and endometriosis</vt:lpstr>
      <vt:lpstr>MMPs and Endometriosis</vt:lpstr>
      <vt:lpstr>methylation can be induced by various factors</vt:lpstr>
      <vt:lpstr>The importance of Epigenetics</vt:lpstr>
      <vt:lpstr>HDACI and treatment of endometriosis</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Mahta</cp:lastModifiedBy>
  <cp:revision>40</cp:revision>
  <dcterms:created xsi:type="dcterms:W3CDTF">2021-12-21T10:40:51Z</dcterms:created>
  <dcterms:modified xsi:type="dcterms:W3CDTF">2022-01-24T20:00:25Z</dcterms:modified>
</cp:coreProperties>
</file>