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8.jpg" ContentType="image/jpeg"/>
  <Override PartName="/ppt/media/image10.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33.jpg" ContentType="image/jpeg"/>
  <Override PartName="/ppt/media/image34.jpg" ContentType="image/jpeg"/>
  <Override PartName="/ppt/notesSlides/notesSlide12.xml" ContentType="application/vnd.openxmlformats-officedocument.presentationml.notesSlide+xml"/>
  <Override PartName="/ppt/media/image35.jpg" ContentType="image/jpeg"/>
  <Override PartName="/ppt/media/image36.jpg" ContentType="image/jpeg"/>
  <Override PartName="/ppt/media/image37.jpg" ContentType="image/jpeg"/>
  <Override PartName="/ppt/notesSlides/notesSlide13.xml" ContentType="application/vnd.openxmlformats-officedocument.presentationml.notesSlide+xml"/>
  <Override PartName="/ppt/media/image55.jpg" ContentType="image/jpeg"/>
  <Override PartName="/ppt/media/image56.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205" r:id="rId1"/>
  </p:sldMasterIdLst>
  <p:notesMasterIdLst>
    <p:notesMasterId r:id="rId37"/>
  </p:notesMasterIdLst>
  <p:sldIdLst>
    <p:sldId id="256" r:id="rId2"/>
    <p:sldId id="257" r:id="rId3"/>
    <p:sldId id="282" r:id="rId4"/>
    <p:sldId id="262" r:id="rId5"/>
    <p:sldId id="264" r:id="rId6"/>
    <p:sldId id="298" r:id="rId7"/>
    <p:sldId id="299" r:id="rId8"/>
    <p:sldId id="323" r:id="rId9"/>
    <p:sldId id="294" r:id="rId10"/>
    <p:sldId id="295" r:id="rId11"/>
    <p:sldId id="302" r:id="rId12"/>
    <p:sldId id="303" r:id="rId13"/>
    <p:sldId id="336" r:id="rId14"/>
    <p:sldId id="324" r:id="rId15"/>
    <p:sldId id="325" r:id="rId16"/>
    <p:sldId id="326" r:id="rId17"/>
    <p:sldId id="335" r:id="rId18"/>
    <p:sldId id="305" r:id="rId19"/>
    <p:sldId id="332" r:id="rId20"/>
    <p:sldId id="308" r:id="rId21"/>
    <p:sldId id="310" r:id="rId22"/>
    <p:sldId id="309" r:id="rId23"/>
    <p:sldId id="313" r:id="rId24"/>
    <p:sldId id="327" r:id="rId25"/>
    <p:sldId id="328" r:id="rId26"/>
    <p:sldId id="329" r:id="rId27"/>
    <p:sldId id="330" r:id="rId28"/>
    <p:sldId id="331" r:id="rId29"/>
    <p:sldId id="311" r:id="rId30"/>
    <p:sldId id="333" r:id="rId31"/>
    <p:sldId id="334" r:id="rId32"/>
    <p:sldId id="293" r:id="rId33"/>
    <p:sldId id="275" r:id="rId34"/>
    <p:sldId id="319" r:id="rId35"/>
    <p:sldId id="322" r:id="rId36"/>
  </p:sldIdLst>
  <p:sldSz cx="9144000" cy="6858000" type="screen4x3"/>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a Murray" initials="FJM" lastIdx="4" clrIdx="0"/>
  <p:cmAuthor id="2" name="Fiona Murray" initials="FM"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81" autoAdjust="0"/>
    <p:restoredTop sz="94219" autoAdjust="0"/>
  </p:normalViewPr>
  <p:slideViewPr>
    <p:cSldViewPr snapToGrid="0">
      <p:cViewPr varScale="1">
        <p:scale>
          <a:sx n="73" d="100"/>
          <a:sy n="73" d="100"/>
        </p:scale>
        <p:origin x="468" y="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F4F11D-45CA-4DFD-9E99-7DC5E28A8506}"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12BB6C5D-05A6-41D3-8B9F-A569A19C5A50}">
      <dgm:prSet phldrT="[Text]" custT="1"/>
      <dgm:spPr>
        <a:solidFill>
          <a:srgbClr val="F3F3F3"/>
        </a:solidFill>
        <a:ln>
          <a:solidFill>
            <a:srgbClr val="244061"/>
          </a:solidFill>
        </a:ln>
      </dgm:spPr>
      <dgm:t>
        <a:bodyPr/>
        <a:lstStyle/>
        <a:p>
          <a:r>
            <a:rPr lang="en-US" sz="2000" dirty="0">
              <a:solidFill>
                <a:srgbClr val="244061"/>
              </a:solidFill>
            </a:rPr>
            <a:t>Management Protocols</a:t>
          </a:r>
        </a:p>
      </dgm:t>
    </dgm:pt>
    <dgm:pt modelId="{7BAFB5AB-BE69-42DD-BDA2-D7A99E55A478}" type="parTrans" cxnId="{44B98F54-6B97-49AB-B2AD-D11B22AC7FCE}">
      <dgm:prSet/>
      <dgm:spPr/>
      <dgm:t>
        <a:bodyPr/>
        <a:lstStyle/>
        <a:p>
          <a:endParaRPr lang="en-US"/>
        </a:p>
      </dgm:t>
    </dgm:pt>
    <dgm:pt modelId="{C29DAF3F-7E3F-4973-9A2D-631E7B7D9EFA}" type="sibTrans" cxnId="{44B98F54-6B97-49AB-B2AD-D11B22AC7FCE}">
      <dgm:prSet/>
      <dgm:spPr/>
      <dgm:t>
        <a:bodyPr/>
        <a:lstStyle/>
        <a:p>
          <a:endParaRPr lang="en-US"/>
        </a:p>
      </dgm:t>
    </dgm:pt>
    <dgm:pt modelId="{93CCC111-3FD2-48A4-BB84-05C9604E20EB}">
      <dgm:prSet phldrT="[Text]" custT="1"/>
      <dgm:spPr>
        <a:solidFill>
          <a:srgbClr val="25ADEC"/>
        </a:solidFill>
        <a:ln>
          <a:noFill/>
        </a:ln>
      </dgm:spPr>
      <dgm:t>
        <a:bodyPr/>
        <a:lstStyle/>
        <a:p>
          <a:r>
            <a:rPr lang="en-US" sz="2400" dirty="0"/>
            <a:t>Conservative</a:t>
          </a:r>
          <a:endParaRPr lang="en-US" sz="2600" dirty="0"/>
        </a:p>
      </dgm:t>
    </dgm:pt>
    <dgm:pt modelId="{D934F349-90C9-491C-AD68-D044F231F1CC}" type="parTrans" cxnId="{36F3F17E-AF5E-41A3-8A43-8815AA0C8691}">
      <dgm:prSet/>
      <dgm:spPr>
        <a:ln>
          <a:solidFill>
            <a:srgbClr val="244061"/>
          </a:solidFill>
        </a:ln>
      </dgm:spPr>
      <dgm:t>
        <a:bodyPr/>
        <a:lstStyle/>
        <a:p>
          <a:endParaRPr lang="en-US"/>
        </a:p>
      </dgm:t>
    </dgm:pt>
    <dgm:pt modelId="{8E7D38AD-F92B-469A-BA60-57502A776ADD}" type="sibTrans" cxnId="{36F3F17E-AF5E-41A3-8A43-8815AA0C8691}">
      <dgm:prSet/>
      <dgm:spPr/>
      <dgm:t>
        <a:bodyPr/>
        <a:lstStyle/>
        <a:p>
          <a:endParaRPr lang="en-US"/>
        </a:p>
      </dgm:t>
    </dgm:pt>
    <dgm:pt modelId="{177F90F9-AA4C-4622-B258-F690B24A2AAB}">
      <dgm:prSet phldrT="[Text]" custT="1"/>
      <dgm:spPr>
        <a:solidFill>
          <a:srgbClr val="244061"/>
        </a:solidFill>
        <a:ln>
          <a:noFill/>
        </a:ln>
      </dgm:spPr>
      <dgm:t>
        <a:bodyPr/>
        <a:lstStyle/>
        <a:p>
          <a:r>
            <a:rPr lang="en-US" sz="2400" dirty="0"/>
            <a:t>Surgical</a:t>
          </a:r>
          <a:endParaRPr lang="en-US" sz="4000" dirty="0"/>
        </a:p>
      </dgm:t>
    </dgm:pt>
    <dgm:pt modelId="{7F623578-7658-4E6E-8A5C-C506180A6E74}" type="parTrans" cxnId="{7D2F6C87-B67B-46A3-9D02-B5DEE5B650EE}">
      <dgm:prSet/>
      <dgm:spPr/>
      <dgm:t>
        <a:bodyPr/>
        <a:lstStyle/>
        <a:p>
          <a:endParaRPr lang="en-US"/>
        </a:p>
      </dgm:t>
    </dgm:pt>
    <dgm:pt modelId="{1BF2C74A-0547-482F-AA01-D8FFF6ADA73F}" type="sibTrans" cxnId="{7D2F6C87-B67B-46A3-9D02-B5DEE5B650EE}">
      <dgm:prSet/>
      <dgm:spPr/>
      <dgm:t>
        <a:bodyPr/>
        <a:lstStyle/>
        <a:p>
          <a:endParaRPr lang="en-US"/>
        </a:p>
      </dgm:t>
    </dgm:pt>
    <dgm:pt modelId="{592AA18E-33B1-420D-87C8-09CD0DEC24F3}">
      <dgm:prSet phldrT="[Text]" custT="1"/>
      <dgm:spPr>
        <a:solidFill>
          <a:srgbClr val="EA4172"/>
        </a:solidFill>
        <a:ln>
          <a:noFill/>
        </a:ln>
      </dgm:spPr>
      <dgm:t>
        <a:bodyPr/>
        <a:lstStyle/>
        <a:p>
          <a:r>
            <a:rPr lang="en-US" sz="2400" dirty="0"/>
            <a:t>ART</a:t>
          </a:r>
        </a:p>
      </dgm:t>
    </dgm:pt>
    <dgm:pt modelId="{73705B05-6DED-4696-99EF-B9EB1ED7F98A}" type="parTrans" cxnId="{2506253D-637B-4E15-80BA-E80DB6C147B6}">
      <dgm:prSet/>
      <dgm:spPr>
        <a:ln>
          <a:solidFill>
            <a:srgbClr val="244061"/>
          </a:solidFill>
        </a:ln>
      </dgm:spPr>
      <dgm:t>
        <a:bodyPr/>
        <a:lstStyle/>
        <a:p>
          <a:endParaRPr lang="en-US"/>
        </a:p>
      </dgm:t>
    </dgm:pt>
    <dgm:pt modelId="{DA875474-1778-4075-B2DC-123014CCA773}" type="sibTrans" cxnId="{2506253D-637B-4E15-80BA-E80DB6C147B6}">
      <dgm:prSet/>
      <dgm:spPr/>
      <dgm:t>
        <a:bodyPr/>
        <a:lstStyle/>
        <a:p>
          <a:endParaRPr lang="en-US"/>
        </a:p>
      </dgm:t>
    </dgm:pt>
    <dgm:pt modelId="{AB6F0A2D-B281-4B31-90A8-E14E8A9AEA8E}" type="pres">
      <dgm:prSet presAssocID="{0AF4F11D-45CA-4DFD-9E99-7DC5E28A8506}" presName="hierChild1" presStyleCnt="0">
        <dgm:presLayoutVars>
          <dgm:orgChart val="1"/>
          <dgm:chPref val="1"/>
          <dgm:dir/>
          <dgm:animOne val="branch"/>
          <dgm:animLvl val="lvl"/>
          <dgm:resizeHandles/>
        </dgm:presLayoutVars>
      </dgm:prSet>
      <dgm:spPr/>
      <dgm:t>
        <a:bodyPr/>
        <a:lstStyle/>
        <a:p>
          <a:endParaRPr lang="en-GB"/>
        </a:p>
      </dgm:t>
    </dgm:pt>
    <dgm:pt modelId="{C47E3BB7-4F27-4C10-A1BA-283538D10A60}" type="pres">
      <dgm:prSet presAssocID="{12BB6C5D-05A6-41D3-8B9F-A569A19C5A50}" presName="hierRoot1" presStyleCnt="0">
        <dgm:presLayoutVars>
          <dgm:hierBranch val="init"/>
        </dgm:presLayoutVars>
      </dgm:prSet>
      <dgm:spPr/>
    </dgm:pt>
    <dgm:pt modelId="{BCA82B0A-A840-4177-8D1A-2BC2493E7899}" type="pres">
      <dgm:prSet presAssocID="{12BB6C5D-05A6-41D3-8B9F-A569A19C5A50}" presName="rootComposite1" presStyleCnt="0"/>
      <dgm:spPr/>
    </dgm:pt>
    <dgm:pt modelId="{65D7F90B-FFB8-4892-914B-E05342E17B95}" type="pres">
      <dgm:prSet presAssocID="{12BB6C5D-05A6-41D3-8B9F-A569A19C5A50}" presName="rootText1" presStyleLbl="node0" presStyleIdx="0" presStyleCnt="1" custScaleX="142286">
        <dgm:presLayoutVars>
          <dgm:chPref val="3"/>
        </dgm:presLayoutVars>
      </dgm:prSet>
      <dgm:spPr/>
      <dgm:t>
        <a:bodyPr/>
        <a:lstStyle/>
        <a:p>
          <a:endParaRPr lang="en-GB"/>
        </a:p>
      </dgm:t>
    </dgm:pt>
    <dgm:pt modelId="{046D2316-F3AA-4CF1-9CC8-F9A83E576405}" type="pres">
      <dgm:prSet presAssocID="{12BB6C5D-05A6-41D3-8B9F-A569A19C5A50}" presName="rootConnector1" presStyleLbl="node1" presStyleIdx="0" presStyleCnt="0"/>
      <dgm:spPr/>
      <dgm:t>
        <a:bodyPr/>
        <a:lstStyle/>
        <a:p>
          <a:endParaRPr lang="en-GB"/>
        </a:p>
      </dgm:t>
    </dgm:pt>
    <dgm:pt modelId="{C4C0E05E-A8DC-410A-BCC1-80D96EEBC97E}" type="pres">
      <dgm:prSet presAssocID="{12BB6C5D-05A6-41D3-8B9F-A569A19C5A50}" presName="hierChild2" presStyleCnt="0"/>
      <dgm:spPr/>
    </dgm:pt>
    <dgm:pt modelId="{2D1AF61D-0F94-48DE-8D4F-F88401C5EDEC}" type="pres">
      <dgm:prSet presAssocID="{D934F349-90C9-491C-AD68-D044F231F1CC}" presName="Name37" presStyleLbl="parChTrans1D2" presStyleIdx="0" presStyleCnt="3"/>
      <dgm:spPr/>
      <dgm:t>
        <a:bodyPr/>
        <a:lstStyle/>
        <a:p>
          <a:endParaRPr lang="en-GB"/>
        </a:p>
      </dgm:t>
    </dgm:pt>
    <dgm:pt modelId="{6C0F09D9-85AD-4E8A-83E0-CBD840CDB34C}" type="pres">
      <dgm:prSet presAssocID="{93CCC111-3FD2-48A4-BB84-05C9604E20EB}" presName="hierRoot2" presStyleCnt="0">
        <dgm:presLayoutVars>
          <dgm:hierBranch val="init"/>
        </dgm:presLayoutVars>
      </dgm:prSet>
      <dgm:spPr/>
    </dgm:pt>
    <dgm:pt modelId="{8333CFB7-363D-4445-9144-6396CABADB23}" type="pres">
      <dgm:prSet presAssocID="{93CCC111-3FD2-48A4-BB84-05C9604E20EB}" presName="rootComposite" presStyleCnt="0"/>
      <dgm:spPr/>
    </dgm:pt>
    <dgm:pt modelId="{A670D82B-98A2-4F61-82B4-9D7474365963}" type="pres">
      <dgm:prSet presAssocID="{93CCC111-3FD2-48A4-BB84-05C9604E20EB}" presName="rootText" presStyleLbl="node2" presStyleIdx="0" presStyleCnt="3" custScaleX="126270">
        <dgm:presLayoutVars>
          <dgm:chPref val="3"/>
        </dgm:presLayoutVars>
      </dgm:prSet>
      <dgm:spPr/>
      <dgm:t>
        <a:bodyPr/>
        <a:lstStyle/>
        <a:p>
          <a:endParaRPr lang="en-GB"/>
        </a:p>
      </dgm:t>
    </dgm:pt>
    <dgm:pt modelId="{61CFD627-D936-4F7D-A8DE-BB7218E39D16}" type="pres">
      <dgm:prSet presAssocID="{93CCC111-3FD2-48A4-BB84-05C9604E20EB}" presName="rootConnector" presStyleLbl="node2" presStyleIdx="0" presStyleCnt="3"/>
      <dgm:spPr/>
      <dgm:t>
        <a:bodyPr/>
        <a:lstStyle/>
        <a:p>
          <a:endParaRPr lang="en-GB"/>
        </a:p>
      </dgm:t>
    </dgm:pt>
    <dgm:pt modelId="{83A58925-56C0-4A3F-887B-7E9A2BB2D2DC}" type="pres">
      <dgm:prSet presAssocID="{93CCC111-3FD2-48A4-BB84-05C9604E20EB}" presName="hierChild4" presStyleCnt="0"/>
      <dgm:spPr/>
    </dgm:pt>
    <dgm:pt modelId="{EDEFF8EA-1363-46F6-92F1-6410DC1AEC54}" type="pres">
      <dgm:prSet presAssocID="{93CCC111-3FD2-48A4-BB84-05C9604E20EB}" presName="hierChild5" presStyleCnt="0"/>
      <dgm:spPr/>
    </dgm:pt>
    <dgm:pt modelId="{355E2498-9E1E-4221-9D82-522395B99E6D}" type="pres">
      <dgm:prSet presAssocID="{7F623578-7658-4E6E-8A5C-C506180A6E74}" presName="Name37" presStyleLbl="parChTrans1D2" presStyleIdx="1" presStyleCnt="3"/>
      <dgm:spPr/>
      <dgm:t>
        <a:bodyPr/>
        <a:lstStyle/>
        <a:p>
          <a:endParaRPr lang="en-GB"/>
        </a:p>
      </dgm:t>
    </dgm:pt>
    <dgm:pt modelId="{5A24BA47-AFE7-4BFE-92B3-D02A8E203F6A}" type="pres">
      <dgm:prSet presAssocID="{177F90F9-AA4C-4622-B258-F690B24A2AAB}" presName="hierRoot2" presStyleCnt="0">
        <dgm:presLayoutVars>
          <dgm:hierBranch val="init"/>
        </dgm:presLayoutVars>
      </dgm:prSet>
      <dgm:spPr/>
    </dgm:pt>
    <dgm:pt modelId="{88E6C2D7-43D2-4468-B143-D24B7C3BEA9F}" type="pres">
      <dgm:prSet presAssocID="{177F90F9-AA4C-4622-B258-F690B24A2AAB}" presName="rootComposite" presStyleCnt="0"/>
      <dgm:spPr/>
    </dgm:pt>
    <dgm:pt modelId="{690D0100-D772-4C3A-BC8A-CF4CB85E292C}" type="pres">
      <dgm:prSet presAssocID="{177F90F9-AA4C-4622-B258-F690B24A2AAB}" presName="rootText" presStyleLbl="node2" presStyleIdx="1" presStyleCnt="3" custScaleX="117087">
        <dgm:presLayoutVars>
          <dgm:chPref val="3"/>
        </dgm:presLayoutVars>
      </dgm:prSet>
      <dgm:spPr/>
      <dgm:t>
        <a:bodyPr/>
        <a:lstStyle/>
        <a:p>
          <a:endParaRPr lang="en-GB"/>
        </a:p>
      </dgm:t>
    </dgm:pt>
    <dgm:pt modelId="{604B4202-986C-40A3-8D2F-9271624F02BB}" type="pres">
      <dgm:prSet presAssocID="{177F90F9-AA4C-4622-B258-F690B24A2AAB}" presName="rootConnector" presStyleLbl="node2" presStyleIdx="1" presStyleCnt="3"/>
      <dgm:spPr/>
      <dgm:t>
        <a:bodyPr/>
        <a:lstStyle/>
        <a:p>
          <a:endParaRPr lang="en-GB"/>
        </a:p>
      </dgm:t>
    </dgm:pt>
    <dgm:pt modelId="{B9475A22-44FD-4650-8053-2A04BA8DB936}" type="pres">
      <dgm:prSet presAssocID="{177F90F9-AA4C-4622-B258-F690B24A2AAB}" presName="hierChild4" presStyleCnt="0"/>
      <dgm:spPr/>
    </dgm:pt>
    <dgm:pt modelId="{FC3BE068-6079-46AF-BD95-77CEF13DADEA}" type="pres">
      <dgm:prSet presAssocID="{177F90F9-AA4C-4622-B258-F690B24A2AAB}" presName="hierChild5" presStyleCnt="0"/>
      <dgm:spPr/>
    </dgm:pt>
    <dgm:pt modelId="{301000FE-8431-44D3-BD29-D98492236251}" type="pres">
      <dgm:prSet presAssocID="{73705B05-6DED-4696-99EF-B9EB1ED7F98A}" presName="Name37" presStyleLbl="parChTrans1D2" presStyleIdx="2" presStyleCnt="3"/>
      <dgm:spPr/>
      <dgm:t>
        <a:bodyPr/>
        <a:lstStyle/>
        <a:p>
          <a:endParaRPr lang="en-GB"/>
        </a:p>
      </dgm:t>
    </dgm:pt>
    <dgm:pt modelId="{9245440C-47C1-4E9C-B9B7-9B7C6F16EF0D}" type="pres">
      <dgm:prSet presAssocID="{592AA18E-33B1-420D-87C8-09CD0DEC24F3}" presName="hierRoot2" presStyleCnt="0">
        <dgm:presLayoutVars>
          <dgm:hierBranch val="init"/>
        </dgm:presLayoutVars>
      </dgm:prSet>
      <dgm:spPr/>
    </dgm:pt>
    <dgm:pt modelId="{F7050AAA-C44A-495B-B0D6-15BC5A98733A}" type="pres">
      <dgm:prSet presAssocID="{592AA18E-33B1-420D-87C8-09CD0DEC24F3}" presName="rootComposite" presStyleCnt="0"/>
      <dgm:spPr/>
    </dgm:pt>
    <dgm:pt modelId="{69C481F9-F66F-47C5-BB06-170FD9023275}" type="pres">
      <dgm:prSet presAssocID="{592AA18E-33B1-420D-87C8-09CD0DEC24F3}" presName="rootText" presStyleLbl="node2" presStyleIdx="2" presStyleCnt="3" custScaleX="114938">
        <dgm:presLayoutVars>
          <dgm:chPref val="3"/>
        </dgm:presLayoutVars>
      </dgm:prSet>
      <dgm:spPr/>
      <dgm:t>
        <a:bodyPr/>
        <a:lstStyle/>
        <a:p>
          <a:endParaRPr lang="en-GB"/>
        </a:p>
      </dgm:t>
    </dgm:pt>
    <dgm:pt modelId="{8B8575E1-1444-4508-91DD-33AD6ACA0E8C}" type="pres">
      <dgm:prSet presAssocID="{592AA18E-33B1-420D-87C8-09CD0DEC24F3}" presName="rootConnector" presStyleLbl="node2" presStyleIdx="2" presStyleCnt="3"/>
      <dgm:spPr/>
      <dgm:t>
        <a:bodyPr/>
        <a:lstStyle/>
        <a:p>
          <a:endParaRPr lang="en-GB"/>
        </a:p>
      </dgm:t>
    </dgm:pt>
    <dgm:pt modelId="{3A8ED659-99E5-4BA7-BB3B-18F76E7B8437}" type="pres">
      <dgm:prSet presAssocID="{592AA18E-33B1-420D-87C8-09CD0DEC24F3}" presName="hierChild4" presStyleCnt="0"/>
      <dgm:spPr/>
    </dgm:pt>
    <dgm:pt modelId="{90F2BD2B-10CB-4E8B-89FE-7841A1EB6B55}" type="pres">
      <dgm:prSet presAssocID="{592AA18E-33B1-420D-87C8-09CD0DEC24F3}" presName="hierChild5" presStyleCnt="0"/>
      <dgm:spPr/>
    </dgm:pt>
    <dgm:pt modelId="{FD22186E-C6B2-4F47-BDB5-0254D5DB8D01}" type="pres">
      <dgm:prSet presAssocID="{12BB6C5D-05A6-41D3-8B9F-A569A19C5A50}" presName="hierChild3" presStyleCnt="0"/>
      <dgm:spPr/>
    </dgm:pt>
  </dgm:ptLst>
  <dgm:cxnLst>
    <dgm:cxn modelId="{36F3F17E-AF5E-41A3-8A43-8815AA0C8691}" srcId="{12BB6C5D-05A6-41D3-8B9F-A569A19C5A50}" destId="{93CCC111-3FD2-48A4-BB84-05C9604E20EB}" srcOrd="0" destOrd="0" parTransId="{D934F349-90C9-491C-AD68-D044F231F1CC}" sibTransId="{8E7D38AD-F92B-469A-BA60-57502A776ADD}"/>
    <dgm:cxn modelId="{44B98F54-6B97-49AB-B2AD-D11B22AC7FCE}" srcId="{0AF4F11D-45CA-4DFD-9E99-7DC5E28A8506}" destId="{12BB6C5D-05A6-41D3-8B9F-A569A19C5A50}" srcOrd="0" destOrd="0" parTransId="{7BAFB5AB-BE69-42DD-BDA2-D7A99E55A478}" sibTransId="{C29DAF3F-7E3F-4973-9A2D-631E7B7D9EFA}"/>
    <dgm:cxn modelId="{49339130-AA47-47DD-94F9-C61FFC2F6807}" type="presOf" srcId="{93CCC111-3FD2-48A4-BB84-05C9604E20EB}" destId="{A670D82B-98A2-4F61-82B4-9D7474365963}" srcOrd="0" destOrd="0" presId="urn:microsoft.com/office/officeart/2005/8/layout/orgChart1"/>
    <dgm:cxn modelId="{C5DB27FF-4A5C-4EF5-A50E-7D7446FE6B60}" type="presOf" srcId="{93CCC111-3FD2-48A4-BB84-05C9604E20EB}" destId="{61CFD627-D936-4F7D-A8DE-BB7218E39D16}" srcOrd="1" destOrd="0" presId="urn:microsoft.com/office/officeart/2005/8/layout/orgChart1"/>
    <dgm:cxn modelId="{7D2F6C87-B67B-46A3-9D02-B5DEE5B650EE}" srcId="{12BB6C5D-05A6-41D3-8B9F-A569A19C5A50}" destId="{177F90F9-AA4C-4622-B258-F690B24A2AAB}" srcOrd="1" destOrd="0" parTransId="{7F623578-7658-4E6E-8A5C-C506180A6E74}" sibTransId="{1BF2C74A-0547-482F-AA01-D8FFF6ADA73F}"/>
    <dgm:cxn modelId="{DB20F19D-8E5D-49B2-BD55-958ADBFA8835}" type="presOf" srcId="{177F90F9-AA4C-4622-B258-F690B24A2AAB}" destId="{690D0100-D772-4C3A-BC8A-CF4CB85E292C}" srcOrd="0" destOrd="0" presId="urn:microsoft.com/office/officeart/2005/8/layout/orgChart1"/>
    <dgm:cxn modelId="{5607CBD8-7FF5-4FEA-9535-47B6E9B164C0}" type="presOf" srcId="{7F623578-7658-4E6E-8A5C-C506180A6E74}" destId="{355E2498-9E1E-4221-9D82-522395B99E6D}" srcOrd="0" destOrd="0" presId="urn:microsoft.com/office/officeart/2005/8/layout/orgChart1"/>
    <dgm:cxn modelId="{12789B4D-1E96-48E0-83E9-9B76DEE957F6}" type="presOf" srcId="{12BB6C5D-05A6-41D3-8B9F-A569A19C5A50}" destId="{046D2316-F3AA-4CF1-9CC8-F9A83E576405}" srcOrd="1" destOrd="0" presId="urn:microsoft.com/office/officeart/2005/8/layout/orgChart1"/>
    <dgm:cxn modelId="{C29185B7-F866-4EA1-A575-5C637FB16DDB}" type="presOf" srcId="{73705B05-6DED-4696-99EF-B9EB1ED7F98A}" destId="{301000FE-8431-44D3-BD29-D98492236251}" srcOrd="0" destOrd="0" presId="urn:microsoft.com/office/officeart/2005/8/layout/orgChart1"/>
    <dgm:cxn modelId="{2506253D-637B-4E15-80BA-E80DB6C147B6}" srcId="{12BB6C5D-05A6-41D3-8B9F-A569A19C5A50}" destId="{592AA18E-33B1-420D-87C8-09CD0DEC24F3}" srcOrd="2" destOrd="0" parTransId="{73705B05-6DED-4696-99EF-B9EB1ED7F98A}" sibTransId="{DA875474-1778-4075-B2DC-123014CCA773}"/>
    <dgm:cxn modelId="{0B6C5B95-C8E8-44FF-A0EF-7C22E2E73CC7}" type="presOf" srcId="{12BB6C5D-05A6-41D3-8B9F-A569A19C5A50}" destId="{65D7F90B-FFB8-4892-914B-E05342E17B95}" srcOrd="0" destOrd="0" presId="urn:microsoft.com/office/officeart/2005/8/layout/orgChart1"/>
    <dgm:cxn modelId="{B0EE9418-D028-4C1F-A7CE-B95D99463659}" type="presOf" srcId="{592AA18E-33B1-420D-87C8-09CD0DEC24F3}" destId="{8B8575E1-1444-4508-91DD-33AD6ACA0E8C}" srcOrd="1" destOrd="0" presId="urn:microsoft.com/office/officeart/2005/8/layout/orgChart1"/>
    <dgm:cxn modelId="{453C8C09-1B0E-41E7-AF90-EC5F7200DFBE}" type="presOf" srcId="{177F90F9-AA4C-4622-B258-F690B24A2AAB}" destId="{604B4202-986C-40A3-8D2F-9271624F02BB}" srcOrd="1" destOrd="0" presId="urn:microsoft.com/office/officeart/2005/8/layout/orgChart1"/>
    <dgm:cxn modelId="{A87A861B-92E6-4641-9797-B544AE0C2E7C}" type="presOf" srcId="{D934F349-90C9-491C-AD68-D044F231F1CC}" destId="{2D1AF61D-0F94-48DE-8D4F-F88401C5EDEC}" srcOrd="0" destOrd="0" presId="urn:microsoft.com/office/officeart/2005/8/layout/orgChart1"/>
    <dgm:cxn modelId="{FA50BF75-CC8E-4CE9-A17F-4996BF5706A1}" type="presOf" srcId="{592AA18E-33B1-420D-87C8-09CD0DEC24F3}" destId="{69C481F9-F66F-47C5-BB06-170FD9023275}" srcOrd="0" destOrd="0" presId="urn:microsoft.com/office/officeart/2005/8/layout/orgChart1"/>
    <dgm:cxn modelId="{3D92E43E-20B1-4E0C-B242-B0E1A3D9F34F}" type="presOf" srcId="{0AF4F11D-45CA-4DFD-9E99-7DC5E28A8506}" destId="{AB6F0A2D-B281-4B31-90A8-E14E8A9AEA8E}" srcOrd="0" destOrd="0" presId="urn:microsoft.com/office/officeart/2005/8/layout/orgChart1"/>
    <dgm:cxn modelId="{A06DCEAC-859E-43B5-9971-5044E7959FB2}" type="presParOf" srcId="{AB6F0A2D-B281-4B31-90A8-E14E8A9AEA8E}" destId="{C47E3BB7-4F27-4C10-A1BA-283538D10A60}" srcOrd="0" destOrd="0" presId="urn:microsoft.com/office/officeart/2005/8/layout/orgChart1"/>
    <dgm:cxn modelId="{E7F3618C-496E-4084-874E-62BF0DA236EA}" type="presParOf" srcId="{C47E3BB7-4F27-4C10-A1BA-283538D10A60}" destId="{BCA82B0A-A840-4177-8D1A-2BC2493E7899}" srcOrd="0" destOrd="0" presId="urn:microsoft.com/office/officeart/2005/8/layout/orgChart1"/>
    <dgm:cxn modelId="{1508538D-8596-4EF6-B13B-563633852230}" type="presParOf" srcId="{BCA82B0A-A840-4177-8D1A-2BC2493E7899}" destId="{65D7F90B-FFB8-4892-914B-E05342E17B95}" srcOrd="0" destOrd="0" presId="urn:microsoft.com/office/officeart/2005/8/layout/orgChart1"/>
    <dgm:cxn modelId="{FEF8EFB1-58C7-4DF8-BA31-438D0D6C0BC0}" type="presParOf" srcId="{BCA82B0A-A840-4177-8D1A-2BC2493E7899}" destId="{046D2316-F3AA-4CF1-9CC8-F9A83E576405}" srcOrd="1" destOrd="0" presId="urn:microsoft.com/office/officeart/2005/8/layout/orgChart1"/>
    <dgm:cxn modelId="{F36F5258-58AE-4E05-8F60-3C8F9315DFC9}" type="presParOf" srcId="{C47E3BB7-4F27-4C10-A1BA-283538D10A60}" destId="{C4C0E05E-A8DC-410A-BCC1-80D96EEBC97E}" srcOrd="1" destOrd="0" presId="urn:microsoft.com/office/officeart/2005/8/layout/orgChart1"/>
    <dgm:cxn modelId="{99CD7AFE-3B97-4544-853C-0CB00EA201D3}" type="presParOf" srcId="{C4C0E05E-A8DC-410A-BCC1-80D96EEBC97E}" destId="{2D1AF61D-0F94-48DE-8D4F-F88401C5EDEC}" srcOrd="0" destOrd="0" presId="urn:microsoft.com/office/officeart/2005/8/layout/orgChart1"/>
    <dgm:cxn modelId="{13F9442A-C919-4463-802A-AB3703E3C736}" type="presParOf" srcId="{C4C0E05E-A8DC-410A-BCC1-80D96EEBC97E}" destId="{6C0F09D9-85AD-4E8A-83E0-CBD840CDB34C}" srcOrd="1" destOrd="0" presId="urn:microsoft.com/office/officeart/2005/8/layout/orgChart1"/>
    <dgm:cxn modelId="{A3E5D13F-F6FA-432F-909F-87378FB3980C}" type="presParOf" srcId="{6C0F09D9-85AD-4E8A-83E0-CBD840CDB34C}" destId="{8333CFB7-363D-4445-9144-6396CABADB23}" srcOrd="0" destOrd="0" presId="urn:microsoft.com/office/officeart/2005/8/layout/orgChart1"/>
    <dgm:cxn modelId="{B736C2D1-E76E-44F2-99D7-8673958D5A49}" type="presParOf" srcId="{8333CFB7-363D-4445-9144-6396CABADB23}" destId="{A670D82B-98A2-4F61-82B4-9D7474365963}" srcOrd="0" destOrd="0" presId="urn:microsoft.com/office/officeart/2005/8/layout/orgChart1"/>
    <dgm:cxn modelId="{596F1A9D-5E77-4F5C-9D63-1BB162AC7E8B}" type="presParOf" srcId="{8333CFB7-363D-4445-9144-6396CABADB23}" destId="{61CFD627-D936-4F7D-A8DE-BB7218E39D16}" srcOrd="1" destOrd="0" presId="urn:microsoft.com/office/officeart/2005/8/layout/orgChart1"/>
    <dgm:cxn modelId="{824616E6-1A35-4DD4-86BC-606CB91A5B65}" type="presParOf" srcId="{6C0F09D9-85AD-4E8A-83E0-CBD840CDB34C}" destId="{83A58925-56C0-4A3F-887B-7E9A2BB2D2DC}" srcOrd="1" destOrd="0" presId="urn:microsoft.com/office/officeart/2005/8/layout/orgChart1"/>
    <dgm:cxn modelId="{2ECC3FE1-1408-4F49-8605-E435D0AC0366}" type="presParOf" srcId="{6C0F09D9-85AD-4E8A-83E0-CBD840CDB34C}" destId="{EDEFF8EA-1363-46F6-92F1-6410DC1AEC54}" srcOrd="2" destOrd="0" presId="urn:microsoft.com/office/officeart/2005/8/layout/orgChart1"/>
    <dgm:cxn modelId="{F446711A-8591-426E-A40F-AE9886E0A956}" type="presParOf" srcId="{C4C0E05E-A8DC-410A-BCC1-80D96EEBC97E}" destId="{355E2498-9E1E-4221-9D82-522395B99E6D}" srcOrd="2" destOrd="0" presId="urn:microsoft.com/office/officeart/2005/8/layout/orgChart1"/>
    <dgm:cxn modelId="{D800674C-BEBC-49E7-91F5-1AD9269187E0}" type="presParOf" srcId="{C4C0E05E-A8DC-410A-BCC1-80D96EEBC97E}" destId="{5A24BA47-AFE7-4BFE-92B3-D02A8E203F6A}" srcOrd="3" destOrd="0" presId="urn:microsoft.com/office/officeart/2005/8/layout/orgChart1"/>
    <dgm:cxn modelId="{887B6F63-2DA0-41E3-B369-F8CB6DBB48E8}" type="presParOf" srcId="{5A24BA47-AFE7-4BFE-92B3-D02A8E203F6A}" destId="{88E6C2D7-43D2-4468-B143-D24B7C3BEA9F}" srcOrd="0" destOrd="0" presId="urn:microsoft.com/office/officeart/2005/8/layout/orgChart1"/>
    <dgm:cxn modelId="{7B2079FD-1CF3-46B5-BE91-3F34A1A84718}" type="presParOf" srcId="{88E6C2D7-43D2-4468-B143-D24B7C3BEA9F}" destId="{690D0100-D772-4C3A-BC8A-CF4CB85E292C}" srcOrd="0" destOrd="0" presId="urn:microsoft.com/office/officeart/2005/8/layout/orgChart1"/>
    <dgm:cxn modelId="{5F8B3BC2-B80D-4EBB-BC66-BFE4E88C1574}" type="presParOf" srcId="{88E6C2D7-43D2-4468-B143-D24B7C3BEA9F}" destId="{604B4202-986C-40A3-8D2F-9271624F02BB}" srcOrd="1" destOrd="0" presId="urn:microsoft.com/office/officeart/2005/8/layout/orgChart1"/>
    <dgm:cxn modelId="{73D595E3-9F82-4EB6-BFEE-601A6AB284A1}" type="presParOf" srcId="{5A24BA47-AFE7-4BFE-92B3-D02A8E203F6A}" destId="{B9475A22-44FD-4650-8053-2A04BA8DB936}" srcOrd="1" destOrd="0" presId="urn:microsoft.com/office/officeart/2005/8/layout/orgChart1"/>
    <dgm:cxn modelId="{3C38BD60-A7E5-467C-BE42-B08578AFB123}" type="presParOf" srcId="{5A24BA47-AFE7-4BFE-92B3-D02A8E203F6A}" destId="{FC3BE068-6079-46AF-BD95-77CEF13DADEA}" srcOrd="2" destOrd="0" presId="urn:microsoft.com/office/officeart/2005/8/layout/orgChart1"/>
    <dgm:cxn modelId="{4ABEABBC-73FE-4BDB-BA87-D55EEFB224E5}" type="presParOf" srcId="{C4C0E05E-A8DC-410A-BCC1-80D96EEBC97E}" destId="{301000FE-8431-44D3-BD29-D98492236251}" srcOrd="4" destOrd="0" presId="urn:microsoft.com/office/officeart/2005/8/layout/orgChart1"/>
    <dgm:cxn modelId="{2D0E21DC-1F3D-40C6-9F04-1332C4F01A7D}" type="presParOf" srcId="{C4C0E05E-A8DC-410A-BCC1-80D96EEBC97E}" destId="{9245440C-47C1-4E9C-B9B7-9B7C6F16EF0D}" srcOrd="5" destOrd="0" presId="urn:microsoft.com/office/officeart/2005/8/layout/orgChart1"/>
    <dgm:cxn modelId="{92909DF0-9E71-4317-AFC4-B178368E0D75}" type="presParOf" srcId="{9245440C-47C1-4E9C-B9B7-9B7C6F16EF0D}" destId="{F7050AAA-C44A-495B-B0D6-15BC5A98733A}" srcOrd="0" destOrd="0" presId="urn:microsoft.com/office/officeart/2005/8/layout/orgChart1"/>
    <dgm:cxn modelId="{CE679C67-BA60-42D4-B5C9-F96C102E972D}" type="presParOf" srcId="{F7050AAA-C44A-495B-B0D6-15BC5A98733A}" destId="{69C481F9-F66F-47C5-BB06-170FD9023275}" srcOrd="0" destOrd="0" presId="urn:microsoft.com/office/officeart/2005/8/layout/orgChart1"/>
    <dgm:cxn modelId="{F12A3EE7-7996-4EA6-81E0-363ACFB00588}" type="presParOf" srcId="{F7050AAA-C44A-495B-B0D6-15BC5A98733A}" destId="{8B8575E1-1444-4508-91DD-33AD6ACA0E8C}" srcOrd="1" destOrd="0" presId="urn:microsoft.com/office/officeart/2005/8/layout/orgChart1"/>
    <dgm:cxn modelId="{809BE89A-E348-473C-94F5-5CF6559940C5}" type="presParOf" srcId="{9245440C-47C1-4E9C-B9B7-9B7C6F16EF0D}" destId="{3A8ED659-99E5-4BA7-BB3B-18F76E7B8437}" srcOrd="1" destOrd="0" presId="urn:microsoft.com/office/officeart/2005/8/layout/orgChart1"/>
    <dgm:cxn modelId="{0DEA07B4-E75A-4463-B765-C33A020ED417}" type="presParOf" srcId="{9245440C-47C1-4E9C-B9B7-9B7C6F16EF0D}" destId="{90F2BD2B-10CB-4E8B-89FE-7841A1EB6B55}" srcOrd="2" destOrd="0" presId="urn:microsoft.com/office/officeart/2005/8/layout/orgChart1"/>
    <dgm:cxn modelId="{F0F17CCD-BF39-496C-B3C8-CCD7D97ABD59}" type="presParOf" srcId="{C47E3BB7-4F27-4C10-A1BA-283538D10A60}" destId="{FD22186E-C6B2-4F47-BDB5-0254D5DB8D0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000FE-8431-44D3-BD29-D98492236251}">
      <dsp:nvSpPr>
        <dsp:cNvPr id="0" name=""/>
        <dsp:cNvSpPr/>
      </dsp:nvSpPr>
      <dsp:spPr>
        <a:xfrm>
          <a:off x="2868082" y="1078832"/>
          <a:ext cx="2043071" cy="300707"/>
        </a:xfrm>
        <a:custGeom>
          <a:avLst/>
          <a:gdLst/>
          <a:ahLst/>
          <a:cxnLst/>
          <a:rect l="0" t="0" r="0" b="0"/>
          <a:pathLst>
            <a:path>
              <a:moveTo>
                <a:pt x="0" y="0"/>
              </a:moveTo>
              <a:lnTo>
                <a:pt x="0" y="150353"/>
              </a:lnTo>
              <a:lnTo>
                <a:pt x="2043071" y="150353"/>
              </a:lnTo>
              <a:lnTo>
                <a:pt x="2043071" y="300707"/>
              </a:lnTo>
            </a:path>
          </a:pathLst>
        </a:custGeom>
        <a:noFill/>
        <a:ln w="12700" cap="flat" cmpd="sng" algn="ctr">
          <a:solidFill>
            <a:srgbClr val="244061"/>
          </a:solidFill>
          <a:prstDash val="solid"/>
          <a:miter lim="800000"/>
        </a:ln>
        <a:effectLst/>
      </dsp:spPr>
      <dsp:style>
        <a:lnRef idx="2">
          <a:scrgbClr r="0" g="0" b="0"/>
        </a:lnRef>
        <a:fillRef idx="0">
          <a:scrgbClr r="0" g="0" b="0"/>
        </a:fillRef>
        <a:effectRef idx="0">
          <a:scrgbClr r="0" g="0" b="0"/>
        </a:effectRef>
        <a:fontRef idx="minor"/>
      </dsp:style>
    </dsp:sp>
    <dsp:sp modelId="{355E2498-9E1E-4221-9D82-522395B99E6D}">
      <dsp:nvSpPr>
        <dsp:cNvPr id="0" name=""/>
        <dsp:cNvSpPr/>
      </dsp:nvSpPr>
      <dsp:spPr>
        <a:xfrm>
          <a:off x="2822362" y="1078832"/>
          <a:ext cx="91440" cy="300707"/>
        </a:xfrm>
        <a:custGeom>
          <a:avLst/>
          <a:gdLst/>
          <a:ahLst/>
          <a:cxnLst/>
          <a:rect l="0" t="0" r="0" b="0"/>
          <a:pathLst>
            <a:path>
              <a:moveTo>
                <a:pt x="45720" y="0"/>
              </a:moveTo>
              <a:lnTo>
                <a:pt x="45720" y="150353"/>
              </a:lnTo>
              <a:lnTo>
                <a:pt x="126853" y="150353"/>
              </a:lnTo>
              <a:lnTo>
                <a:pt x="126853" y="30070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D1AF61D-0F94-48DE-8D4F-F88401C5EDEC}">
      <dsp:nvSpPr>
        <dsp:cNvPr id="0" name=""/>
        <dsp:cNvSpPr/>
      </dsp:nvSpPr>
      <dsp:spPr>
        <a:xfrm>
          <a:off x="906144" y="1078832"/>
          <a:ext cx="1961937" cy="300707"/>
        </a:xfrm>
        <a:custGeom>
          <a:avLst/>
          <a:gdLst/>
          <a:ahLst/>
          <a:cxnLst/>
          <a:rect l="0" t="0" r="0" b="0"/>
          <a:pathLst>
            <a:path>
              <a:moveTo>
                <a:pt x="1961937" y="0"/>
              </a:moveTo>
              <a:lnTo>
                <a:pt x="1961937" y="150353"/>
              </a:lnTo>
              <a:lnTo>
                <a:pt x="0" y="150353"/>
              </a:lnTo>
              <a:lnTo>
                <a:pt x="0" y="300707"/>
              </a:lnTo>
            </a:path>
          </a:pathLst>
        </a:custGeom>
        <a:noFill/>
        <a:ln w="12700" cap="flat" cmpd="sng" algn="ctr">
          <a:solidFill>
            <a:srgbClr val="244061"/>
          </a:solidFill>
          <a:prstDash val="solid"/>
          <a:miter lim="800000"/>
        </a:ln>
        <a:effectLst/>
      </dsp:spPr>
      <dsp:style>
        <a:lnRef idx="2">
          <a:scrgbClr r="0" g="0" b="0"/>
        </a:lnRef>
        <a:fillRef idx="0">
          <a:scrgbClr r="0" g="0" b="0"/>
        </a:fillRef>
        <a:effectRef idx="0">
          <a:scrgbClr r="0" g="0" b="0"/>
        </a:effectRef>
        <a:fontRef idx="minor"/>
      </dsp:style>
    </dsp:sp>
    <dsp:sp modelId="{65D7F90B-FFB8-4892-914B-E05342E17B95}">
      <dsp:nvSpPr>
        <dsp:cNvPr id="0" name=""/>
        <dsp:cNvSpPr/>
      </dsp:nvSpPr>
      <dsp:spPr>
        <a:xfrm>
          <a:off x="1849356" y="362862"/>
          <a:ext cx="2037450" cy="715970"/>
        </a:xfrm>
        <a:prstGeom prst="rect">
          <a:avLst/>
        </a:prstGeom>
        <a:solidFill>
          <a:srgbClr val="F3F3F3"/>
        </a:solidFill>
        <a:ln w="12700" cap="flat" cmpd="sng" algn="ctr">
          <a:solidFill>
            <a:srgbClr val="2440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a:solidFill>
                <a:srgbClr val="244061"/>
              </a:solidFill>
            </a:rPr>
            <a:t>Management Protocols</a:t>
          </a:r>
        </a:p>
      </dsp:txBody>
      <dsp:txXfrm>
        <a:off x="1849356" y="362862"/>
        <a:ext cx="2037450" cy="715970"/>
      </dsp:txXfrm>
    </dsp:sp>
    <dsp:sp modelId="{A670D82B-98A2-4F61-82B4-9D7474365963}">
      <dsp:nvSpPr>
        <dsp:cNvPr id="0" name=""/>
        <dsp:cNvSpPr/>
      </dsp:nvSpPr>
      <dsp:spPr>
        <a:xfrm>
          <a:off x="2089" y="1379540"/>
          <a:ext cx="1808111" cy="715970"/>
        </a:xfrm>
        <a:prstGeom prst="rect">
          <a:avLst/>
        </a:prstGeom>
        <a:solidFill>
          <a:srgbClr val="25ADEC"/>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a:t>Conservative</a:t>
          </a:r>
          <a:endParaRPr lang="en-US" sz="2600" kern="1200" dirty="0"/>
        </a:p>
      </dsp:txBody>
      <dsp:txXfrm>
        <a:off x="2089" y="1379540"/>
        <a:ext cx="1808111" cy="715970"/>
      </dsp:txXfrm>
    </dsp:sp>
    <dsp:sp modelId="{690D0100-D772-4C3A-BC8A-CF4CB85E292C}">
      <dsp:nvSpPr>
        <dsp:cNvPr id="0" name=""/>
        <dsp:cNvSpPr/>
      </dsp:nvSpPr>
      <dsp:spPr>
        <a:xfrm>
          <a:off x="2110907" y="1379540"/>
          <a:ext cx="1676616" cy="715970"/>
        </a:xfrm>
        <a:prstGeom prst="rect">
          <a:avLst/>
        </a:prstGeom>
        <a:solidFill>
          <a:srgbClr val="24406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a:t>Surgical</a:t>
          </a:r>
          <a:endParaRPr lang="en-US" sz="4000" kern="1200" dirty="0"/>
        </a:p>
      </dsp:txBody>
      <dsp:txXfrm>
        <a:off x="2110907" y="1379540"/>
        <a:ext cx="1676616" cy="715970"/>
      </dsp:txXfrm>
    </dsp:sp>
    <dsp:sp modelId="{69C481F9-F66F-47C5-BB06-170FD9023275}">
      <dsp:nvSpPr>
        <dsp:cNvPr id="0" name=""/>
        <dsp:cNvSpPr/>
      </dsp:nvSpPr>
      <dsp:spPr>
        <a:xfrm>
          <a:off x="4088231" y="1379540"/>
          <a:ext cx="1645843" cy="715970"/>
        </a:xfrm>
        <a:prstGeom prst="rect">
          <a:avLst/>
        </a:prstGeom>
        <a:solidFill>
          <a:srgbClr val="EA417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a:t>ART</a:t>
          </a:r>
        </a:p>
      </dsp:txBody>
      <dsp:txXfrm>
        <a:off x="4088231" y="1379540"/>
        <a:ext cx="1645843" cy="71597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D2906282-90E5-471C-8301-0CB0DD2B2E89}" type="datetimeFigureOut">
              <a:rPr lang="fa-IR" smtClean="0"/>
              <a:t>23/06/1443</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AB8ADC06-C295-4E54-96C4-F0AAB3DEF8AD}" type="slidenum">
              <a:rPr lang="fa-IR" smtClean="0"/>
              <a:t>‹#›</a:t>
            </a:fld>
            <a:endParaRPr lang="fa-IR"/>
          </a:p>
        </p:txBody>
      </p:sp>
    </p:spTree>
    <p:extLst>
      <p:ext uri="{BB962C8B-B14F-4D97-AF65-F5344CB8AC3E}">
        <p14:creationId xmlns:p14="http://schemas.microsoft.com/office/powerpoint/2010/main" val="3636514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image" Target="file://localhost/Volumes/EN_COURS_CLOUD/IPSEN/DECAPEPTYL/Pre%CC%81sentation%20powerpoint_Masterclass%20China_07-2016/PourPPT/images/Puces_03.png"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AB8ADC06-C295-4E54-96C4-F0AAB3DEF8AD}" type="slidenum">
              <a:rPr lang="fa-IR" smtClean="0"/>
              <a:t>3</a:t>
            </a:fld>
            <a:endParaRPr lang="fa-IR"/>
          </a:p>
        </p:txBody>
      </p:sp>
    </p:spTree>
    <p:extLst>
      <p:ext uri="{BB962C8B-B14F-4D97-AF65-F5344CB8AC3E}">
        <p14:creationId xmlns:p14="http://schemas.microsoft.com/office/powerpoint/2010/main" val="1635848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In this </a:t>
            </a:r>
            <a:r>
              <a:rPr lang="en-US" sz="1200" b="1" dirty="0" err="1" smtClean="0"/>
              <a:t>sldie</a:t>
            </a:r>
            <a:r>
              <a:rPr lang="en-US" sz="1200" b="1" dirty="0" smtClean="0"/>
              <a:t> we</a:t>
            </a:r>
            <a:r>
              <a:rPr lang="en-US" sz="1200" b="1" baseline="0" dirty="0" smtClean="0"/>
              <a:t> will </a:t>
            </a:r>
            <a:r>
              <a:rPr lang="en-US" sz="1200" b="1" baseline="0" dirty="0" err="1" smtClean="0"/>
              <a:t>dicuss</a:t>
            </a:r>
            <a:r>
              <a:rPr lang="en-US" sz="1200" b="1" baseline="0" dirty="0" smtClean="0"/>
              <a:t> the </a:t>
            </a:r>
            <a:r>
              <a:rPr lang="en-US" sz="1200" b="1" baseline="0" dirty="0" err="1" smtClean="0"/>
              <a:t>riks</a:t>
            </a:r>
            <a:r>
              <a:rPr lang="en-US" sz="1200" b="1" baseline="0" dirty="0" smtClean="0"/>
              <a:t> of conservation management of </a:t>
            </a:r>
            <a:r>
              <a:rPr lang="en-US" sz="1200" b="1" baseline="0" dirty="0" err="1" smtClean="0"/>
              <a:t>endometrioma</a:t>
            </a:r>
            <a:r>
              <a:rPr lang="en-US" sz="1200" b="1" baseline="0" dirty="0" smtClean="0"/>
              <a:t> in the   IVF </a:t>
            </a:r>
            <a:r>
              <a:rPr lang="en-US" sz="1200" b="1" baseline="0" dirty="0" err="1" smtClean="0"/>
              <a:t>ccyles</a:t>
            </a:r>
            <a:r>
              <a:rPr lang="en-US" sz="1200" b="1" baseline="0" dirty="0" smtClean="0"/>
              <a:t> </a:t>
            </a:r>
          </a:p>
          <a:p>
            <a:r>
              <a:rPr lang="en-US" sz="1200" b="1" dirty="0" smtClean="0"/>
              <a:t> one of the most important factors</a:t>
            </a:r>
            <a:r>
              <a:rPr lang="en-US" sz="1200" b="1" baseline="0" dirty="0" smtClean="0"/>
              <a:t> in outcome of any IVF cycle is the number and quality of the oocyte and embryo ,</a:t>
            </a:r>
          </a:p>
          <a:p>
            <a:r>
              <a:rPr lang="en-US" sz="1200" b="1" baseline="0" dirty="0" smtClean="0"/>
              <a:t>It seem that the number of </a:t>
            </a:r>
            <a:r>
              <a:rPr lang="en-US" sz="1200" b="1" baseline="0" dirty="0" err="1" smtClean="0"/>
              <a:t>ofllicles</a:t>
            </a:r>
            <a:r>
              <a:rPr lang="en-US" sz="1200" b="1" baseline="0" dirty="0" smtClean="0"/>
              <a:t>  and oocytes </a:t>
            </a:r>
            <a:r>
              <a:rPr lang="en-US" sz="1200" b="1" baseline="0" dirty="0" err="1" smtClean="0"/>
              <a:t>althogh</a:t>
            </a:r>
            <a:r>
              <a:rPr lang="en-US" sz="1200" b="1" baseline="0" dirty="0" smtClean="0"/>
              <a:t> is higher in control ovary compared with the affected ovary but it </a:t>
            </a:r>
            <a:r>
              <a:rPr lang="en-US" sz="1200" b="1" baseline="0" dirty="0" err="1" smtClean="0"/>
              <a:t>is’nt</a:t>
            </a:r>
            <a:r>
              <a:rPr lang="en-US" sz="1200" b="1" baseline="0" dirty="0" smtClean="0"/>
              <a:t> significant but the cleavage and top quality embryos is less than control group. And again the </a:t>
            </a:r>
          </a:p>
          <a:p>
            <a:r>
              <a:rPr lang="en-US" sz="1200" b="1" dirty="0" smtClean="0"/>
              <a:t>Technical difficulties during oocyte retrieval :</a:t>
            </a:r>
            <a:r>
              <a:rPr lang="en-US" sz="1200" dirty="0" smtClean="0"/>
              <a:t> in women with </a:t>
            </a:r>
            <a:r>
              <a:rPr lang="en-US" sz="1200" dirty="0" err="1" smtClean="0"/>
              <a:t>endometriomas</a:t>
            </a:r>
            <a:r>
              <a:rPr lang="en-US" sz="1200" dirty="0" smtClean="0"/>
              <a:t> are mainly related to two important and independent aspects. </a:t>
            </a:r>
          </a:p>
          <a:p>
            <a:r>
              <a:rPr lang="en-US" sz="1200" dirty="0" smtClean="0"/>
              <a:t>Firstly, the pelvic anatomy is commonly distorted in women with endometriosis. Ovaries are frequently displaced in less accessible locations (such as behind the uterus) and do not slide due to adhesions. </a:t>
            </a:r>
          </a:p>
          <a:p>
            <a:r>
              <a:rPr lang="en-US" sz="1200" dirty="0" smtClean="0"/>
              <a:t>Secondly, it is commonly believed that all efforts should be made to avoid traversing the </a:t>
            </a:r>
            <a:r>
              <a:rPr lang="en-US" sz="1200" dirty="0" err="1" smtClean="0"/>
              <a:t>endometriomas</a:t>
            </a:r>
            <a:r>
              <a:rPr lang="en-US" sz="1200" dirty="0" smtClean="0"/>
              <a:t> because of the risk of cyst rupture, contamination of the follicular fluid with the cyst content and </a:t>
            </a:r>
            <a:r>
              <a:rPr lang="en-US" sz="1200" dirty="0" err="1" smtClean="0"/>
              <a:t>endometriomas</a:t>
            </a:r>
            <a:r>
              <a:rPr lang="en-US" sz="1200" dirty="0" smtClean="0"/>
              <a:t> infection </a:t>
            </a:r>
          </a:p>
          <a:p>
            <a:r>
              <a:rPr lang="en-US" sz="1200" b="1" dirty="0" smtClean="0"/>
              <a:t>Oocyte competence </a:t>
            </a:r>
            <a:r>
              <a:rPr lang="en-US" sz="1200" dirty="0" smtClean="0"/>
              <a:t>:</a:t>
            </a:r>
            <a:r>
              <a:rPr lang="en-US" sz="1200" dirty="0" err="1" smtClean="0"/>
              <a:t>Althogh</a:t>
            </a:r>
            <a:r>
              <a:rPr lang="en-US" sz="1200" baseline="0" dirty="0" smtClean="0"/>
              <a:t> the </a:t>
            </a:r>
            <a:r>
              <a:rPr lang="en-US" sz="1200" baseline="0" dirty="0" err="1" smtClean="0"/>
              <a:t>stidues</a:t>
            </a:r>
            <a:r>
              <a:rPr lang="en-US" sz="1200" baseline="0" dirty="0" smtClean="0"/>
              <a:t> showed that the number of oocyte quality , fertilization and </a:t>
            </a:r>
            <a:r>
              <a:rPr lang="en-US" sz="1200" baseline="0" dirty="0" err="1" smtClean="0"/>
              <a:t>cleabage</a:t>
            </a:r>
            <a:r>
              <a:rPr lang="en-US" sz="1200" baseline="0" dirty="0" smtClean="0"/>
              <a:t> rate of oocytes are less than control group but </a:t>
            </a:r>
            <a:r>
              <a:rPr lang="en-US" sz="1200" dirty="0" smtClean="0"/>
              <a:t>studies failed to document any detrimental effects associated with ovarian </a:t>
            </a:r>
            <a:r>
              <a:rPr lang="en-US" sz="1200" dirty="0" err="1" smtClean="0"/>
              <a:t>endometriomas</a:t>
            </a:r>
            <a:r>
              <a:rPr lang="en-US" sz="1200" dirty="0" smtClean="0"/>
              <a:t> on the chances of pregnancy.</a:t>
            </a:r>
          </a:p>
          <a:p>
            <a:endParaRPr lang="en-US" sz="1200" dirty="0" smtClean="0"/>
          </a:p>
          <a:p>
            <a:endParaRPr lang="en-US" sz="1200" dirty="0" smtClean="0"/>
          </a:p>
          <a:p>
            <a:pPr marL="0" indent="0">
              <a:spcBef>
                <a:spcPts val="0"/>
              </a:spcBef>
              <a:buNone/>
              <a:defRPr/>
            </a:pPr>
            <a:r>
              <a:rPr lang="en-US" b="1" dirty="0" smtClean="0"/>
              <a:t>Follicular contamination with </a:t>
            </a:r>
            <a:r>
              <a:rPr lang="en-US" b="1" dirty="0" err="1" smtClean="0"/>
              <a:t>endometrioma</a:t>
            </a:r>
            <a:r>
              <a:rPr lang="en-US" b="1" dirty="0" smtClean="0"/>
              <a:t> content:::::</a:t>
            </a:r>
            <a:r>
              <a:rPr lang="en-US" dirty="0" smtClean="0"/>
              <a:t>Accidental contamination of the follicular fluid with ovarian </a:t>
            </a:r>
            <a:r>
              <a:rPr lang="en-US" dirty="0" err="1" smtClean="0"/>
              <a:t>endometriomacontent</a:t>
            </a:r>
            <a:r>
              <a:rPr lang="en-US" dirty="0" smtClean="0"/>
              <a:t> is a possible complication of oocyte retrieval. Contamination of </a:t>
            </a:r>
            <a:r>
              <a:rPr lang="en-US" dirty="0" err="1" smtClean="0"/>
              <a:t>ff</a:t>
            </a:r>
            <a:r>
              <a:rPr lang="en-US" dirty="0" smtClean="0"/>
              <a:t> with high concentrations of free iron could mediate the production of reactive oxygen species  and induce oxidative stress. </a:t>
            </a:r>
          </a:p>
          <a:p>
            <a:pPr marL="0" indent="0">
              <a:spcBef>
                <a:spcPts val="0"/>
              </a:spcBef>
              <a:buNone/>
              <a:defRPr/>
            </a:pPr>
            <a:r>
              <a:rPr lang="en-US" dirty="0" smtClean="0"/>
              <a:t>follicular fluid contamination with </a:t>
            </a:r>
            <a:r>
              <a:rPr lang="en-US" dirty="0" err="1" smtClean="0"/>
              <a:t>endometriomas</a:t>
            </a:r>
            <a:r>
              <a:rPr lang="en-US" dirty="0" smtClean="0"/>
              <a:t> content is uncommon but possible and may be has detrimental to the chances of pregnancy</a:t>
            </a:r>
          </a:p>
          <a:p>
            <a:endParaRPr lang="en-US" b="1" dirty="0" smtClean="0"/>
          </a:p>
          <a:p>
            <a:pPr marL="0" indent="0">
              <a:buNone/>
            </a:pPr>
            <a:r>
              <a:rPr lang="en-US" b="1" dirty="0" smtClean="0"/>
              <a:t>Infection of the </a:t>
            </a:r>
            <a:r>
              <a:rPr lang="en-US" b="1" dirty="0" err="1" smtClean="0"/>
              <a:t>endometrioma</a:t>
            </a:r>
            <a:r>
              <a:rPr lang="en-US" b="1" dirty="0" smtClean="0"/>
              <a:t>:      </a:t>
            </a:r>
            <a:r>
              <a:rPr lang="en-US" dirty="0" smtClean="0"/>
              <a:t>As a matter of fact, traversing the </a:t>
            </a:r>
            <a:r>
              <a:rPr lang="en-US" dirty="0" err="1" smtClean="0"/>
              <a:t>endometrioma</a:t>
            </a:r>
            <a:r>
              <a:rPr lang="en-US" dirty="0" smtClean="0"/>
              <a:t> is in some cases necessary. Infection of ovarian </a:t>
            </a:r>
            <a:r>
              <a:rPr lang="en-US" dirty="0" err="1" smtClean="0"/>
              <a:t>endometriomas</a:t>
            </a:r>
            <a:r>
              <a:rPr lang="en-US" dirty="0" smtClean="0"/>
              <a:t> following oocyte retrieval has become a main concern for physicians engaged in IVF and endometriosis.</a:t>
            </a:r>
          </a:p>
          <a:p>
            <a:endParaRPr lang="en-US" b="1" dirty="0" smtClean="0"/>
          </a:p>
          <a:p>
            <a:endParaRPr lang="en-US" dirty="0" smtClean="0"/>
          </a:p>
          <a:p>
            <a:pPr marL="0" indent="0">
              <a:buNone/>
            </a:pPr>
            <a:r>
              <a:rPr lang="en-US" b="1" dirty="0" smtClean="0"/>
              <a:t>Progression of </a:t>
            </a:r>
            <a:r>
              <a:rPr lang="en-US" b="1" dirty="0" err="1" smtClean="0"/>
              <a:t>endometrioma</a:t>
            </a:r>
            <a:r>
              <a:rPr lang="en-US" dirty="0" smtClean="0"/>
              <a:t>: Overall, the available data tend to exclude a relevant effect of IVF on endometriosis recurrences in general and ovarian </a:t>
            </a:r>
            <a:r>
              <a:rPr lang="en-US" dirty="0" err="1" smtClean="0"/>
              <a:t>endometriomasin</a:t>
            </a:r>
            <a:r>
              <a:rPr lang="en-US" dirty="0" smtClean="0"/>
              <a:t> particular </a:t>
            </a:r>
            <a:r>
              <a:rPr lang="en-US" dirty="0" err="1" smtClean="0"/>
              <a:t>althought</a:t>
            </a:r>
            <a:r>
              <a:rPr lang="en-US" dirty="0" smtClean="0"/>
              <a:t>  some </a:t>
            </a:r>
            <a:r>
              <a:rPr lang="en-US" dirty="0" err="1" smtClean="0"/>
              <a:t>stidies</a:t>
            </a:r>
            <a:r>
              <a:rPr lang="en-US" dirty="0" smtClean="0"/>
              <a:t> showed that it may be increased during </a:t>
            </a:r>
            <a:r>
              <a:rPr lang="en-US" dirty="0" err="1" smtClean="0"/>
              <a:t>ivf</a:t>
            </a:r>
            <a:r>
              <a:rPr lang="en-US" dirty="0" smtClean="0"/>
              <a:t> cycle</a:t>
            </a:r>
          </a:p>
          <a:p>
            <a:pPr marL="0" indent="0">
              <a:spcBef>
                <a:spcPts val="0"/>
              </a:spcBef>
              <a:buNone/>
              <a:defRPr/>
            </a:pPr>
            <a:endParaRPr lang="en-US" dirty="0" smtClean="0"/>
          </a:p>
          <a:p>
            <a:pPr marL="0" indent="0">
              <a:buNone/>
            </a:pPr>
            <a:r>
              <a:rPr lang="en-US" b="1" dirty="0" smtClean="0"/>
              <a:t>Pregnancy </a:t>
            </a:r>
            <a:r>
              <a:rPr lang="en-US" b="1" dirty="0" err="1" smtClean="0"/>
              <a:t>complications:</a:t>
            </a:r>
            <a:r>
              <a:rPr lang="en-US" dirty="0" err="1" smtClean="0"/>
              <a:t>The</a:t>
            </a:r>
            <a:r>
              <a:rPr lang="en-US" dirty="0" smtClean="0"/>
              <a:t> relationship between endometriosis and pregnancy outcome is yet Debated. A rare but serious complication in women with </a:t>
            </a:r>
            <a:r>
              <a:rPr lang="en-US" dirty="0" err="1" smtClean="0"/>
              <a:t>endometriomas</a:t>
            </a:r>
            <a:r>
              <a:rPr lang="en-US" dirty="0" smtClean="0"/>
              <a:t> achieving pregnancy is the risk of rupture of the cyst during pregnancy. In fact, </a:t>
            </a:r>
            <a:r>
              <a:rPr lang="en-US" dirty="0" err="1" smtClean="0"/>
              <a:t>themost</a:t>
            </a:r>
            <a:r>
              <a:rPr lang="en-US" dirty="0" smtClean="0"/>
              <a:t> plausible pathogenic mechanisms of this complication are the progression and local invasion of infiltrative lesions causing blood vessel erosion or tear of vascularized adhesions</a:t>
            </a:r>
          </a:p>
          <a:p>
            <a:pPr marL="0" indent="0">
              <a:buNone/>
            </a:pPr>
            <a:r>
              <a:rPr lang="en-US" b="1" dirty="0" err="1" smtClean="0"/>
              <a:t>Endometrioma</a:t>
            </a:r>
            <a:r>
              <a:rPr lang="en-US" b="1" dirty="0" smtClean="0"/>
              <a:t> and </a:t>
            </a:r>
            <a:r>
              <a:rPr lang="en-US" b="1" dirty="0" err="1" smtClean="0"/>
              <a:t>cancer:there</a:t>
            </a:r>
            <a:r>
              <a:rPr lang="en-US" b="1" dirty="0" smtClean="0"/>
              <a:t> is    increased risk of cancer in patients is a concern and need to pay attention </a:t>
            </a:r>
          </a:p>
          <a:p>
            <a:pPr marL="0" indent="0">
              <a:buNone/>
            </a:pPr>
            <a:endParaRPr lang="en-US" b="1" dirty="0" smtClean="0"/>
          </a:p>
          <a:p>
            <a:pPr marL="0" indent="0">
              <a:buNone/>
            </a:pPr>
            <a:endParaRPr lang="en-US" b="1" dirty="0" smtClean="0"/>
          </a:p>
          <a:p>
            <a:pPr marL="0" indent="0">
              <a:buNone/>
            </a:pPr>
            <a:r>
              <a:rPr lang="en-US" b="1" dirty="0" smtClean="0"/>
              <a:t> </a:t>
            </a:r>
            <a:r>
              <a:rPr lang="en-US" dirty="0" smtClean="0"/>
              <a:t>two points separately: (</a:t>
            </a:r>
            <a:r>
              <a:rPr lang="en-US" dirty="0" err="1" smtClean="0"/>
              <a:t>i</a:t>
            </a:r>
            <a:r>
              <a:rPr lang="en-US" dirty="0" smtClean="0"/>
              <a:t>) the risk of missing an occult malignancy at the time of IVF and (ii) the risk of long-term ovarian cancer development from </a:t>
            </a:r>
            <a:r>
              <a:rPr lang="en-US" dirty="0" err="1" smtClean="0"/>
              <a:t>unoperated</a:t>
            </a:r>
            <a:r>
              <a:rPr lang="en-US" dirty="0" smtClean="0"/>
              <a:t> </a:t>
            </a:r>
            <a:r>
              <a:rPr lang="en-US" dirty="0" err="1" smtClean="0"/>
              <a:t>endometriomas</a:t>
            </a:r>
            <a:r>
              <a:rPr lang="en-US" dirty="0" smtClean="0"/>
              <a:t>.</a:t>
            </a:r>
            <a:endParaRPr lang="en-US" b="1" dirty="0" smtClean="0"/>
          </a:p>
          <a:p>
            <a:endParaRPr lang="en-US" b="1" dirty="0" smtClean="0"/>
          </a:p>
          <a:p>
            <a:endParaRPr lang="en-US" dirty="0" smtClean="0"/>
          </a:p>
          <a:p>
            <a:endParaRPr lang="en-US" sz="1200" b="1" dirty="0" smtClean="0"/>
          </a:p>
          <a:p>
            <a:endParaRPr lang="en-US" sz="1200" b="1" dirty="0" smtClean="0"/>
          </a:p>
          <a:p>
            <a:endParaRPr lang="en-US" sz="1200" b="1" dirty="0" smtClean="0"/>
          </a:p>
          <a:p>
            <a:endParaRPr lang="en-US" sz="1200" dirty="0" smtClean="0"/>
          </a:p>
          <a:p>
            <a:endParaRPr lang="en-US" b="1" dirty="0"/>
          </a:p>
        </p:txBody>
      </p:sp>
      <p:sp>
        <p:nvSpPr>
          <p:cNvPr id="4" name="Slide Number Placeholder 3"/>
          <p:cNvSpPr>
            <a:spLocks noGrp="1"/>
          </p:cNvSpPr>
          <p:nvPr>
            <p:ph type="sldNum" sz="quarter" idx="10"/>
          </p:nvPr>
        </p:nvSpPr>
        <p:spPr/>
        <p:txBody>
          <a:bodyPr/>
          <a:lstStyle/>
          <a:p>
            <a:fld id="{9BFDBEF1-975B-4B5C-962A-3AFB9625A7A7}" type="slidenum">
              <a:rPr lang="en-US" smtClean="0"/>
              <a:t>19</a:t>
            </a:fld>
            <a:endParaRPr lang="en-US"/>
          </a:p>
        </p:txBody>
      </p:sp>
    </p:spTree>
    <p:extLst>
      <p:ext uri="{BB962C8B-B14F-4D97-AF65-F5344CB8AC3E}">
        <p14:creationId xmlns:p14="http://schemas.microsoft.com/office/powerpoint/2010/main" val="3209962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799013"/>
            <a:ext cx="5486400" cy="4114800"/>
          </a:xfrm>
        </p:spPr>
        <p:txBody>
          <a:bodyPr/>
          <a:lstStyle/>
          <a:p>
            <a:pPr marL="270000" lvl="1" indent="-270000">
              <a:buSzPct val="120000"/>
              <a:buBlip>
                <a:blip r:embed="rId3" r:link="rId4"/>
              </a:buBlip>
            </a:pPr>
            <a:r>
              <a:rPr lang="en-US" sz="900" b="1" dirty="0" smtClean="0"/>
              <a:t>Egg and embryo freezing is a suitable  option  for fertility  preservation in women in reproductive age  with  different causes </a:t>
            </a:r>
          </a:p>
          <a:p>
            <a:pPr marL="270000" lvl="1" indent="-270000">
              <a:buSzPct val="120000"/>
              <a:buBlip>
                <a:blip r:embed="rId3" r:link="rId4"/>
              </a:buBlip>
            </a:pPr>
            <a:r>
              <a:rPr lang="en-US" sz="1000" b="1" dirty="0" smtClean="0"/>
              <a:t>Need several cycles of IVF for egg or embryo collection due to low ovarian reserve </a:t>
            </a:r>
            <a:endParaRPr lang="en-US" sz="1800" b="1" dirty="0" smtClean="0"/>
          </a:p>
          <a:p>
            <a:pPr lvl="1"/>
            <a:r>
              <a:rPr lang="en-US" b="1" dirty="0" smtClean="0"/>
              <a:t>If the patients  can supply of 12-20 top quality of  eggs is good</a:t>
            </a:r>
          </a:p>
          <a:p>
            <a:pPr lvl="1"/>
            <a:r>
              <a:rPr lang="en-US" b="1" dirty="0" smtClean="0"/>
              <a:t>Eggs are better for young patients without a partner</a:t>
            </a:r>
          </a:p>
          <a:p>
            <a:pPr lvl="1"/>
            <a:endParaRPr lang="en-US" b="1" dirty="0" smtClean="0"/>
          </a:p>
          <a:p>
            <a:r>
              <a:rPr lang="en-US" b="1" dirty="0" smtClean="0"/>
              <a:t>Disadvantages :</a:t>
            </a:r>
          </a:p>
          <a:p>
            <a:pPr lvl="1"/>
            <a:r>
              <a:rPr lang="en-US" b="1" dirty="0" smtClean="0"/>
              <a:t>Progression of endometriosis </a:t>
            </a:r>
          </a:p>
          <a:p>
            <a:pPr lvl="2"/>
            <a:r>
              <a:rPr lang="en-US" b="1" dirty="0" smtClean="0"/>
              <a:t> COH or IVF cycles is not associated with higher risk of recurrence(</a:t>
            </a:r>
            <a:r>
              <a:rPr lang="en-US" b="1" i="1" dirty="0" smtClean="0">
                <a:solidFill>
                  <a:srgbClr val="254061"/>
                </a:solidFill>
              </a:rPr>
              <a:t>controversial data)</a:t>
            </a:r>
            <a:endParaRPr lang="en-US" b="1" dirty="0" smtClean="0"/>
          </a:p>
          <a:p>
            <a:pPr lvl="1"/>
            <a:r>
              <a:rPr lang="en-US" b="1" dirty="0" smtClean="0"/>
              <a:t>Egg and embryo quality is lower in endometriosis but with good number of embryos, the implantation rate returns to normal range</a:t>
            </a:r>
          </a:p>
          <a:p>
            <a:pPr lvl="1"/>
            <a:r>
              <a:rPr lang="en-US" b="1" dirty="0" smtClean="0"/>
              <a:t>Higher risk of pelvic infection and ovarian abscesses</a:t>
            </a:r>
          </a:p>
          <a:p>
            <a:endParaRPr lang="en-US" b="1" dirty="0"/>
          </a:p>
        </p:txBody>
      </p:sp>
      <p:sp>
        <p:nvSpPr>
          <p:cNvPr id="4" name="Slide Number Placeholder 3"/>
          <p:cNvSpPr>
            <a:spLocks noGrp="1"/>
          </p:cNvSpPr>
          <p:nvPr>
            <p:ph type="sldNum" sz="quarter" idx="10"/>
          </p:nvPr>
        </p:nvSpPr>
        <p:spPr/>
        <p:txBody>
          <a:bodyPr/>
          <a:lstStyle/>
          <a:p>
            <a:fld id="{9BFDBEF1-975B-4B5C-962A-3AFB9625A7A7}" type="slidenum">
              <a:rPr lang="en-US" smtClean="0"/>
              <a:t>22</a:t>
            </a:fld>
            <a:endParaRPr lang="en-US"/>
          </a:p>
        </p:txBody>
      </p:sp>
    </p:spTree>
    <p:extLst>
      <p:ext uri="{BB962C8B-B14F-4D97-AF65-F5344CB8AC3E}">
        <p14:creationId xmlns:p14="http://schemas.microsoft.com/office/powerpoint/2010/main" val="21572708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9BFDBEF1-975B-4B5C-962A-3AFB9625A7A7}" type="slidenum">
              <a:rPr lang="en-US" smtClean="0"/>
              <a:t>23</a:t>
            </a:fld>
            <a:endParaRPr lang="en-US"/>
          </a:p>
        </p:txBody>
      </p:sp>
    </p:spTree>
    <p:extLst>
      <p:ext uri="{BB962C8B-B14F-4D97-AF65-F5344CB8AC3E}">
        <p14:creationId xmlns:p14="http://schemas.microsoft.com/office/powerpoint/2010/main" val="344694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9BFDBEF1-975B-4B5C-962A-3AFB9625A7A7}" type="slidenum">
              <a:rPr lang="en-US" smtClean="0"/>
              <a:t>35</a:t>
            </a:fld>
            <a:endParaRPr lang="en-US"/>
          </a:p>
        </p:txBody>
      </p:sp>
    </p:spTree>
    <p:extLst>
      <p:ext uri="{BB962C8B-B14F-4D97-AF65-F5344CB8AC3E}">
        <p14:creationId xmlns:p14="http://schemas.microsoft.com/office/powerpoint/2010/main" val="1291150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Laparoscopic cystectomy for ovarian endometrioma is</a:t>
            </a:r>
          </a:p>
          <a:p>
            <a:r>
              <a:rPr lang="en-US" sz="1200" b="0" i="0" u="none" strike="noStrike" kern="1200" baseline="0" dirty="0" smtClean="0">
                <a:solidFill>
                  <a:schemeClr val="tx1"/>
                </a:solidFill>
                <a:latin typeface="+mn-lt"/>
                <a:ea typeface="+mn-ea"/>
                <a:cs typeface="+mn-cs"/>
              </a:rPr>
              <a:t>an advanced surgical procedure that improves the symptoms</a:t>
            </a:r>
          </a:p>
          <a:p>
            <a:r>
              <a:rPr lang="en-US" sz="1200" b="0" i="0" u="none" strike="noStrike" kern="1200" baseline="0" dirty="0" smtClean="0">
                <a:solidFill>
                  <a:schemeClr val="tx1"/>
                </a:solidFill>
                <a:latin typeface="+mn-lt"/>
                <a:ea typeface="+mn-ea"/>
                <a:cs typeface="+mn-cs"/>
              </a:rPr>
              <a:t>of severe pain caused by conditions such as </a:t>
            </a:r>
            <a:r>
              <a:rPr lang="en-US" sz="1200" b="0" i="0" u="none" strike="noStrike" kern="1200" baseline="0" dirty="0" err="1" smtClean="0">
                <a:solidFill>
                  <a:schemeClr val="tx1"/>
                </a:solidFill>
                <a:latin typeface="+mn-lt"/>
                <a:ea typeface="+mn-ea"/>
                <a:cs typeface="+mn-cs"/>
              </a:rPr>
              <a:t>dysmenorrhoea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and dyspareunia and results in a lower</a:t>
            </a:r>
          </a:p>
          <a:p>
            <a:r>
              <a:rPr lang="en-US" sz="1200" b="0" i="0" u="none" strike="noStrike" kern="1200" baseline="0" dirty="0" smtClean="0">
                <a:solidFill>
                  <a:schemeClr val="tx1"/>
                </a:solidFill>
                <a:latin typeface="+mn-lt"/>
                <a:ea typeface="+mn-ea"/>
                <a:cs typeface="+mn-cs"/>
              </a:rPr>
              <a:t>recurrence rate of ovarian cysts. However, a postsurgical</a:t>
            </a:r>
          </a:p>
          <a:p>
            <a:r>
              <a:rPr lang="en-US" sz="1200" b="0" i="0" u="none" strike="noStrike" kern="1200" baseline="0" dirty="0" smtClean="0">
                <a:solidFill>
                  <a:schemeClr val="tx1"/>
                </a:solidFill>
                <a:latin typeface="+mn-lt"/>
                <a:ea typeface="+mn-ea"/>
                <a:cs typeface="+mn-cs"/>
              </a:rPr>
              <a:t>reduction in ovarian reserve due to the excision</a:t>
            </a:r>
          </a:p>
          <a:p>
            <a:r>
              <a:rPr lang="en-US" sz="1200" b="0" i="0" u="none" strike="noStrike" kern="1200" baseline="0" dirty="0" smtClean="0">
                <a:solidFill>
                  <a:schemeClr val="tx1"/>
                </a:solidFill>
                <a:latin typeface="+mn-lt"/>
                <a:ea typeface="+mn-ea"/>
                <a:cs typeface="+mn-cs"/>
              </a:rPr>
              <a:t>of ovarian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is inevitable</a:t>
            </a:r>
            <a:endParaRPr lang="en-US" b="1" dirty="0"/>
          </a:p>
        </p:txBody>
      </p:sp>
      <p:sp>
        <p:nvSpPr>
          <p:cNvPr id="4" name="Slide Number Placeholder 3"/>
          <p:cNvSpPr>
            <a:spLocks noGrp="1"/>
          </p:cNvSpPr>
          <p:nvPr>
            <p:ph type="sldNum" sz="quarter" idx="10"/>
          </p:nvPr>
        </p:nvSpPr>
        <p:spPr/>
        <p:txBody>
          <a:bodyPr/>
          <a:lstStyle/>
          <a:p>
            <a:fld id="{4D50A7E7-A10A-42BF-9370-0E45A237F50B}" type="slidenum">
              <a:rPr lang="en-US" smtClean="0"/>
              <a:t>4</a:t>
            </a:fld>
            <a:endParaRPr lang="en-US"/>
          </a:p>
        </p:txBody>
      </p:sp>
    </p:spTree>
    <p:extLst>
      <p:ext uri="{BB962C8B-B14F-4D97-AF65-F5344CB8AC3E}">
        <p14:creationId xmlns:p14="http://schemas.microsoft.com/office/powerpoint/2010/main" val="3009675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800" b="1" i="0" kern="1200" dirty="0" smtClean="0">
                <a:solidFill>
                  <a:schemeClr val="tx1"/>
                </a:solidFill>
                <a:effectLst/>
                <a:latin typeface="+mn-lt"/>
                <a:ea typeface="+mn-ea"/>
                <a:cs typeface="+mn-cs"/>
              </a:rPr>
              <a:t>Indeed, the main concern in endometriosis is the choice of treatment in cases of infertility problems</a:t>
            </a:r>
          </a:p>
          <a:p>
            <a:endParaRPr lang="en-US" sz="1200" b="0" i="0" kern="1200" dirty="0" smtClean="0">
              <a:solidFill>
                <a:schemeClr val="tx1"/>
              </a:solidFill>
              <a:effectLst/>
              <a:latin typeface="+mn-lt"/>
              <a:ea typeface="+mn-ea"/>
              <a:cs typeface="+mn-cs"/>
            </a:endParaRPr>
          </a:p>
          <a:p>
            <a:r>
              <a:rPr lang="en-US" dirty="0" smtClean="0"/>
              <a:t>Three theories for formation of </a:t>
            </a:r>
            <a:r>
              <a:rPr lang="en-US" dirty="0" err="1" smtClean="0"/>
              <a:t>endometriomas</a:t>
            </a:r>
            <a:r>
              <a:rPr lang="en-US" dirty="0" smtClean="0"/>
              <a:t>.</a:t>
            </a:r>
          </a:p>
          <a:p>
            <a:pPr marL="0" indent="0">
              <a:buNone/>
            </a:pPr>
            <a:r>
              <a:rPr lang="en-US" dirty="0" smtClean="0"/>
              <a:t>1_) invagination of the ovarian cortex after accumulation of menstrual debris from bleeding of endometrial implants which results in a pseudocyst [Hughesdon,1957)</a:t>
            </a:r>
          </a:p>
          <a:p>
            <a:pPr marL="457200" indent="-457200">
              <a:buAutoNum type="arabicPlain" startAt="2"/>
            </a:pPr>
            <a:r>
              <a:rPr lang="en-US" dirty="0" smtClean="0"/>
              <a:t>)  </a:t>
            </a:r>
            <a:r>
              <a:rPr lang="en-US" dirty="0" err="1" smtClean="0"/>
              <a:t>Endometriomas</a:t>
            </a:r>
            <a:r>
              <a:rPr lang="en-US" dirty="0" smtClean="0"/>
              <a:t> result from metaplasia of </a:t>
            </a:r>
            <a:r>
              <a:rPr lang="en-US" dirty="0" err="1" smtClean="0"/>
              <a:t>coelomic</a:t>
            </a:r>
            <a:r>
              <a:rPr lang="en-US" dirty="0" smtClean="0"/>
              <a:t> epithelium covering the ovary </a:t>
            </a:r>
          </a:p>
          <a:p>
            <a:pPr marL="457200" indent="-457200">
              <a:buAutoNum type="arabicPlain" startAt="2"/>
            </a:pPr>
            <a:r>
              <a:rPr lang="en-US" dirty="0" smtClean="0"/>
              <a:t>) Large </a:t>
            </a:r>
            <a:r>
              <a:rPr lang="en-US" dirty="0" err="1" smtClean="0"/>
              <a:t>endometriomas</a:t>
            </a:r>
            <a:r>
              <a:rPr lang="en-US" dirty="0" smtClean="0"/>
              <a:t> may develop as a result of secondary involvement of functional ovarian cysts by endometrial implants located on the ovarian surface (</a:t>
            </a:r>
            <a:r>
              <a:rPr lang="en-US" dirty="0" err="1" smtClean="0"/>
              <a:t>Nezhat</a:t>
            </a:r>
            <a:r>
              <a:rPr lang="en-US" dirty="0" smtClean="0"/>
              <a:t>].</a:t>
            </a:r>
          </a:p>
          <a:p>
            <a:r>
              <a:rPr lang="en-US" sz="1200" b="0" i="0" u="none" strike="noStrike" kern="1200" baseline="0" dirty="0" smtClean="0">
                <a:solidFill>
                  <a:schemeClr val="tx1"/>
                </a:solidFill>
                <a:latin typeface="+mn-lt"/>
                <a:ea typeface="+mn-ea"/>
                <a:cs typeface="+mn-cs"/>
              </a:rPr>
              <a:t>Although  extensive research endometriosis is an area with important controversies. A Cochrane review published in 2008 by Hart concluded that excisional surgery of ovarian endometriosis results in a more favorable outcome compared to drainage and ablation with regard to recurrence, pain symptoms and subsequent</a:t>
            </a:r>
          </a:p>
          <a:p>
            <a:r>
              <a:rPr lang="en-US" sz="1200" b="0" i="0" u="none" strike="noStrike" kern="1200" baseline="0" dirty="0" smtClean="0">
                <a:solidFill>
                  <a:schemeClr val="tx1"/>
                </a:solidFill>
                <a:latin typeface="+mn-lt"/>
                <a:ea typeface="+mn-ea"/>
                <a:cs typeface="+mn-cs"/>
              </a:rPr>
              <a:t>spontaneous pregnancy in </a:t>
            </a:r>
            <a:r>
              <a:rPr lang="en-US" sz="1200" b="0" i="0" u="none" strike="noStrike" kern="1200" baseline="0" dirty="0" err="1" smtClean="0">
                <a:solidFill>
                  <a:schemeClr val="tx1"/>
                </a:solidFill>
                <a:latin typeface="+mn-lt"/>
                <a:ea typeface="+mn-ea"/>
                <a:cs typeface="+mn-cs"/>
              </a:rPr>
              <a:t>subfertilewomen</a:t>
            </a:r>
            <a:r>
              <a:rPr lang="en-US" sz="1200" b="0" i="0" u="none" strike="noStrike" kern="1200" baseline="0" dirty="0" smtClean="0">
                <a:solidFill>
                  <a:schemeClr val="tx1"/>
                </a:solidFill>
                <a:latin typeface="+mn-lt"/>
                <a:ea typeface="+mn-ea"/>
                <a:cs typeface="+mn-cs"/>
              </a:rPr>
              <a:t>- so the gold standard was set. </a:t>
            </a:r>
          </a:p>
          <a:p>
            <a:r>
              <a:rPr lang="en-US" sz="1200" b="0" i="0" u="none" strike="noStrike" kern="1200" baseline="0" dirty="0" smtClean="0">
                <a:solidFill>
                  <a:schemeClr val="tx1"/>
                </a:solidFill>
                <a:latin typeface="+mn-lt"/>
                <a:ea typeface="+mn-ea"/>
                <a:cs typeface="+mn-cs"/>
              </a:rPr>
              <a:t>But several authors revealed that ovarian tissue was inadvertently excised together with the cyst wall and endometrioma cystectomy is associated with a significant</a:t>
            </a:r>
          </a:p>
          <a:p>
            <a:r>
              <a:rPr lang="en-US" sz="1200" b="0" i="0" u="none" strike="noStrike" kern="1200" baseline="0" dirty="0" smtClean="0">
                <a:solidFill>
                  <a:schemeClr val="tx1"/>
                </a:solidFill>
                <a:latin typeface="+mn-lt"/>
                <a:ea typeface="+mn-ea"/>
                <a:cs typeface="+mn-cs"/>
              </a:rPr>
              <a:t>decrease in residual ovarian volume that may result in diminished ovarian reserve and function. There are three theories for formation of </a:t>
            </a:r>
            <a:r>
              <a:rPr lang="en-US" sz="1200" b="0" i="0" u="none" strike="noStrike" kern="1200" baseline="0" dirty="0" err="1" smtClean="0">
                <a:solidFill>
                  <a:schemeClr val="tx1"/>
                </a:solidFill>
                <a:latin typeface="+mn-lt"/>
                <a:ea typeface="+mn-ea"/>
                <a:cs typeface="+mn-cs"/>
              </a:rPr>
              <a:t>endometriomas.The</a:t>
            </a:r>
            <a:r>
              <a:rPr lang="en-US" sz="1200" b="0" i="0" u="none" strike="noStrike" kern="1200" baseline="0" dirty="0" smtClean="0">
                <a:solidFill>
                  <a:schemeClr val="tx1"/>
                </a:solidFill>
                <a:latin typeface="+mn-lt"/>
                <a:ea typeface="+mn-ea"/>
                <a:cs typeface="+mn-cs"/>
              </a:rPr>
              <a:t> first was described by </a:t>
            </a:r>
            <a:r>
              <a:rPr lang="en-US" sz="1200" b="0" i="0" u="none" strike="noStrike" kern="1200" baseline="0" dirty="0" err="1" smtClean="0">
                <a:solidFill>
                  <a:schemeClr val="tx1"/>
                </a:solidFill>
                <a:latin typeface="+mn-lt"/>
                <a:ea typeface="+mn-ea"/>
                <a:cs typeface="+mn-cs"/>
              </a:rPr>
              <a:t>Hughesdon</a:t>
            </a:r>
            <a:r>
              <a:rPr lang="en-US" sz="1200" b="0" i="0" u="none" strike="noStrike" kern="1200" baseline="0" dirty="0" smtClean="0">
                <a:solidFill>
                  <a:schemeClr val="tx1"/>
                </a:solidFill>
                <a:latin typeface="+mn-lt"/>
                <a:ea typeface="+mn-ea"/>
                <a:cs typeface="+mn-cs"/>
              </a:rPr>
              <a:t> in 1957 in which he suggested that there is an invagination of the ovarian cortex after accumulation of menstrual debris from bleeding of endometrial implants which results in a pseudocyst [8]. In</a:t>
            </a:r>
          </a:p>
          <a:p>
            <a:r>
              <a:rPr lang="en-US" sz="1200" b="0" i="0" u="none" strike="noStrike" kern="1200" baseline="0" dirty="0" smtClean="0">
                <a:solidFill>
                  <a:schemeClr val="tx1"/>
                </a:solidFill>
                <a:latin typeface="+mn-lt"/>
                <a:ea typeface="+mn-ea"/>
                <a:cs typeface="+mn-cs"/>
              </a:rPr>
              <a:t>1994 </a:t>
            </a:r>
            <a:r>
              <a:rPr lang="en-US" sz="1200" b="0" i="0" u="none" strike="noStrike" kern="1200" baseline="0" dirty="0" err="1" smtClean="0">
                <a:solidFill>
                  <a:schemeClr val="tx1"/>
                </a:solidFill>
                <a:latin typeface="+mn-lt"/>
                <a:ea typeface="+mn-ea"/>
                <a:cs typeface="+mn-cs"/>
              </a:rPr>
              <a:t>Brosens</a:t>
            </a:r>
            <a:r>
              <a:rPr lang="en-US" sz="1200" b="0" i="0" u="none" strike="noStrike" kern="1200" baseline="0" dirty="0" smtClean="0">
                <a:solidFill>
                  <a:schemeClr val="tx1"/>
                </a:solidFill>
                <a:latin typeface="+mn-lt"/>
                <a:ea typeface="+mn-ea"/>
                <a:cs typeface="+mn-cs"/>
              </a:rPr>
              <a:t> et al. demonstrated through </a:t>
            </a:r>
            <a:r>
              <a:rPr lang="en-US" sz="1200" b="0" i="0" u="none" strike="noStrike" kern="1200" baseline="0" dirty="0" err="1" smtClean="0">
                <a:solidFill>
                  <a:schemeClr val="tx1"/>
                </a:solidFill>
                <a:latin typeface="+mn-lt"/>
                <a:ea typeface="+mn-ea"/>
                <a:cs typeface="+mn-cs"/>
              </a:rPr>
              <a:t>ovarioscopy</a:t>
            </a:r>
            <a:r>
              <a:rPr lang="en-US" sz="1200" b="0" i="0" u="none" strike="noStrike" kern="1200" baseline="0" dirty="0" smtClean="0">
                <a:solidFill>
                  <a:schemeClr val="tx1"/>
                </a:solidFill>
                <a:latin typeface="+mn-lt"/>
                <a:ea typeface="+mn-ea"/>
                <a:cs typeface="+mn-cs"/>
              </a:rPr>
              <a:t> that in most cases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are formed by invagination of the cortex and that active implants are located at the site of invagination [9]. The second theory is that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result from metaplasia of </a:t>
            </a:r>
            <a:r>
              <a:rPr lang="en-US" sz="1200" b="0" i="0" u="none" strike="noStrike" kern="1200" baseline="0" dirty="0" err="1" smtClean="0">
                <a:solidFill>
                  <a:schemeClr val="tx1"/>
                </a:solidFill>
                <a:latin typeface="+mn-lt"/>
                <a:ea typeface="+mn-ea"/>
                <a:cs typeface="+mn-cs"/>
              </a:rPr>
              <a:t>coelomic</a:t>
            </a:r>
            <a:r>
              <a:rPr lang="en-US" sz="1200" b="0" i="0" u="none" strike="noStrike" kern="1200" baseline="0" dirty="0" smtClean="0">
                <a:solidFill>
                  <a:schemeClr val="tx1"/>
                </a:solidFill>
                <a:latin typeface="+mn-lt"/>
                <a:ea typeface="+mn-ea"/>
                <a:cs typeface="+mn-cs"/>
              </a:rPr>
              <a:t> epithelium covering the</a:t>
            </a:r>
          </a:p>
          <a:p>
            <a:r>
              <a:rPr lang="en-US" sz="1200" b="0" i="0" u="none" strike="noStrike" kern="1200" baseline="0" dirty="0" smtClean="0">
                <a:solidFill>
                  <a:schemeClr val="tx1"/>
                </a:solidFill>
                <a:latin typeface="+mn-lt"/>
                <a:ea typeface="+mn-ea"/>
                <a:cs typeface="+mn-cs"/>
              </a:rPr>
              <a:t>ovary [10, 11]. </a:t>
            </a:r>
            <a:r>
              <a:rPr lang="en-US" sz="1200" b="0" i="0" u="none" strike="noStrike" kern="1200" baseline="0" dirty="0" err="1" smtClean="0">
                <a:solidFill>
                  <a:schemeClr val="tx1"/>
                </a:solidFill>
                <a:latin typeface="+mn-lt"/>
                <a:ea typeface="+mn-ea"/>
                <a:cs typeface="+mn-cs"/>
              </a:rPr>
              <a:t>Finally,Nezhat</a:t>
            </a:r>
            <a:r>
              <a:rPr lang="en-US" sz="1200" b="0" i="0" u="none" strike="noStrike" kern="1200" baseline="0" dirty="0" smtClean="0">
                <a:solidFill>
                  <a:schemeClr val="tx1"/>
                </a:solidFill>
                <a:latin typeface="+mn-lt"/>
                <a:ea typeface="+mn-ea"/>
                <a:cs typeface="+mn-cs"/>
              </a:rPr>
              <a:t> et al. have postulated that large </a:t>
            </a:r>
            <a:r>
              <a:rPr lang="en-US" sz="1200" b="0" i="0" u="none" strike="noStrike" kern="1200" baseline="0" dirty="0" err="1" smtClean="0">
                <a:solidFill>
                  <a:schemeClr val="tx1"/>
                </a:solidFill>
                <a:latin typeface="+mn-lt"/>
                <a:ea typeface="+mn-ea"/>
                <a:cs typeface="+mn-cs"/>
              </a:rPr>
              <a:t>endometriomasmay</a:t>
            </a:r>
            <a:r>
              <a:rPr lang="en-US" sz="1200" b="0" i="0" u="none" strike="noStrike" kern="1200" baseline="0" dirty="0" smtClean="0">
                <a:solidFill>
                  <a:schemeClr val="tx1"/>
                </a:solidFill>
                <a:latin typeface="+mn-lt"/>
                <a:ea typeface="+mn-ea"/>
                <a:cs typeface="+mn-cs"/>
              </a:rPr>
              <a:t> develop as a result of secondary involvement</a:t>
            </a:r>
          </a:p>
          <a:p>
            <a:r>
              <a:rPr lang="en-US" sz="1200" b="0" i="0" u="none" strike="noStrike" kern="1200" baseline="0" dirty="0" smtClean="0">
                <a:solidFill>
                  <a:schemeClr val="tx1"/>
                </a:solidFill>
                <a:latin typeface="+mn-lt"/>
                <a:ea typeface="+mn-ea"/>
                <a:cs typeface="+mn-cs"/>
              </a:rPr>
              <a:t>of functional ovarian cysts by endometrial implants located on the ovarian surface [12].</a:t>
            </a:r>
            <a:endParaRPr lang="en-US" dirty="0"/>
          </a:p>
        </p:txBody>
      </p:sp>
      <p:sp>
        <p:nvSpPr>
          <p:cNvPr id="4" name="Slide Number Placeholder 3"/>
          <p:cNvSpPr>
            <a:spLocks noGrp="1"/>
          </p:cNvSpPr>
          <p:nvPr>
            <p:ph type="sldNum" sz="quarter" idx="10"/>
          </p:nvPr>
        </p:nvSpPr>
        <p:spPr/>
        <p:txBody>
          <a:bodyPr/>
          <a:lstStyle/>
          <a:p>
            <a:fld id="{9BFDBEF1-975B-4B5C-962A-3AFB9625A7A7}" type="slidenum">
              <a:rPr lang="en-US" smtClean="0"/>
              <a:t>5</a:t>
            </a:fld>
            <a:endParaRPr lang="en-US"/>
          </a:p>
        </p:txBody>
      </p:sp>
    </p:spTree>
    <p:extLst>
      <p:ext uri="{BB962C8B-B14F-4D97-AF65-F5344CB8AC3E}">
        <p14:creationId xmlns:p14="http://schemas.microsoft.com/office/powerpoint/2010/main" val="1924824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5600" indent="-343535">
              <a:lnSpc>
                <a:spcPct val="100000"/>
              </a:lnSpc>
              <a:buClr>
                <a:srgbClr val="0053A6"/>
              </a:buClr>
              <a:buFont typeface="Arial"/>
              <a:buChar char="•"/>
              <a:tabLst>
                <a:tab pos="355600" algn="l"/>
              </a:tabLst>
            </a:pPr>
            <a:r>
              <a:rPr lang="en-US" sz="1200" b="1" spc="-25" dirty="0" smtClean="0">
                <a:latin typeface="+mn-lt"/>
                <a:cs typeface="Calibri"/>
              </a:rPr>
              <a:t>A</a:t>
            </a:r>
            <a:r>
              <a:rPr lang="en-US" sz="1200" b="1" spc="-5" dirty="0" smtClean="0">
                <a:latin typeface="+mn-lt"/>
                <a:cs typeface="Calibri"/>
              </a:rPr>
              <a:t> </a:t>
            </a:r>
            <a:r>
              <a:rPr lang="en-US" sz="1200" b="1" spc="-60" dirty="0" smtClean="0">
                <a:latin typeface="+mn-lt"/>
                <a:cs typeface="Calibri"/>
              </a:rPr>
              <a:t>t</a:t>
            </a:r>
            <a:r>
              <a:rPr lang="en-US" sz="1200" b="1" spc="-25" dirty="0" smtClean="0">
                <a:latin typeface="+mn-lt"/>
                <a:cs typeface="Calibri"/>
              </a:rPr>
              <a:t>o</a:t>
            </a:r>
            <a:r>
              <a:rPr lang="en-US" sz="1200" b="1" spc="-60" dirty="0" smtClean="0">
                <a:latin typeface="+mn-lt"/>
                <a:cs typeface="Calibri"/>
              </a:rPr>
              <a:t>t</a:t>
            </a:r>
            <a:r>
              <a:rPr lang="en-US" sz="1200" b="1" spc="-15" dirty="0" smtClean="0">
                <a:latin typeface="+mn-lt"/>
                <a:cs typeface="Calibri"/>
              </a:rPr>
              <a:t>al</a:t>
            </a:r>
            <a:r>
              <a:rPr lang="en-US" sz="1200" b="1" spc="10" dirty="0" smtClean="0">
                <a:latin typeface="+mn-lt"/>
                <a:cs typeface="Calibri"/>
              </a:rPr>
              <a:t> </a:t>
            </a:r>
            <a:r>
              <a:rPr lang="en-US" sz="1200" b="1" spc="-20" dirty="0" smtClean="0">
                <a:latin typeface="+mn-lt"/>
                <a:cs typeface="Calibri"/>
              </a:rPr>
              <a:t>of</a:t>
            </a:r>
            <a:r>
              <a:rPr lang="en-US" sz="1200" b="1" spc="-5" dirty="0" smtClean="0">
                <a:latin typeface="+mn-lt"/>
                <a:cs typeface="Calibri"/>
              </a:rPr>
              <a:t> </a:t>
            </a:r>
            <a:r>
              <a:rPr lang="en-US" sz="1200" b="1" spc="-25" dirty="0" smtClean="0">
                <a:latin typeface="+mn-lt"/>
                <a:cs typeface="Calibri"/>
              </a:rPr>
              <a:t>126 p</a:t>
            </a:r>
            <a:r>
              <a:rPr lang="en-US" sz="1200" b="1" spc="-60" dirty="0" smtClean="0">
                <a:latin typeface="+mn-lt"/>
                <a:cs typeface="Calibri"/>
              </a:rPr>
              <a:t>a</a:t>
            </a:r>
            <a:r>
              <a:rPr lang="en-US" sz="1200" b="1" spc="-15" dirty="0" smtClean="0">
                <a:latin typeface="+mn-lt"/>
                <a:cs typeface="Calibri"/>
              </a:rPr>
              <a:t>tie</a:t>
            </a:r>
            <a:r>
              <a:rPr lang="en-US" sz="1200" b="1" spc="-55" dirty="0" smtClean="0">
                <a:latin typeface="+mn-lt"/>
                <a:cs typeface="Calibri"/>
              </a:rPr>
              <a:t>n</a:t>
            </a:r>
            <a:r>
              <a:rPr lang="en-US" sz="1200" b="1" spc="-15" dirty="0" smtClean="0">
                <a:latin typeface="+mn-lt"/>
                <a:cs typeface="Calibri"/>
              </a:rPr>
              <a:t>ts</a:t>
            </a:r>
            <a:r>
              <a:rPr lang="en-US" sz="1200" b="1" spc="10" dirty="0" smtClean="0">
                <a:latin typeface="+mn-lt"/>
                <a:cs typeface="Calibri"/>
              </a:rPr>
              <a:t> </a:t>
            </a:r>
            <a:r>
              <a:rPr lang="en-US" sz="1200" b="1" spc="-25" dirty="0" smtClean="0">
                <a:latin typeface="+mn-lt"/>
                <a:cs typeface="Calibri"/>
              </a:rPr>
              <a:t>ope</a:t>
            </a:r>
            <a:r>
              <a:rPr lang="en-US" sz="1200" b="1" spc="-100" dirty="0" smtClean="0">
                <a:latin typeface="+mn-lt"/>
                <a:cs typeface="Calibri"/>
              </a:rPr>
              <a:t>r</a:t>
            </a:r>
            <a:r>
              <a:rPr lang="en-US" sz="1200" b="1" spc="-65" dirty="0" smtClean="0">
                <a:latin typeface="+mn-lt"/>
                <a:cs typeface="Calibri"/>
              </a:rPr>
              <a:t>a</a:t>
            </a:r>
            <a:r>
              <a:rPr lang="en-US" sz="1200" b="1" spc="-70" dirty="0" smtClean="0">
                <a:latin typeface="+mn-lt"/>
                <a:cs typeface="Calibri"/>
              </a:rPr>
              <a:t>t</a:t>
            </a:r>
            <a:r>
              <a:rPr lang="en-US" sz="1200" b="1" spc="-25" dirty="0" smtClean="0">
                <a:latin typeface="+mn-lt"/>
                <a:cs typeface="Calibri"/>
              </a:rPr>
              <a:t>ed</a:t>
            </a:r>
            <a:r>
              <a:rPr lang="en-US" sz="1200" b="1" spc="10" dirty="0" smtClean="0">
                <a:latin typeface="+mn-lt"/>
                <a:cs typeface="Calibri"/>
              </a:rPr>
              <a:t> </a:t>
            </a:r>
            <a:r>
              <a:rPr lang="en-US" sz="1200" b="1" spc="-25" dirty="0" smtClean="0">
                <a:latin typeface="+mn-lt"/>
                <a:cs typeface="Calibri"/>
              </a:rPr>
              <a:t>on</a:t>
            </a:r>
            <a:endParaRPr lang="en-US" sz="1200" dirty="0" smtClean="0">
              <a:latin typeface="+mn-lt"/>
              <a:cs typeface="Calibri"/>
            </a:endParaRPr>
          </a:p>
          <a:p>
            <a:pPr marL="355600">
              <a:lnSpc>
                <a:spcPct val="100000"/>
              </a:lnSpc>
            </a:pPr>
            <a:r>
              <a:rPr lang="en-US" sz="1200" b="1" spc="-70" dirty="0" smtClean="0">
                <a:latin typeface="+mn-lt"/>
                <a:cs typeface="Calibri"/>
              </a:rPr>
              <a:t>f</a:t>
            </a:r>
            <a:r>
              <a:rPr lang="en-US" sz="1200" b="1" spc="-20" dirty="0" smtClean="0">
                <a:latin typeface="+mn-lt"/>
                <a:cs typeface="Calibri"/>
              </a:rPr>
              <a:t>or</a:t>
            </a:r>
            <a:r>
              <a:rPr lang="en-US" sz="1200" b="1" spc="-5" dirty="0" smtClean="0">
                <a:latin typeface="+mn-lt"/>
                <a:cs typeface="Calibri"/>
              </a:rPr>
              <a:t> </a:t>
            </a:r>
            <a:r>
              <a:rPr lang="en-US" sz="1200" b="1" spc="-15" dirty="0" smtClean="0">
                <a:latin typeface="+mn-lt"/>
                <a:cs typeface="Calibri"/>
              </a:rPr>
              <a:t>bil</a:t>
            </a:r>
            <a:r>
              <a:rPr lang="en-US" sz="1200" b="1" spc="-55" dirty="0" smtClean="0">
                <a:latin typeface="+mn-lt"/>
                <a:cs typeface="Calibri"/>
              </a:rPr>
              <a:t>a</a:t>
            </a:r>
            <a:r>
              <a:rPr lang="en-US" sz="1200" b="1" spc="-70" dirty="0" smtClean="0">
                <a:latin typeface="+mn-lt"/>
                <a:cs typeface="Calibri"/>
              </a:rPr>
              <a:t>t</a:t>
            </a:r>
            <a:r>
              <a:rPr lang="en-US" sz="1200" b="1" spc="0" dirty="0" smtClean="0">
                <a:latin typeface="+mn-lt"/>
                <a:cs typeface="Calibri"/>
              </a:rPr>
              <a:t>e</a:t>
            </a:r>
            <a:r>
              <a:rPr lang="en-US" sz="1200" b="1" spc="-90" dirty="0" smtClean="0">
                <a:latin typeface="+mn-lt"/>
                <a:cs typeface="Calibri"/>
              </a:rPr>
              <a:t>r</a:t>
            </a:r>
            <a:r>
              <a:rPr lang="en-US" sz="1200" b="1" spc="-15" dirty="0" smtClean="0">
                <a:latin typeface="+mn-lt"/>
                <a:cs typeface="Calibri"/>
              </a:rPr>
              <a:t>al</a:t>
            </a:r>
            <a:r>
              <a:rPr lang="en-US" sz="1200" b="1" spc="20" dirty="0" smtClean="0">
                <a:latin typeface="+mn-lt"/>
                <a:cs typeface="Calibri"/>
              </a:rPr>
              <a:t> </a:t>
            </a:r>
            <a:r>
              <a:rPr lang="en-US" sz="1200" b="1" spc="-40" dirty="0" smtClean="0">
                <a:latin typeface="+mn-lt"/>
                <a:cs typeface="Calibri"/>
              </a:rPr>
              <a:t>o</a:t>
            </a:r>
            <a:r>
              <a:rPr lang="en-US" sz="1200" b="1" spc="-80" dirty="0" smtClean="0">
                <a:latin typeface="+mn-lt"/>
                <a:cs typeface="Calibri"/>
              </a:rPr>
              <a:t>v</a:t>
            </a:r>
            <a:r>
              <a:rPr lang="en-US" sz="1200" b="1" spc="-15" dirty="0" smtClean="0">
                <a:latin typeface="+mn-lt"/>
                <a:cs typeface="Calibri"/>
              </a:rPr>
              <a:t>ari</a:t>
            </a:r>
            <a:r>
              <a:rPr lang="en-US" sz="1200" b="1" spc="-35" dirty="0" smtClean="0">
                <a:latin typeface="+mn-lt"/>
                <a:cs typeface="Calibri"/>
              </a:rPr>
              <a:t>a</a:t>
            </a:r>
            <a:r>
              <a:rPr lang="en-US" sz="1200" b="1" spc="-25" dirty="0" smtClean="0">
                <a:latin typeface="+mn-lt"/>
                <a:cs typeface="Calibri"/>
              </a:rPr>
              <a:t>n</a:t>
            </a:r>
            <a:r>
              <a:rPr lang="en-US" sz="1200" b="1" spc="15" dirty="0" smtClean="0">
                <a:latin typeface="+mn-lt"/>
                <a:cs typeface="Calibri"/>
              </a:rPr>
              <a:t> </a:t>
            </a:r>
            <a:r>
              <a:rPr lang="en-US" sz="1200" b="1" spc="-25" dirty="0" smtClean="0">
                <a:latin typeface="+mn-lt"/>
                <a:cs typeface="Calibri"/>
              </a:rPr>
              <a:t>endom</a:t>
            </a:r>
            <a:r>
              <a:rPr lang="en-US" sz="1200" b="1" spc="-40" dirty="0" smtClean="0">
                <a:latin typeface="+mn-lt"/>
                <a:cs typeface="Calibri"/>
              </a:rPr>
              <a:t>e</a:t>
            </a:r>
            <a:r>
              <a:rPr lang="en-US" sz="1200" b="1" spc="-15" dirty="0" smtClean="0">
                <a:latin typeface="+mn-lt"/>
                <a:cs typeface="Calibri"/>
              </a:rPr>
              <a:t>tri</a:t>
            </a:r>
            <a:r>
              <a:rPr lang="en-US" sz="1200" b="1" spc="-35" dirty="0" smtClean="0">
                <a:latin typeface="+mn-lt"/>
                <a:cs typeface="Calibri"/>
              </a:rPr>
              <a:t>o</a:t>
            </a:r>
            <a:r>
              <a:rPr lang="en-US" sz="1200" b="1" spc="-15" dirty="0" smtClean="0">
                <a:latin typeface="+mn-lt"/>
                <a:cs typeface="Calibri"/>
              </a:rPr>
              <a:t>sis</a:t>
            </a:r>
            <a:endParaRPr lang="en-US" sz="1200" dirty="0" smtClean="0">
              <a:latin typeface="+mn-lt"/>
              <a:cs typeface="Calibri"/>
            </a:endParaRPr>
          </a:p>
          <a:p>
            <a:pPr>
              <a:lnSpc>
                <a:spcPts val="950"/>
              </a:lnSpc>
              <a:spcBef>
                <a:spcPts val="11"/>
              </a:spcBef>
            </a:pPr>
            <a:endParaRPr lang="en-US" sz="800" dirty="0" smtClean="0"/>
          </a:p>
          <a:p>
            <a:pPr marL="355600" indent="-343535">
              <a:lnSpc>
                <a:spcPct val="100000"/>
              </a:lnSpc>
              <a:buClr>
                <a:srgbClr val="0053A6"/>
              </a:buClr>
              <a:buFont typeface="Arial"/>
              <a:buChar char="•"/>
              <a:tabLst>
                <a:tab pos="355600" algn="l"/>
              </a:tabLst>
            </a:pPr>
            <a:r>
              <a:rPr lang="en-US" sz="1200" b="1" spc="-15" dirty="0" smtClean="0">
                <a:latin typeface="+mn-lt"/>
                <a:cs typeface="Calibri"/>
              </a:rPr>
              <a:t>All</a:t>
            </a:r>
            <a:r>
              <a:rPr lang="en-US" sz="1200" b="1" spc="10" dirty="0" smtClean="0">
                <a:latin typeface="+mn-lt"/>
                <a:cs typeface="Calibri"/>
              </a:rPr>
              <a:t> </a:t>
            </a:r>
            <a:r>
              <a:rPr lang="en-US" sz="1200" b="1" spc="-20" dirty="0" smtClean="0">
                <a:latin typeface="+mn-lt"/>
                <a:cs typeface="Calibri"/>
              </a:rPr>
              <a:t>a</a:t>
            </a:r>
            <a:r>
              <a:rPr lang="en-US" sz="1200" b="1" spc="-75" dirty="0" smtClean="0">
                <a:latin typeface="+mn-lt"/>
                <a:cs typeface="Calibri"/>
              </a:rPr>
              <a:t>g</a:t>
            </a:r>
            <a:r>
              <a:rPr lang="en-US" sz="1200" b="1" spc="-25" dirty="0" smtClean="0">
                <a:latin typeface="+mn-lt"/>
                <a:cs typeface="Calibri"/>
              </a:rPr>
              <a:t>ed</a:t>
            </a:r>
            <a:r>
              <a:rPr lang="en-US" sz="1200" b="1" spc="10" dirty="0" smtClean="0">
                <a:latin typeface="+mn-lt"/>
                <a:cs typeface="Calibri"/>
              </a:rPr>
              <a:t> </a:t>
            </a:r>
            <a:r>
              <a:rPr lang="en-US" sz="1200" b="1" spc="-20" dirty="0" smtClean="0">
                <a:latin typeface="+mn-lt"/>
                <a:cs typeface="Calibri"/>
              </a:rPr>
              <a:t>&lt;</a:t>
            </a:r>
            <a:r>
              <a:rPr lang="en-US" sz="1200" b="1" spc="10" dirty="0" smtClean="0">
                <a:latin typeface="+mn-lt"/>
                <a:cs typeface="Calibri"/>
              </a:rPr>
              <a:t> </a:t>
            </a:r>
            <a:r>
              <a:rPr lang="en-US" sz="1200" b="1" spc="-25" dirty="0" smtClean="0">
                <a:latin typeface="+mn-lt"/>
                <a:cs typeface="Calibri"/>
              </a:rPr>
              <a:t>40</a:t>
            </a:r>
            <a:r>
              <a:rPr lang="en-US" sz="1200" b="1" spc="-15" dirty="0" smtClean="0">
                <a:latin typeface="+mn-lt"/>
                <a:cs typeface="Calibri"/>
              </a:rPr>
              <a:t> </a:t>
            </a:r>
            <a:r>
              <a:rPr lang="en-US" sz="1200" b="1" spc="-20" dirty="0" err="1" smtClean="0">
                <a:latin typeface="+mn-lt"/>
                <a:cs typeface="Calibri"/>
              </a:rPr>
              <a:t>y</a:t>
            </a:r>
            <a:r>
              <a:rPr lang="en-US" sz="1200" b="1" spc="-65" dirty="0" err="1" smtClean="0">
                <a:latin typeface="+mn-lt"/>
                <a:cs typeface="Calibri"/>
              </a:rPr>
              <a:t>r</a:t>
            </a:r>
            <a:r>
              <a:rPr lang="en-US" sz="1200" b="1" spc="-20" dirty="0" err="1" smtClean="0">
                <a:latin typeface="+mn-lt"/>
                <a:cs typeface="Calibri"/>
              </a:rPr>
              <a:t>s</a:t>
            </a:r>
            <a:endParaRPr lang="en-US" sz="1200" dirty="0" smtClean="0">
              <a:latin typeface="+mn-lt"/>
              <a:cs typeface="Calibri"/>
            </a:endParaRPr>
          </a:p>
          <a:p>
            <a:pPr>
              <a:lnSpc>
                <a:spcPts val="950"/>
              </a:lnSpc>
              <a:spcBef>
                <a:spcPts val="46"/>
              </a:spcBef>
              <a:buClr>
                <a:srgbClr val="0053A6"/>
              </a:buClr>
              <a:buFont typeface="Arial"/>
              <a:buChar char="•"/>
            </a:pPr>
            <a:endParaRPr lang="en-US" sz="800" dirty="0" smtClean="0"/>
          </a:p>
          <a:p>
            <a:pPr marL="355600" indent="-343535">
              <a:lnSpc>
                <a:spcPct val="100000"/>
              </a:lnSpc>
              <a:buClr>
                <a:srgbClr val="0053A6"/>
              </a:buClr>
              <a:buFont typeface="Arial"/>
              <a:buChar char="•"/>
              <a:tabLst>
                <a:tab pos="355600" algn="l"/>
              </a:tabLst>
            </a:pPr>
            <a:r>
              <a:rPr lang="en-US" sz="1200" b="1" spc="-25" dirty="0" smtClean="0">
                <a:latin typeface="+mn-lt"/>
                <a:cs typeface="Calibri"/>
              </a:rPr>
              <a:t>Mean </a:t>
            </a:r>
            <a:r>
              <a:rPr lang="en-US" sz="1200" b="1" u="heavy" spc="-20" dirty="0" smtClean="0">
                <a:latin typeface="+mn-lt"/>
                <a:cs typeface="Calibri"/>
              </a:rPr>
              <a:t>+</a:t>
            </a:r>
            <a:r>
              <a:rPr lang="en-US" sz="1200" b="1" u="heavy" spc="-15" dirty="0" smtClean="0">
                <a:latin typeface="+mn-lt"/>
                <a:cs typeface="Calibri"/>
              </a:rPr>
              <a:t> </a:t>
            </a:r>
            <a:r>
              <a:rPr lang="en-US" sz="1200" b="1" spc="-25" dirty="0" smtClean="0">
                <a:latin typeface="+mn-lt"/>
                <a:cs typeface="Calibri"/>
              </a:rPr>
              <a:t>SD</a:t>
            </a:r>
            <a:r>
              <a:rPr lang="en-US" sz="1200" b="1" spc="-5" dirty="0" smtClean="0">
                <a:latin typeface="+mn-lt"/>
                <a:cs typeface="Calibri"/>
              </a:rPr>
              <a:t> </a:t>
            </a:r>
            <a:r>
              <a:rPr lang="en-US" sz="1200" b="1" spc="-20" dirty="0" smtClean="0">
                <a:latin typeface="+mn-lt"/>
                <a:cs typeface="Calibri"/>
              </a:rPr>
              <a:t>a</a:t>
            </a:r>
            <a:r>
              <a:rPr lang="en-US" sz="1200" b="1" spc="-75" dirty="0" smtClean="0">
                <a:latin typeface="+mn-lt"/>
                <a:cs typeface="Calibri"/>
              </a:rPr>
              <a:t>g</a:t>
            </a:r>
            <a:r>
              <a:rPr lang="en-US" sz="1200" b="1" spc="0" dirty="0" smtClean="0">
                <a:latin typeface="+mn-lt"/>
                <a:cs typeface="Calibri"/>
              </a:rPr>
              <a:t>e</a:t>
            </a:r>
            <a:r>
              <a:rPr lang="en-US" sz="1200" b="1" spc="15" dirty="0" smtClean="0">
                <a:latin typeface="+mn-lt"/>
                <a:cs typeface="Calibri"/>
              </a:rPr>
              <a:t> </a:t>
            </a:r>
            <a:r>
              <a:rPr lang="en-US" sz="1200" b="1" spc="-20" dirty="0" smtClean="0">
                <a:latin typeface="+mn-lt"/>
                <a:cs typeface="Calibri"/>
              </a:rPr>
              <a:t>30.4</a:t>
            </a:r>
            <a:r>
              <a:rPr lang="en-US" sz="1200" b="1" spc="-25" dirty="0" smtClean="0">
                <a:latin typeface="+mn-lt"/>
                <a:cs typeface="Calibri"/>
              </a:rPr>
              <a:t> </a:t>
            </a:r>
            <a:r>
              <a:rPr lang="en-US" sz="1200" b="1" u="heavy" spc="-20" dirty="0" smtClean="0">
                <a:latin typeface="+mn-lt"/>
                <a:cs typeface="Calibri"/>
              </a:rPr>
              <a:t>+</a:t>
            </a:r>
            <a:r>
              <a:rPr lang="en-US" sz="1200" b="1" spc="-5" dirty="0" smtClean="0">
                <a:latin typeface="+mn-lt"/>
                <a:cs typeface="Calibri"/>
              </a:rPr>
              <a:t> </a:t>
            </a:r>
            <a:r>
              <a:rPr lang="en-US" sz="1200" b="1" spc="-20" dirty="0" smtClean="0">
                <a:latin typeface="+mn-lt"/>
                <a:cs typeface="Calibri"/>
              </a:rPr>
              <a:t>4.3</a:t>
            </a:r>
            <a:r>
              <a:rPr lang="en-US" sz="1200" b="1" spc="-15" dirty="0" smtClean="0">
                <a:latin typeface="+mn-lt"/>
                <a:cs typeface="Calibri"/>
              </a:rPr>
              <a:t> </a:t>
            </a:r>
            <a:r>
              <a:rPr lang="en-US" sz="1200" b="1" spc="-70" dirty="0" smtClean="0">
                <a:latin typeface="+mn-lt"/>
                <a:cs typeface="Calibri"/>
              </a:rPr>
              <a:t>y</a:t>
            </a:r>
            <a:r>
              <a:rPr lang="en-US" sz="1200" b="1" spc="-20" dirty="0" smtClean="0">
                <a:latin typeface="+mn-lt"/>
                <a:cs typeface="Calibri"/>
              </a:rPr>
              <a:t>ea</a:t>
            </a:r>
            <a:r>
              <a:rPr lang="en-US" sz="1200" b="1" spc="-70" dirty="0" smtClean="0">
                <a:latin typeface="+mn-lt"/>
                <a:cs typeface="Calibri"/>
              </a:rPr>
              <a:t>r</a:t>
            </a:r>
            <a:r>
              <a:rPr lang="en-US" sz="1200" b="1" spc="-15" dirty="0" smtClean="0">
                <a:latin typeface="+mn-lt"/>
                <a:cs typeface="Calibri"/>
              </a:rPr>
              <a:t>s.</a:t>
            </a:r>
            <a:endParaRPr lang="en-US" sz="1200" dirty="0" smtClean="0">
              <a:latin typeface="+mn-lt"/>
              <a:cs typeface="Calibri"/>
            </a:endParaRPr>
          </a:p>
          <a:p>
            <a:pPr marL="698500">
              <a:lnSpc>
                <a:spcPct val="100000"/>
              </a:lnSpc>
            </a:pPr>
            <a:r>
              <a:rPr lang="en-US" sz="1200" b="1" spc="-90" dirty="0" smtClean="0">
                <a:solidFill>
                  <a:srgbClr val="0053A6"/>
                </a:solidFill>
                <a:latin typeface="+mn-lt"/>
                <a:cs typeface="Calibri"/>
              </a:rPr>
              <a:t>R</a:t>
            </a:r>
            <a:r>
              <a:rPr lang="en-US" sz="1200" b="1" spc="-20" dirty="0" smtClean="0">
                <a:solidFill>
                  <a:srgbClr val="0053A6"/>
                </a:solidFill>
                <a:latin typeface="+mn-lt"/>
                <a:cs typeface="Calibri"/>
              </a:rPr>
              <a:t>esults</a:t>
            </a:r>
            <a:endParaRPr lang="en-US" sz="1200" dirty="0" smtClean="0">
              <a:latin typeface="+mn-lt"/>
              <a:cs typeface="Calibri"/>
            </a:endParaRPr>
          </a:p>
          <a:p>
            <a:pPr>
              <a:lnSpc>
                <a:spcPts val="600"/>
              </a:lnSpc>
              <a:spcBef>
                <a:spcPts val="16"/>
              </a:spcBef>
            </a:pPr>
            <a:endParaRPr lang="en-US" sz="100" dirty="0" smtClean="0"/>
          </a:p>
          <a:p>
            <a:pPr>
              <a:lnSpc>
                <a:spcPts val="1000"/>
              </a:lnSpc>
            </a:pPr>
            <a:endParaRPr lang="en-US" sz="800" dirty="0" smtClean="0"/>
          </a:p>
          <a:p>
            <a:pPr>
              <a:lnSpc>
                <a:spcPts val="1000"/>
              </a:lnSpc>
            </a:pPr>
            <a:endParaRPr lang="en-US" sz="800" dirty="0" smtClean="0"/>
          </a:p>
          <a:p>
            <a:pPr>
              <a:lnSpc>
                <a:spcPts val="1000"/>
              </a:lnSpc>
            </a:pPr>
            <a:endParaRPr lang="en-US" sz="800" dirty="0" smtClean="0"/>
          </a:p>
          <a:p>
            <a:pPr>
              <a:lnSpc>
                <a:spcPts val="1000"/>
              </a:lnSpc>
            </a:pPr>
            <a:endParaRPr lang="en-US" sz="800" dirty="0" smtClean="0"/>
          </a:p>
          <a:p>
            <a:pPr>
              <a:lnSpc>
                <a:spcPts val="1000"/>
              </a:lnSpc>
            </a:pPr>
            <a:endParaRPr lang="en-US" sz="800" dirty="0" smtClean="0"/>
          </a:p>
          <a:p>
            <a:pPr marL="355600" indent="-343535">
              <a:lnSpc>
                <a:spcPct val="100000"/>
              </a:lnSpc>
              <a:buClr>
                <a:srgbClr val="0053A6"/>
              </a:buClr>
              <a:buFont typeface="Arial"/>
              <a:buChar char="•"/>
              <a:tabLst>
                <a:tab pos="355600" algn="l"/>
              </a:tabLst>
            </a:pPr>
            <a:r>
              <a:rPr lang="en-US" sz="1200" b="1" spc="-90" dirty="0" smtClean="0">
                <a:latin typeface="+mn-lt"/>
                <a:cs typeface="Calibri"/>
              </a:rPr>
              <a:t>P</a:t>
            </a:r>
            <a:r>
              <a:rPr lang="en-US" sz="1200" b="1" spc="-25" dirty="0" smtClean="0">
                <a:latin typeface="+mn-lt"/>
                <a:cs typeface="Calibri"/>
              </a:rPr>
              <a:t>o</a:t>
            </a:r>
            <a:r>
              <a:rPr lang="en-US" sz="1200" b="1" spc="-70" dirty="0" smtClean="0">
                <a:latin typeface="+mn-lt"/>
                <a:cs typeface="Calibri"/>
              </a:rPr>
              <a:t>s</a:t>
            </a:r>
            <a:r>
              <a:rPr lang="en-US" sz="1200" b="1" spc="-20" dirty="0" smtClean="0">
                <a:latin typeface="+mn-lt"/>
                <a:cs typeface="Calibri"/>
              </a:rPr>
              <a:t>tsu</a:t>
            </a:r>
            <a:r>
              <a:rPr lang="en-US" sz="1200" b="1" spc="-70" dirty="0" smtClean="0">
                <a:latin typeface="+mn-lt"/>
                <a:cs typeface="Calibri"/>
              </a:rPr>
              <a:t>r</a:t>
            </a:r>
            <a:r>
              <a:rPr lang="en-US" sz="1200" b="1" spc="-15" dirty="0" smtClean="0">
                <a:latin typeface="+mn-lt"/>
                <a:cs typeface="Calibri"/>
              </a:rPr>
              <a:t>gi</a:t>
            </a:r>
            <a:r>
              <a:rPr lang="en-US" sz="1200" b="1" spc="-45" dirty="0" smtClean="0">
                <a:latin typeface="+mn-lt"/>
                <a:cs typeface="Calibri"/>
              </a:rPr>
              <a:t>c</a:t>
            </a:r>
            <a:r>
              <a:rPr lang="en-US" sz="1200" b="1" spc="-15" dirty="0" smtClean="0">
                <a:latin typeface="+mn-lt"/>
                <a:cs typeface="Calibri"/>
              </a:rPr>
              <a:t>al</a:t>
            </a:r>
            <a:r>
              <a:rPr lang="en-US" sz="1200" b="1" spc="50" dirty="0" smtClean="0">
                <a:latin typeface="+mn-lt"/>
                <a:cs typeface="Calibri"/>
              </a:rPr>
              <a:t> </a:t>
            </a:r>
            <a:r>
              <a:rPr lang="en-US" sz="1200" b="1" spc="-40" dirty="0" smtClean="0">
                <a:latin typeface="+mn-lt"/>
                <a:cs typeface="Calibri"/>
              </a:rPr>
              <a:t>o</a:t>
            </a:r>
            <a:r>
              <a:rPr lang="en-US" sz="1200" b="1" spc="-80" dirty="0" smtClean="0">
                <a:latin typeface="+mn-lt"/>
                <a:cs typeface="Calibri"/>
              </a:rPr>
              <a:t>v</a:t>
            </a:r>
            <a:r>
              <a:rPr lang="en-US" sz="1200" b="1" spc="-15" dirty="0" smtClean="0">
                <a:latin typeface="+mn-lt"/>
                <a:cs typeface="Calibri"/>
              </a:rPr>
              <a:t>ari</a:t>
            </a:r>
            <a:r>
              <a:rPr lang="en-US" sz="1200" b="1" spc="-30" dirty="0" smtClean="0">
                <a:latin typeface="+mn-lt"/>
                <a:cs typeface="Calibri"/>
              </a:rPr>
              <a:t>a</a:t>
            </a:r>
            <a:r>
              <a:rPr lang="en-US" sz="1200" b="1" spc="-25" dirty="0" smtClean="0">
                <a:latin typeface="+mn-lt"/>
                <a:cs typeface="Calibri"/>
              </a:rPr>
              <a:t>n</a:t>
            </a:r>
            <a:r>
              <a:rPr lang="en-US" sz="1200" b="1" spc="20" dirty="0" smtClean="0">
                <a:latin typeface="+mn-lt"/>
                <a:cs typeface="Calibri"/>
              </a:rPr>
              <a:t> </a:t>
            </a:r>
            <a:r>
              <a:rPr lang="en-US" sz="1200" b="1" spc="-70" dirty="0" smtClean="0">
                <a:latin typeface="+mn-lt"/>
                <a:cs typeface="Calibri"/>
              </a:rPr>
              <a:t>f</a:t>
            </a:r>
            <a:r>
              <a:rPr lang="en-US" sz="1200" b="1" spc="-20" dirty="0" smtClean="0">
                <a:latin typeface="+mn-lt"/>
                <a:cs typeface="Calibri"/>
              </a:rPr>
              <a:t>ailu</a:t>
            </a:r>
            <a:r>
              <a:rPr lang="en-US" sz="1200" b="1" spc="-65" dirty="0" smtClean="0">
                <a:latin typeface="+mn-lt"/>
                <a:cs typeface="Calibri"/>
              </a:rPr>
              <a:t>r</a:t>
            </a:r>
            <a:r>
              <a:rPr lang="en-US" sz="1200" b="1" spc="-25" dirty="0" smtClean="0">
                <a:latin typeface="+mn-lt"/>
                <a:cs typeface="Calibri"/>
              </a:rPr>
              <a:t>e</a:t>
            </a:r>
            <a:r>
              <a:rPr lang="en-US" sz="1200" b="1" spc="5" dirty="0" smtClean="0">
                <a:latin typeface="+mn-lt"/>
                <a:cs typeface="Calibri"/>
              </a:rPr>
              <a:t> </a:t>
            </a:r>
            <a:r>
              <a:rPr lang="en-US" sz="1200" b="1" spc="-80" dirty="0" smtClean="0">
                <a:latin typeface="+mn-lt"/>
                <a:cs typeface="Calibri"/>
              </a:rPr>
              <a:t>w</a:t>
            </a:r>
            <a:r>
              <a:rPr lang="en-US" sz="1200" b="1" spc="-20" dirty="0" smtClean="0">
                <a:latin typeface="+mn-lt"/>
                <a:cs typeface="Calibri"/>
              </a:rPr>
              <a:t>as</a:t>
            </a:r>
            <a:endParaRPr lang="en-US" sz="1200" dirty="0" smtClean="0">
              <a:latin typeface="+mn-lt"/>
              <a:cs typeface="Calibri"/>
            </a:endParaRPr>
          </a:p>
          <a:p>
            <a:pPr marL="355600">
              <a:lnSpc>
                <a:spcPct val="100000"/>
              </a:lnSpc>
            </a:pPr>
            <a:r>
              <a:rPr lang="en-US" sz="1200" b="1" spc="-25" dirty="0" smtClean="0">
                <a:latin typeface="+mn-lt"/>
                <a:cs typeface="Calibri"/>
              </a:rPr>
              <a:t>docume</a:t>
            </a:r>
            <a:r>
              <a:rPr lang="en-US" sz="1200" b="1" spc="-60" dirty="0" smtClean="0">
                <a:latin typeface="+mn-lt"/>
                <a:cs typeface="Calibri"/>
              </a:rPr>
              <a:t>n</a:t>
            </a:r>
            <a:r>
              <a:rPr lang="en-US" sz="1200" b="1" spc="-70" dirty="0" smtClean="0">
                <a:latin typeface="+mn-lt"/>
                <a:cs typeface="Calibri"/>
              </a:rPr>
              <a:t>t</a:t>
            </a:r>
            <a:r>
              <a:rPr lang="en-US" sz="1200" b="1" spc="-25" dirty="0" smtClean="0">
                <a:latin typeface="+mn-lt"/>
                <a:cs typeface="Calibri"/>
              </a:rPr>
              <a:t>ed</a:t>
            </a:r>
            <a:r>
              <a:rPr lang="en-US" sz="1200" b="1" spc="10" dirty="0" smtClean="0">
                <a:latin typeface="+mn-lt"/>
                <a:cs typeface="Calibri"/>
              </a:rPr>
              <a:t> </a:t>
            </a:r>
            <a:r>
              <a:rPr lang="en-US" sz="1200" b="1" spc="-20" dirty="0" smtClean="0">
                <a:latin typeface="+mn-lt"/>
                <a:cs typeface="Calibri"/>
              </a:rPr>
              <a:t>in</a:t>
            </a:r>
            <a:r>
              <a:rPr lang="en-US" sz="1200" b="1" spc="15" dirty="0" smtClean="0">
                <a:latin typeface="+mn-lt"/>
                <a:cs typeface="Calibri"/>
              </a:rPr>
              <a:t> </a:t>
            </a:r>
            <a:r>
              <a:rPr lang="en-US" sz="1200" b="1" spc="-25" dirty="0" smtClean="0">
                <a:latin typeface="+mn-lt"/>
                <a:cs typeface="Calibri"/>
              </a:rPr>
              <a:t>3</a:t>
            </a:r>
            <a:r>
              <a:rPr lang="en-US" sz="1200" b="1" spc="-15" dirty="0" smtClean="0">
                <a:latin typeface="+mn-lt"/>
                <a:cs typeface="Calibri"/>
              </a:rPr>
              <a:t> </a:t>
            </a:r>
            <a:r>
              <a:rPr lang="en-US" sz="1200" b="1" spc="-30" dirty="0" smtClean="0">
                <a:latin typeface="+mn-lt"/>
                <a:cs typeface="Calibri"/>
              </a:rPr>
              <a:t>c</a:t>
            </a:r>
            <a:r>
              <a:rPr lang="en-US" sz="1200" b="1" spc="-20" dirty="0" smtClean="0">
                <a:latin typeface="+mn-lt"/>
                <a:cs typeface="Calibri"/>
              </a:rPr>
              <a:t>ases</a:t>
            </a:r>
            <a:endParaRPr lang="en-US" sz="1200" dirty="0" smtClean="0">
              <a:latin typeface="+mn-lt"/>
              <a:cs typeface="Calibri"/>
            </a:endParaRPr>
          </a:p>
          <a:p>
            <a:pPr>
              <a:lnSpc>
                <a:spcPts val="950"/>
              </a:lnSpc>
              <a:spcBef>
                <a:spcPts val="11"/>
              </a:spcBef>
            </a:pPr>
            <a:endParaRPr lang="en-US" sz="800" dirty="0" smtClean="0"/>
          </a:p>
          <a:p>
            <a:pPr marL="12700">
              <a:lnSpc>
                <a:spcPct val="100000"/>
              </a:lnSpc>
            </a:pPr>
            <a:r>
              <a:rPr lang="en-US" sz="1200" spc="-15" dirty="0" smtClean="0">
                <a:solidFill>
                  <a:srgbClr val="0053A6"/>
                </a:solidFill>
                <a:latin typeface="Arial"/>
                <a:cs typeface="Arial"/>
              </a:rPr>
              <a:t>•</a:t>
            </a:r>
            <a:r>
              <a:rPr lang="en-US" sz="1200" spc="190" dirty="0" smtClean="0">
                <a:solidFill>
                  <a:srgbClr val="0053A6"/>
                </a:solidFill>
                <a:latin typeface="Arial"/>
                <a:cs typeface="Arial"/>
              </a:rPr>
              <a:t> </a:t>
            </a:r>
            <a:r>
              <a:rPr lang="en-US" sz="1200" b="1" spc="-25" dirty="0" smtClean="0">
                <a:solidFill>
                  <a:srgbClr val="6F2F9F"/>
                </a:solidFill>
                <a:latin typeface="+mn-lt"/>
                <a:cs typeface="Calibri"/>
              </a:rPr>
              <a:t>A</a:t>
            </a:r>
            <a:r>
              <a:rPr lang="en-US" sz="1200" b="1" spc="-5" dirty="0" smtClean="0">
                <a:solidFill>
                  <a:srgbClr val="6F2F9F"/>
                </a:solidFill>
                <a:latin typeface="+mn-lt"/>
                <a:cs typeface="Calibri"/>
              </a:rPr>
              <a:t> </a:t>
            </a:r>
            <a:r>
              <a:rPr lang="en-US" sz="1200" b="1" spc="-90" dirty="0" smtClean="0">
                <a:solidFill>
                  <a:srgbClr val="6F2F9F"/>
                </a:solidFill>
                <a:latin typeface="+mn-lt"/>
                <a:cs typeface="Calibri"/>
              </a:rPr>
              <a:t>r</a:t>
            </a:r>
            <a:r>
              <a:rPr lang="en-US" sz="1200" b="1" spc="-65" dirty="0" smtClean="0">
                <a:solidFill>
                  <a:srgbClr val="6F2F9F"/>
                </a:solidFill>
                <a:latin typeface="+mn-lt"/>
                <a:cs typeface="Calibri"/>
              </a:rPr>
              <a:t>a</a:t>
            </a:r>
            <a:r>
              <a:rPr lang="en-US" sz="1200" b="1" spc="-70" dirty="0" smtClean="0">
                <a:solidFill>
                  <a:srgbClr val="6F2F9F"/>
                </a:solidFill>
                <a:latin typeface="+mn-lt"/>
                <a:cs typeface="Calibri"/>
              </a:rPr>
              <a:t>t</a:t>
            </a:r>
            <a:r>
              <a:rPr lang="en-US" sz="1200" b="1" spc="-25" dirty="0" smtClean="0">
                <a:solidFill>
                  <a:srgbClr val="6F2F9F"/>
                </a:solidFill>
                <a:latin typeface="+mn-lt"/>
                <a:cs typeface="Calibri"/>
              </a:rPr>
              <a:t>e</a:t>
            </a:r>
            <a:r>
              <a:rPr lang="en-US" sz="1200" b="1" spc="5" dirty="0" smtClean="0">
                <a:solidFill>
                  <a:srgbClr val="6F2F9F"/>
                </a:solidFill>
                <a:latin typeface="+mn-lt"/>
                <a:cs typeface="Calibri"/>
              </a:rPr>
              <a:t> </a:t>
            </a:r>
            <a:r>
              <a:rPr lang="en-US" sz="1200" b="1" spc="-20" dirty="0" smtClean="0">
                <a:solidFill>
                  <a:srgbClr val="6F2F9F"/>
                </a:solidFill>
                <a:latin typeface="+mn-lt"/>
                <a:cs typeface="Calibri"/>
              </a:rPr>
              <a:t>of</a:t>
            </a:r>
            <a:r>
              <a:rPr lang="en-US" sz="1200" b="1" spc="10" dirty="0" smtClean="0">
                <a:solidFill>
                  <a:srgbClr val="6F2F9F"/>
                </a:solidFill>
                <a:latin typeface="+mn-lt"/>
                <a:cs typeface="Calibri"/>
              </a:rPr>
              <a:t> </a:t>
            </a:r>
            <a:r>
              <a:rPr lang="en-US" sz="1200" b="1" spc="-20" dirty="0" smtClean="0">
                <a:solidFill>
                  <a:srgbClr val="6F2F9F"/>
                </a:solidFill>
                <a:latin typeface="+mn-lt"/>
                <a:cs typeface="Calibri"/>
              </a:rPr>
              <a:t>2.4%</a:t>
            </a:r>
            <a:r>
              <a:rPr lang="en-US" sz="1200" b="1" spc="-25" dirty="0" smtClean="0">
                <a:solidFill>
                  <a:srgbClr val="6F2F9F"/>
                </a:solidFill>
                <a:latin typeface="+mn-lt"/>
                <a:cs typeface="Calibri"/>
              </a:rPr>
              <a:t> </a:t>
            </a:r>
            <a:r>
              <a:rPr lang="en-US" sz="1200" b="1" spc="-20" dirty="0" smtClean="0">
                <a:latin typeface="+mn-lt"/>
                <a:cs typeface="Calibri"/>
              </a:rPr>
              <a:t>(95</a:t>
            </a:r>
            <a:r>
              <a:rPr lang="en-US" sz="1200" b="1" spc="-30" dirty="0" smtClean="0">
                <a:latin typeface="+mn-lt"/>
                <a:cs typeface="Calibri"/>
              </a:rPr>
              <a:t>%</a:t>
            </a:r>
            <a:r>
              <a:rPr lang="en-US" sz="1200" b="1" spc="-5" dirty="0" smtClean="0">
                <a:latin typeface="+mn-lt"/>
                <a:cs typeface="Calibri"/>
              </a:rPr>
              <a:t> </a:t>
            </a:r>
            <a:r>
              <a:rPr lang="en-US" sz="1200" b="1" spc="-20" dirty="0" smtClean="0">
                <a:latin typeface="+mn-lt"/>
                <a:cs typeface="Calibri"/>
              </a:rPr>
              <a:t>CI 0.5</a:t>
            </a:r>
            <a:r>
              <a:rPr lang="en-US" sz="1200" b="1" spc="-25" dirty="0" smtClean="0">
                <a:latin typeface="+mn-lt"/>
                <a:cs typeface="Calibri"/>
              </a:rPr>
              <a:t>%</a:t>
            </a:r>
            <a:r>
              <a:rPr lang="en-US" sz="1200" b="1" spc="-20" dirty="0" smtClean="0">
                <a:latin typeface="+mn-lt"/>
                <a:cs typeface="Calibri"/>
              </a:rPr>
              <a:t>-6.8%).</a:t>
            </a:r>
            <a:endParaRPr lang="en-US" sz="1200" dirty="0" smtClean="0">
              <a:latin typeface="+mn-lt"/>
              <a:cs typeface="Calibri"/>
            </a:endParaRPr>
          </a:p>
          <a:p>
            <a:pPr>
              <a:lnSpc>
                <a:spcPts val="900"/>
              </a:lnSpc>
              <a:spcBef>
                <a:spcPts val="40"/>
              </a:spcBef>
            </a:pPr>
            <a:endParaRPr lang="en-US" sz="800" dirty="0" smtClean="0"/>
          </a:p>
          <a:p>
            <a:pPr marL="355600" marR="1122045" indent="-343535">
              <a:lnSpc>
                <a:spcPct val="100400"/>
              </a:lnSpc>
              <a:buClr>
                <a:srgbClr val="0053A6"/>
              </a:buClr>
              <a:buFont typeface="Arial"/>
              <a:buChar char="•"/>
              <a:tabLst>
                <a:tab pos="355600" algn="l"/>
              </a:tabLst>
            </a:pPr>
            <a:r>
              <a:rPr lang="en-US" sz="1200" b="1" spc="-20" dirty="0" smtClean="0">
                <a:latin typeface="+mn-lt"/>
                <a:cs typeface="Calibri"/>
              </a:rPr>
              <a:t>In </a:t>
            </a:r>
            <a:r>
              <a:rPr lang="en-US" sz="1200" b="1" spc="-15" dirty="0" smtClean="0">
                <a:latin typeface="+mn-lt"/>
                <a:cs typeface="Calibri"/>
              </a:rPr>
              <a:t>all </a:t>
            </a:r>
            <a:r>
              <a:rPr lang="en-US" sz="1200" b="1" spc="-30" dirty="0" smtClean="0">
                <a:latin typeface="+mn-lt"/>
                <a:cs typeface="Calibri"/>
              </a:rPr>
              <a:t>c</a:t>
            </a:r>
            <a:r>
              <a:rPr lang="en-US" sz="1200" b="1" spc="-20" dirty="0" smtClean="0">
                <a:latin typeface="+mn-lt"/>
                <a:cs typeface="Calibri"/>
              </a:rPr>
              <a:t>ases,</a:t>
            </a:r>
            <a:r>
              <a:rPr lang="en-US" sz="1200" b="1" spc="15" dirty="0" smtClean="0">
                <a:latin typeface="+mn-lt"/>
                <a:cs typeface="Calibri"/>
              </a:rPr>
              <a:t> </a:t>
            </a:r>
            <a:r>
              <a:rPr lang="en-US" sz="1200" b="1" spc="-20" dirty="0" smtClean="0">
                <a:latin typeface="+mn-lt"/>
                <a:cs typeface="Calibri"/>
              </a:rPr>
              <a:t>this </a:t>
            </a:r>
            <a:r>
              <a:rPr lang="en-US" sz="1200" b="1" spc="-30" dirty="0" smtClean="0">
                <a:latin typeface="+mn-lt"/>
                <a:cs typeface="Calibri"/>
              </a:rPr>
              <a:t>c</a:t>
            </a:r>
            <a:r>
              <a:rPr lang="en-US" sz="1200" b="1" spc="-20" dirty="0" smtClean="0">
                <a:latin typeface="+mn-lt"/>
                <a:cs typeface="Calibri"/>
              </a:rPr>
              <a:t>ompli</a:t>
            </a:r>
            <a:r>
              <a:rPr lang="en-US" sz="1200" b="1" spc="-50" dirty="0" smtClean="0">
                <a:latin typeface="+mn-lt"/>
                <a:cs typeface="Calibri"/>
              </a:rPr>
              <a:t>c</a:t>
            </a:r>
            <a:r>
              <a:rPr lang="en-US" sz="1200" b="1" spc="-65" dirty="0" smtClean="0">
                <a:latin typeface="+mn-lt"/>
                <a:cs typeface="Calibri"/>
              </a:rPr>
              <a:t>a</a:t>
            </a:r>
            <a:r>
              <a:rPr lang="en-US" sz="1200" b="1" spc="-20" dirty="0" smtClean="0">
                <a:latin typeface="+mn-lt"/>
                <a:cs typeface="Calibri"/>
              </a:rPr>
              <a:t>tion occur</a:t>
            </a:r>
            <a:r>
              <a:rPr lang="en-US" sz="1200" b="1" spc="-80" dirty="0" smtClean="0">
                <a:latin typeface="+mn-lt"/>
                <a:cs typeface="Calibri"/>
              </a:rPr>
              <a:t>r</a:t>
            </a:r>
            <a:r>
              <a:rPr lang="en-US" sz="1200" b="1" spc="-25" dirty="0" smtClean="0">
                <a:latin typeface="+mn-lt"/>
                <a:cs typeface="Calibri"/>
              </a:rPr>
              <a:t>ed</a:t>
            </a:r>
            <a:r>
              <a:rPr lang="en-US" sz="1200" b="1" spc="35" dirty="0" smtClean="0">
                <a:latin typeface="+mn-lt"/>
                <a:cs typeface="Calibri"/>
              </a:rPr>
              <a:t> </a:t>
            </a:r>
            <a:r>
              <a:rPr lang="en-US" sz="1200" b="1" spc="-25" dirty="0" smtClean="0">
                <a:latin typeface="+mn-lt"/>
                <a:cs typeface="Calibri"/>
              </a:rPr>
              <a:t>immedi</a:t>
            </a:r>
            <a:r>
              <a:rPr lang="en-US" sz="1200" b="1" spc="-60" dirty="0" smtClean="0">
                <a:latin typeface="+mn-lt"/>
                <a:cs typeface="Calibri"/>
              </a:rPr>
              <a:t>a</a:t>
            </a:r>
            <a:r>
              <a:rPr lang="en-US" sz="1200" b="1" spc="-70" dirty="0" smtClean="0">
                <a:latin typeface="+mn-lt"/>
                <a:cs typeface="Calibri"/>
              </a:rPr>
              <a:t>t</a:t>
            </a:r>
            <a:r>
              <a:rPr lang="en-US" sz="1200" b="1" spc="-20" dirty="0" smtClean="0">
                <a:latin typeface="+mn-lt"/>
                <a:cs typeface="Calibri"/>
              </a:rPr>
              <a:t>ely</a:t>
            </a:r>
            <a:r>
              <a:rPr lang="en-US" sz="1200" b="1" spc="20" dirty="0" smtClean="0">
                <a:latin typeface="+mn-lt"/>
                <a:cs typeface="Calibri"/>
              </a:rPr>
              <a:t> </a:t>
            </a:r>
            <a:r>
              <a:rPr lang="en-US" sz="1200" b="1" spc="-55" dirty="0" smtClean="0">
                <a:latin typeface="+mn-lt"/>
                <a:cs typeface="Calibri"/>
              </a:rPr>
              <a:t>a</a:t>
            </a:r>
            <a:r>
              <a:rPr lang="en-US" sz="1200" b="1" spc="-15" dirty="0" smtClean="0">
                <a:latin typeface="+mn-lt"/>
                <a:cs typeface="Calibri"/>
              </a:rPr>
              <a:t>f</a:t>
            </a:r>
            <a:r>
              <a:rPr lang="en-US" sz="1200" b="1" spc="-75" dirty="0" smtClean="0">
                <a:latin typeface="+mn-lt"/>
                <a:cs typeface="Calibri"/>
              </a:rPr>
              <a:t>t</a:t>
            </a:r>
            <a:r>
              <a:rPr lang="en-US" sz="1200" b="1" spc="0" dirty="0" smtClean="0">
                <a:latin typeface="+mn-lt"/>
                <a:cs typeface="Calibri"/>
              </a:rPr>
              <a:t>er </a:t>
            </a:r>
            <a:r>
              <a:rPr lang="en-US" sz="1200" b="1" spc="-20" dirty="0" smtClean="0">
                <a:latin typeface="+mn-lt"/>
                <a:cs typeface="Calibri"/>
              </a:rPr>
              <a:t>su</a:t>
            </a:r>
            <a:r>
              <a:rPr lang="en-US" sz="1200" b="1" spc="-65" dirty="0" smtClean="0">
                <a:latin typeface="+mn-lt"/>
                <a:cs typeface="Calibri"/>
              </a:rPr>
              <a:t>r</a:t>
            </a:r>
            <a:r>
              <a:rPr lang="en-US" sz="1200" b="1" spc="-70" dirty="0" smtClean="0">
                <a:latin typeface="+mn-lt"/>
                <a:cs typeface="Calibri"/>
              </a:rPr>
              <a:t>g</a:t>
            </a:r>
            <a:r>
              <a:rPr lang="en-US" sz="1200" b="1" spc="0" dirty="0" smtClean="0">
                <a:latin typeface="+mn-lt"/>
                <a:cs typeface="Calibri"/>
              </a:rPr>
              <a:t>e</a:t>
            </a:r>
          </a:p>
          <a:p>
            <a:pPr marL="354965" marR="216535" indent="-342900">
              <a:lnSpc>
                <a:spcPct val="80000"/>
              </a:lnSpc>
              <a:buClr>
                <a:srgbClr val="0053A6"/>
              </a:buClr>
              <a:buFont typeface="Arial"/>
              <a:buChar char="•"/>
              <a:tabLst>
                <a:tab pos="449580" algn="l"/>
              </a:tabLst>
            </a:pPr>
            <a:r>
              <a:rPr lang="en-US" sz="1200" b="1" spc="0" dirty="0" smtClean="0">
                <a:latin typeface="+mn-lt"/>
                <a:cs typeface="Calibri"/>
              </a:rPr>
              <a:t>Results: </a:t>
            </a:r>
            <a:r>
              <a:rPr lang="en-US" sz="1200" b="1" spc="-15" dirty="0" smtClean="0">
                <a:latin typeface="+mn-lt"/>
                <a:cs typeface="Calibri"/>
              </a:rPr>
              <a:t>All</a:t>
            </a:r>
            <a:r>
              <a:rPr lang="en-US" sz="1200" b="1" spc="5" dirty="0" smtClean="0">
                <a:latin typeface="+mn-lt"/>
                <a:cs typeface="Calibri"/>
              </a:rPr>
              <a:t> </a:t>
            </a:r>
            <a:r>
              <a:rPr lang="en-US" sz="1200" b="1" spc="-15" dirty="0" smtClean="0">
                <a:latin typeface="+mn-lt"/>
                <a:cs typeface="Calibri"/>
              </a:rPr>
              <a:t>a</a:t>
            </a:r>
            <a:r>
              <a:rPr lang="en-US" sz="1200" b="1" spc="0" dirty="0" smtClean="0">
                <a:latin typeface="+mn-lt"/>
                <a:cs typeface="Calibri"/>
              </a:rPr>
              <a:t>f</a:t>
            </a:r>
            <a:r>
              <a:rPr lang="en-US" sz="1200" b="1" spc="-65" dirty="0" smtClean="0">
                <a:latin typeface="+mn-lt"/>
                <a:cs typeface="Calibri"/>
              </a:rPr>
              <a:t>f</a:t>
            </a:r>
            <a:r>
              <a:rPr lang="en-US" sz="1200" b="1" spc="0" dirty="0" smtClean="0">
                <a:latin typeface="+mn-lt"/>
                <a:cs typeface="Calibri"/>
              </a:rPr>
              <a:t>ec</a:t>
            </a:r>
            <a:r>
              <a:rPr lang="en-US" sz="1200" b="1" spc="-50" dirty="0" smtClean="0">
                <a:latin typeface="+mn-lt"/>
                <a:cs typeface="Calibri"/>
              </a:rPr>
              <a:t>t</a:t>
            </a:r>
            <a:r>
              <a:rPr lang="en-US" sz="1200" b="1" spc="0" dirty="0" smtClean="0">
                <a:latin typeface="+mn-lt"/>
                <a:cs typeface="Calibri"/>
              </a:rPr>
              <a:t>ed</a:t>
            </a:r>
            <a:r>
              <a:rPr lang="en-US" sz="1200" b="1" spc="15" dirty="0" smtClean="0">
                <a:latin typeface="+mn-lt"/>
                <a:cs typeface="Calibri"/>
              </a:rPr>
              <a:t> </a:t>
            </a:r>
            <a:r>
              <a:rPr lang="en-US" sz="1200" b="1" spc="-25" dirty="0" smtClean="0">
                <a:latin typeface="+mn-lt"/>
                <a:cs typeface="Calibri"/>
              </a:rPr>
              <a:t>w</a:t>
            </a:r>
            <a:r>
              <a:rPr lang="en-US" sz="1200" b="1" spc="0" dirty="0" smtClean="0">
                <a:latin typeface="+mn-lt"/>
                <a:cs typeface="Calibri"/>
              </a:rPr>
              <a:t>omen </a:t>
            </a:r>
            <a:r>
              <a:rPr lang="en-US" sz="1200" b="1" spc="-25" dirty="0" smtClean="0">
                <a:latin typeface="+mn-lt"/>
                <a:cs typeface="Calibri"/>
              </a:rPr>
              <a:t>r</a:t>
            </a:r>
            <a:r>
              <a:rPr lang="en-US" sz="1200" b="1" spc="0" dirty="0" smtClean="0">
                <a:latin typeface="+mn-lt"/>
                <a:cs typeface="Calibri"/>
              </a:rPr>
              <a:t>epor</a:t>
            </a:r>
            <a:r>
              <a:rPr lang="en-US" sz="1200" b="1" spc="-45" dirty="0" smtClean="0">
                <a:latin typeface="+mn-lt"/>
                <a:cs typeface="Calibri"/>
              </a:rPr>
              <a:t>t</a:t>
            </a:r>
            <a:r>
              <a:rPr lang="en-US" sz="1200" b="1" spc="0" dirty="0" smtClean="0">
                <a:latin typeface="+mn-lt"/>
                <a:cs typeface="Calibri"/>
              </a:rPr>
              <a:t>ed </a:t>
            </a:r>
            <a:r>
              <a:rPr lang="en-US" sz="1200" b="1" spc="-30" dirty="0" smtClean="0">
                <a:latin typeface="+mn-lt"/>
                <a:cs typeface="Calibri"/>
              </a:rPr>
              <a:t>r</a:t>
            </a:r>
            <a:r>
              <a:rPr lang="en-US" sz="1200" b="1" spc="0" dirty="0" smtClean="0">
                <a:latin typeface="+mn-lt"/>
                <a:cs typeface="Calibri"/>
              </a:rPr>
              <a:t>e</a:t>
            </a:r>
            <a:r>
              <a:rPr lang="en-US" sz="1200" b="1" spc="-15" dirty="0" smtClean="0">
                <a:latin typeface="+mn-lt"/>
                <a:cs typeface="Calibri"/>
              </a:rPr>
              <a:t>g</a:t>
            </a:r>
            <a:r>
              <a:rPr lang="en-US" sz="1200" b="1" spc="0" dirty="0" smtClean="0">
                <a:latin typeface="+mn-lt"/>
                <a:cs typeface="Calibri"/>
              </a:rPr>
              <a:t>ular men</a:t>
            </a:r>
            <a:r>
              <a:rPr lang="en-US" sz="1200" b="1" spc="-30" dirty="0" smtClean="0">
                <a:latin typeface="+mn-lt"/>
                <a:cs typeface="Calibri"/>
              </a:rPr>
              <a:t>s</a:t>
            </a:r>
            <a:r>
              <a:rPr lang="en-US" sz="1200" b="1" spc="-15" dirty="0" smtClean="0">
                <a:latin typeface="+mn-lt"/>
                <a:cs typeface="Calibri"/>
              </a:rPr>
              <a:t>trual c</a:t>
            </a:r>
            <a:r>
              <a:rPr lang="en-US" sz="1200" b="1" spc="-35" dirty="0" smtClean="0">
                <a:latin typeface="+mn-lt"/>
                <a:cs typeface="Calibri"/>
              </a:rPr>
              <a:t>y</a:t>
            </a:r>
            <a:r>
              <a:rPr lang="en-US" sz="1200" b="1" spc="0" dirty="0" smtClean="0">
                <a:latin typeface="+mn-lt"/>
                <a:cs typeface="Calibri"/>
              </a:rPr>
              <a:t>cle</a:t>
            </a:r>
            <a:r>
              <a:rPr lang="en-US" sz="1200" b="1" spc="-5" dirty="0" smtClean="0">
                <a:latin typeface="+mn-lt"/>
                <a:cs typeface="Calibri"/>
              </a:rPr>
              <a:t> </a:t>
            </a:r>
            <a:r>
              <a:rPr lang="en-US" sz="1200" b="1" spc="0" dirty="0" smtClean="0">
                <a:latin typeface="+mn-lt"/>
                <a:cs typeface="Calibri"/>
              </a:rPr>
              <a:t>b</a:t>
            </a:r>
            <a:r>
              <a:rPr lang="en-US" sz="1200" b="1" spc="-30" dirty="0" smtClean="0">
                <a:latin typeface="+mn-lt"/>
                <a:cs typeface="Calibri"/>
              </a:rPr>
              <a:t>e</a:t>
            </a:r>
            <a:r>
              <a:rPr lang="en-US" sz="1200" b="1" spc="-50" dirty="0" smtClean="0">
                <a:latin typeface="+mn-lt"/>
                <a:cs typeface="Calibri"/>
              </a:rPr>
              <a:t>f</a:t>
            </a:r>
            <a:r>
              <a:rPr lang="en-US" sz="1200" b="1" spc="0" dirty="0" smtClean="0">
                <a:latin typeface="+mn-lt"/>
                <a:cs typeface="Calibri"/>
              </a:rPr>
              <a:t>o</a:t>
            </a:r>
            <a:r>
              <a:rPr lang="en-US" sz="1200" b="1" spc="-30" dirty="0" smtClean="0">
                <a:latin typeface="+mn-lt"/>
                <a:cs typeface="Calibri"/>
              </a:rPr>
              <a:t>r</a:t>
            </a:r>
            <a:r>
              <a:rPr lang="en-US" sz="1200" b="1" spc="0" dirty="0" smtClean="0">
                <a:latin typeface="+mn-lt"/>
                <a:cs typeface="Calibri"/>
              </a:rPr>
              <a:t>e</a:t>
            </a:r>
            <a:r>
              <a:rPr lang="en-US" sz="1200" b="1" spc="-5" dirty="0" smtClean="0">
                <a:latin typeface="+mn-lt"/>
                <a:cs typeface="Calibri"/>
              </a:rPr>
              <a:t> </a:t>
            </a:r>
            <a:r>
              <a:rPr lang="en-US" sz="1200" b="1" spc="-20" dirty="0" smtClean="0">
                <a:latin typeface="+mn-lt"/>
                <a:cs typeface="Calibri"/>
              </a:rPr>
              <a:t>the</a:t>
            </a:r>
            <a:r>
              <a:rPr lang="en-US" sz="1200" b="1" spc="20" dirty="0" smtClean="0">
                <a:latin typeface="+mn-lt"/>
                <a:cs typeface="Calibri"/>
              </a:rPr>
              <a:t> </a:t>
            </a:r>
            <a:r>
              <a:rPr lang="en-US" sz="1200" b="1" spc="-10" dirty="0" smtClean="0">
                <a:latin typeface="+mn-lt"/>
                <a:cs typeface="Calibri"/>
              </a:rPr>
              <a:t>i</a:t>
            </a:r>
            <a:r>
              <a:rPr lang="en-US" sz="1200" b="1" spc="-45" dirty="0" smtClean="0">
                <a:latin typeface="+mn-lt"/>
                <a:cs typeface="Calibri"/>
              </a:rPr>
              <a:t>n</a:t>
            </a:r>
            <a:r>
              <a:rPr lang="en-US" sz="1200" b="1" spc="-55" dirty="0" smtClean="0">
                <a:latin typeface="+mn-lt"/>
                <a:cs typeface="Calibri"/>
              </a:rPr>
              <a:t>t</a:t>
            </a:r>
            <a:r>
              <a:rPr lang="en-US" sz="1200" b="1" spc="0" dirty="0" smtClean="0">
                <a:latin typeface="+mn-lt"/>
                <a:cs typeface="Calibri"/>
              </a:rPr>
              <a:t>e</a:t>
            </a:r>
            <a:r>
              <a:rPr lang="en-US" sz="1200" b="1" spc="15" dirty="0" smtClean="0">
                <a:latin typeface="+mn-lt"/>
                <a:cs typeface="Calibri"/>
              </a:rPr>
              <a:t>r</a:t>
            </a:r>
            <a:r>
              <a:rPr lang="en-US" sz="1200" b="1" spc="-40" dirty="0" smtClean="0">
                <a:latin typeface="+mn-lt"/>
                <a:cs typeface="Calibri"/>
              </a:rPr>
              <a:t>v</a:t>
            </a:r>
            <a:r>
              <a:rPr lang="en-US" sz="1200" b="1" spc="0" dirty="0" smtClean="0">
                <a:latin typeface="+mn-lt"/>
                <a:cs typeface="Calibri"/>
              </a:rPr>
              <a:t>e</a:t>
            </a:r>
            <a:r>
              <a:rPr lang="en-US" sz="1200" b="1" spc="-40" dirty="0" smtClean="0">
                <a:latin typeface="+mn-lt"/>
                <a:cs typeface="Calibri"/>
              </a:rPr>
              <a:t>n</a:t>
            </a:r>
            <a:r>
              <a:rPr lang="en-US" sz="1200" b="1" spc="-15" dirty="0" smtClean="0">
                <a:latin typeface="+mn-lt"/>
                <a:cs typeface="Calibri"/>
              </a:rPr>
              <a:t>tion, and </a:t>
            </a:r>
            <a:r>
              <a:rPr lang="en-US" sz="1200" b="1" spc="-20" dirty="0" smtClean="0">
                <a:latin typeface="+mn-lt"/>
                <a:cs typeface="Calibri"/>
              </a:rPr>
              <a:t>o</a:t>
            </a:r>
            <a:r>
              <a:rPr lang="en-US" sz="1200" b="1" spc="-75" dirty="0" smtClean="0">
                <a:latin typeface="+mn-lt"/>
                <a:cs typeface="Calibri"/>
              </a:rPr>
              <a:t>v</a:t>
            </a:r>
            <a:r>
              <a:rPr lang="en-US" sz="1200" b="1" spc="-15" dirty="0" smtClean="0">
                <a:latin typeface="+mn-lt"/>
                <a:cs typeface="Calibri"/>
              </a:rPr>
              <a:t>ar</a:t>
            </a:r>
            <a:r>
              <a:rPr lang="en-US" sz="1200" b="1" spc="-5" dirty="0" smtClean="0">
                <a:latin typeface="+mn-lt"/>
                <a:cs typeface="Calibri"/>
              </a:rPr>
              <a:t>i</a:t>
            </a:r>
            <a:r>
              <a:rPr lang="en-US" sz="1200" b="1" spc="-20" dirty="0" smtClean="0">
                <a:latin typeface="+mn-lt"/>
                <a:cs typeface="Calibri"/>
              </a:rPr>
              <a:t>an </a:t>
            </a:r>
            <a:r>
              <a:rPr lang="en-US" sz="1200" b="1" spc="-60" dirty="0" smtClean="0">
                <a:latin typeface="+mn-lt"/>
                <a:cs typeface="Calibri"/>
              </a:rPr>
              <a:t>f</a:t>
            </a:r>
            <a:r>
              <a:rPr lang="en-US" sz="1200" b="1" spc="-15" dirty="0" smtClean="0">
                <a:latin typeface="+mn-lt"/>
                <a:cs typeface="Calibri"/>
              </a:rPr>
              <a:t>ai</a:t>
            </a:r>
            <a:r>
              <a:rPr lang="en-US" sz="1200" b="1" spc="0" dirty="0" smtClean="0">
                <a:latin typeface="+mn-lt"/>
                <a:cs typeface="Calibri"/>
              </a:rPr>
              <a:t>lu</a:t>
            </a:r>
            <a:r>
              <a:rPr lang="en-US" sz="1200" b="1" spc="-30" dirty="0" smtClean="0">
                <a:latin typeface="+mn-lt"/>
                <a:cs typeface="Calibri"/>
              </a:rPr>
              <a:t>r</a:t>
            </a:r>
            <a:r>
              <a:rPr lang="en-US" sz="1200" b="1" spc="0" dirty="0" smtClean="0">
                <a:latin typeface="+mn-lt"/>
                <a:cs typeface="Calibri"/>
              </a:rPr>
              <a:t>e</a:t>
            </a:r>
            <a:r>
              <a:rPr lang="en-US" sz="1200" b="1" spc="-5" dirty="0" smtClean="0">
                <a:latin typeface="+mn-lt"/>
                <a:cs typeface="Calibri"/>
              </a:rPr>
              <a:t> </a:t>
            </a:r>
            <a:r>
              <a:rPr lang="en-US" sz="1200" b="1" spc="0" dirty="0" smtClean="0">
                <a:latin typeface="+mn-lt"/>
                <a:cs typeface="Calibri"/>
              </a:rPr>
              <a:t>occur</a:t>
            </a:r>
            <a:r>
              <a:rPr lang="en-US" sz="1200" b="1" spc="-30" dirty="0" smtClean="0">
                <a:latin typeface="+mn-lt"/>
                <a:cs typeface="Calibri"/>
              </a:rPr>
              <a:t>r</a:t>
            </a:r>
            <a:r>
              <a:rPr lang="en-US" sz="1200" b="1" spc="0" dirty="0" smtClean="0">
                <a:latin typeface="+mn-lt"/>
                <a:cs typeface="Calibri"/>
              </a:rPr>
              <a:t>ed</a:t>
            </a:r>
            <a:r>
              <a:rPr lang="en-US" sz="1200" b="1" spc="-15" dirty="0" smtClean="0">
                <a:latin typeface="+mn-lt"/>
                <a:cs typeface="Calibri"/>
              </a:rPr>
              <a:t> </a:t>
            </a:r>
            <a:r>
              <a:rPr lang="en-US" sz="1200" b="1" spc="0" dirty="0" smtClean="0">
                <a:latin typeface="+mn-lt"/>
                <a:cs typeface="Calibri"/>
              </a:rPr>
              <a:t>im</a:t>
            </a:r>
            <a:r>
              <a:rPr lang="en-US" sz="1200" b="1" spc="5" dirty="0" smtClean="0">
                <a:latin typeface="+mn-lt"/>
                <a:cs typeface="Calibri"/>
              </a:rPr>
              <a:t>m</a:t>
            </a:r>
            <a:r>
              <a:rPr lang="en-US" sz="1200" b="1" spc="-15" dirty="0" smtClean="0">
                <a:latin typeface="+mn-lt"/>
                <a:cs typeface="Calibri"/>
              </a:rPr>
              <a:t>edi</a:t>
            </a:r>
            <a:r>
              <a:rPr lang="en-US" sz="1200" b="1" spc="-50" dirty="0" smtClean="0">
                <a:latin typeface="+mn-lt"/>
                <a:cs typeface="Calibri"/>
              </a:rPr>
              <a:t>a</a:t>
            </a:r>
            <a:r>
              <a:rPr lang="en-US" sz="1200" b="1" spc="-55" dirty="0" smtClean="0">
                <a:latin typeface="+mn-lt"/>
                <a:cs typeface="Calibri"/>
              </a:rPr>
              <a:t>t</a:t>
            </a:r>
            <a:r>
              <a:rPr lang="en-US" sz="1200" b="1" spc="-15" dirty="0" smtClean="0">
                <a:latin typeface="+mn-lt"/>
                <a:cs typeface="Calibri"/>
              </a:rPr>
              <a:t>ely</a:t>
            </a:r>
            <a:r>
              <a:rPr lang="en-US" sz="1200" b="1" spc="-10" dirty="0" smtClean="0">
                <a:latin typeface="+mn-lt"/>
                <a:cs typeface="Calibri"/>
              </a:rPr>
              <a:t> a</a:t>
            </a:r>
            <a:r>
              <a:rPr lang="en-US" sz="1200" b="1" spc="0" dirty="0" smtClean="0">
                <a:latin typeface="+mn-lt"/>
                <a:cs typeface="Calibri"/>
              </a:rPr>
              <a:t>f</a:t>
            </a:r>
            <a:r>
              <a:rPr lang="en-US" sz="1200" b="1" spc="-45" dirty="0" smtClean="0">
                <a:latin typeface="+mn-lt"/>
                <a:cs typeface="Calibri"/>
              </a:rPr>
              <a:t>t</a:t>
            </a:r>
            <a:r>
              <a:rPr lang="en-US" sz="1200" b="1" spc="0" dirty="0" smtClean="0">
                <a:latin typeface="+mn-lt"/>
                <a:cs typeface="Calibri"/>
              </a:rPr>
              <a:t>er</a:t>
            </a:r>
            <a:r>
              <a:rPr lang="en-US" sz="1200" b="1" spc="-5" dirty="0" smtClean="0">
                <a:latin typeface="+mn-lt"/>
                <a:cs typeface="Calibri"/>
              </a:rPr>
              <a:t> </a:t>
            </a:r>
            <a:r>
              <a:rPr lang="en-US" sz="1200" b="1" spc="5" dirty="0" smtClean="0">
                <a:latin typeface="+mn-lt"/>
                <a:cs typeface="Calibri"/>
              </a:rPr>
              <a:t>s</a:t>
            </a:r>
            <a:r>
              <a:rPr lang="en-US" sz="1200" b="1" spc="0" dirty="0" smtClean="0">
                <a:latin typeface="+mn-lt"/>
                <a:cs typeface="Calibri"/>
              </a:rPr>
              <a:t>u</a:t>
            </a:r>
            <a:r>
              <a:rPr lang="en-US" sz="1200" b="1" spc="-30" dirty="0" smtClean="0">
                <a:latin typeface="+mn-lt"/>
                <a:cs typeface="Calibri"/>
              </a:rPr>
              <a:t>r</a:t>
            </a:r>
            <a:r>
              <a:rPr lang="en-US" sz="1200" b="1" spc="-45" dirty="0" smtClean="0">
                <a:latin typeface="+mn-lt"/>
                <a:cs typeface="Calibri"/>
              </a:rPr>
              <a:t>g</a:t>
            </a:r>
            <a:r>
              <a:rPr lang="en-US" sz="1200" b="1" spc="0" dirty="0" smtClean="0">
                <a:latin typeface="+mn-lt"/>
                <a:cs typeface="Calibri"/>
              </a:rPr>
              <a:t>er</a:t>
            </a:r>
            <a:r>
              <a:rPr lang="en-US" sz="1200" b="1" spc="-20" dirty="0" smtClean="0">
                <a:latin typeface="+mn-lt"/>
                <a:cs typeface="Calibri"/>
              </a:rPr>
              <a:t>y </a:t>
            </a:r>
            <a:r>
              <a:rPr lang="en-US" sz="1200" b="1" spc="-15" dirty="0" smtClean="0">
                <a:latin typeface="+mn-lt"/>
                <a:cs typeface="Calibri"/>
              </a:rPr>
              <a:t>in</a:t>
            </a:r>
            <a:r>
              <a:rPr lang="en-US" sz="1200" b="1" spc="5" dirty="0" smtClean="0">
                <a:latin typeface="+mn-lt"/>
                <a:cs typeface="Calibri"/>
              </a:rPr>
              <a:t> </a:t>
            </a:r>
            <a:r>
              <a:rPr lang="en-US" sz="1200" b="1" spc="-15" dirty="0" smtClean="0">
                <a:latin typeface="+mn-lt"/>
                <a:cs typeface="Calibri"/>
              </a:rPr>
              <a:t>all </a:t>
            </a:r>
            <a:r>
              <a:rPr lang="en-US" sz="1200" b="1" spc="-30" dirty="0" smtClean="0">
                <a:latin typeface="+mn-lt"/>
                <a:cs typeface="Calibri"/>
              </a:rPr>
              <a:t>t</a:t>
            </a:r>
            <a:r>
              <a:rPr lang="en-US" sz="1200" b="1" spc="0" dirty="0" smtClean="0">
                <a:latin typeface="+mn-lt"/>
                <a:cs typeface="Calibri"/>
              </a:rPr>
              <a:t>he</a:t>
            </a:r>
            <a:r>
              <a:rPr lang="en-US" sz="1200" b="1" spc="15" dirty="0" smtClean="0">
                <a:latin typeface="+mn-lt"/>
                <a:cs typeface="Calibri"/>
              </a:rPr>
              <a:t> </a:t>
            </a:r>
            <a:r>
              <a:rPr lang="en-US" sz="1200" b="1" spc="-25" dirty="0" smtClean="0">
                <a:latin typeface="+mn-lt"/>
                <a:cs typeface="Calibri"/>
              </a:rPr>
              <a:t>w</a:t>
            </a:r>
            <a:r>
              <a:rPr lang="en-US" sz="1200" b="1" spc="0" dirty="0" smtClean="0">
                <a:latin typeface="+mn-lt"/>
                <a:cs typeface="Calibri"/>
              </a:rPr>
              <a:t>omen.</a:t>
            </a:r>
            <a:endParaRPr lang="en-US" sz="1200" dirty="0" smtClean="0">
              <a:latin typeface="+mn-lt"/>
              <a:cs typeface="Calibri"/>
            </a:endParaRPr>
          </a:p>
          <a:p>
            <a:pPr>
              <a:lnSpc>
                <a:spcPts val="750"/>
              </a:lnSpc>
              <a:spcBef>
                <a:spcPts val="43"/>
              </a:spcBef>
              <a:buClr>
                <a:srgbClr val="0053A6"/>
              </a:buClr>
              <a:buFont typeface="Arial"/>
              <a:buChar char="•"/>
            </a:pPr>
            <a:endParaRPr lang="en-US" sz="100" dirty="0" smtClean="0"/>
          </a:p>
          <a:p>
            <a:pPr marL="354965" marR="61594" indent="-342900">
              <a:lnSpc>
                <a:spcPct val="80000"/>
              </a:lnSpc>
              <a:buClr>
                <a:srgbClr val="0053A6"/>
              </a:buClr>
              <a:buFont typeface="Arial"/>
              <a:buChar char="•"/>
              <a:tabLst>
                <a:tab pos="449580" algn="l"/>
              </a:tabLst>
            </a:pPr>
            <a:r>
              <a:rPr lang="en-US" sz="1200" b="1" dirty="0" smtClean="0">
                <a:latin typeface="+mn-lt"/>
                <a:cs typeface="Calibri"/>
              </a:rPr>
              <a:t>The</a:t>
            </a:r>
            <a:r>
              <a:rPr lang="en-US" sz="1200" b="1" spc="15" dirty="0" smtClean="0">
                <a:latin typeface="+mn-lt"/>
                <a:cs typeface="Calibri"/>
              </a:rPr>
              <a:t> </a:t>
            </a:r>
            <a:r>
              <a:rPr lang="en-US" sz="1200" b="1" spc="-50" dirty="0" smtClean="0">
                <a:latin typeface="+mn-lt"/>
                <a:cs typeface="Calibri"/>
              </a:rPr>
              <a:t>s</a:t>
            </a:r>
            <a:r>
              <a:rPr lang="en-US" sz="1200" b="1" spc="-20" dirty="0" smtClean="0">
                <a:latin typeface="+mn-lt"/>
                <a:cs typeface="Calibri"/>
              </a:rPr>
              <a:t>tudy </a:t>
            </a:r>
            <a:r>
              <a:rPr lang="en-US" sz="1200" b="1" spc="0" dirty="0" smtClean="0">
                <a:latin typeface="+mn-lt"/>
                <a:cs typeface="Calibri"/>
              </a:rPr>
              <a:t>i</a:t>
            </a:r>
            <a:r>
              <a:rPr lang="en-US" sz="1200" b="1" spc="-20" dirty="0" smtClean="0">
                <a:latin typeface="+mn-lt"/>
                <a:cs typeface="Calibri"/>
              </a:rPr>
              <a:t>nd</a:t>
            </a:r>
            <a:r>
              <a:rPr lang="en-US" sz="1200" b="1" spc="0" dirty="0" smtClean="0">
                <a:latin typeface="+mn-lt"/>
                <a:cs typeface="Calibri"/>
              </a:rPr>
              <a:t>i</a:t>
            </a:r>
            <a:r>
              <a:rPr lang="en-US" sz="1200" b="1" spc="-25" dirty="0" smtClean="0">
                <a:latin typeface="+mn-lt"/>
                <a:cs typeface="Calibri"/>
              </a:rPr>
              <a:t>c</a:t>
            </a:r>
            <a:r>
              <a:rPr lang="en-US" sz="1200" b="1" spc="-55" dirty="0" smtClean="0">
                <a:latin typeface="+mn-lt"/>
                <a:cs typeface="Calibri"/>
              </a:rPr>
              <a:t>at</a:t>
            </a:r>
            <a:r>
              <a:rPr lang="en-US" sz="1200" b="1" spc="0" dirty="0" smtClean="0">
                <a:latin typeface="+mn-lt"/>
                <a:cs typeface="Calibri"/>
              </a:rPr>
              <a:t>ed</a:t>
            </a:r>
            <a:r>
              <a:rPr lang="en-US" sz="1200" b="1" spc="-5" dirty="0" smtClean="0">
                <a:latin typeface="+mn-lt"/>
                <a:cs typeface="Calibri"/>
              </a:rPr>
              <a:t> </a:t>
            </a:r>
            <a:r>
              <a:rPr lang="en-US" sz="1200" b="1" spc="-15" dirty="0" smtClean="0">
                <a:latin typeface="+mn-lt"/>
                <a:cs typeface="Calibri"/>
              </a:rPr>
              <a:t>th</a:t>
            </a:r>
            <a:r>
              <a:rPr lang="en-US" sz="1200" b="1" spc="-55" dirty="0" smtClean="0">
                <a:latin typeface="+mn-lt"/>
                <a:cs typeface="Calibri"/>
              </a:rPr>
              <a:t>a</a:t>
            </a:r>
            <a:r>
              <a:rPr lang="en-US" sz="1200" b="1" spc="-15" dirty="0" smtClean="0">
                <a:latin typeface="+mn-lt"/>
                <a:cs typeface="Calibri"/>
              </a:rPr>
              <a:t>t</a:t>
            </a:r>
            <a:r>
              <a:rPr lang="en-US" sz="1200" b="1" spc="10" dirty="0" smtClean="0">
                <a:latin typeface="+mn-lt"/>
                <a:cs typeface="Calibri"/>
              </a:rPr>
              <a:t> </a:t>
            </a:r>
            <a:r>
              <a:rPr lang="en-US" sz="1200" b="1" spc="-20" dirty="0" smtClean="0">
                <a:latin typeface="+mn-lt"/>
                <a:cs typeface="Calibri"/>
              </a:rPr>
              <a:t>the</a:t>
            </a:r>
            <a:r>
              <a:rPr lang="en-US" sz="1200" b="1" spc="10" dirty="0" smtClean="0">
                <a:latin typeface="+mn-lt"/>
                <a:cs typeface="Calibri"/>
              </a:rPr>
              <a:t> </a:t>
            </a:r>
            <a:r>
              <a:rPr lang="en-US" sz="1200" b="1" spc="-15" dirty="0" smtClean="0">
                <a:latin typeface="+mn-lt"/>
                <a:cs typeface="Calibri"/>
              </a:rPr>
              <a:t>c</a:t>
            </a:r>
            <a:r>
              <a:rPr lang="en-US" sz="1200" b="1" spc="-25" dirty="0" smtClean="0">
                <a:latin typeface="+mn-lt"/>
                <a:cs typeface="Calibri"/>
              </a:rPr>
              <a:t>omp</a:t>
            </a:r>
            <a:r>
              <a:rPr lang="en-US" sz="1200" b="1" spc="0" dirty="0" smtClean="0">
                <a:latin typeface="+mn-lt"/>
                <a:cs typeface="Calibri"/>
              </a:rPr>
              <a:t>li</a:t>
            </a:r>
            <a:r>
              <a:rPr lang="en-US" sz="1200" b="1" spc="-20" dirty="0" smtClean="0">
                <a:latin typeface="+mn-lt"/>
                <a:cs typeface="Calibri"/>
              </a:rPr>
              <a:t>c</a:t>
            </a:r>
            <a:r>
              <a:rPr lang="en-US" sz="1200" b="1" spc="-55" dirty="0" smtClean="0">
                <a:latin typeface="+mn-lt"/>
                <a:cs typeface="Calibri"/>
              </a:rPr>
              <a:t>a</a:t>
            </a:r>
            <a:r>
              <a:rPr lang="en-US" sz="1200" b="1" spc="-15" dirty="0" smtClean="0">
                <a:latin typeface="+mn-lt"/>
                <a:cs typeface="Calibri"/>
              </a:rPr>
              <a:t>tion</a:t>
            </a:r>
            <a:r>
              <a:rPr lang="en-US" sz="1200" b="1" spc="-10" dirty="0" smtClean="0">
                <a:latin typeface="+mn-lt"/>
                <a:cs typeface="Calibri"/>
              </a:rPr>
              <a:t> is </a:t>
            </a:r>
            <a:r>
              <a:rPr lang="en-US" sz="1200" b="1" spc="-45" dirty="0" smtClean="0">
                <a:latin typeface="+mn-lt"/>
                <a:cs typeface="Calibri"/>
              </a:rPr>
              <a:t>s</a:t>
            </a:r>
            <a:r>
              <a:rPr lang="en-US" sz="1200" b="1" spc="-15" dirty="0" smtClean="0">
                <a:latin typeface="+mn-lt"/>
                <a:cs typeface="Calibri"/>
              </a:rPr>
              <a:t>trictly c</a:t>
            </a:r>
            <a:r>
              <a:rPr lang="en-US" sz="1200" b="1" spc="-20" dirty="0" smtClean="0">
                <a:latin typeface="+mn-lt"/>
                <a:cs typeface="Calibri"/>
              </a:rPr>
              <a:t>onseq</a:t>
            </a:r>
            <a:r>
              <a:rPr lang="en-US" sz="1200" b="1" spc="-10" dirty="0" smtClean="0">
                <a:latin typeface="+mn-lt"/>
                <a:cs typeface="Calibri"/>
              </a:rPr>
              <a:t>u</a:t>
            </a:r>
            <a:r>
              <a:rPr lang="en-US" sz="1200" b="1" spc="0" dirty="0" smtClean="0">
                <a:latin typeface="+mn-lt"/>
                <a:cs typeface="Calibri"/>
              </a:rPr>
              <a:t>e</a:t>
            </a:r>
            <a:r>
              <a:rPr lang="en-US" sz="1200" b="1" spc="-40" dirty="0" smtClean="0">
                <a:latin typeface="+mn-lt"/>
                <a:cs typeface="Calibri"/>
              </a:rPr>
              <a:t>n</a:t>
            </a:r>
            <a:r>
              <a:rPr lang="en-US" sz="1200" b="1" spc="-15" dirty="0" smtClean="0">
                <a:latin typeface="+mn-lt"/>
                <a:cs typeface="Calibri"/>
              </a:rPr>
              <a:t>t </a:t>
            </a:r>
            <a:r>
              <a:rPr lang="en-US" sz="1200" b="1" spc="-55" dirty="0" smtClean="0">
                <a:latin typeface="+mn-lt"/>
                <a:cs typeface="Calibri"/>
              </a:rPr>
              <a:t>t</a:t>
            </a:r>
            <a:r>
              <a:rPr lang="en-US" sz="1200" b="1" spc="-20" dirty="0" smtClean="0">
                <a:latin typeface="+mn-lt"/>
                <a:cs typeface="Calibri"/>
              </a:rPr>
              <a:t>o</a:t>
            </a:r>
            <a:r>
              <a:rPr lang="en-US" sz="1200" b="1" spc="20" dirty="0" smtClean="0">
                <a:latin typeface="+mn-lt"/>
                <a:cs typeface="Calibri"/>
              </a:rPr>
              <a:t> </a:t>
            </a:r>
            <a:r>
              <a:rPr lang="en-US" sz="1200" b="1" spc="0" dirty="0" smtClean="0">
                <a:latin typeface="+mn-lt"/>
                <a:cs typeface="Calibri"/>
              </a:rPr>
              <a:t>su</a:t>
            </a:r>
            <a:r>
              <a:rPr lang="en-US" sz="1200" b="1" spc="-25" dirty="0" smtClean="0">
                <a:latin typeface="+mn-lt"/>
                <a:cs typeface="Calibri"/>
              </a:rPr>
              <a:t>r</a:t>
            </a:r>
            <a:r>
              <a:rPr lang="en-US" sz="1200" b="1" spc="-40" dirty="0" smtClean="0">
                <a:latin typeface="+mn-lt"/>
                <a:cs typeface="Calibri"/>
              </a:rPr>
              <a:t>g</a:t>
            </a:r>
            <a:r>
              <a:rPr lang="en-US" sz="1200" b="1" spc="0" dirty="0" smtClean="0">
                <a:latin typeface="+mn-lt"/>
                <a:cs typeface="Calibri"/>
              </a:rPr>
              <a:t>e</a:t>
            </a:r>
            <a:r>
              <a:rPr lang="en-US" sz="1200" b="1" spc="5" dirty="0" smtClean="0">
                <a:latin typeface="+mn-lt"/>
                <a:cs typeface="Calibri"/>
              </a:rPr>
              <a:t>r</a:t>
            </a:r>
            <a:r>
              <a:rPr lang="en-US" sz="1200" b="1" spc="-229" dirty="0" smtClean="0">
                <a:latin typeface="+mn-lt"/>
                <a:cs typeface="Calibri"/>
              </a:rPr>
              <a:t>y</a:t>
            </a:r>
            <a:r>
              <a:rPr lang="en-US" sz="1200" b="1" spc="0" dirty="0" smtClean="0">
                <a:latin typeface="+mn-lt"/>
                <a:cs typeface="Calibri"/>
              </a:rPr>
              <a:t>.</a:t>
            </a:r>
            <a:endParaRPr lang="en-US" sz="1200" dirty="0" smtClean="0">
              <a:latin typeface="+mn-lt"/>
              <a:cs typeface="Calibri"/>
            </a:endParaRPr>
          </a:p>
          <a:p>
            <a:pPr>
              <a:lnSpc>
                <a:spcPts val="750"/>
              </a:lnSpc>
              <a:spcBef>
                <a:spcPts val="45"/>
              </a:spcBef>
              <a:buClr>
                <a:srgbClr val="0053A6"/>
              </a:buClr>
              <a:buFont typeface="Arial"/>
              <a:buChar char="•"/>
            </a:pPr>
            <a:endParaRPr lang="en-US" sz="100" dirty="0" smtClean="0"/>
          </a:p>
          <a:p>
            <a:pPr marL="354965" marR="12700" indent="-342900">
              <a:lnSpc>
                <a:spcPct val="80000"/>
              </a:lnSpc>
              <a:buClr>
                <a:srgbClr val="0053A6"/>
              </a:buClr>
              <a:buFont typeface="Arial"/>
              <a:buChar char="•"/>
              <a:tabLst>
                <a:tab pos="449580" algn="l"/>
              </a:tabLst>
            </a:pPr>
            <a:r>
              <a:rPr lang="en-US" sz="1200" b="1" spc="-65" dirty="0" smtClean="0">
                <a:latin typeface="+mn-lt"/>
                <a:cs typeface="Calibri"/>
              </a:rPr>
              <a:t>P</a:t>
            </a:r>
            <a:r>
              <a:rPr lang="en-US" sz="1200" b="1" spc="-55" dirty="0" smtClean="0">
                <a:latin typeface="+mn-lt"/>
                <a:cs typeface="Calibri"/>
              </a:rPr>
              <a:t>a</a:t>
            </a:r>
            <a:r>
              <a:rPr lang="en-US" sz="1200" b="1" spc="-15" dirty="0" smtClean="0">
                <a:latin typeface="+mn-lt"/>
                <a:cs typeface="Calibri"/>
              </a:rPr>
              <a:t>tie</a:t>
            </a:r>
            <a:r>
              <a:rPr lang="en-US" sz="1200" b="1" spc="-55" dirty="0" smtClean="0">
                <a:latin typeface="+mn-lt"/>
                <a:cs typeface="Calibri"/>
              </a:rPr>
              <a:t>n</a:t>
            </a:r>
            <a:r>
              <a:rPr lang="en-US" sz="1200" b="1" spc="-15" dirty="0" smtClean="0">
                <a:latin typeface="+mn-lt"/>
                <a:cs typeface="Calibri"/>
              </a:rPr>
              <a:t>ts</a:t>
            </a:r>
            <a:r>
              <a:rPr lang="en-US" sz="1200" b="1" spc="30" dirty="0" smtClean="0">
                <a:latin typeface="+mn-lt"/>
                <a:cs typeface="Calibri"/>
              </a:rPr>
              <a:t> </a:t>
            </a:r>
            <a:r>
              <a:rPr lang="en-US" sz="1200" b="1" spc="-25" dirty="0" smtClean="0">
                <a:latin typeface="+mn-lt"/>
                <a:cs typeface="Calibri"/>
              </a:rPr>
              <a:t>w</a:t>
            </a:r>
            <a:r>
              <a:rPr lang="en-US" sz="1200" b="1" spc="-15" dirty="0" smtClean="0">
                <a:latin typeface="+mn-lt"/>
                <a:cs typeface="Calibri"/>
              </a:rPr>
              <a:t>h</a:t>
            </a:r>
            <a:r>
              <a:rPr lang="en-US" sz="1200" b="1" spc="-20" dirty="0" smtClean="0">
                <a:latin typeface="+mn-lt"/>
                <a:cs typeface="Calibri"/>
              </a:rPr>
              <a:t>o</a:t>
            </a:r>
            <a:r>
              <a:rPr lang="en-US" sz="1200" b="1" spc="10" dirty="0" smtClean="0">
                <a:latin typeface="+mn-lt"/>
                <a:cs typeface="Calibri"/>
              </a:rPr>
              <a:t> </a:t>
            </a:r>
            <a:r>
              <a:rPr lang="en-US" sz="1200" b="1" spc="0" dirty="0" smtClean="0">
                <a:latin typeface="+mn-lt"/>
                <a:cs typeface="Calibri"/>
              </a:rPr>
              <a:t>a</a:t>
            </a:r>
            <a:r>
              <a:rPr lang="en-US" sz="1200" b="1" spc="-30" dirty="0" smtClean="0">
                <a:latin typeface="+mn-lt"/>
                <a:cs typeface="Calibri"/>
              </a:rPr>
              <a:t>r</a:t>
            </a:r>
            <a:r>
              <a:rPr lang="en-US" sz="1200" b="1" spc="0" dirty="0" smtClean="0">
                <a:latin typeface="+mn-lt"/>
                <a:cs typeface="Calibri"/>
              </a:rPr>
              <a:t>e</a:t>
            </a:r>
            <a:r>
              <a:rPr lang="en-US" sz="1200" b="1" spc="-5" dirty="0" smtClean="0">
                <a:latin typeface="+mn-lt"/>
                <a:cs typeface="Calibri"/>
              </a:rPr>
              <a:t> </a:t>
            </a:r>
            <a:r>
              <a:rPr lang="en-US" sz="1200" b="1" spc="0" dirty="0" smtClean="0">
                <a:latin typeface="+mn-lt"/>
                <a:cs typeface="Calibri"/>
              </a:rPr>
              <a:t>ope</a:t>
            </a:r>
            <a:r>
              <a:rPr lang="en-US" sz="1200" b="1" spc="-60" dirty="0" smtClean="0">
                <a:latin typeface="+mn-lt"/>
                <a:cs typeface="Calibri"/>
              </a:rPr>
              <a:t>r</a:t>
            </a:r>
            <a:r>
              <a:rPr lang="en-US" sz="1200" b="1" spc="-55" dirty="0" smtClean="0">
                <a:latin typeface="+mn-lt"/>
                <a:cs typeface="Calibri"/>
              </a:rPr>
              <a:t>at</a:t>
            </a:r>
            <a:r>
              <a:rPr lang="en-US" sz="1200" b="1" spc="0" dirty="0" smtClean="0">
                <a:latin typeface="+mn-lt"/>
                <a:cs typeface="Calibri"/>
              </a:rPr>
              <a:t>ed</a:t>
            </a:r>
            <a:r>
              <a:rPr lang="en-US" sz="1200" b="1" spc="10" dirty="0" smtClean="0">
                <a:latin typeface="+mn-lt"/>
                <a:cs typeface="Calibri"/>
              </a:rPr>
              <a:t> </a:t>
            </a:r>
            <a:r>
              <a:rPr lang="en-US" sz="1200" b="1" spc="-20" dirty="0" smtClean="0">
                <a:latin typeface="+mn-lt"/>
                <a:cs typeface="Calibri"/>
              </a:rPr>
              <a:t>on</a:t>
            </a:r>
            <a:r>
              <a:rPr lang="en-US" sz="1200" b="1" spc="15" dirty="0" smtClean="0">
                <a:latin typeface="+mn-lt"/>
                <a:cs typeface="Calibri"/>
              </a:rPr>
              <a:t> </a:t>
            </a:r>
            <a:r>
              <a:rPr lang="en-US" sz="1200" b="1" spc="-45" dirty="0" smtClean="0">
                <a:latin typeface="+mn-lt"/>
                <a:cs typeface="Calibri"/>
              </a:rPr>
              <a:t>f</a:t>
            </a:r>
            <a:r>
              <a:rPr lang="en-US" sz="1200" b="1" spc="0" dirty="0" smtClean="0">
                <a:latin typeface="+mn-lt"/>
                <a:cs typeface="Calibri"/>
              </a:rPr>
              <a:t>or</a:t>
            </a:r>
            <a:r>
              <a:rPr lang="en-US" sz="1200" b="1" spc="5" dirty="0" smtClean="0">
                <a:latin typeface="+mn-lt"/>
                <a:cs typeface="Calibri"/>
              </a:rPr>
              <a:t> </a:t>
            </a:r>
            <a:r>
              <a:rPr lang="en-US" sz="1200" b="1" spc="-15" dirty="0" smtClean="0">
                <a:latin typeface="+mn-lt"/>
                <a:cs typeface="Calibri"/>
              </a:rPr>
              <a:t>bi</a:t>
            </a:r>
            <a:r>
              <a:rPr lang="en-US" sz="1200" b="1" spc="0" dirty="0" smtClean="0">
                <a:latin typeface="+mn-lt"/>
                <a:cs typeface="Calibri"/>
              </a:rPr>
              <a:t>l</a:t>
            </a:r>
            <a:r>
              <a:rPr lang="en-US" sz="1200" b="1" spc="-55" dirty="0" smtClean="0">
                <a:latin typeface="+mn-lt"/>
                <a:cs typeface="Calibri"/>
              </a:rPr>
              <a:t>at</a:t>
            </a:r>
            <a:r>
              <a:rPr lang="en-US" sz="1200" b="1" spc="0" dirty="0" smtClean="0">
                <a:latin typeface="+mn-lt"/>
                <a:cs typeface="Calibri"/>
              </a:rPr>
              <a:t>e</a:t>
            </a:r>
            <a:r>
              <a:rPr lang="en-US" sz="1200" b="1" spc="-70" dirty="0" smtClean="0">
                <a:latin typeface="+mn-lt"/>
                <a:cs typeface="Calibri"/>
              </a:rPr>
              <a:t>r</a:t>
            </a:r>
            <a:r>
              <a:rPr lang="en-US" sz="1200" b="1" spc="-15" dirty="0" smtClean="0">
                <a:latin typeface="+mn-lt"/>
                <a:cs typeface="Calibri"/>
              </a:rPr>
              <a:t>al</a:t>
            </a:r>
            <a:r>
              <a:rPr lang="en-US" sz="1200" b="1" spc="-10" dirty="0" smtClean="0">
                <a:latin typeface="+mn-lt"/>
                <a:cs typeface="Calibri"/>
              </a:rPr>
              <a:t> </a:t>
            </a:r>
            <a:r>
              <a:rPr lang="en-US" sz="1200" b="1" spc="-10" dirty="0" err="1" smtClean="0">
                <a:latin typeface="+mn-lt"/>
                <a:cs typeface="Calibri"/>
              </a:rPr>
              <a:t>endom</a:t>
            </a:r>
            <a:r>
              <a:rPr lang="en-US" sz="1200" b="1" spc="-25" dirty="0" err="1" smtClean="0">
                <a:latin typeface="+mn-lt"/>
                <a:cs typeface="Calibri"/>
              </a:rPr>
              <a:t>e</a:t>
            </a:r>
            <a:r>
              <a:rPr lang="en-US" sz="1200" b="1" spc="-20" dirty="0" err="1" smtClean="0">
                <a:latin typeface="+mn-lt"/>
                <a:cs typeface="Calibri"/>
              </a:rPr>
              <a:t>triom</a:t>
            </a:r>
            <a:r>
              <a:rPr lang="en-US" sz="1200" b="1" spc="-15" dirty="0" err="1" smtClean="0">
                <a:latin typeface="+mn-lt"/>
                <a:cs typeface="Calibri"/>
              </a:rPr>
              <a:t>as</a:t>
            </a:r>
            <a:r>
              <a:rPr lang="en-US" sz="1200" b="1" spc="10" dirty="0" smtClean="0">
                <a:latin typeface="+mn-lt"/>
                <a:cs typeface="Calibri"/>
              </a:rPr>
              <a:t> </a:t>
            </a:r>
            <a:r>
              <a:rPr lang="en-US" sz="1200" b="1" spc="-20" dirty="0" smtClean="0">
                <a:latin typeface="+mn-lt"/>
                <a:cs typeface="Calibri"/>
              </a:rPr>
              <a:t>sho</a:t>
            </a:r>
            <a:r>
              <a:rPr lang="en-US" sz="1200" b="1" spc="-10" dirty="0" smtClean="0">
                <a:latin typeface="+mn-lt"/>
                <a:cs typeface="Calibri"/>
              </a:rPr>
              <a:t>u</a:t>
            </a:r>
            <a:r>
              <a:rPr lang="en-US" sz="1200" b="1" spc="-15" dirty="0" smtClean="0">
                <a:latin typeface="+mn-lt"/>
                <a:cs typeface="Calibri"/>
              </a:rPr>
              <a:t>ld be</a:t>
            </a:r>
            <a:r>
              <a:rPr lang="en-US" sz="1200" b="1" spc="-5" dirty="0" smtClean="0">
                <a:latin typeface="+mn-lt"/>
                <a:cs typeface="Calibri"/>
              </a:rPr>
              <a:t> </a:t>
            </a:r>
            <a:r>
              <a:rPr lang="en-US" sz="1200" b="1" spc="-15" dirty="0" smtClean="0">
                <a:latin typeface="+mn-lt"/>
                <a:cs typeface="Calibri"/>
              </a:rPr>
              <a:t>in</a:t>
            </a:r>
            <a:r>
              <a:rPr lang="en-US" sz="1200" b="1" spc="-60" dirty="0" smtClean="0">
                <a:latin typeface="+mn-lt"/>
                <a:cs typeface="Calibri"/>
              </a:rPr>
              <a:t>f</a:t>
            </a:r>
            <a:r>
              <a:rPr lang="en-US" sz="1200" b="1" spc="0" dirty="0" smtClean="0">
                <a:latin typeface="+mn-lt"/>
                <a:cs typeface="Calibri"/>
              </a:rPr>
              <a:t>ormed</a:t>
            </a:r>
            <a:r>
              <a:rPr lang="en-US" sz="1200" b="1" spc="-5" dirty="0" smtClean="0">
                <a:latin typeface="+mn-lt"/>
                <a:cs typeface="Calibri"/>
              </a:rPr>
              <a:t> </a:t>
            </a:r>
            <a:r>
              <a:rPr lang="en-US" sz="1200" b="1" spc="-15" dirty="0" smtClean="0">
                <a:latin typeface="+mn-lt"/>
                <a:cs typeface="Calibri"/>
              </a:rPr>
              <a:t>th</a:t>
            </a:r>
            <a:r>
              <a:rPr lang="en-US" sz="1200" b="1" spc="-55" dirty="0" smtClean="0">
                <a:latin typeface="+mn-lt"/>
                <a:cs typeface="Calibri"/>
              </a:rPr>
              <a:t>a</a:t>
            </a:r>
            <a:r>
              <a:rPr lang="en-US" sz="1200" b="1" spc="-15" dirty="0" smtClean="0">
                <a:latin typeface="+mn-lt"/>
                <a:cs typeface="Calibri"/>
              </a:rPr>
              <a:t>t</a:t>
            </a:r>
            <a:r>
              <a:rPr lang="en-US" sz="1200" b="1" spc="-10" dirty="0" smtClean="0">
                <a:latin typeface="+mn-lt"/>
                <a:cs typeface="Calibri"/>
              </a:rPr>
              <a:t> th</a:t>
            </a:r>
            <a:r>
              <a:rPr lang="en-US" sz="1200" b="1" spc="-45" dirty="0" smtClean="0">
                <a:latin typeface="+mn-lt"/>
                <a:cs typeface="Calibri"/>
              </a:rPr>
              <a:t>e</a:t>
            </a:r>
            <a:r>
              <a:rPr lang="en-US" sz="1200" b="1" spc="-20" dirty="0" smtClean="0">
                <a:latin typeface="+mn-lt"/>
                <a:cs typeface="Calibri"/>
              </a:rPr>
              <a:t>y</a:t>
            </a:r>
            <a:r>
              <a:rPr lang="en-US" sz="1200" b="1" spc="15" dirty="0" smtClean="0">
                <a:latin typeface="+mn-lt"/>
                <a:cs typeface="Calibri"/>
              </a:rPr>
              <a:t> </a:t>
            </a:r>
            <a:r>
              <a:rPr lang="en-US" sz="1200" b="1" spc="0" dirty="0" smtClean="0">
                <a:latin typeface="+mn-lt"/>
                <a:cs typeface="Calibri"/>
              </a:rPr>
              <a:t>h</a:t>
            </a:r>
            <a:r>
              <a:rPr lang="en-US" sz="1200" b="1" spc="-45" dirty="0" smtClean="0">
                <a:latin typeface="+mn-lt"/>
                <a:cs typeface="Calibri"/>
              </a:rPr>
              <a:t>av</a:t>
            </a:r>
            <a:r>
              <a:rPr lang="en-US" sz="1200" b="1" spc="0" dirty="0" smtClean="0">
                <a:latin typeface="+mn-lt"/>
                <a:cs typeface="Calibri"/>
              </a:rPr>
              <a:t>e</a:t>
            </a:r>
            <a:r>
              <a:rPr lang="en-US" sz="1200" b="1" spc="10" dirty="0" smtClean="0">
                <a:latin typeface="+mn-lt"/>
                <a:cs typeface="Calibri"/>
              </a:rPr>
              <a:t> </a:t>
            </a:r>
            <a:r>
              <a:rPr lang="en-US" sz="1200" b="1" spc="0" dirty="0" smtClean="0">
                <a:latin typeface="+mn-lt"/>
                <a:cs typeface="Calibri"/>
              </a:rPr>
              <a:t>a </a:t>
            </a:r>
            <a:r>
              <a:rPr lang="en-US" sz="1200" b="1" spc="-10" dirty="0" smtClean="0">
                <a:latin typeface="+mn-lt"/>
                <a:cs typeface="Calibri"/>
              </a:rPr>
              <a:t>l</a:t>
            </a:r>
            <a:r>
              <a:rPr lang="en-US" sz="1200" b="1" spc="-30" dirty="0" smtClean="0">
                <a:latin typeface="+mn-lt"/>
                <a:cs typeface="Calibri"/>
              </a:rPr>
              <a:t>o</a:t>
            </a:r>
            <a:r>
              <a:rPr lang="en-US" sz="1200" b="1" spc="-245" dirty="0" smtClean="0">
                <a:latin typeface="+mn-lt"/>
                <a:cs typeface="Calibri"/>
              </a:rPr>
              <a:t>w</a:t>
            </a:r>
            <a:r>
              <a:rPr lang="en-US" sz="1200" b="1" spc="0" dirty="0" smtClean="0">
                <a:latin typeface="+mn-lt"/>
                <a:cs typeface="Calibri"/>
              </a:rPr>
              <a:t>, </a:t>
            </a:r>
            <a:r>
              <a:rPr lang="en-US" sz="1200" b="1" spc="-20" dirty="0" smtClean="0">
                <a:latin typeface="+mn-lt"/>
                <a:cs typeface="Calibri"/>
              </a:rPr>
              <a:t>but de</a:t>
            </a:r>
            <a:r>
              <a:rPr lang="en-US" sz="1200" b="1" spc="0" dirty="0" smtClean="0">
                <a:latin typeface="+mn-lt"/>
                <a:cs typeface="Calibri"/>
              </a:rPr>
              <a:t>fin</a:t>
            </a:r>
            <a:r>
              <a:rPr lang="en-US" sz="1200" b="1" spc="5" dirty="0" smtClean="0">
                <a:latin typeface="+mn-lt"/>
                <a:cs typeface="Calibri"/>
              </a:rPr>
              <a:t>i</a:t>
            </a:r>
            <a:r>
              <a:rPr lang="en-US" sz="1200" b="1" spc="-60" dirty="0" smtClean="0">
                <a:latin typeface="+mn-lt"/>
                <a:cs typeface="Calibri"/>
              </a:rPr>
              <a:t>t</a:t>
            </a:r>
            <a:r>
              <a:rPr lang="en-US" sz="1200" b="1" spc="0" dirty="0" smtClean="0">
                <a:latin typeface="+mn-lt"/>
                <a:cs typeface="Calibri"/>
              </a:rPr>
              <a:t>e,</a:t>
            </a:r>
            <a:r>
              <a:rPr lang="en-US" sz="1200" b="1" spc="10" dirty="0" smtClean="0">
                <a:latin typeface="+mn-lt"/>
                <a:cs typeface="Calibri"/>
              </a:rPr>
              <a:t> </a:t>
            </a:r>
            <a:r>
              <a:rPr lang="en-US" sz="1200" b="1" spc="0" dirty="0" smtClean="0">
                <a:latin typeface="+mn-lt"/>
                <a:cs typeface="Calibri"/>
              </a:rPr>
              <a:t>risk of</a:t>
            </a:r>
            <a:r>
              <a:rPr lang="en-US" sz="1200" b="1" spc="10" dirty="0" smtClean="0">
                <a:latin typeface="+mn-lt"/>
                <a:cs typeface="Calibri"/>
              </a:rPr>
              <a:t> </a:t>
            </a:r>
            <a:r>
              <a:rPr lang="en-US" sz="1200" b="1" spc="0" dirty="0" smtClean="0">
                <a:latin typeface="+mn-lt"/>
                <a:cs typeface="Calibri"/>
              </a:rPr>
              <a:t>POF occur</a:t>
            </a:r>
            <a:r>
              <a:rPr lang="en-US" sz="1200" b="1" spc="-10" dirty="0" smtClean="0">
                <a:latin typeface="+mn-lt"/>
                <a:cs typeface="Calibri"/>
              </a:rPr>
              <a:t>rin</a:t>
            </a:r>
            <a:r>
              <a:rPr lang="en-US" sz="1200" b="1" spc="0" dirty="0" smtClean="0">
                <a:latin typeface="+mn-lt"/>
                <a:cs typeface="Calibri"/>
              </a:rPr>
              <a:t>g</a:t>
            </a:r>
            <a:r>
              <a:rPr lang="en-US" sz="1200" b="1" spc="-20" dirty="0" smtClean="0">
                <a:latin typeface="+mn-lt"/>
                <a:cs typeface="Calibri"/>
              </a:rPr>
              <a:t> </a:t>
            </a:r>
            <a:r>
              <a:rPr lang="en-US" sz="1200" b="1" spc="0" dirty="0" smtClean="0">
                <a:latin typeface="+mn-lt"/>
                <a:cs typeface="Calibri"/>
              </a:rPr>
              <a:t>im</a:t>
            </a:r>
            <a:r>
              <a:rPr lang="en-US" sz="1200" b="1" spc="5" dirty="0" smtClean="0">
                <a:latin typeface="+mn-lt"/>
                <a:cs typeface="Calibri"/>
              </a:rPr>
              <a:t>m</a:t>
            </a:r>
            <a:r>
              <a:rPr lang="en-US" sz="1200" b="1" spc="-15" dirty="0" smtClean="0">
                <a:latin typeface="+mn-lt"/>
                <a:cs typeface="Calibri"/>
              </a:rPr>
              <a:t>edi</a:t>
            </a:r>
            <a:r>
              <a:rPr lang="en-US" sz="1200" b="1" spc="-50" dirty="0" smtClean="0">
                <a:latin typeface="+mn-lt"/>
                <a:cs typeface="Calibri"/>
              </a:rPr>
              <a:t>a</a:t>
            </a:r>
            <a:r>
              <a:rPr lang="en-US" sz="1200" b="1" spc="-55" dirty="0" smtClean="0">
                <a:latin typeface="+mn-lt"/>
                <a:cs typeface="Calibri"/>
              </a:rPr>
              <a:t>t</a:t>
            </a:r>
            <a:r>
              <a:rPr lang="en-US" sz="1200" b="1" spc="-15" dirty="0" smtClean="0">
                <a:latin typeface="+mn-lt"/>
                <a:cs typeface="Calibri"/>
              </a:rPr>
              <a:t>ely af</a:t>
            </a:r>
            <a:r>
              <a:rPr lang="en-US" sz="1200" b="1" spc="-60" dirty="0" smtClean="0">
                <a:latin typeface="+mn-lt"/>
                <a:cs typeface="Calibri"/>
              </a:rPr>
              <a:t>t</a:t>
            </a:r>
            <a:r>
              <a:rPr lang="en-US" sz="1200" b="1" spc="0" dirty="0" smtClean="0">
                <a:latin typeface="+mn-lt"/>
                <a:cs typeface="Calibri"/>
              </a:rPr>
              <a:t>er su</a:t>
            </a:r>
            <a:r>
              <a:rPr lang="en-US" sz="1200" b="1" spc="-25" dirty="0" smtClean="0">
                <a:latin typeface="+mn-lt"/>
                <a:cs typeface="Calibri"/>
              </a:rPr>
              <a:t>r</a:t>
            </a:r>
            <a:r>
              <a:rPr lang="en-US" sz="1200" b="1" spc="-40" dirty="0" smtClean="0">
                <a:latin typeface="+mn-lt"/>
                <a:cs typeface="Calibri"/>
              </a:rPr>
              <a:t>g</a:t>
            </a:r>
            <a:r>
              <a:rPr lang="en-US" sz="1200" b="1" spc="0" dirty="0" smtClean="0">
                <a:latin typeface="+mn-lt"/>
                <a:cs typeface="Calibri"/>
              </a:rPr>
              <a:t>e</a:t>
            </a:r>
            <a:r>
              <a:rPr lang="en-US" sz="1200" b="1" spc="5" dirty="0" smtClean="0">
                <a:latin typeface="+mn-lt"/>
                <a:cs typeface="Calibri"/>
              </a:rPr>
              <a:t>r</a:t>
            </a:r>
            <a:r>
              <a:rPr lang="en-US" sz="1200" b="1" spc="-229" dirty="0" smtClean="0">
                <a:latin typeface="+mn-lt"/>
                <a:cs typeface="Calibri"/>
              </a:rPr>
              <a:t>y</a:t>
            </a:r>
            <a:r>
              <a:rPr lang="en-US" sz="1200" b="1" spc="0" dirty="0" smtClean="0">
                <a:latin typeface="+mn-lt"/>
                <a:cs typeface="Calibri"/>
              </a:rPr>
              <a:t>.</a:t>
            </a:r>
            <a:endParaRPr lang="en-US" sz="1200" dirty="0" smtClean="0">
              <a:latin typeface="+mn-lt"/>
              <a:cs typeface="Calibri"/>
            </a:endParaRPr>
          </a:p>
          <a:p>
            <a:pPr marL="355600" marR="1122045" indent="-343535">
              <a:lnSpc>
                <a:spcPct val="100400"/>
              </a:lnSpc>
              <a:buClr>
                <a:srgbClr val="0053A6"/>
              </a:buClr>
              <a:buFont typeface="Arial"/>
              <a:buChar char="•"/>
              <a:tabLst>
                <a:tab pos="355600" algn="l"/>
              </a:tabLst>
            </a:pPr>
            <a:endParaRPr lang="en-US" sz="1200" dirty="0" smtClean="0">
              <a:latin typeface="+mn-lt"/>
              <a:cs typeface="Calibri"/>
            </a:endParaRPr>
          </a:p>
        </p:txBody>
      </p:sp>
      <p:sp>
        <p:nvSpPr>
          <p:cNvPr id="4" name="Slide Number Placeholder 3"/>
          <p:cNvSpPr>
            <a:spLocks noGrp="1"/>
          </p:cNvSpPr>
          <p:nvPr>
            <p:ph type="sldNum" sz="quarter" idx="10"/>
          </p:nvPr>
        </p:nvSpPr>
        <p:spPr/>
        <p:txBody>
          <a:bodyPr/>
          <a:lstStyle/>
          <a:p>
            <a:fld id="{9BFDBEF1-975B-4B5C-962A-3AFB9625A7A7}" type="slidenum">
              <a:rPr lang="en-US" smtClean="0"/>
              <a:t>6</a:t>
            </a:fld>
            <a:endParaRPr lang="en-US"/>
          </a:p>
        </p:txBody>
      </p:sp>
    </p:spTree>
    <p:extLst>
      <p:ext uri="{BB962C8B-B14F-4D97-AF65-F5344CB8AC3E}">
        <p14:creationId xmlns:p14="http://schemas.microsoft.com/office/powerpoint/2010/main" val="1028350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4965" marR="42545" indent="-342900">
              <a:lnSpc>
                <a:spcPct val="100000"/>
              </a:lnSpc>
              <a:buClr>
                <a:srgbClr val="0053A6"/>
              </a:buClr>
              <a:buFont typeface="Arial"/>
              <a:buChar char="•"/>
              <a:tabLst>
                <a:tab pos="354965" algn="l"/>
              </a:tabLst>
            </a:pPr>
            <a:r>
              <a:rPr lang="en-US" sz="1200" b="1" spc="-65" dirty="0" smtClean="0">
                <a:latin typeface="+mn-lt"/>
                <a:cs typeface="Calibri"/>
              </a:rPr>
              <a:t>P</a:t>
            </a:r>
            <a:r>
              <a:rPr lang="en-US" sz="1200" b="1" spc="-55" dirty="0" smtClean="0">
                <a:latin typeface="+mn-lt"/>
                <a:cs typeface="Calibri"/>
              </a:rPr>
              <a:t>a</a:t>
            </a:r>
            <a:r>
              <a:rPr lang="en-US" sz="1200" b="1" spc="-15" dirty="0" smtClean="0">
                <a:latin typeface="+mn-lt"/>
                <a:cs typeface="Calibri"/>
              </a:rPr>
              <a:t>tie</a:t>
            </a:r>
            <a:r>
              <a:rPr lang="en-US" sz="1200" b="1" spc="-55" dirty="0" smtClean="0">
                <a:latin typeface="+mn-lt"/>
                <a:cs typeface="Calibri"/>
              </a:rPr>
              <a:t>n</a:t>
            </a:r>
            <a:r>
              <a:rPr lang="en-US" sz="1200" b="1" spc="-15" dirty="0" smtClean="0">
                <a:latin typeface="+mn-lt"/>
                <a:cs typeface="Calibri"/>
              </a:rPr>
              <a:t>ts</a:t>
            </a:r>
            <a:r>
              <a:rPr lang="en-US" sz="1200" b="1" spc="30" dirty="0" smtClean="0">
                <a:latin typeface="+mn-lt"/>
                <a:cs typeface="Calibri"/>
              </a:rPr>
              <a:t> </a:t>
            </a:r>
            <a:r>
              <a:rPr lang="en-US" sz="1200" b="1" spc="-20" dirty="0" smtClean="0">
                <a:latin typeface="+mn-lt"/>
                <a:cs typeface="Calibri"/>
              </a:rPr>
              <a:t>who h</a:t>
            </a:r>
            <a:r>
              <a:rPr lang="en-US" sz="1200" b="1" spc="-15" dirty="0" smtClean="0">
                <a:latin typeface="+mn-lt"/>
                <a:cs typeface="Calibri"/>
              </a:rPr>
              <a:t>a</a:t>
            </a:r>
            <a:r>
              <a:rPr lang="en-US" sz="1200" b="1" spc="-20" dirty="0" smtClean="0">
                <a:latin typeface="+mn-lt"/>
                <a:cs typeface="Calibri"/>
              </a:rPr>
              <a:t>d been</a:t>
            </a:r>
            <a:r>
              <a:rPr lang="en-US" sz="1200" b="1" spc="5" dirty="0" smtClean="0">
                <a:latin typeface="+mn-lt"/>
                <a:cs typeface="Calibri"/>
              </a:rPr>
              <a:t> </a:t>
            </a:r>
            <a:r>
              <a:rPr lang="en-US" sz="1200" b="1" spc="0" dirty="0" smtClean="0">
                <a:latin typeface="+mn-lt"/>
                <a:cs typeface="Calibri"/>
              </a:rPr>
              <a:t>ope</a:t>
            </a:r>
            <a:r>
              <a:rPr lang="en-US" sz="1200" b="1" spc="-70" dirty="0" smtClean="0">
                <a:latin typeface="+mn-lt"/>
                <a:cs typeface="Calibri"/>
              </a:rPr>
              <a:t>r</a:t>
            </a:r>
            <a:r>
              <a:rPr lang="en-US" sz="1200" b="1" spc="-55" dirty="0" smtClean="0">
                <a:latin typeface="+mn-lt"/>
                <a:cs typeface="Calibri"/>
              </a:rPr>
              <a:t>at</a:t>
            </a:r>
            <a:r>
              <a:rPr lang="en-US" sz="1200" b="1" spc="0" dirty="0" smtClean="0">
                <a:latin typeface="+mn-lt"/>
                <a:cs typeface="Calibri"/>
              </a:rPr>
              <a:t>ed</a:t>
            </a:r>
            <a:r>
              <a:rPr lang="en-US" sz="1200" b="1" spc="15" dirty="0" smtClean="0">
                <a:latin typeface="+mn-lt"/>
                <a:cs typeface="Calibri"/>
              </a:rPr>
              <a:t> </a:t>
            </a:r>
            <a:r>
              <a:rPr lang="en-US" sz="1200" b="1" spc="-20" dirty="0" smtClean="0">
                <a:latin typeface="+mn-lt"/>
                <a:cs typeface="Calibri"/>
              </a:rPr>
              <a:t>on </a:t>
            </a:r>
            <a:r>
              <a:rPr lang="en-US" sz="1200" b="1" spc="-45" dirty="0" smtClean="0">
                <a:latin typeface="+mn-lt"/>
                <a:cs typeface="Calibri"/>
              </a:rPr>
              <a:t>f</a:t>
            </a:r>
            <a:r>
              <a:rPr lang="en-US" sz="1200" b="1" spc="0" dirty="0" smtClean="0">
                <a:latin typeface="+mn-lt"/>
                <a:cs typeface="Calibri"/>
              </a:rPr>
              <a:t>or </a:t>
            </a:r>
            <a:r>
              <a:rPr lang="en-US" sz="1200" b="1" spc="-15" dirty="0" smtClean="0">
                <a:latin typeface="+mn-lt"/>
                <a:cs typeface="Calibri"/>
              </a:rPr>
              <a:t>bi</a:t>
            </a:r>
            <a:r>
              <a:rPr lang="en-US" sz="1200" b="1" spc="0" dirty="0" smtClean="0">
                <a:latin typeface="+mn-lt"/>
                <a:cs typeface="Calibri"/>
              </a:rPr>
              <a:t>l</a:t>
            </a:r>
            <a:r>
              <a:rPr lang="en-US" sz="1200" b="1" spc="-55" dirty="0" smtClean="0">
                <a:latin typeface="+mn-lt"/>
                <a:cs typeface="Calibri"/>
              </a:rPr>
              <a:t>at</a:t>
            </a:r>
            <a:r>
              <a:rPr lang="en-US" sz="1200" b="1" spc="0" dirty="0" smtClean="0">
                <a:latin typeface="+mn-lt"/>
                <a:cs typeface="Calibri"/>
              </a:rPr>
              <a:t>e</a:t>
            </a:r>
            <a:r>
              <a:rPr lang="en-US" sz="1200" b="1" spc="-80" dirty="0" smtClean="0">
                <a:latin typeface="+mn-lt"/>
                <a:cs typeface="Calibri"/>
              </a:rPr>
              <a:t>r</a:t>
            </a:r>
            <a:r>
              <a:rPr lang="en-US" sz="1200" b="1" spc="-15" dirty="0" smtClean="0">
                <a:latin typeface="+mn-lt"/>
                <a:cs typeface="Calibri"/>
              </a:rPr>
              <a:t>al </a:t>
            </a:r>
            <a:r>
              <a:rPr lang="en-US" sz="1200" b="1" spc="-20" dirty="0" err="1" smtClean="0">
                <a:latin typeface="+mn-lt"/>
                <a:cs typeface="Calibri"/>
              </a:rPr>
              <a:t>endom</a:t>
            </a:r>
            <a:r>
              <a:rPr lang="en-US" sz="1200" b="1" spc="-30" dirty="0" err="1" smtClean="0">
                <a:latin typeface="+mn-lt"/>
                <a:cs typeface="Calibri"/>
              </a:rPr>
              <a:t>e</a:t>
            </a:r>
            <a:r>
              <a:rPr lang="en-US" sz="1200" b="1" spc="-20" dirty="0" err="1" smtClean="0">
                <a:latin typeface="+mn-lt"/>
                <a:cs typeface="Calibri"/>
              </a:rPr>
              <a:t>triom</a:t>
            </a:r>
            <a:r>
              <a:rPr lang="en-US" sz="1200" b="1" spc="-15" dirty="0" err="1" smtClean="0">
                <a:latin typeface="+mn-lt"/>
                <a:cs typeface="Calibri"/>
              </a:rPr>
              <a:t>as</a:t>
            </a:r>
            <a:r>
              <a:rPr lang="en-US" sz="1200" b="1" spc="-15" dirty="0" smtClean="0">
                <a:latin typeface="+mn-lt"/>
                <a:cs typeface="Calibri"/>
              </a:rPr>
              <a:t> </a:t>
            </a:r>
            <a:r>
              <a:rPr lang="en-US" sz="1200" b="1" spc="-20" dirty="0" smtClean="0">
                <a:latin typeface="+mn-lt"/>
                <a:cs typeface="Calibri"/>
              </a:rPr>
              <a:t>h</a:t>
            </a:r>
            <a:r>
              <a:rPr lang="en-US" sz="1200" b="1" spc="-60" dirty="0" smtClean="0">
                <a:latin typeface="+mn-lt"/>
                <a:cs typeface="Calibri"/>
              </a:rPr>
              <a:t>a</a:t>
            </a:r>
            <a:r>
              <a:rPr lang="en-US" sz="1200" b="1" spc="-40" dirty="0" smtClean="0">
                <a:latin typeface="+mn-lt"/>
                <a:cs typeface="Calibri"/>
              </a:rPr>
              <a:t>v</a:t>
            </a:r>
            <a:r>
              <a:rPr lang="en-US" sz="1200" b="1" spc="0" dirty="0" smtClean="0">
                <a:latin typeface="+mn-lt"/>
                <a:cs typeface="Calibri"/>
              </a:rPr>
              <a:t>e</a:t>
            </a:r>
            <a:r>
              <a:rPr lang="en-US" sz="1200" b="1" spc="-5" dirty="0" smtClean="0">
                <a:latin typeface="+mn-lt"/>
                <a:cs typeface="Calibri"/>
              </a:rPr>
              <a:t> </a:t>
            </a:r>
            <a:r>
              <a:rPr lang="en-US" sz="1200" b="1" spc="-20" dirty="0" smtClean="0">
                <a:latin typeface="+mn-lt"/>
                <a:cs typeface="Calibri"/>
              </a:rPr>
              <a:t>an</a:t>
            </a:r>
            <a:r>
              <a:rPr lang="en-US" sz="1200" b="1" spc="-10" dirty="0" smtClean="0">
                <a:latin typeface="+mn-lt"/>
                <a:cs typeface="Calibri"/>
              </a:rPr>
              <a:t> inc</a:t>
            </a:r>
            <a:r>
              <a:rPr lang="en-US" sz="1200" b="1" spc="-30" dirty="0" smtClean="0">
                <a:latin typeface="+mn-lt"/>
                <a:cs typeface="Calibri"/>
              </a:rPr>
              <a:t>r</a:t>
            </a:r>
            <a:r>
              <a:rPr lang="en-US" sz="1200" b="1" spc="0" dirty="0" smtClean="0">
                <a:latin typeface="+mn-lt"/>
                <a:cs typeface="Calibri"/>
              </a:rPr>
              <a:t>eased</a:t>
            </a:r>
            <a:r>
              <a:rPr lang="en-US" sz="1200" b="1" spc="-20" dirty="0" smtClean="0">
                <a:latin typeface="+mn-lt"/>
                <a:cs typeface="Calibri"/>
              </a:rPr>
              <a:t> </a:t>
            </a:r>
            <a:r>
              <a:rPr lang="en-US" sz="1200" b="1" spc="0" dirty="0" smtClean="0">
                <a:latin typeface="+mn-lt"/>
                <a:cs typeface="Calibri"/>
              </a:rPr>
              <a:t>risk of</a:t>
            </a:r>
            <a:r>
              <a:rPr lang="en-US" sz="1200" b="1" spc="10" dirty="0" smtClean="0">
                <a:latin typeface="+mn-lt"/>
                <a:cs typeface="Calibri"/>
              </a:rPr>
              <a:t> </a:t>
            </a:r>
            <a:r>
              <a:rPr lang="en-US" sz="1200" b="1" spc="0" dirty="0" smtClean="0">
                <a:latin typeface="+mn-lt"/>
                <a:cs typeface="Calibri"/>
              </a:rPr>
              <a:t>P</a:t>
            </a:r>
            <a:r>
              <a:rPr lang="en-US" sz="1200" b="1" spc="-5" dirty="0" smtClean="0">
                <a:latin typeface="+mn-lt"/>
                <a:cs typeface="Calibri"/>
              </a:rPr>
              <a:t>O</a:t>
            </a:r>
            <a:r>
              <a:rPr lang="en-US" sz="1200" b="1" spc="-275" dirty="0" smtClean="0">
                <a:latin typeface="+mn-lt"/>
                <a:cs typeface="Calibri"/>
              </a:rPr>
              <a:t>F</a:t>
            </a:r>
            <a:r>
              <a:rPr lang="en-US" sz="1200" b="1" spc="0" dirty="0" smtClean="0">
                <a:latin typeface="+mn-lt"/>
                <a:cs typeface="Calibri"/>
              </a:rPr>
              <a:t>.</a:t>
            </a:r>
            <a:endParaRPr lang="en-US" sz="1200" dirty="0" smtClean="0">
              <a:latin typeface="+mn-lt"/>
              <a:cs typeface="Calibri"/>
            </a:endParaRPr>
          </a:p>
          <a:p>
            <a:pPr>
              <a:lnSpc>
                <a:spcPts val="750"/>
              </a:lnSpc>
              <a:spcBef>
                <a:spcPts val="43"/>
              </a:spcBef>
              <a:buClr>
                <a:srgbClr val="0053A6"/>
              </a:buClr>
              <a:buFont typeface="Arial"/>
              <a:buChar char="•"/>
            </a:pPr>
            <a:endParaRPr lang="en-US" sz="100" dirty="0" smtClean="0"/>
          </a:p>
          <a:p>
            <a:pPr marL="354965" indent="-342900">
              <a:lnSpc>
                <a:spcPct val="100000"/>
              </a:lnSpc>
              <a:buClr>
                <a:srgbClr val="0053A6"/>
              </a:buClr>
              <a:buFont typeface="Arial"/>
              <a:buChar char="•"/>
              <a:tabLst>
                <a:tab pos="354965" algn="l"/>
              </a:tabLst>
            </a:pPr>
            <a:r>
              <a:rPr lang="en-US" sz="1200" b="1" dirty="0" smtClean="0">
                <a:latin typeface="+mn-lt"/>
                <a:cs typeface="Calibri"/>
              </a:rPr>
              <a:t>O</a:t>
            </a:r>
            <a:r>
              <a:rPr lang="en-US" sz="1200" b="1" spc="-50" dirty="0" smtClean="0">
                <a:latin typeface="+mn-lt"/>
                <a:cs typeface="Calibri"/>
              </a:rPr>
              <a:t>v</a:t>
            </a:r>
            <a:r>
              <a:rPr lang="en-US" sz="1200" b="1" spc="-15" dirty="0" smtClean="0">
                <a:latin typeface="+mn-lt"/>
                <a:cs typeface="Calibri"/>
              </a:rPr>
              <a:t>ar</a:t>
            </a:r>
            <a:r>
              <a:rPr lang="en-US" sz="1200" b="1" spc="-5" dirty="0" smtClean="0">
                <a:latin typeface="+mn-lt"/>
                <a:cs typeface="Calibri"/>
              </a:rPr>
              <a:t>i</a:t>
            </a:r>
            <a:r>
              <a:rPr lang="en-US" sz="1200" b="1" spc="-20" dirty="0" smtClean="0">
                <a:latin typeface="+mn-lt"/>
                <a:cs typeface="Calibri"/>
              </a:rPr>
              <a:t>an pa</a:t>
            </a:r>
            <a:r>
              <a:rPr lang="en-US" sz="1200" b="1" spc="-50" dirty="0" smtClean="0">
                <a:latin typeface="+mn-lt"/>
                <a:cs typeface="Calibri"/>
              </a:rPr>
              <a:t>r</a:t>
            </a:r>
            <a:r>
              <a:rPr lang="en-US" sz="1200" b="1" spc="0" dirty="0" smtClean="0">
                <a:latin typeface="+mn-lt"/>
                <a:cs typeface="Calibri"/>
              </a:rPr>
              <a:t>enc</a:t>
            </a:r>
            <a:r>
              <a:rPr lang="en-US" sz="1200" b="1" spc="-60" dirty="0" smtClean="0">
                <a:latin typeface="+mn-lt"/>
                <a:cs typeface="Calibri"/>
              </a:rPr>
              <a:t>h</a:t>
            </a:r>
            <a:r>
              <a:rPr lang="en-US" sz="1200" b="1" spc="-20" dirty="0" smtClean="0">
                <a:latin typeface="+mn-lt"/>
                <a:cs typeface="Calibri"/>
              </a:rPr>
              <a:t>yma </a:t>
            </a:r>
            <a:r>
              <a:rPr lang="en-US" sz="1200" b="1" spc="-15" dirty="0" smtClean="0">
                <a:latin typeface="+mn-lt"/>
                <a:cs typeface="Calibri"/>
              </a:rPr>
              <a:t>loss</a:t>
            </a:r>
            <a:r>
              <a:rPr lang="en-US" sz="1200" b="1" spc="-5" dirty="0" smtClean="0">
                <a:latin typeface="+mn-lt"/>
                <a:cs typeface="Calibri"/>
              </a:rPr>
              <a:t> </a:t>
            </a:r>
            <a:r>
              <a:rPr lang="en-US" sz="1200" b="1" spc="-55" dirty="0" smtClean="0">
                <a:latin typeface="+mn-lt"/>
                <a:cs typeface="Calibri"/>
              </a:rPr>
              <a:t>a</a:t>
            </a:r>
            <a:r>
              <a:rPr lang="en-US" sz="1200" b="1" spc="-15" dirty="0" smtClean="0">
                <a:latin typeface="+mn-lt"/>
                <a:cs typeface="Calibri"/>
              </a:rPr>
              <a:t>t </a:t>
            </a:r>
            <a:r>
              <a:rPr lang="en-US" sz="1200" b="1" spc="-20" dirty="0" smtClean="0">
                <a:latin typeface="+mn-lt"/>
                <a:cs typeface="Calibri"/>
              </a:rPr>
              <a:t>the</a:t>
            </a:r>
            <a:r>
              <a:rPr lang="en-US" sz="1200" b="1" spc="20" dirty="0" smtClean="0">
                <a:latin typeface="+mn-lt"/>
                <a:cs typeface="Calibri"/>
              </a:rPr>
              <a:t> </a:t>
            </a:r>
            <a:r>
              <a:rPr lang="en-US" sz="1200" b="1" spc="0" dirty="0" smtClean="0">
                <a:latin typeface="+mn-lt"/>
                <a:cs typeface="Calibri"/>
              </a:rPr>
              <a:t>time</a:t>
            </a:r>
            <a:r>
              <a:rPr lang="en-US" sz="1200" b="1" spc="5" dirty="0" smtClean="0">
                <a:latin typeface="+mn-lt"/>
                <a:cs typeface="Calibri"/>
              </a:rPr>
              <a:t> </a:t>
            </a:r>
            <a:r>
              <a:rPr lang="en-US" sz="1200" b="1" spc="0" dirty="0" smtClean="0">
                <a:latin typeface="+mn-lt"/>
                <a:cs typeface="Calibri"/>
              </a:rPr>
              <a:t>of</a:t>
            </a:r>
            <a:endParaRPr lang="en-US" sz="1200" dirty="0" smtClean="0">
              <a:latin typeface="+mn-lt"/>
              <a:cs typeface="Calibri"/>
            </a:endParaRPr>
          </a:p>
          <a:p>
            <a:pPr marL="354965">
              <a:lnSpc>
                <a:spcPct val="100000"/>
              </a:lnSpc>
            </a:pPr>
            <a:r>
              <a:rPr lang="en-US" sz="1200" b="1" dirty="0" smtClean="0">
                <a:latin typeface="+mn-lt"/>
                <a:cs typeface="Calibri"/>
              </a:rPr>
              <a:t>su</a:t>
            </a:r>
            <a:r>
              <a:rPr lang="en-US" sz="1200" b="1" spc="-30" dirty="0" smtClean="0">
                <a:latin typeface="+mn-lt"/>
                <a:cs typeface="Calibri"/>
              </a:rPr>
              <a:t>r</a:t>
            </a:r>
            <a:r>
              <a:rPr lang="en-US" sz="1200" b="1" spc="-45" dirty="0" smtClean="0">
                <a:latin typeface="+mn-lt"/>
                <a:cs typeface="Calibri"/>
              </a:rPr>
              <a:t>g</a:t>
            </a:r>
            <a:r>
              <a:rPr lang="en-US" sz="1200" b="1" spc="0" dirty="0" smtClean="0">
                <a:latin typeface="+mn-lt"/>
                <a:cs typeface="Calibri"/>
              </a:rPr>
              <a:t>er</a:t>
            </a:r>
            <a:r>
              <a:rPr lang="en-US" sz="1200" b="1" spc="-20" dirty="0" smtClean="0">
                <a:latin typeface="+mn-lt"/>
                <a:cs typeface="Calibri"/>
              </a:rPr>
              <a:t>y seems</a:t>
            </a:r>
            <a:r>
              <a:rPr lang="en-US" sz="1200" b="1" spc="-5" dirty="0" smtClean="0">
                <a:latin typeface="+mn-lt"/>
                <a:cs typeface="Calibri"/>
              </a:rPr>
              <a:t> </a:t>
            </a:r>
            <a:r>
              <a:rPr lang="en-US" sz="1200" b="1" spc="-35" dirty="0" smtClean="0">
                <a:latin typeface="+mn-lt"/>
                <a:cs typeface="Calibri"/>
              </a:rPr>
              <a:t>r</a:t>
            </a:r>
            <a:r>
              <a:rPr lang="en-US" sz="1200" b="1" spc="0" dirty="0" smtClean="0">
                <a:latin typeface="+mn-lt"/>
                <a:cs typeface="Calibri"/>
              </a:rPr>
              <a:t>el</a:t>
            </a:r>
            <a:r>
              <a:rPr lang="en-US" sz="1200" b="1" spc="-40" dirty="0" smtClean="0">
                <a:latin typeface="+mn-lt"/>
                <a:cs typeface="Calibri"/>
              </a:rPr>
              <a:t>a</a:t>
            </a:r>
            <a:r>
              <a:rPr lang="en-US" sz="1200" b="1" spc="-60" dirty="0" smtClean="0">
                <a:latin typeface="+mn-lt"/>
                <a:cs typeface="Calibri"/>
              </a:rPr>
              <a:t>t</a:t>
            </a:r>
            <a:r>
              <a:rPr lang="en-US" sz="1200" b="1" spc="0" dirty="0" smtClean="0">
                <a:latin typeface="+mn-lt"/>
                <a:cs typeface="Calibri"/>
              </a:rPr>
              <a:t>ed </a:t>
            </a:r>
            <a:r>
              <a:rPr lang="en-US" sz="1200" b="1" spc="-55" dirty="0" smtClean="0">
                <a:latin typeface="+mn-lt"/>
                <a:cs typeface="Calibri"/>
              </a:rPr>
              <a:t>t</a:t>
            </a:r>
            <a:r>
              <a:rPr lang="en-US" sz="1200" b="1" spc="-20" dirty="0" smtClean="0">
                <a:latin typeface="+mn-lt"/>
                <a:cs typeface="Calibri"/>
              </a:rPr>
              <a:t>o</a:t>
            </a:r>
            <a:r>
              <a:rPr lang="en-US" sz="1200" b="1" spc="15" dirty="0" smtClean="0">
                <a:latin typeface="+mn-lt"/>
                <a:cs typeface="Calibri"/>
              </a:rPr>
              <a:t> </a:t>
            </a:r>
            <a:r>
              <a:rPr lang="en-US" sz="1200" b="1" spc="0" dirty="0" smtClean="0">
                <a:latin typeface="+mn-lt"/>
                <a:cs typeface="Calibri"/>
              </a:rPr>
              <a:t>c</a:t>
            </a:r>
            <a:r>
              <a:rPr lang="en-US" sz="1200" b="1" spc="-30" dirty="0" smtClean="0">
                <a:latin typeface="+mn-lt"/>
                <a:cs typeface="Calibri"/>
              </a:rPr>
              <a:t>y</a:t>
            </a:r>
            <a:r>
              <a:rPr lang="en-US" sz="1200" b="1" spc="-35" dirty="0" smtClean="0">
                <a:latin typeface="+mn-lt"/>
                <a:cs typeface="Calibri"/>
              </a:rPr>
              <a:t>s</a:t>
            </a:r>
            <a:r>
              <a:rPr lang="en-US" sz="1200" b="1" spc="-15" dirty="0" smtClean="0">
                <a:latin typeface="+mn-lt"/>
                <a:cs typeface="Calibri"/>
              </a:rPr>
              <a:t>t </a:t>
            </a:r>
            <a:r>
              <a:rPr lang="en-US" sz="1200" b="1" spc="-20" dirty="0" smtClean="0">
                <a:latin typeface="+mn-lt"/>
                <a:cs typeface="Calibri"/>
              </a:rPr>
              <a:t>d</a:t>
            </a:r>
            <a:r>
              <a:rPr lang="en-US" sz="1200" b="1" spc="-5" dirty="0" smtClean="0">
                <a:latin typeface="+mn-lt"/>
                <a:cs typeface="Calibri"/>
              </a:rPr>
              <a:t>i</a:t>
            </a:r>
            <a:r>
              <a:rPr lang="en-US" sz="1200" b="1" spc="0" dirty="0" smtClean="0">
                <a:latin typeface="+mn-lt"/>
                <a:cs typeface="Calibri"/>
              </a:rPr>
              <a:t>am</a:t>
            </a:r>
            <a:r>
              <a:rPr lang="en-US" sz="1200" b="1" spc="-30" dirty="0" smtClean="0">
                <a:latin typeface="+mn-lt"/>
                <a:cs typeface="Calibri"/>
              </a:rPr>
              <a:t>e</a:t>
            </a:r>
            <a:r>
              <a:rPr lang="en-US" sz="1200" b="1" spc="-60" dirty="0" smtClean="0">
                <a:latin typeface="+mn-lt"/>
                <a:cs typeface="Calibri"/>
              </a:rPr>
              <a:t>t</a:t>
            </a:r>
            <a:r>
              <a:rPr lang="en-US" sz="1200" b="1" spc="-5" dirty="0" smtClean="0">
                <a:latin typeface="+mn-lt"/>
                <a:cs typeface="Calibri"/>
              </a:rPr>
              <a:t>e</a:t>
            </a:r>
            <a:r>
              <a:rPr lang="en-US" sz="1200" b="1" spc="-295" dirty="0" smtClean="0">
                <a:latin typeface="+mn-lt"/>
                <a:cs typeface="Calibri"/>
              </a:rPr>
              <a:t>r</a:t>
            </a:r>
            <a:r>
              <a:rPr lang="en-US" sz="1200" b="1" spc="0" dirty="0" smtClean="0">
                <a:latin typeface="+mn-lt"/>
                <a:cs typeface="Calibri"/>
              </a:rPr>
              <a:t>.</a:t>
            </a:r>
            <a:endParaRPr lang="en-US" sz="1200" dirty="0" smtClean="0">
              <a:latin typeface="+mn-lt"/>
              <a:cs typeface="Calibri"/>
            </a:endParaRPr>
          </a:p>
          <a:p>
            <a:pPr>
              <a:lnSpc>
                <a:spcPts val="750"/>
              </a:lnSpc>
              <a:spcBef>
                <a:spcPts val="25"/>
              </a:spcBef>
            </a:pPr>
            <a:endParaRPr lang="en-US" sz="100" dirty="0" smtClean="0"/>
          </a:p>
          <a:p>
            <a:pPr marL="354965" marR="55244" indent="-342900">
              <a:lnSpc>
                <a:spcPct val="100499"/>
              </a:lnSpc>
              <a:buClr>
                <a:srgbClr val="0053A6"/>
              </a:buClr>
              <a:buFont typeface="Arial"/>
              <a:buChar char="•"/>
              <a:tabLst>
                <a:tab pos="354965" algn="l"/>
              </a:tabLst>
            </a:pPr>
            <a:r>
              <a:rPr lang="en-US" sz="1200" b="1" spc="-15" dirty="0" smtClean="0">
                <a:latin typeface="+mn-lt"/>
                <a:cs typeface="Calibri"/>
              </a:rPr>
              <a:t>In </a:t>
            </a:r>
            <a:r>
              <a:rPr lang="en-US" sz="1200" b="1" spc="-20" dirty="0" smtClean="0">
                <a:latin typeface="+mn-lt"/>
                <a:cs typeface="Calibri"/>
              </a:rPr>
              <a:t>the</a:t>
            </a:r>
            <a:r>
              <a:rPr lang="en-US" sz="1200" b="1" spc="10" dirty="0" smtClean="0">
                <a:latin typeface="+mn-lt"/>
                <a:cs typeface="Calibri"/>
              </a:rPr>
              <a:t> </a:t>
            </a:r>
            <a:r>
              <a:rPr lang="en-US" sz="1200" b="1" spc="-25" dirty="0" smtClean="0">
                <a:latin typeface="+mn-lt"/>
                <a:cs typeface="Calibri"/>
              </a:rPr>
              <a:t>c</a:t>
            </a:r>
            <a:r>
              <a:rPr lang="en-US" sz="1200" b="1" spc="-20" dirty="0" smtClean="0">
                <a:latin typeface="+mn-lt"/>
                <a:cs typeface="Calibri"/>
              </a:rPr>
              <a:t>ase of</a:t>
            </a:r>
            <a:r>
              <a:rPr lang="en-US" sz="1200" b="1" spc="5" dirty="0" smtClean="0">
                <a:latin typeface="+mn-lt"/>
                <a:cs typeface="Calibri"/>
              </a:rPr>
              <a:t> </a:t>
            </a:r>
            <a:r>
              <a:rPr lang="en-US" sz="1200" b="1" spc="-20" dirty="0" smtClean="0">
                <a:latin typeface="+mn-lt"/>
                <a:cs typeface="Calibri"/>
              </a:rPr>
              <a:t>un</a:t>
            </a:r>
            <a:r>
              <a:rPr lang="en-US" sz="1200" b="1" spc="0" dirty="0" smtClean="0">
                <a:latin typeface="+mn-lt"/>
                <a:cs typeface="Calibri"/>
              </a:rPr>
              <a:t>i</a:t>
            </a:r>
            <a:r>
              <a:rPr lang="en-US" sz="1200" b="1" spc="-10" dirty="0" smtClean="0">
                <a:latin typeface="+mn-lt"/>
                <a:cs typeface="Calibri"/>
              </a:rPr>
              <a:t>l</a:t>
            </a:r>
            <a:r>
              <a:rPr lang="en-US" sz="1200" b="1" spc="-50" dirty="0" smtClean="0">
                <a:latin typeface="+mn-lt"/>
                <a:cs typeface="Calibri"/>
              </a:rPr>
              <a:t>a</a:t>
            </a:r>
            <a:r>
              <a:rPr lang="en-US" sz="1200" b="1" spc="-55" dirty="0" smtClean="0">
                <a:latin typeface="+mn-lt"/>
                <a:cs typeface="Calibri"/>
              </a:rPr>
              <a:t>t</a:t>
            </a:r>
            <a:r>
              <a:rPr lang="en-US" sz="1200" b="1" spc="0" dirty="0" smtClean="0">
                <a:latin typeface="+mn-lt"/>
                <a:cs typeface="Calibri"/>
              </a:rPr>
              <a:t>e</a:t>
            </a:r>
            <a:r>
              <a:rPr lang="en-US" sz="1200" b="1" spc="-80" dirty="0" smtClean="0">
                <a:latin typeface="+mn-lt"/>
                <a:cs typeface="Calibri"/>
              </a:rPr>
              <a:t>r</a:t>
            </a:r>
            <a:r>
              <a:rPr lang="en-US" sz="1200" b="1" spc="-15" dirty="0" smtClean="0">
                <a:latin typeface="+mn-lt"/>
                <a:cs typeface="Calibri"/>
              </a:rPr>
              <a:t>al </a:t>
            </a:r>
            <a:r>
              <a:rPr lang="en-US" sz="1200" b="1" spc="-40" dirty="0" smtClean="0">
                <a:latin typeface="+mn-lt"/>
                <a:cs typeface="Calibri"/>
              </a:rPr>
              <a:t>o</a:t>
            </a:r>
            <a:r>
              <a:rPr lang="en-US" sz="1200" b="1" spc="-50" dirty="0" smtClean="0">
                <a:latin typeface="+mn-lt"/>
                <a:cs typeface="Calibri"/>
              </a:rPr>
              <a:t>v</a:t>
            </a:r>
            <a:r>
              <a:rPr lang="en-US" sz="1200" b="1" spc="-15" dirty="0" smtClean="0">
                <a:latin typeface="+mn-lt"/>
                <a:cs typeface="Calibri"/>
              </a:rPr>
              <a:t>ar</a:t>
            </a:r>
            <a:r>
              <a:rPr lang="en-US" sz="1200" b="1" spc="-5" dirty="0" smtClean="0">
                <a:latin typeface="+mn-lt"/>
                <a:cs typeface="Calibri"/>
              </a:rPr>
              <a:t>i</a:t>
            </a:r>
            <a:r>
              <a:rPr lang="en-US" sz="1200" b="1" spc="-20" dirty="0" smtClean="0">
                <a:latin typeface="+mn-lt"/>
                <a:cs typeface="Calibri"/>
              </a:rPr>
              <a:t>an</a:t>
            </a:r>
            <a:r>
              <a:rPr lang="en-US" sz="1200" b="1" spc="-10" dirty="0" smtClean="0">
                <a:latin typeface="+mn-lt"/>
                <a:cs typeface="Calibri"/>
              </a:rPr>
              <a:t> </a:t>
            </a:r>
            <a:r>
              <a:rPr lang="en-US" sz="1200" b="1" spc="-10" dirty="0" err="1" smtClean="0">
                <a:latin typeface="+mn-lt"/>
                <a:cs typeface="Calibri"/>
              </a:rPr>
              <a:t>endom</a:t>
            </a:r>
            <a:r>
              <a:rPr lang="en-US" sz="1200" b="1" spc="-30" dirty="0" err="1" smtClean="0">
                <a:latin typeface="+mn-lt"/>
                <a:cs typeface="Calibri"/>
              </a:rPr>
              <a:t>e</a:t>
            </a:r>
            <a:r>
              <a:rPr lang="en-US" sz="1200" b="1" spc="0" dirty="0" err="1" smtClean="0">
                <a:latin typeface="+mn-lt"/>
                <a:cs typeface="Calibri"/>
              </a:rPr>
              <a:t>triom</a:t>
            </a:r>
            <a:r>
              <a:rPr lang="en-US" sz="1200" b="1" spc="5" dirty="0" err="1" smtClean="0">
                <a:latin typeface="+mn-lt"/>
                <a:cs typeface="Calibri"/>
              </a:rPr>
              <a:t>a</a:t>
            </a:r>
            <a:r>
              <a:rPr lang="en-US" sz="1200" b="1" spc="0" dirty="0" smtClean="0">
                <a:latin typeface="+mn-lt"/>
                <a:cs typeface="Calibri"/>
              </a:rPr>
              <a:t>, the</a:t>
            </a:r>
            <a:r>
              <a:rPr lang="en-US" sz="1200" b="1" spc="20" dirty="0" smtClean="0">
                <a:latin typeface="+mn-lt"/>
                <a:cs typeface="Calibri"/>
              </a:rPr>
              <a:t> </a:t>
            </a:r>
            <a:r>
              <a:rPr lang="en-US" sz="1200" b="1" spc="-15" dirty="0" smtClean="0">
                <a:latin typeface="+mn-lt"/>
                <a:cs typeface="Calibri"/>
              </a:rPr>
              <a:t>c</a:t>
            </a:r>
            <a:r>
              <a:rPr lang="en-US" sz="1200" b="1" spc="0" dirty="0" smtClean="0">
                <a:latin typeface="+mn-lt"/>
                <a:cs typeface="Calibri"/>
              </a:rPr>
              <a:t>o</a:t>
            </a:r>
            <a:r>
              <a:rPr lang="en-US" sz="1200" b="1" spc="-30" dirty="0" smtClean="0">
                <a:latin typeface="+mn-lt"/>
                <a:cs typeface="Calibri"/>
              </a:rPr>
              <a:t>n</a:t>
            </a:r>
            <a:r>
              <a:rPr lang="en-US" sz="1200" b="1" spc="0" dirty="0" smtClean="0">
                <a:latin typeface="+mn-lt"/>
                <a:cs typeface="Calibri"/>
              </a:rPr>
              <a:t>t</a:t>
            </a:r>
            <a:r>
              <a:rPr lang="en-US" sz="1200" b="1" spc="-70" dirty="0" smtClean="0">
                <a:latin typeface="+mn-lt"/>
                <a:cs typeface="Calibri"/>
              </a:rPr>
              <a:t>r</a:t>
            </a:r>
            <a:r>
              <a:rPr lang="en-US" sz="1200" b="1" spc="-15" dirty="0" smtClean="0">
                <a:latin typeface="+mn-lt"/>
                <a:cs typeface="Calibri"/>
              </a:rPr>
              <a:t>al</a:t>
            </a:r>
            <a:r>
              <a:rPr lang="en-US" sz="1200" b="1" spc="-45" dirty="0" smtClean="0">
                <a:latin typeface="+mn-lt"/>
                <a:cs typeface="Calibri"/>
              </a:rPr>
              <a:t>a</a:t>
            </a:r>
            <a:r>
              <a:rPr lang="en-US" sz="1200" b="1" spc="-55" dirty="0" smtClean="0">
                <a:latin typeface="+mn-lt"/>
                <a:cs typeface="Calibri"/>
              </a:rPr>
              <a:t>t</a:t>
            </a:r>
            <a:r>
              <a:rPr lang="en-US" sz="1200" b="1" spc="0" dirty="0" smtClean="0">
                <a:latin typeface="+mn-lt"/>
                <a:cs typeface="Calibri"/>
              </a:rPr>
              <a:t>e</a:t>
            </a:r>
            <a:r>
              <a:rPr lang="en-US" sz="1200" b="1" spc="-75" dirty="0" smtClean="0">
                <a:latin typeface="+mn-lt"/>
                <a:cs typeface="Calibri"/>
              </a:rPr>
              <a:t>r</a:t>
            </a:r>
            <a:r>
              <a:rPr lang="en-US" sz="1200" b="1" spc="-15" dirty="0" smtClean="0">
                <a:latin typeface="+mn-lt"/>
                <a:cs typeface="Calibri"/>
              </a:rPr>
              <a:t>al </a:t>
            </a:r>
            <a:r>
              <a:rPr lang="en-US" sz="1200" b="1" spc="-10" dirty="0" smtClean="0">
                <a:latin typeface="+mn-lt"/>
                <a:cs typeface="Calibri"/>
              </a:rPr>
              <a:t>i</a:t>
            </a:r>
            <a:r>
              <a:rPr lang="en-US" sz="1200" b="1" spc="-50" dirty="0" smtClean="0">
                <a:latin typeface="+mn-lt"/>
                <a:cs typeface="Calibri"/>
              </a:rPr>
              <a:t>n</a:t>
            </a:r>
            <a:r>
              <a:rPr lang="en-US" sz="1200" b="1" spc="-60" dirty="0" smtClean="0">
                <a:latin typeface="+mn-lt"/>
                <a:cs typeface="Calibri"/>
              </a:rPr>
              <a:t>t</a:t>
            </a:r>
            <a:r>
              <a:rPr lang="en-US" sz="1200" b="1" spc="0" dirty="0" smtClean="0">
                <a:latin typeface="+mn-lt"/>
                <a:cs typeface="Calibri"/>
              </a:rPr>
              <a:t>act </a:t>
            </a:r>
            <a:r>
              <a:rPr lang="en-US" sz="1200" b="1" spc="-30" dirty="0" smtClean="0">
                <a:latin typeface="+mn-lt"/>
                <a:cs typeface="Calibri"/>
              </a:rPr>
              <a:t>o</a:t>
            </a:r>
            <a:r>
              <a:rPr lang="en-US" sz="1200" b="1" spc="-50" dirty="0" smtClean="0">
                <a:latin typeface="+mn-lt"/>
                <a:cs typeface="Calibri"/>
              </a:rPr>
              <a:t>v</a:t>
            </a:r>
            <a:r>
              <a:rPr lang="en-US" sz="1200" b="1" spc="0" dirty="0" smtClean="0">
                <a:latin typeface="+mn-lt"/>
                <a:cs typeface="Calibri"/>
              </a:rPr>
              <a:t>a</a:t>
            </a:r>
            <a:r>
              <a:rPr lang="en-US" sz="1200" b="1" spc="15" dirty="0" smtClean="0">
                <a:latin typeface="+mn-lt"/>
                <a:cs typeface="Calibri"/>
              </a:rPr>
              <a:t>r</a:t>
            </a:r>
            <a:r>
              <a:rPr lang="en-US" sz="1200" b="1" spc="-20" dirty="0" smtClean="0">
                <a:latin typeface="+mn-lt"/>
                <a:cs typeface="Calibri"/>
              </a:rPr>
              <a:t>y </a:t>
            </a:r>
            <a:r>
              <a:rPr lang="en-US" sz="1200" b="1" spc="5" dirty="0" smtClean="0">
                <a:latin typeface="+mn-lt"/>
                <a:cs typeface="Calibri"/>
              </a:rPr>
              <a:t>m</a:t>
            </a:r>
            <a:r>
              <a:rPr lang="en-US" sz="1200" b="1" spc="-15" dirty="0" smtClean="0">
                <a:latin typeface="+mn-lt"/>
                <a:cs typeface="Calibri"/>
              </a:rPr>
              <a:t>ig</a:t>
            </a:r>
            <a:r>
              <a:rPr lang="en-US" sz="1200" b="1" spc="-55" dirty="0" smtClean="0">
                <a:latin typeface="+mn-lt"/>
                <a:cs typeface="Calibri"/>
              </a:rPr>
              <a:t>h</a:t>
            </a:r>
            <a:r>
              <a:rPr lang="en-US" sz="1200" b="1" spc="-15" dirty="0" smtClean="0">
                <a:latin typeface="+mn-lt"/>
                <a:cs typeface="Calibri"/>
              </a:rPr>
              <a:t>t </a:t>
            </a:r>
            <a:r>
              <a:rPr lang="en-US" sz="1200" b="1" spc="-20" dirty="0" smtClean="0">
                <a:latin typeface="+mn-lt"/>
                <a:cs typeface="Calibri"/>
              </a:rPr>
              <a:t>a</a:t>
            </a:r>
            <a:r>
              <a:rPr lang="en-US" sz="1200" b="1" spc="-15" dirty="0" smtClean="0">
                <a:latin typeface="+mn-lt"/>
                <a:cs typeface="Calibri"/>
              </a:rPr>
              <a:t>d</a:t>
            </a:r>
            <a:r>
              <a:rPr lang="en-US" sz="1200" b="1" spc="-20" dirty="0" smtClean="0">
                <a:latin typeface="+mn-lt"/>
                <a:cs typeface="Calibri"/>
              </a:rPr>
              <a:t>equ</a:t>
            </a:r>
            <a:r>
              <a:rPr lang="en-US" sz="1200" b="1" spc="-50" dirty="0" smtClean="0">
                <a:latin typeface="+mn-lt"/>
                <a:cs typeface="Calibri"/>
              </a:rPr>
              <a:t>a</a:t>
            </a:r>
            <a:r>
              <a:rPr lang="en-US" sz="1200" b="1" spc="-55" dirty="0" smtClean="0">
                <a:latin typeface="+mn-lt"/>
                <a:cs typeface="Calibri"/>
              </a:rPr>
              <a:t>t</a:t>
            </a:r>
            <a:r>
              <a:rPr lang="en-US" sz="1200" b="1" spc="-15" dirty="0" smtClean="0">
                <a:latin typeface="+mn-lt"/>
                <a:cs typeface="Calibri"/>
              </a:rPr>
              <a:t>ely </a:t>
            </a:r>
            <a:r>
              <a:rPr lang="en-US" sz="1200" b="1" spc="-20" dirty="0" smtClean="0">
                <a:latin typeface="+mn-lt"/>
                <a:cs typeface="Calibri"/>
              </a:rPr>
              <a:t>compens</a:t>
            </a:r>
            <a:r>
              <a:rPr lang="en-US" sz="1200" b="1" spc="-50" dirty="0" smtClean="0">
                <a:latin typeface="+mn-lt"/>
                <a:cs typeface="Calibri"/>
              </a:rPr>
              <a:t>a</a:t>
            </a:r>
            <a:r>
              <a:rPr lang="en-US" sz="1200" b="1" spc="-55" dirty="0" smtClean="0">
                <a:latin typeface="+mn-lt"/>
                <a:cs typeface="Calibri"/>
              </a:rPr>
              <a:t>t</a:t>
            </a:r>
            <a:r>
              <a:rPr lang="en-US" sz="1200" b="1" spc="0" dirty="0" smtClean="0">
                <a:latin typeface="+mn-lt"/>
                <a:cs typeface="Calibri"/>
              </a:rPr>
              <a:t>e.</a:t>
            </a:r>
            <a:endParaRPr lang="en-US" sz="1200" dirty="0" smtClean="0">
              <a:latin typeface="+mn-lt"/>
              <a:cs typeface="Calibri"/>
            </a:endParaRPr>
          </a:p>
          <a:p>
            <a:endParaRPr lang="en-US" dirty="0" smtClean="0"/>
          </a:p>
          <a:p>
            <a:pPr marL="698500">
              <a:lnSpc>
                <a:spcPct val="100000"/>
              </a:lnSpc>
            </a:pPr>
            <a:r>
              <a:rPr lang="en-US" sz="1200" b="1" spc="-20" dirty="0" smtClean="0">
                <a:solidFill>
                  <a:srgbClr val="0053A6"/>
                </a:solidFill>
                <a:latin typeface="+mn-lt"/>
                <a:cs typeface="Calibri"/>
              </a:rPr>
              <a:t>Conclusions</a:t>
            </a:r>
            <a:endParaRPr lang="en-US" sz="1200" dirty="0" smtClean="0">
              <a:latin typeface="+mn-lt"/>
              <a:cs typeface="Calibri"/>
            </a:endParaRPr>
          </a:p>
          <a:p>
            <a:pPr>
              <a:lnSpc>
                <a:spcPts val="600"/>
              </a:lnSpc>
              <a:spcBef>
                <a:spcPts val="6"/>
              </a:spcBef>
            </a:pPr>
            <a:endParaRPr lang="en-US" sz="100" dirty="0" smtClean="0"/>
          </a:p>
          <a:p>
            <a:pPr>
              <a:lnSpc>
                <a:spcPts val="1000"/>
              </a:lnSpc>
            </a:pPr>
            <a:endParaRPr lang="en-US" sz="800" dirty="0" smtClean="0"/>
          </a:p>
          <a:p>
            <a:pPr>
              <a:lnSpc>
                <a:spcPts val="1000"/>
              </a:lnSpc>
            </a:pPr>
            <a:endParaRPr lang="en-US" sz="800" dirty="0" smtClean="0"/>
          </a:p>
          <a:p>
            <a:pPr>
              <a:lnSpc>
                <a:spcPts val="1000"/>
              </a:lnSpc>
            </a:pPr>
            <a:endParaRPr lang="en-US" sz="800" dirty="0" smtClean="0"/>
          </a:p>
          <a:p>
            <a:pPr>
              <a:lnSpc>
                <a:spcPts val="1000"/>
              </a:lnSpc>
            </a:pPr>
            <a:endParaRPr lang="en-US" sz="800" dirty="0" smtClean="0"/>
          </a:p>
          <a:p>
            <a:pPr>
              <a:lnSpc>
                <a:spcPts val="1000"/>
              </a:lnSpc>
            </a:pPr>
            <a:endParaRPr lang="en-US" sz="800" dirty="0" smtClean="0"/>
          </a:p>
          <a:p>
            <a:pPr marL="355600" marR="12700" indent="-343535">
              <a:lnSpc>
                <a:spcPct val="100200"/>
              </a:lnSpc>
              <a:buClr>
                <a:srgbClr val="0053A6"/>
              </a:buClr>
              <a:buFont typeface="Arial"/>
              <a:buChar char="•"/>
              <a:tabLst>
                <a:tab pos="355600" algn="l"/>
              </a:tabLst>
            </a:pPr>
            <a:r>
              <a:rPr lang="en-US" sz="1200" b="1" spc="-25" dirty="0" smtClean="0">
                <a:latin typeface="+mn-lt"/>
                <a:cs typeface="Calibri"/>
              </a:rPr>
              <a:t>Menopause</a:t>
            </a:r>
            <a:r>
              <a:rPr lang="en-US" sz="1200" b="1" spc="30" dirty="0" smtClean="0">
                <a:latin typeface="+mn-lt"/>
                <a:cs typeface="Calibri"/>
              </a:rPr>
              <a:t> </a:t>
            </a:r>
            <a:r>
              <a:rPr lang="en-US" sz="1200" b="1" spc="-20" dirty="0" smtClean="0">
                <a:latin typeface="+mn-lt"/>
                <a:cs typeface="Calibri"/>
              </a:rPr>
              <a:t>in </a:t>
            </a:r>
            <a:r>
              <a:rPr lang="en-US" sz="1200" b="1" spc="-70" dirty="0" smtClean="0">
                <a:latin typeface="+mn-lt"/>
                <a:cs typeface="Calibri"/>
              </a:rPr>
              <a:t>w</a:t>
            </a:r>
            <a:r>
              <a:rPr lang="en-US" sz="1200" b="1" spc="-25" dirty="0" smtClean="0">
                <a:latin typeface="+mn-lt"/>
                <a:cs typeface="Calibri"/>
              </a:rPr>
              <a:t>omen</a:t>
            </a:r>
            <a:r>
              <a:rPr lang="en-US" sz="1200" b="1" spc="-5" dirty="0" smtClean="0">
                <a:latin typeface="+mn-lt"/>
                <a:cs typeface="Calibri"/>
              </a:rPr>
              <a:t> </a:t>
            </a:r>
            <a:r>
              <a:rPr lang="en-US" sz="1200" b="1" spc="-25" dirty="0" smtClean="0">
                <a:latin typeface="+mn-lt"/>
                <a:cs typeface="Calibri"/>
              </a:rPr>
              <a:t>who h</a:t>
            </a:r>
            <a:r>
              <a:rPr lang="en-US" sz="1200" b="1" spc="-80" dirty="0" smtClean="0">
                <a:latin typeface="+mn-lt"/>
                <a:cs typeface="Calibri"/>
              </a:rPr>
              <a:t>a</a:t>
            </a:r>
            <a:r>
              <a:rPr lang="en-US" sz="1200" b="1" spc="-55" dirty="0" smtClean="0">
                <a:latin typeface="+mn-lt"/>
                <a:cs typeface="Calibri"/>
              </a:rPr>
              <a:t>v</a:t>
            </a:r>
            <a:r>
              <a:rPr lang="en-US" sz="1200" b="1" spc="-25" dirty="0" smtClean="0">
                <a:latin typeface="+mn-lt"/>
                <a:cs typeface="Calibri"/>
              </a:rPr>
              <a:t>e</a:t>
            </a:r>
            <a:r>
              <a:rPr lang="en-US" sz="1200" b="1" spc="-5" dirty="0" smtClean="0">
                <a:latin typeface="+mn-lt"/>
                <a:cs typeface="Calibri"/>
              </a:rPr>
              <a:t> </a:t>
            </a:r>
            <a:r>
              <a:rPr lang="en-US" sz="1200" b="1" spc="-20" dirty="0" smtClean="0">
                <a:latin typeface="+mn-lt"/>
                <a:cs typeface="Calibri"/>
              </a:rPr>
              <a:t>a pa</a:t>
            </a:r>
            <a:r>
              <a:rPr lang="en-US" sz="1200" b="1" spc="-70" dirty="0" smtClean="0">
                <a:latin typeface="+mn-lt"/>
                <a:cs typeface="Calibri"/>
              </a:rPr>
              <a:t>s</a:t>
            </a:r>
            <a:r>
              <a:rPr lang="en-US" sz="1200" b="1" spc="-15" dirty="0" smtClean="0">
                <a:latin typeface="+mn-lt"/>
                <a:cs typeface="Calibri"/>
              </a:rPr>
              <a:t>t</a:t>
            </a:r>
            <a:r>
              <a:rPr lang="en-US" sz="1200" b="1" spc="5" dirty="0" smtClean="0">
                <a:latin typeface="+mn-lt"/>
                <a:cs typeface="Calibri"/>
              </a:rPr>
              <a:t> </a:t>
            </a:r>
            <a:r>
              <a:rPr lang="en-US" sz="1200" b="1" spc="-20" dirty="0" smtClean="0">
                <a:latin typeface="+mn-lt"/>
                <a:cs typeface="Calibri"/>
              </a:rPr>
              <a:t>hi</a:t>
            </a:r>
            <a:r>
              <a:rPr lang="en-US" sz="1200" b="1" spc="-65" dirty="0" smtClean="0">
                <a:latin typeface="+mn-lt"/>
                <a:cs typeface="Calibri"/>
              </a:rPr>
              <a:t>s</a:t>
            </a:r>
            <a:r>
              <a:rPr lang="en-US" sz="1200" b="1" spc="-60" dirty="0" smtClean="0">
                <a:latin typeface="+mn-lt"/>
                <a:cs typeface="Calibri"/>
              </a:rPr>
              <a:t>t</a:t>
            </a:r>
            <a:r>
              <a:rPr lang="en-US" sz="1200" b="1" spc="-20" dirty="0" smtClean="0">
                <a:latin typeface="+mn-lt"/>
                <a:cs typeface="Calibri"/>
              </a:rPr>
              <a:t>ory</a:t>
            </a:r>
            <a:r>
              <a:rPr lang="en-US" sz="1200" b="1" spc="35" dirty="0" smtClean="0">
                <a:latin typeface="+mn-lt"/>
                <a:cs typeface="Calibri"/>
              </a:rPr>
              <a:t> </a:t>
            </a:r>
            <a:r>
              <a:rPr lang="en-US" sz="1200" b="1" spc="-20" dirty="0" smtClean="0">
                <a:latin typeface="+mn-lt"/>
                <a:cs typeface="Calibri"/>
              </a:rPr>
              <a:t>of</a:t>
            </a:r>
            <a:r>
              <a:rPr lang="en-US" sz="1200" b="1" spc="-5" dirty="0" smtClean="0">
                <a:latin typeface="+mn-lt"/>
                <a:cs typeface="Calibri"/>
              </a:rPr>
              <a:t> </a:t>
            </a:r>
            <a:r>
              <a:rPr lang="en-US" sz="1200" b="1" spc="-10" dirty="0" smtClean="0">
                <a:latin typeface="+mn-lt"/>
                <a:cs typeface="Calibri"/>
              </a:rPr>
              <a:t>i</a:t>
            </a:r>
            <a:r>
              <a:rPr lang="en-US" sz="1200" b="1" spc="-55" dirty="0" smtClean="0">
                <a:latin typeface="+mn-lt"/>
                <a:cs typeface="Calibri"/>
              </a:rPr>
              <a:t>n</a:t>
            </a:r>
            <a:r>
              <a:rPr lang="en-US" sz="1200" b="1" spc="-80" dirty="0" smtClean="0">
                <a:latin typeface="+mn-lt"/>
                <a:cs typeface="Calibri"/>
              </a:rPr>
              <a:t>f</a:t>
            </a:r>
            <a:r>
              <a:rPr lang="en-US" sz="1200" b="1" spc="-15" dirty="0" smtClean="0">
                <a:latin typeface="+mn-lt"/>
                <a:cs typeface="Calibri"/>
              </a:rPr>
              <a:t>ertili</a:t>
            </a:r>
            <a:r>
              <a:rPr lang="en-US" sz="1200" b="1" spc="-25" dirty="0" smtClean="0">
                <a:latin typeface="+mn-lt"/>
                <a:cs typeface="Calibri"/>
              </a:rPr>
              <a:t>t</a:t>
            </a:r>
            <a:r>
              <a:rPr lang="en-US" sz="1200" b="1" spc="-260" dirty="0" smtClean="0">
                <a:latin typeface="+mn-lt"/>
                <a:cs typeface="Calibri"/>
              </a:rPr>
              <a:t>y</a:t>
            </a:r>
            <a:r>
              <a:rPr lang="en-US" sz="1200" b="1" spc="-15" dirty="0" smtClean="0">
                <a:latin typeface="+mn-lt"/>
                <a:cs typeface="Calibri"/>
              </a:rPr>
              <a:t>,</a:t>
            </a:r>
            <a:r>
              <a:rPr lang="en-US" sz="1200" b="1" spc="50" dirty="0" smtClean="0">
                <a:latin typeface="+mn-lt"/>
                <a:cs typeface="Calibri"/>
              </a:rPr>
              <a:t> </a:t>
            </a:r>
            <a:r>
              <a:rPr lang="en-US" sz="1200" b="1" spc="-20" dirty="0" smtClean="0">
                <a:latin typeface="+mn-lt"/>
                <a:cs typeface="Calibri"/>
              </a:rPr>
              <a:t>especially</a:t>
            </a:r>
            <a:r>
              <a:rPr lang="en-US" sz="1200" b="1" spc="-15" dirty="0" smtClean="0">
                <a:latin typeface="+mn-lt"/>
                <a:cs typeface="Calibri"/>
              </a:rPr>
              <a:t> in </a:t>
            </a:r>
            <a:r>
              <a:rPr lang="en-US" sz="1200" b="1" spc="-20" dirty="0" smtClean="0">
                <a:latin typeface="+mn-lt"/>
                <a:cs typeface="Calibri"/>
              </a:rPr>
              <a:t>those </a:t>
            </a:r>
            <a:r>
              <a:rPr lang="en-US" sz="1200" b="1" spc="-25" dirty="0" smtClean="0">
                <a:latin typeface="+mn-lt"/>
                <a:cs typeface="Calibri"/>
              </a:rPr>
              <a:t>who</a:t>
            </a:r>
            <a:r>
              <a:rPr lang="en-US" sz="1200" b="1" spc="15" dirty="0" smtClean="0">
                <a:latin typeface="+mn-lt"/>
                <a:cs typeface="Calibri"/>
              </a:rPr>
              <a:t> </a:t>
            </a:r>
            <a:r>
              <a:rPr lang="en-US" sz="1200" b="1" spc="-25" dirty="0" smtClean="0">
                <a:latin typeface="+mn-lt"/>
                <a:cs typeface="Calibri"/>
              </a:rPr>
              <a:t>h</a:t>
            </a:r>
            <a:r>
              <a:rPr lang="en-US" sz="1200" b="1" spc="-85" dirty="0" smtClean="0">
                <a:latin typeface="+mn-lt"/>
                <a:cs typeface="Calibri"/>
              </a:rPr>
              <a:t>a</a:t>
            </a:r>
            <a:r>
              <a:rPr lang="en-US" sz="1200" b="1" spc="-55" dirty="0" smtClean="0">
                <a:latin typeface="+mn-lt"/>
                <a:cs typeface="Calibri"/>
              </a:rPr>
              <a:t>v</a:t>
            </a:r>
            <a:r>
              <a:rPr lang="en-US" sz="1200" b="1" spc="-25" dirty="0" smtClean="0">
                <a:latin typeface="+mn-lt"/>
                <a:cs typeface="Calibri"/>
              </a:rPr>
              <a:t>e</a:t>
            </a:r>
            <a:r>
              <a:rPr lang="en-US" sz="1200" b="1" spc="-5" dirty="0" smtClean="0">
                <a:latin typeface="+mn-lt"/>
                <a:cs typeface="Calibri"/>
              </a:rPr>
              <a:t> </a:t>
            </a:r>
            <a:r>
              <a:rPr lang="en-US" sz="1200" b="1" spc="-20" dirty="0" smtClean="0">
                <a:latin typeface="+mn-lt"/>
                <a:cs typeface="Calibri"/>
              </a:rPr>
              <a:t>suf</a:t>
            </a:r>
            <a:r>
              <a:rPr lang="en-US" sz="1200" b="1" spc="-90" dirty="0" smtClean="0">
                <a:latin typeface="+mn-lt"/>
                <a:cs typeface="Calibri"/>
              </a:rPr>
              <a:t>f</a:t>
            </a:r>
            <a:r>
              <a:rPr lang="en-US" sz="1200" b="1" spc="0" dirty="0" smtClean="0">
                <a:latin typeface="+mn-lt"/>
                <a:cs typeface="Calibri"/>
              </a:rPr>
              <a:t>e</a:t>
            </a:r>
            <a:r>
              <a:rPr lang="en-US" sz="1200" b="1" spc="-50" dirty="0" smtClean="0">
                <a:latin typeface="+mn-lt"/>
                <a:cs typeface="Calibri"/>
              </a:rPr>
              <a:t>r</a:t>
            </a:r>
            <a:r>
              <a:rPr lang="en-US" sz="1200" b="1" spc="-25" dirty="0" smtClean="0">
                <a:latin typeface="+mn-lt"/>
                <a:cs typeface="Calibri"/>
              </a:rPr>
              <a:t>ed</a:t>
            </a:r>
            <a:r>
              <a:rPr lang="en-US" sz="1200" b="1" spc="10" dirty="0" smtClean="0">
                <a:latin typeface="+mn-lt"/>
                <a:cs typeface="Calibri"/>
              </a:rPr>
              <a:t> </a:t>
            </a:r>
            <a:r>
              <a:rPr lang="en-US" sz="1200" b="1" spc="0" dirty="0" smtClean="0">
                <a:latin typeface="+mn-lt"/>
                <a:cs typeface="Calibri"/>
              </a:rPr>
              <a:t>f</a:t>
            </a:r>
            <a:r>
              <a:rPr lang="en-US" sz="1200" b="1" spc="-60" dirty="0" smtClean="0">
                <a:latin typeface="+mn-lt"/>
                <a:cs typeface="Calibri"/>
              </a:rPr>
              <a:t>r</a:t>
            </a:r>
            <a:r>
              <a:rPr lang="en-US" sz="1200" b="1" spc="-30" dirty="0" smtClean="0">
                <a:latin typeface="+mn-lt"/>
                <a:cs typeface="Calibri"/>
              </a:rPr>
              <a:t>om</a:t>
            </a:r>
            <a:r>
              <a:rPr lang="en-US" sz="1200" b="1" spc="-25" dirty="0" smtClean="0">
                <a:latin typeface="+mn-lt"/>
                <a:cs typeface="Calibri"/>
              </a:rPr>
              <a:t> endom</a:t>
            </a:r>
            <a:r>
              <a:rPr lang="en-US" sz="1200" b="1" spc="-40" dirty="0" smtClean="0">
                <a:latin typeface="+mn-lt"/>
                <a:cs typeface="Calibri"/>
              </a:rPr>
              <a:t>e</a:t>
            </a:r>
            <a:r>
              <a:rPr lang="en-US" sz="1200" b="1" spc="-15" dirty="0" smtClean="0">
                <a:latin typeface="+mn-lt"/>
                <a:cs typeface="Calibri"/>
              </a:rPr>
              <a:t>tri</a:t>
            </a:r>
            <a:r>
              <a:rPr lang="en-US" sz="1200" b="1" spc="-35" dirty="0" smtClean="0">
                <a:latin typeface="+mn-lt"/>
                <a:cs typeface="Calibri"/>
              </a:rPr>
              <a:t>o</a:t>
            </a:r>
            <a:r>
              <a:rPr lang="en-US" sz="1200" b="1" spc="-15" dirty="0" smtClean="0">
                <a:latin typeface="+mn-lt"/>
                <a:cs typeface="Calibri"/>
              </a:rPr>
              <a:t>sis,</a:t>
            </a:r>
            <a:r>
              <a:rPr lang="en-US" sz="1200" b="1" spc="30" dirty="0" smtClean="0">
                <a:latin typeface="+mn-lt"/>
                <a:cs typeface="Calibri"/>
              </a:rPr>
              <a:t> </a:t>
            </a:r>
            <a:r>
              <a:rPr lang="en-US" sz="1200" b="1" spc="-15" dirty="0" smtClean="0">
                <a:latin typeface="+mn-lt"/>
                <a:cs typeface="Calibri"/>
              </a:rPr>
              <a:t>is signifi</a:t>
            </a:r>
            <a:r>
              <a:rPr lang="en-US" sz="1200" b="1" spc="-50" dirty="0" smtClean="0">
                <a:latin typeface="+mn-lt"/>
                <a:cs typeface="Calibri"/>
              </a:rPr>
              <a:t>c</a:t>
            </a:r>
            <a:r>
              <a:rPr lang="en-US" sz="1200" b="1" spc="-20" dirty="0" smtClean="0">
                <a:latin typeface="+mn-lt"/>
                <a:cs typeface="Calibri"/>
              </a:rPr>
              <a:t>a</a:t>
            </a:r>
            <a:r>
              <a:rPr lang="en-US" sz="1200" b="1" spc="-70" dirty="0" smtClean="0">
                <a:latin typeface="+mn-lt"/>
                <a:cs typeface="Calibri"/>
              </a:rPr>
              <a:t>n</a:t>
            </a:r>
            <a:r>
              <a:rPr lang="en-US" sz="1200" b="1" spc="-15" dirty="0" smtClean="0">
                <a:latin typeface="+mn-lt"/>
                <a:cs typeface="Calibri"/>
              </a:rPr>
              <a:t>tly earlier</a:t>
            </a:r>
            <a:r>
              <a:rPr lang="en-US" sz="1200" b="1" spc="15" dirty="0" smtClean="0">
                <a:latin typeface="+mn-lt"/>
                <a:cs typeface="Calibri"/>
              </a:rPr>
              <a:t> </a:t>
            </a:r>
            <a:r>
              <a:rPr lang="en-US" sz="1200" b="1" spc="-20" dirty="0" smtClean="0">
                <a:latin typeface="+mn-lt"/>
                <a:cs typeface="Calibri"/>
              </a:rPr>
              <a:t>than</a:t>
            </a:r>
            <a:r>
              <a:rPr lang="en-US" sz="1200" b="1" spc="10" dirty="0" smtClean="0">
                <a:latin typeface="+mn-lt"/>
                <a:cs typeface="Calibri"/>
              </a:rPr>
              <a:t> </a:t>
            </a:r>
            <a:r>
              <a:rPr lang="en-US" sz="1200" b="1" spc="-20" dirty="0" smtClean="0">
                <a:latin typeface="+mn-lt"/>
                <a:cs typeface="Calibri"/>
              </a:rPr>
              <a:t>th</a:t>
            </a:r>
            <a:r>
              <a:rPr lang="en-US" sz="1200" b="1" spc="-65" dirty="0" smtClean="0">
                <a:latin typeface="+mn-lt"/>
                <a:cs typeface="Calibri"/>
              </a:rPr>
              <a:t>a</a:t>
            </a:r>
            <a:r>
              <a:rPr lang="en-US" sz="1200" b="1" spc="-15" dirty="0" smtClean="0">
                <a:latin typeface="+mn-lt"/>
                <a:cs typeface="Calibri"/>
              </a:rPr>
              <a:t>t</a:t>
            </a:r>
            <a:r>
              <a:rPr lang="en-US" sz="1200" b="1" spc="10" dirty="0" smtClean="0">
                <a:latin typeface="+mn-lt"/>
                <a:cs typeface="Calibri"/>
              </a:rPr>
              <a:t> </a:t>
            </a:r>
            <a:r>
              <a:rPr lang="en-US" sz="1200" b="1" spc="-20" dirty="0" smtClean="0">
                <a:latin typeface="+mn-lt"/>
                <a:cs typeface="Calibri"/>
              </a:rPr>
              <a:t>in </a:t>
            </a:r>
            <a:r>
              <a:rPr lang="en-US" sz="1200" b="1" spc="-70" dirty="0" smtClean="0">
                <a:latin typeface="+mn-lt"/>
                <a:cs typeface="Calibri"/>
              </a:rPr>
              <a:t>w</a:t>
            </a:r>
            <a:r>
              <a:rPr lang="en-US" sz="1200" b="1" spc="-25" dirty="0" smtClean="0">
                <a:latin typeface="+mn-lt"/>
                <a:cs typeface="Calibri"/>
              </a:rPr>
              <a:t>omen</a:t>
            </a:r>
            <a:r>
              <a:rPr lang="en-US" sz="1200" b="1" spc="-5" dirty="0" smtClean="0">
                <a:latin typeface="+mn-lt"/>
                <a:cs typeface="Calibri"/>
              </a:rPr>
              <a:t> </a:t>
            </a:r>
            <a:r>
              <a:rPr lang="en-US" sz="1200" b="1" spc="-20" dirty="0" smtClean="0">
                <a:latin typeface="+mn-lt"/>
                <a:cs typeface="Calibri"/>
              </a:rPr>
              <a:t>without such a hi</a:t>
            </a:r>
            <a:r>
              <a:rPr lang="en-US" sz="1200" b="1" spc="-55" dirty="0" smtClean="0">
                <a:latin typeface="+mn-lt"/>
                <a:cs typeface="Calibri"/>
              </a:rPr>
              <a:t>s</a:t>
            </a:r>
            <a:r>
              <a:rPr lang="en-US" sz="1200" b="1" spc="-60" dirty="0" smtClean="0">
                <a:latin typeface="+mn-lt"/>
                <a:cs typeface="Calibri"/>
              </a:rPr>
              <a:t>t</a:t>
            </a:r>
            <a:r>
              <a:rPr lang="en-US" sz="1200" b="1" spc="-25" dirty="0" smtClean="0">
                <a:latin typeface="+mn-lt"/>
                <a:cs typeface="Calibri"/>
              </a:rPr>
              <a:t>o</a:t>
            </a:r>
            <a:r>
              <a:rPr lang="en-US" sz="1200" b="1" spc="-20" dirty="0" smtClean="0">
                <a:latin typeface="+mn-lt"/>
                <a:cs typeface="Calibri"/>
              </a:rPr>
              <a:t>r</a:t>
            </a:r>
            <a:r>
              <a:rPr lang="en-US" sz="1200" b="1" spc="-254" dirty="0" smtClean="0">
                <a:latin typeface="+mn-lt"/>
                <a:cs typeface="Calibri"/>
              </a:rPr>
              <a:t>y</a:t>
            </a:r>
            <a:r>
              <a:rPr lang="en-US" sz="1200" b="1" spc="-15" dirty="0" smtClean="0">
                <a:latin typeface="+mn-lt"/>
                <a:cs typeface="Calibri"/>
              </a:rPr>
              <a:t>.</a:t>
            </a:r>
            <a:endParaRPr lang="en-US" sz="1200" dirty="0" smtClean="0">
              <a:latin typeface="+mn-lt"/>
              <a:cs typeface="Calibri"/>
            </a:endParaRPr>
          </a:p>
          <a:p>
            <a:endParaRPr lang="fa-IR" dirty="0"/>
          </a:p>
        </p:txBody>
      </p:sp>
      <p:sp>
        <p:nvSpPr>
          <p:cNvPr id="4" name="Slide Number Placeholder 3"/>
          <p:cNvSpPr>
            <a:spLocks noGrp="1"/>
          </p:cNvSpPr>
          <p:nvPr>
            <p:ph type="sldNum" sz="quarter" idx="10"/>
          </p:nvPr>
        </p:nvSpPr>
        <p:spPr/>
        <p:txBody>
          <a:bodyPr/>
          <a:lstStyle/>
          <a:p>
            <a:fld id="{9BFDBEF1-975B-4B5C-962A-3AFB9625A7A7}" type="slidenum">
              <a:rPr lang="en-US" smtClean="0"/>
              <a:t>7</a:t>
            </a:fld>
            <a:endParaRPr lang="en-US"/>
          </a:p>
        </p:txBody>
      </p:sp>
    </p:spTree>
    <p:extLst>
      <p:ext uri="{BB962C8B-B14F-4D97-AF65-F5344CB8AC3E}">
        <p14:creationId xmlns:p14="http://schemas.microsoft.com/office/powerpoint/2010/main" val="1291309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err="1" smtClean="0"/>
              <a:t>Dermoid</a:t>
            </a:r>
            <a:r>
              <a:rPr lang="en-US" baseline="0" dirty="0" smtClean="0"/>
              <a:t> </a:t>
            </a:r>
          </a:p>
          <a:p>
            <a:r>
              <a:rPr lang="en-US" baseline="0" dirty="0" smtClean="0"/>
              <a:t>Die and </a:t>
            </a:r>
            <a:r>
              <a:rPr lang="en-US" baseline="0" dirty="0" err="1" smtClean="0"/>
              <a:t>oeritoneal</a:t>
            </a:r>
            <a:r>
              <a:rPr lang="en-US" baseline="0" dirty="0" smtClean="0"/>
              <a:t>  </a:t>
            </a:r>
            <a:r>
              <a:rPr lang="en-US" baseline="0" dirty="0" err="1" smtClean="0"/>
              <a:t>cuterztion</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D50A7E7-A10A-42BF-9370-0E45A237F50B}" type="slidenum">
              <a:rPr lang="en-US" smtClean="0"/>
              <a:t>8</a:t>
            </a:fld>
            <a:endParaRPr lang="en-US"/>
          </a:p>
        </p:txBody>
      </p:sp>
    </p:spTree>
    <p:extLst>
      <p:ext uri="{BB962C8B-B14F-4D97-AF65-F5344CB8AC3E}">
        <p14:creationId xmlns:p14="http://schemas.microsoft.com/office/powerpoint/2010/main" val="3785063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Controversy – the impact of endometriosis per se on ovarian reserve independently of surgery</a:t>
            </a:r>
          </a:p>
          <a:p>
            <a:r>
              <a:rPr lang="en-US" dirty="0" smtClean="0"/>
              <a:t>Histological insights showed significant reduction of pool of primordial follicles in the ovarian cortex of affected gonads </a:t>
            </a:r>
            <a:r>
              <a:rPr lang="en-US" sz="900" b="1" dirty="0" smtClean="0"/>
              <a:t>(</a:t>
            </a:r>
            <a:r>
              <a:rPr lang="en-US" sz="900" b="1" dirty="0" err="1" smtClean="0"/>
              <a:t>Kitajima</a:t>
            </a:r>
            <a:r>
              <a:rPr lang="en-US" sz="900" b="1" dirty="0" smtClean="0"/>
              <a:t>  2011, 2014). </a:t>
            </a:r>
          </a:p>
          <a:p>
            <a:r>
              <a:rPr lang="en-US" dirty="0" smtClean="0"/>
              <a:t>These is increased oxidative stress in the ovarian cortex and also cysts contain potentially toxic agents such as free iron that may diffuse through the cyst wall and damage the ovarian reserve </a:t>
            </a:r>
            <a:r>
              <a:rPr lang="en-US" sz="900" b="1" dirty="0" smtClean="0"/>
              <a:t>(Sanchez , 2014). </a:t>
            </a:r>
            <a:endParaRPr lang="en-US" b="1" dirty="0" smtClean="0"/>
          </a:p>
          <a:p>
            <a:r>
              <a:rPr lang="en-US" dirty="0" smtClean="0"/>
              <a:t>The ovarian cortex of affected gonads is exposed to the potentially detrimental effects of a mechanical long-lasting stretching effect consequent to the presence of the cysts </a:t>
            </a:r>
            <a:r>
              <a:rPr lang="en-US" sz="900" b="1" dirty="0" smtClean="0"/>
              <a:t>(Sanchez, 2014). </a:t>
            </a:r>
            <a:endParaRPr lang="en-US" b="1" dirty="0" smtClean="0"/>
          </a:p>
          <a:p>
            <a:r>
              <a:rPr lang="en-US" dirty="0" smtClean="0"/>
              <a:t>In women with unilateral </a:t>
            </a:r>
            <a:r>
              <a:rPr lang="en-US" dirty="0" err="1" smtClean="0"/>
              <a:t>endometriomas</a:t>
            </a:r>
            <a:r>
              <a:rPr lang="en-US" dirty="0" smtClean="0"/>
              <a:t>, ovulation occurs less frequently in the affected ovary  but ovarian responsiveness to </a:t>
            </a:r>
            <a:r>
              <a:rPr lang="en-US" dirty="0" err="1" smtClean="0"/>
              <a:t>hyperstimulation</a:t>
            </a:r>
            <a:r>
              <a:rPr lang="en-US" dirty="0" smtClean="0"/>
              <a:t> and oocyte competence is similar </a:t>
            </a:r>
          </a:p>
          <a:p>
            <a:pPr marL="0" indent="0" algn="r">
              <a:buNone/>
            </a:pPr>
            <a:r>
              <a:rPr lang="en-US" sz="900" b="1" dirty="0" smtClean="0"/>
              <a:t>(</a:t>
            </a:r>
            <a:r>
              <a:rPr lang="en-US" sz="900" b="1" dirty="0" err="1" smtClean="0"/>
              <a:t>Almog</a:t>
            </a:r>
            <a:r>
              <a:rPr lang="en-US" sz="900" b="1" dirty="0" smtClean="0"/>
              <a:t> , 2011; </a:t>
            </a:r>
            <a:r>
              <a:rPr lang="en-US" sz="900" b="1" dirty="0" err="1" smtClean="0"/>
              <a:t>Benaglia</a:t>
            </a:r>
            <a:r>
              <a:rPr lang="da-DK" sz="900" b="1" dirty="0" smtClean="0"/>
              <a:t> 2011; Esinler 2012; Ashrafi 2014; Coccia  2014; </a:t>
            </a:r>
            <a:r>
              <a:rPr lang="en-US" sz="900" b="1" dirty="0" err="1" smtClean="0"/>
              <a:t>Filippi</a:t>
            </a:r>
            <a:r>
              <a:rPr lang="en-US" sz="900" b="1" dirty="0" smtClean="0"/>
              <a:t>  2014)</a:t>
            </a:r>
            <a:endParaRPr lang="en-US" dirty="0" smtClean="0"/>
          </a:p>
          <a:p>
            <a:endParaRPr lang="en-US" dirty="0" smtClean="0"/>
          </a:p>
          <a:p>
            <a:endParaRPr lang="da-DK" sz="1200" b="0" i="0" u="none" strike="noStrike" kern="1200" baseline="0" dirty="0" smtClean="0">
              <a:solidFill>
                <a:schemeClr val="tx1"/>
              </a:solidFill>
              <a:latin typeface="+mn-lt"/>
              <a:ea typeface="+mn-ea"/>
              <a:cs typeface="+mn-cs"/>
            </a:endParaRPr>
          </a:p>
          <a:p>
            <a:endParaRPr lang="da-DK" sz="1200" b="0" i="0" u="none" strike="noStrike" kern="1200" baseline="0" dirty="0" smtClean="0">
              <a:solidFill>
                <a:schemeClr val="tx1"/>
              </a:solidFill>
              <a:latin typeface="+mn-lt"/>
              <a:ea typeface="+mn-ea"/>
              <a:cs typeface="+mn-cs"/>
            </a:endParaRPr>
          </a:p>
          <a:p>
            <a:endParaRPr lang="da-DK"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Apoint</a:t>
            </a:r>
            <a:r>
              <a:rPr lang="en-US" sz="1200" b="0" i="0" u="none" strike="noStrike" kern="1200" baseline="0" dirty="0">
                <a:solidFill>
                  <a:schemeClr val="tx1"/>
                </a:solidFill>
                <a:latin typeface="+mn-lt"/>
                <a:ea typeface="+mn-ea"/>
                <a:cs typeface="+mn-cs"/>
              </a:rPr>
              <a:t> of controversy is the impact of endometriosis per se on ovarian reserve, i.e. independently of surgery. Ovarian </a:t>
            </a:r>
            <a:r>
              <a:rPr lang="en-US" sz="1200" b="0" i="0" u="none" strike="noStrike" kern="1200" baseline="0" dirty="0" err="1">
                <a:solidFill>
                  <a:schemeClr val="tx1"/>
                </a:solidFill>
                <a:latin typeface="+mn-lt"/>
                <a:ea typeface="+mn-ea"/>
                <a:cs typeface="+mn-cs"/>
              </a:rPr>
              <a:t>endometriomas</a:t>
            </a:r>
            <a:r>
              <a:rPr lang="en-US" sz="1200" b="0" i="0" u="none" strike="noStrike" kern="1200" baseline="0" dirty="0">
                <a:solidFill>
                  <a:schemeClr val="tx1"/>
                </a:solidFill>
                <a:latin typeface="+mn-lt"/>
                <a:ea typeface="+mn-ea"/>
                <a:cs typeface="+mn-cs"/>
              </a:rPr>
              <a:t> are of particular concern here since these cysts contain a plethora of potentially toxic agents such as free iron that may diffuse through the cyst wall and damage the ovarian reserve (Sanchez et al., 2014). Moreover, the ovarian cortex of affected gonads is exposed to the potentially detrimental effects of a mechanical long-lasting stretching effect consequent to the presence of the cysts (Sanchez et al., 2014). Recent histological insights showed a significant reduction of the pool of primordial follicles in the</a:t>
            </a:r>
          </a:p>
          <a:p>
            <a:r>
              <a:rPr lang="en-US" sz="1200" b="0" i="0" u="none" strike="noStrike" kern="1200" baseline="0" dirty="0">
                <a:solidFill>
                  <a:schemeClr val="tx1"/>
                </a:solidFill>
                <a:latin typeface="+mn-lt"/>
                <a:ea typeface="+mn-ea"/>
                <a:cs typeface="+mn-cs"/>
              </a:rPr>
              <a:t>ovarian cortex of affected gonads (</a:t>
            </a:r>
            <a:r>
              <a:rPr lang="en-US" sz="1200" b="0" i="0" u="none" strike="noStrike" kern="1200" baseline="0" dirty="0" err="1">
                <a:solidFill>
                  <a:schemeClr val="tx1"/>
                </a:solidFill>
                <a:latin typeface="+mn-lt"/>
                <a:ea typeface="+mn-ea"/>
                <a:cs typeface="+mn-cs"/>
              </a:rPr>
              <a:t>Kitajima</a:t>
            </a:r>
            <a:r>
              <a:rPr lang="en-US" sz="1200" b="0" i="0" u="none" strike="noStrike" kern="1200" baseline="0" dirty="0">
                <a:solidFill>
                  <a:schemeClr val="tx1"/>
                </a:solidFill>
                <a:latin typeface="+mn-lt"/>
                <a:ea typeface="+mn-ea"/>
                <a:cs typeface="+mn-cs"/>
              </a:rPr>
              <a:t> et al., 2011, 2014). One may thus reasonably infer a detrimental effect of ovarian </a:t>
            </a:r>
            <a:r>
              <a:rPr lang="en-US" sz="1200" b="0" i="0" u="none" strike="noStrike" kern="1200" baseline="0" dirty="0" err="1">
                <a:solidFill>
                  <a:schemeClr val="tx1"/>
                </a:solidFill>
                <a:latin typeface="+mn-lt"/>
                <a:ea typeface="+mn-ea"/>
                <a:cs typeface="+mn-cs"/>
              </a:rPr>
              <a:t>endometriomas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prior to their surgical removal. However, the consistent amount of biological evidence suggesting a harmful effect contrasts with the few</a:t>
            </a:r>
          </a:p>
          <a:p>
            <a:r>
              <a:rPr lang="en-US" sz="1200" b="0" i="0" u="none" strike="noStrike" kern="1200" baseline="0" dirty="0">
                <a:solidFill>
                  <a:schemeClr val="tx1"/>
                </a:solidFill>
                <a:latin typeface="+mn-lt"/>
                <a:ea typeface="+mn-ea"/>
                <a:cs typeface="+mn-cs"/>
              </a:rPr>
              <a:t>and inconsistent clinical data. In women with unilateral </a:t>
            </a:r>
            <a:r>
              <a:rPr lang="en-US" sz="1200" b="0" i="0" u="none" strike="noStrike" kern="1200" baseline="0" dirty="0" err="1">
                <a:solidFill>
                  <a:schemeClr val="tx1"/>
                </a:solidFill>
                <a:latin typeface="+mn-lt"/>
                <a:ea typeface="+mn-ea"/>
                <a:cs typeface="+mn-cs"/>
              </a:rPr>
              <a:t>endometriomas</a:t>
            </a:r>
            <a:r>
              <a:rPr lang="en-US" sz="1200" b="0" i="0" u="none" strike="noStrike" kern="1200" baseline="0" dirty="0">
                <a:solidFill>
                  <a:schemeClr val="tx1"/>
                </a:solidFill>
                <a:latin typeface="+mn-lt"/>
                <a:ea typeface="+mn-ea"/>
                <a:cs typeface="+mn-cs"/>
              </a:rPr>
              <a:t>, ovulation occurs less frequently in the affected ovary (</a:t>
            </a:r>
            <a:r>
              <a:rPr lang="en-US" sz="1200" b="0" i="0" u="none" strike="noStrike" kern="1200" baseline="0" dirty="0" err="1">
                <a:solidFill>
                  <a:schemeClr val="tx1"/>
                </a:solidFill>
                <a:latin typeface="+mn-lt"/>
                <a:ea typeface="+mn-ea"/>
                <a:cs typeface="+mn-cs"/>
              </a:rPr>
              <a:t>Horikawa</a:t>
            </a:r>
            <a:r>
              <a:rPr lang="en-US" sz="1200" b="0" i="0" u="none" strike="noStrike" kern="1200" baseline="0" dirty="0">
                <a:solidFill>
                  <a:schemeClr val="tx1"/>
                </a:solidFill>
                <a:latin typeface="+mn-lt"/>
                <a:ea typeface="+mn-ea"/>
                <a:cs typeface="+mn-cs"/>
              </a:rPr>
              <a:t> et al.,</a:t>
            </a:r>
          </a:p>
          <a:p>
            <a:r>
              <a:rPr lang="en-US" sz="1200" b="0" i="0" u="none" strike="noStrike" kern="1200" baseline="0" dirty="0">
                <a:solidFill>
                  <a:schemeClr val="tx1"/>
                </a:solidFill>
                <a:latin typeface="+mn-lt"/>
                <a:ea typeface="+mn-ea"/>
                <a:cs typeface="+mn-cs"/>
              </a:rPr>
              <a:t>2008; </a:t>
            </a:r>
            <a:r>
              <a:rPr lang="en-US" sz="1200" b="0" i="0" u="none" strike="noStrike" kern="1200" baseline="0" dirty="0" err="1">
                <a:solidFill>
                  <a:schemeClr val="tx1"/>
                </a:solidFill>
                <a:latin typeface="+mn-lt"/>
                <a:ea typeface="+mn-ea"/>
                <a:cs typeface="+mn-cs"/>
              </a:rPr>
              <a:t>Benaglia</a:t>
            </a:r>
            <a:r>
              <a:rPr lang="en-US" sz="1200" b="0" i="0" u="none" strike="noStrike" kern="1200" baseline="0" dirty="0">
                <a:solidFill>
                  <a:schemeClr val="tx1"/>
                </a:solidFill>
                <a:latin typeface="+mn-lt"/>
                <a:ea typeface="+mn-ea"/>
                <a:cs typeface="+mn-cs"/>
              </a:rPr>
              <a:t> et al., 2009) but ovarian responsiveness to hyperstimulation and oocyte competence is similar (</a:t>
            </a:r>
            <a:r>
              <a:rPr lang="en-US" sz="1200" b="0" i="0" u="none" strike="noStrike" kern="1200" baseline="0" dirty="0" err="1">
                <a:solidFill>
                  <a:schemeClr val="tx1"/>
                </a:solidFill>
                <a:latin typeface="+mn-lt"/>
                <a:ea typeface="+mn-ea"/>
                <a:cs typeface="+mn-cs"/>
              </a:rPr>
              <a:t>Almog</a:t>
            </a:r>
            <a:r>
              <a:rPr lang="en-US" sz="1200" b="0" i="0" u="none" strike="noStrike" kern="1200" baseline="0" dirty="0">
                <a:solidFill>
                  <a:schemeClr val="tx1"/>
                </a:solidFill>
                <a:latin typeface="+mn-lt"/>
                <a:ea typeface="+mn-ea"/>
                <a:cs typeface="+mn-cs"/>
              </a:rPr>
              <a:t> et al., 2011; </a:t>
            </a:r>
            <a:r>
              <a:rPr lang="en-US" sz="1200" b="0" i="0" u="none" strike="noStrike" kern="1200" baseline="0" dirty="0" err="1">
                <a:solidFill>
                  <a:schemeClr val="tx1"/>
                </a:solidFill>
                <a:latin typeface="+mn-lt"/>
                <a:ea typeface="+mn-ea"/>
                <a:cs typeface="+mn-cs"/>
              </a:rPr>
              <a:t>Benaglia</a:t>
            </a:r>
            <a:endParaRPr lang="en-US" sz="1200" b="0" i="0" u="none" strike="noStrike" kern="1200" baseline="0" dirty="0">
              <a:solidFill>
                <a:schemeClr val="tx1"/>
              </a:solidFill>
              <a:latin typeface="+mn-lt"/>
              <a:ea typeface="+mn-ea"/>
              <a:cs typeface="+mn-cs"/>
            </a:endParaRPr>
          </a:p>
          <a:p>
            <a:r>
              <a:rPr lang="da-DK" sz="1200" b="0" i="0" u="none" strike="noStrike" kern="1200" baseline="0" dirty="0">
                <a:solidFill>
                  <a:schemeClr val="tx1"/>
                </a:solidFill>
                <a:latin typeface="+mn-lt"/>
                <a:ea typeface="+mn-ea"/>
                <a:cs typeface="+mn-cs"/>
              </a:rPr>
              <a:t>et al., 2011; Esinler et al., 2012; Ashrafi et al., 2014; Coccia et al., 2014; </a:t>
            </a:r>
            <a:r>
              <a:rPr lang="en-US" sz="1200" b="0" i="0" u="none" strike="noStrike" kern="1200" baseline="0" dirty="0" err="1">
                <a:solidFill>
                  <a:schemeClr val="tx1"/>
                </a:solidFill>
                <a:latin typeface="+mn-lt"/>
                <a:ea typeface="+mn-ea"/>
                <a:cs typeface="+mn-cs"/>
              </a:rPr>
              <a:t>Filippi</a:t>
            </a:r>
            <a:r>
              <a:rPr lang="en-US" sz="1200" b="0" i="0" u="none" strike="noStrike" kern="1200" baseline="0" dirty="0">
                <a:solidFill>
                  <a:schemeClr val="tx1"/>
                </a:solidFill>
                <a:latin typeface="+mn-lt"/>
                <a:ea typeface="+mn-ea"/>
                <a:cs typeface="+mn-cs"/>
              </a:rPr>
              <a:t> et al., 2014). Serum AMH is unaffected in women with unilateral</a:t>
            </a:r>
          </a:p>
          <a:p>
            <a:r>
              <a:rPr lang="en-US" sz="1200" b="0" i="0" u="none" strike="noStrike" kern="1200" baseline="0" dirty="0">
                <a:solidFill>
                  <a:schemeClr val="tx1"/>
                </a:solidFill>
                <a:latin typeface="+mn-lt"/>
                <a:ea typeface="+mn-ea"/>
                <a:cs typeface="+mn-cs"/>
              </a:rPr>
              <a:t>disease but reduced in those with bilateral lesions (</a:t>
            </a:r>
            <a:r>
              <a:rPr lang="en-US" sz="1200" b="0" i="0" u="none" strike="noStrike" kern="1200" baseline="0" dirty="0" err="1">
                <a:solidFill>
                  <a:schemeClr val="tx1"/>
                </a:solidFill>
                <a:latin typeface="+mn-lt"/>
                <a:ea typeface="+mn-ea"/>
                <a:cs typeface="+mn-cs"/>
              </a:rPr>
              <a:t>Somigliana</a:t>
            </a:r>
            <a:r>
              <a:rPr lang="en-US" sz="1200" b="0" i="0" u="none" strike="noStrike" kern="1200" baseline="0" dirty="0">
                <a:solidFill>
                  <a:schemeClr val="tx1"/>
                </a:solidFill>
                <a:latin typeface="+mn-lt"/>
                <a:ea typeface="+mn-ea"/>
                <a:cs typeface="+mn-cs"/>
              </a:rPr>
              <a:t> et al.,2014). Fewer oocytes are retrieved from women with bilateral </a:t>
            </a:r>
            <a:r>
              <a:rPr lang="en-US" sz="1200" b="0" i="0" u="none" strike="noStrike" kern="1200" baseline="0" dirty="0" err="1">
                <a:solidFill>
                  <a:schemeClr val="tx1"/>
                </a:solidFill>
                <a:latin typeface="+mn-lt"/>
                <a:ea typeface="+mn-ea"/>
                <a:cs typeface="+mn-cs"/>
              </a:rPr>
              <a:t>endometriomas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undergoing IVF but their chances of pregnancy are unaffected (</a:t>
            </a:r>
            <a:r>
              <a:rPr lang="en-US" sz="1200" b="0" i="0" u="none" strike="noStrike" kern="1200" baseline="0" dirty="0" err="1">
                <a:solidFill>
                  <a:schemeClr val="tx1"/>
                </a:solidFill>
                <a:latin typeface="+mn-lt"/>
                <a:ea typeface="+mn-ea"/>
                <a:cs typeface="+mn-cs"/>
              </a:rPr>
              <a:t>Reinblatt</a:t>
            </a:r>
            <a:r>
              <a:rPr lang="en-US" sz="1200" b="0" i="0" u="none" strike="noStrike" kern="1200" baseline="0" dirty="0">
                <a:solidFill>
                  <a:schemeClr val="tx1"/>
                </a:solidFill>
                <a:latin typeface="+mn-lt"/>
                <a:ea typeface="+mn-ea"/>
                <a:cs typeface="+mn-cs"/>
              </a:rPr>
              <a:t> et al., 2011; </a:t>
            </a:r>
            <a:r>
              <a:rPr lang="en-US" sz="1200" b="0" i="0" u="none" strike="noStrike" kern="1200" baseline="0" dirty="0" err="1">
                <a:solidFill>
                  <a:schemeClr val="tx1"/>
                </a:solidFill>
                <a:latin typeface="+mn-lt"/>
                <a:ea typeface="+mn-ea"/>
                <a:cs typeface="+mn-cs"/>
              </a:rPr>
              <a:t>Benaglia</a:t>
            </a:r>
            <a:r>
              <a:rPr lang="en-US" sz="1200" b="0" i="0" u="none" strike="noStrike" kern="1200" baseline="0" dirty="0">
                <a:solidFill>
                  <a:schemeClr val="tx1"/>
                </a:solidFill>
                <a:latin typeface="+mn-lt"/>
                <a:ea typeface="+mn-ea"/>
                <a:cs typeface="+mn-cs"/>
              </a:rPr>
              <a:t> et al., 2013).We believe that the dimension</a:t>
            </a:r>
          </a:p>
          <a:p>
            <a:r>
              <a:rPr lang="en-US" sz="1200" b="0" i="0" u="none" strike="noStrike" kern="1200" baseline="0" dirty="0">
                <a:solidFill>
                  <a:schemeClr val="tx1"/>
                </a:solidFill>
                <a:latin typeface="+mn-lt"/>
                <a:ea typeface="+mn-ea"/>
                <a:cs typeface="+mn-cs"/>
              </a:rPr>
              <a:t>of the </a:t>
            </a:r>
            <a:r>
              <a:rPr lang="en-US" sz="1200" b="0" i="0" u="none" strike="noStrike" kern="1200" baseline="0" dirty="0" err="1">
                <a:solidFill>
                  <a:schemeClr val="tx1"/>
                </a:solidFill>
                <a:latin typeface="+mn-lt"/>
                <a:ea typeface="+mn-ea"/>
                <a:cs typeface="+mn-cs"/>
              </a:rPr>
              <a:t>endometriomas</a:t>
            </a:r>
            <a:r>
              <a:rPr lang="en-US" sz="1200" b="0" i="0" u="none" strike="noStrike" kern="1200" baseline="0" dirty="0">
                <a:solidFill>
                  <a:schemeClr val="tx1"/>
                </a:solidFill>
                <a:latin typeface="+mn-lt"/>
                <a:ea typeface="+mn-ea"/>
                <a:cs typeface="+mn-cs"/>
              </a:rPr>
              <a:t> has a role in explaining the conflicts in the data. It is noteworthy that most of the evidence in </a:t>
            </a:r>
            <a:r>
              <a:rPr lang="en-US" sz="1200" b="0" i="0" u="none" strike="noStrike" kern="1200" baseline="0" dirty="0" err="1">
                <a:solidFill>
                  <a:schemeClr val="tx1"/>
                </a:solidFill>
                <a:latin typeface="+mn-lt"/>
                <a:ea typeface="+mn-ea"/>
                <a:cs typeface="+mn-cs"/>
              </a:rPr>
              <a:t>unoperated</a:t>
            </a:r>
            <a:r>
              <a:rPr lang="en-US" sz="1200" b="0" i="0" u="none" strike="noStrike" kern="1200" baseline="0" dirty="0">
                <a:solidFill>
                  <a:schemeClr val="tx1"/>
                </a:solidFill>
                <a:latin typeface="+mn-lt"/>
                <a:ea typeface="+mn-ea"/>
                <a:cs typeface="+mn-cs"/>
              </a:rPr>
              <a:t> gonads</a:t>
            </a:r>
          </a:p>
          <a:p>
            <a:r>
              <a:rPr lang="en-US" sz="1200" b="0" i="0" u="none" strike="noStrike" kern="1200" baseline="0" dirty="0">
                <a:solidFill>
                  <a:schemeClr val="tx1"/>
                </a:solidFill>
                <a:latin typeface="+mn-lt"/>
                <a:ea typeface="+mn-ea"/>
                <a:cs typeface="+mn-cs"/>
              </a:rPr>
              <a:t>was obtained </a:t>
            </a:r>
            <a:r>
              <a:rPr lang="en-US" sz="1200" b="0" i="0" u="none" strike="noStrike" kern="1200" baseline="0" dirty="0" err="1">
                <a:solidFill>
                  <a:schemeClr val="tx1"/>
                </a:solidFill>
                <a:latin typeface="+mn-lt"/>
                <a:ea typeface="+mn-ea"/>
                <a:cs typeface="+mn-cs"/>
              </a:rPr>
              <a:t>fromwomen</a:t>
            </a:r>
            <a:r>
              <a:rPr lang="en-US" sz="1200" b="0" i="0" u="none" strike="noStrike" kern="1200" baseline="0" dirty="0">
                <a:solidFill>
                  <a:schemeClr val="tx1"/>
                </a:solidFill>
                <a:latin typeface="+mn-lt"/>
                <a:ea typeface="+mn-ea"/>
                <a:cs typeface="+mn-cs"/>
              </a:rPr>
              <a:t> with small </a:t>
            </a:r>
            <a:r>
              <a:rPr lang="en-US" sz="1200" b="0" i="0" u="none" strike="noStrike" kern="1200" baseline="0" dirty="0" err="1">
                <a:solidFill>
                  <a:schemeClr val="tx1"/>
                </a:solidFill>
                <a:latin typeface="+mn-lt"/>
                <a:ea typeface="+mn-ea"/>
                <a:cs typeface="+mn-cs"/>
              </a:rPr>
              <a:t>endometriomas</a:t>
            </a:r>
            <a:r>
              <a:rPr lang="en-US" sz="1200" b="0" i="0" u="none" strike="noStrike" kern="1200" baseline="0" dirty="0">
                <a:solidFill>
                  <a:schemeClr val="tx1"/>
                </a:solidFill>
                <a:latin typeface="+mn-lt"/>
                <a:ea typeface="+mn-ea"/>
                <a:cs typeface="+mn-cs"/>
              </a:rPr>
              <a:t> and extrapolation from data obtained in women with small </a:t>
            </a:r>
            <a:r>
              <a:rPr lang="en-US" sz="1200" b="0" i="0" u="none" strike="noStrike" kern="1200" baseline="0" dirty="0" err="1">
                <a:solidFill>
                  <a:schemeClr val="tx1"/>
                </a:solidFill>
                <a:latin typeface="+mn-lt"/>
                <a:ea typeface="+mn-ea"/>
                <a:cs typeface="+mn-cs"/>
              </a:rPr>
              <a:t>endometriomas</a:t>
            </a:r>
            <a:r>
              <a:rPr lang="en-US" sz="1200" b="0" i="0" u="none" strike="noStrike" kern="1200" baseline="0" dirty="0">
                <a:solidFill>
                  <a:schemeClr val="tx1"/>
                </a:solidFill>
                <a:latin typeface="+mn-lt"/>
                <a:ea typeface="+mn-ea"/>
                <a:cs typeface="+mn-cs"/>
              </a:rPr>
              <a:t> to the whole</a:t>
            </a:r>
          </a:p>
          <a:p>
            <a:r>
              <a:rPr lang="en-US" sz="1200" b="0" i="0" u="none" strike="noStrike" kern="1200" baseline="0" dirty="0">
                <a:solidFill>
                  <a:schemeClr val="tx1"/>
                </a:solidFill>
                <a:latin typeface="+mn-lt"/>
                <a:ea typeface="+mn-ea"/>
                <a:cs typeface="+mn-cs"/>
              </a:rPr>
              <a:t>population of affected patients is at least arguable. Overall, based on the available contributions, it seems reasonable to conclude that</a:t>
            </a:r>
          </a:p>
          <a:p>
            <a:r>
              <a:rPr lang="en-US" sz="1200" b="0" i="0" u="none" strike="noStrike" kern="1200" baseline="0" dirty="0">
                <a:solidFill>
                  <a:schemeClr val="tx1"/>
                </a:solidFill>
                <a:latin typeface="+mn-lt"/>
                <a:ea typeface="+mn-ea"/>
                <a:cs typeface="+mn-cs"/>
              </a:rPr>
              <a:t>ovarian </a:t>
            </a:r>
            <a:r>
              <a:rPr lang="en-US" sz="1200" b="0" i="0" u="none" strike="noStrike" kern="1200" baseline="0" dirty="0" err="1">
                <a:solidFill>
                  <a:schemeClr val="tx1"/>
                </a:solidFill>
                <a:latin typeface="+mn-lt"/>
                <a:ea typeface="+mn-ea"/>
                <a:cs typeface="+mn-cs"/>
              </a:rPr>
              <a:t>endometriomas</a:t>
            </a:r>
            <a:r>
              <a:rPr lang="en-US" sz="1200" b="0" i="0" u="none" strike="noStrike" kern="1200" baseline="0" dirty="0">
                <a:solidFill>
                  <a:schemeClr val="tx1"/>
                </a:solidFill>
                <a:latin typeface="+mn-lt"/>
                <a:ea typeface="+mn-ea"/>
                <a:cs typeface="+mn-cs"/>
              </a:rPr>
              <a:t> may affect ovarian reserve and surgery may significantly worsen this damage.</a:t>
            </a:r>
            <a:endParaRPr lang="en-US" dirty="0"/>
          </a:p>
        </p:txBody>
      </p:sp>
      <p:sp>
        <p:nvSpPr>
          <p:cNvPr id="4" name="Slide Number Placeholder 3"/>
          <p:cNvSpPr>
            <a:spLocks noGrp="1"/>
          </p:cNvSpPr>
          <p:nvPr>
            <p:ph type="sldNum" sz="quarter" idx="10"/>
          </p:nvPr>
        </p:nvSpPr>
        <p:spPr/>
        <p:txBody>
          <a:bodyPr/>
          <a:lstStyle/>
          <a:p>
            <a:fld id="{4D50A7E7-A10A-42BF-9370-0E45A237F50B}" type="slidenum">
              <a:rPr lang="en-US" smtClean="0"/>
              <a:t>9</a:t>
            </a:fld>
            <a:endParaRPr lang="en-US"/>
          </a:p>
        </p:txBody>
      </p:sp>
    </p:spTree>
    <p:extLst>
      <p:ext uri="{BB962C8B-B14F-4D97-AF65-F5344CB8AC3E}">
        <p14:creationId xmlns:p14="http://schemas.microsoft.com/office/powerpoint/2010/main" val="4116304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But in the </a:t>
            </a:r>
            <a:r>
              <a:rPr lang="en-US" dirty="0" err="1"/>
              <a:t>bilaterla</a:t>
            </a:r>
            <a:r>
              <a:rPr lang="en-US" dirty="0"/>
              <a:t>  </a:t>
            </a:r>
            <a:r>
              <a:rPr lang="en-US" dirty="0" err="1"/>
              <a:t>oma</a:t>
            </a:r>
            <a:r>
              <a:rPr lang="en-US" baseline="0" dirty="0"/>
              <a:t> the correlation with age is weaker than the unilateral </a:t>
            </a:r>
            <a:r>
              <a:rPr lang="en-US" baseline="0" dirty="0" err="1"/>
              <a:t>oma</a:t>
            </a:r>
            <a:r>
              <a:rPr lang="en-US" baseline="0" dirty="0"/>
              <a:t>,(</a:t>
            </a:r>
            <a:r>
              <a:rPr lang="en-US" baseline="0" dirty="0" err="1"/>
              <a:t>niewegloska</a:t>
            </a:r>
            <a:r>
              <a:rPr lang="en-US" baseline="0" dirty="0"/>
              <a:t>, 2015 )also the side of left or right side and the size didn’t have any effect on </a:t>
            </a:r>
            <a:r>
              <a:rPr lang="en-US" baseline="0" dirty="0" err="1"/>
              <a:t>th</a:t>
            </a:r>
            <a:r>
              <a:rPr lang="en-US" baseline="0" dirty="0"/>
              <a:t> AMH</a:t>
            </a:r>
          </a:p>
          <a:p>
            <a:r>
              <a:rPr lang="en-US" baseline="0" dirty="0"/>
              <a:t> </a:t>
            </a:r>
            <a:r>
              <a:rPr lang="en-US" baseline="0" dirty="0" err="1"/>
              <a:t>sugita</a:t>
            </a:r>
            <a:r>
              <a:rPr lang="en-US" baseline="0" dirty="0"/>
              <a:t>  found a rise in AMH after 1 year of surgery comparison with 1 month and 1 week in another studies </a:t>
            </a:r>
          </a:p>
          <a:p>
            <a:endParaRPr lang="en-US" baseline="0" dirty="0"/>
          </a:p>
          <a:p>
            <a:r>
              <a:rPr lang="en-US" baseline="0" dirty="0"/>
              <a:t>AFC is not a reliable marker for </a:t>
            </a:r>
            <a:r>
              <a:rPr lang="en-US" baseline="0" dirty="0" err="1"/>
              <a:t>endometriona</a:t>
            </a:r>
            <a:r>
              <a:rPr lang="en-US" baseline="0" dirty="0"/>
              <a:t> and ovarian reserve  </a:t>
            </a:r>
            <a:r>
              <a:rPr lang="en-US" baseline="0" dirty="0" err="1"/>
              <a:t>becoause</a:t>
            </a:r>
            <a:r>
              <a:rPr lang="en-US" baseline="0" dirty="0"/>
              <a:t>  the endometrioma </a:t>
            </a:r>
            <a:r>
              <a:rPr lang="en-US" baseline="0" dirty="0" err="1"/>
              <a:t>coause</a:t>
            </a:r>
            <a:r>
              <a:rPr lang="en-US" baseline="0" dirty="0"/>
              <a:t> </a:t>
            </a:r>
            <a:r>
              <a:rPr lang="en-US" baseline="0" dirty="0" err="1"/>
              <a:t>understimate</a:t>
            </a:r>
            <a:r>
              <a:rPr lang="en-US" baseline="0" dirty="0"/>
              <a:t> due to </a:t>
            </a:r>
            <a:r>
              <a:rPr lang="en-US" baseline="0" dirty="0" err="1"/>
              <a:t>obsure</a:t>
            </a:r>
            <a:r>
              <a:rPr lang="en-US" baseline="0" dirty="0"/>
              <a:t> of looking by endometrioma  and after </a:t>
            </a:r>
            <a:r>
              <a:rPr lang="en-US" baseline="0" dirty="0" err="1"/>
              <a:t>seurgery</a:t>
            </a:r>
            <a:r>
              <a:rPr lang="en-US" baseline="0" dirty="0"/>
              <a:t> the view  and ultrasound scan is better for observing the small antral </a:t>
            </a:r>
            <a:r>
              <a:rPr lang="en-US" baseline="0" dirty="0" err="1"/>
              <a:t>follviles</a:t>
            </a:r>
            <a:r>
              <a:rPr lang="en-US" baseline="0" dirty="0"/>
              <a:t> and also the ovaries </a:t>
            </a:r>
            <a:r>
              <a:rPr lang="en-US" baseline="0" dirty="0" err="1"/>
              <a:t>iss</a:t>
            </a:r>
            <a:r>
              <a:rPr lang="en-US" baseline="0" dirty="0"/>
              <a:t> </a:t>
            </a:r>
            <a:r>
              <a:rPr lang="en-US" baseline="0" dirty="0" err="1"/>
              <a:t>neare</a:t>
            </a:r>
            <a:r>
              <a:rPr lang="en-US" baseline="0" dirty="0"/>
              <a:t> to the probe and better observation .</a:t>
            </a:r>
          </a:p>
          <a:p>
            <a:r>
              <a:rPr lang="en-US" baseline="0" dirty="0"/>
              <a:t>So it can not have a role in the DOR after surgery(</a:t>
            </a:r>
            <a:r>
              <a:rPr lang="en-US" sz="1200" b="0" i="0" u="none" strike="noStrike" kern="1200" baseline="0" dirty="0">
                <a:solidFill>
                  <a:schemeClr val="tx1"/>
                </a:solidFill>
                <a:latin typeface="+mn-lt"/>
                <a:ea typeface="+mn-ea"/>
                <a:cs typeface="+mn-cs"/>
              </a:rPr>
              <a:t>Maria </a:t>
            </a:r>
            <a:r>
              <a:rPr lang="en-US" sz="1200" b="0" i="0" u="none" strike="noStrike" kern="1200" baseline="0" dirty="0" err="1">
                <a:solidFill>
                  <a:schemeClr val="tx1"/>
                </a:solidFill>
                <a:latin typeface="+mn-lt"/>
                <a:ea typeface="+mn-ea"/>
                <a:cs typeface="+mn-cs"/>
              </a:rPr>
              <a:t>Lu´cia</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uman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reprod</a:t>
            </a:r>
            <a:r>
              <a:rPr lang="en-US" sz="1200" b="0" i="0" u="none" strike="noStrike" kern="1200" baseline="0" dirty="0">
                <a:solidFill>
                  <a:schemeClr val="tx1"/>
                </a:solidFill>
                <a:latin typeface="+mn-lt"/>
                <a:ea typeface="+mn-ea"/>
                <a:cs typeface="+mn-cs"/>
              </a:rPr>
              <a:t> ,2014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optimal cut-off point of pre-surgical AMH concentrations for predicting </a:t>
            </a:r>
            <a:r>
              <a:rPr lang="en-US" sz="1200" b="0" i="0" u="none" strike="noStrike" kern="1200" baseline="0" dirty="0" err="1">
                <a:solidFill>
                  <a:schemeClr val="tx1"/>
                </a:solidFill>
                <a:latin typeface="+mn-lt"/>
                <a:ea typeface="+mn-ea"/>
                <a:cs typeface="+mn-cs"/>
              </a:rPr>
              <a:t>aDOR</a:t>
            </a:r>
            <a:r>
              <a:rPr lang="en-US" sz="1200" b="0" i="0" u="none" strike="noStrike" kern="1200" baseline="0" dirty="0">
                <a:solidFill>
                  <a:schemeClr val="tx1"/>
                </a:solidFill>
                <a:latin typeface="+mn-lt"/>
                <a:ea typeface="+mn-ea"/>
                <a:cs typeface="+mn-cs"/>
              </a:rPr>
              <a:t> at 3 and 6 months in the patients</a:t>
            </a:r>
          </a:p>
          <a:p>
            <a:r>
              <a:rPr lang="en-US" sz="1200" b="0" i="0" u="none" strike="noStrike" kern="1200" baseline="0" dirty="0">
                <a:solidFill>
                  <a:schemeClr val="tx1"/>
                </a:solidFill>
                <a:latin typeface="+mn-lt"/>
                <a:ea typeface="+mn-ea"/>
                <a:cs typeface="+mn-cs"/>
              </a:rPr>
              <a:t>undergoing unilateral cystectomy was 2.1 ng/</a:t>
            </a:r>
            <a:r>
              <a:rPr lang="en-US" sz="1200" b="0" i="0" u="none" strike="noStrike" kern="1200" baseline="0" dirty="0" err="1">
                <a:solidFill>
                  <a:schemeClr val="tx1"/>
                </a:solidFill>
                <a:latin typeface="+mn-lt"/>
                <a:ea typeface="+mn-ea"/>
                <a:cs typeface="+mn-cs"/>
              </a:rPr>
              <a:t>mL.</a:t>
            </a:r>
            <a:r>
              <a:rPr lang="en-US" sz="1200" b="0" i="0" u="none" strike="noStrike" kern="1200" baseline="0" dirty="0">
                <a:solidFill>
                  <a:schemeClr val="tx1"/>
                </a:solidFill>
                <a:latin typeface="+mn-lt"/>
                <a:ea typeface="+mn-ea"/>
                <a:cs typeface="+mn-cs"/>
              </a:rPr>
              <a:t> In contrast, the optimal cut-off points at 3 and 6 months in the</a:t>
            </a:r>
          </a:p>
          <a:p>
            <a:r>
              <a:rPr lang="en-US" sz="1200" b="0" i="0" u="none" strike="noStrike" kern="1200" baseline="0" dirty="0">
                <a:solidFill>
                  <a:schemeClr val="tx1"/>
                </a:solidFill>
                <a:latin typeface="+mn-lt"/>
                <a:ea typeface="+mn-ea"/>
                <a:cs typeface="+mn-cs"/>
              </a:rPr>
              <a:t>patients undergoing bilateral cystectomy were 3.0 and 3.5 ng/mL, respectively. Ozaki et al. Journal of Ovarian Research (2016</a:t>
            </a:r>
            <a:endParaRPr lang="en-US" dirty="0"/>
          </a:p>
        </p:txBody>
      </p:sp>
      <p:sp>
        <p:nvSpPr>
          <p:cNvPr id="4" name="Slide Number Placeholder 3"/>
          <p:cNvSpPr>
            <a:spLocks noGrp="1"/>
          </p:cNvSpPr>
          <p:nvPr>
            <p:ph type="sldNum" sz="quarter" idx="10"/>
          </p:nvPr>
        </p:nvSpPr>
        <p:spPr/>
        <p:txBody>
          <a:bodyPr/>
          <a:lstStyle/>
          <a:p>
            <a:fld id="{9BFDBEF1-975B-4B5C-962A-3AFB9625A7A7}" type="slidenum">
              <a:rPr lang="en-US" smtClean="0"/>
              <a:t>13</a:t>
            </a:fld>
            <a:endParaRPr lang="en-US"/>
          </a:p>
        </p:txBody>
      </p:sp>
    </p:spTree>
    <p:extLst>
      <p:ext uri="{BB962C8B-B14F-4D97-AF65-F5344CB8AC3E}">
        <p14:creationId xmlns:p14="http://schemas.microsoft.com/office/powerpoint/2010/main" val="250850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50A7E7-A10A-42BF-9370-0E45A237F50B}" type="slidenum">
              <a:rPr lang="en-US" smtClean="0"/>
              <a:t>18</a:t>
            </a:fld>
            <a:endParaRPr lang="en-US"/>
          </a:p>
        </p:txBody>
      </p:sp>
    </p:spTree>
    <p:extLst>
      <p:ext uri="{BB962C8B-B14F-4D97-AF65-F5344CB8AC3E}">
        <p14:creationId xmlns:p14="http://schemas.microsoft.com/office/powerpoint/2010/main" val="3667703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032A2AAF-DEF7-46E0-B0B3-EC7E706F737D}" type="datetimeFigureOut">
              <a:rPr lang="fa-IR" smtClean="0"/>
              <a:t>23/06/1443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2031703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32A2AAF-DEF7-46E0-B0B3-EC7E706F737D}" type="datetimeFigureOut">
              <a:rPr lang="fa-IR" smtClean="0"/>
              <a:t>23/06/1443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3653768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32A2AAF-DEF7-46E0-B0B3-EC7E706F737D}" type="datetimeFigureOut">
              <a:rPr lang="fa-IR" smtClean="0"/>
              <a:t>23/06/1443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3638971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sposition personnalisé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992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32A2AAF-DEF7-46E0-B0B3-EC7E706F737D}" type="datetimeFigureOut">
              <a:rPr lang="fa-IR" smtClean="0"/>
              <a:t>23/06/1443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1257418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32A2AAF-DEF7-46E0-B0B3-EC7E706F737D}" type="datetimeFigureOut">
              <a:rPr lang="fa-IR" smtClean="0"/>
              <a:t>23/06/1443</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796032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032A2AAF-DEF7-46E0-B0B3-EC7E706F737D}" type="datetimeFigureOut">
              <a:rPr lang="fa-IR" smtClean="0"/>
              <a:t>23/06/1443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3999967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032A2AAF-DEF7-46E0-B0B3-EC7E706F737D}" type="datetimeFigureOut">
              <a:rPr lang="fa-IR" smtClean="0"/>
              <a:t>23/06/1443</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1016604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032A2AAF-DEF7-46E0-B0B3-EC7E706F737D}" type="datetimeFigureOut">
              <a:rPr lang="fa-IR" smtClean="0"/>
              <a:t>23/06/1443</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4247696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2A2AAF-DEF7-46E0-B0B3-EC7E706F737D}" type="datetimeFigureOut">
              <a:rPr lang="fa-IR" smtClean="0"/>
              <a:t>23/06/1443</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4045176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32A2AAF-DEF7-46E0-B0B3-EC7E706F737D}" type="datetimeFigureOut">
              <a:rPr lang="fa-IR" smtClean="0"/>
              <a:t>23/06/1443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2556309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032A2AAF-DEF7-46E0-B0B3-EC7E706F737D}" type="datetimeFigureOut">
              <a:rPr lang="fa-IR" smtClean="0"/>
              <a:t>23/06/1443</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472F94F-FEB1-4607-AB49-495AA56C59A1}" type="slidenum">
              <a:rPr lang="fa-IR" smtClean="0"/>
              <a:t>‹#›</a:t>
            </a:fld>
            <a:endParaRPr lang="fa-IR"/>
          </a:p>
        </p:txBody>
      </p:sp>
    </p:spTree>
    <p:extLst>
      <p:ext uri="{BB962C8B-B14F-4D97-AF65-F5344CB8AC3E}">
        <p14:creationId xmlns:p14="http://schemas.microsoft.com/office/powerpoint/2010/main" val="4209642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32A2AAF-DEF7-46E0-B0B3-EC7E706F737D}" type="datetimeFigureOut">
              <a:rPr lang="fa-IR" smtClean="0"/>
              <a:t>23/06/1443</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472F94F-FEB1-4607-AB49-495AA56C59A1}" type="slidenum">
              <a:rPr lang="fa-IR" smtClean="0"/>
              <a:t>‹#›</a:t>
            </a:fld>
            <a:endParaRPr lang="fa-IR"/>
          </a:p>
        </p:txBody>
      </p:sp>
    </p:spTree>
    <p:extLst>
      <p:ext uri="{BB962C8B-B14F-4D97-AF65-F5344CB8AC3E}">
        <p14:creationId xmlns:p14="http://schemas.microsoft.com/office/powerpoint/2010/main" val="1534082346"/>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1.png"/><Relationship Id="rId7" Type="http://schemas.openxmlformats.org/officeDocument/2006/relationships/image" Target="../media/image25.jp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png"/><Relationship Id="rId10" Type="http://schemas.openxmlformats.org/officeDocument/2006/relationships/image" Target="../media/image28.jpg"/><Relationship Id="rId4" Type="http://schemas.openxmlformats.org/officeDocument/2006/relationships/image" Target="../media/image22.png"/><Relationship Id="rId9" Type="http://schemas.openxmlformats.org/officeDocument/2006/relationships/image" Target="../media/image27.jpg"/></Relationships>
</file>

<file path=ppt/slides/_rels/slide2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file://localhost/Volumes/EN_COURS_CLOUD/IPSEN/DECAPEPTYL/Pre%CC%81sentation%20powerpoint_Masterclass%20China_07-2016/PourPPT/images/Puces_03.pn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 Id="rId5" Type="http://schemas.openxmlformats.org/officeDocument/2006/relationships/image" Target="../media/image41.jpg"/><Relationship Id="rId4" Type="http://schemas.openxmlformats.org/officeDocument/2006/relationships/image" Target="../media/image40.jpg"/></Relationships>
</file>

<file path=ppt/slides/_rels/slide2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1.jpg"/><Relationship Id="rId4" Type="http://schemas.openxmlformats.org/officeDocument/2006/relationships/image" Target="../media/image40.jpg"/></Relationships>
</file>

<file path=ppt/slides/_rels/slide2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48.jpg"/><Relationship Id="rId7" Type="http://schemas.openxmlformats.org/officeDocument/2006/relationships/image" Target="../media/image52.jpg"/><Relationship Id="rId2" Type="http://schemas.openxmlformats.org/officeDocument/2006/relationships/image" Target="../media/image47.jpg"/><Relationship Id="rId1" Type="http://schemas.openxmlformats.org/officeDocument/2006/relationships/slideLayout" Target="../slideLayouts/slideLayout2.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6.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19299" y="1815190"/>
            <a:ext cx="5111752" cy="1136650"/>
          </a:xfrm>
        </p:spPr>
        <p:txBody>
          <a:bodyPr>
            <a:noAutofit/>
          </a:bodyPr>
          <a:lstStyle/>
          <a:p>
            <a:r>
              <a:rPr lang="en-US" sz="2700" b="1" dirty="0">
                <a:solidFill>
                  <a:schemeClr val="accent1">
                    <a:lumMod val="50000"/>
                  </a:schemeClr>
                </a:solidFill>
              </a:rPr>
              <a:t>FERTILITY PRESERVATION IN ENDOMETRIOSIS</a:t>
            </a:r>
            <a:endParaRPr lang="fa-IR" sz="2700" b="1" dirty="0">
              <a:solidFill>
                <a:schemeClr val="accent1">
                  <a:lumMod val="50000"/>
                </a:schemeClr>
              </a:solidFill>
            </a:endParaRPr>
          </a:p>
        </p:txBody>
      </p:sp>
      <p:sp>
        <p:nvSpPr>
          <p:cNvPr id="3" name="Subtitle 2"/>
          <p:cNvSpPr>
            <a:spLocks noGrp="1"/>
          </p:cNvSpPr>
          <p:nvPr>
            <p:ph type="subTitle" idx="1"/>
          </p:nvPr>
        </p:nvSpPr>
        <p:spPr>
          <a:xfrm>
            <a:off x="1294465" y="4088004"/>
            <a:ext cx="6858000" cy="1241822"/>
          </a:xfrm>
        </p:spPr>
        <p:txBody>
          <a:bodyPr>
            <a:normAutofit/>
          </a:bodyPr>
          <a:lstStyle/>
          <a:p>
            <a:r>
              <a:rPr lang="en-US" sz="1600" b="1" dirty="0" smtClean="0">
                <a:solidFill>
                  <a:schemeClr val="tx1"/>
                </a:solidFill>
              </a:rPr>
              <a:t>DR.TAHERIPANAH </a:t>
            </a:r>
          </a:p>
          <a:p>
            <a:r>
              <a:rPr lang="en-US" sz="1600" b="1" dirty="0" smtClean="0">
                <a:solidFill>
                  <a:schemeClr val="tx1"/>
                </a:solidFill>
              </a:rPr>
              <a:t>SHAHID BEHESHTI MEDICAL UNIVERSITY </a:t>
            </a:r>
            <a:endParaRPr lang="fa-IR" sz="1600" b="1" dirty="0">
              <a:solidFill>
                <a:schemeClr val="tx1"/>
              </a:solidFill>
            </a:endParaRPr>
          </a:p>
        </p:txBody>
      </p:sp>
    </p:spTree>
    <p:extLst>
      <p:ext uri="{BB962C8B-B14F-4D97-AF65-F5344CB8AC3E}">
        <p14:creationId xmlns:p14="http://schemas.microsoft.com/office/powerpoint/2010/main" val="4148468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b="1" dirty="0" smtClean="0">
                <a:solidFill>
                  <a:schemeClr val="accent1">
                    <a:lumMod val="50000"/>
                  </a:schemeClr>
                </a:solidFill>
              </a:rPr>
              <a:t>Surgery for IVF`</a:t>
            </a:r>
            <a:endParaRPr lang="fa-IR" b="1" dirty="0">
              <a:solidFill>
                <a:schemeClr val="accent1">
                  <a:lumMod val="50000"/>
                </a:schemeClr>
              </a:solidFill>
            </a:endParaRPr>
          </a:p>
        </p:txBody>
      </p:sp>
      <p:sp>
        <p:nvSpPr>
          <p:cNvPr id="3" name="Content Placeholder 2"/>
          <p:cNvSpPr>
            <a:spLocks noGrp="1"/>
          </p:cNvSpPr>
          <p:nvPr>
            <p:ph idx="1"/>
          </p:nvPr>
        </p:nvSpPr>
        <p:spPr>
          <a:xfrm>
            <a:off x="1176865" y="2490135"/>
            <a:ext cx="7131112" cy="3444997"/>
          </a:xfrm>
        </p:spPr>
        <p:txBody>
          <a:bodyPr>
            <a:normAutofit/>
          </a:bodyPr>
          <a:lstStyle/>
          <a:p>
            <a:pPr algn="l" rtl="0"/>
            <a:r>
              <a:rPr lang="en-US" b="1" dirty="0" smtClean="0"/>
              <a:t>Pro </a:t>
            </a:r>
          </a:p>
          <a:p>
            <a:pPr lvl="1" algn="l" rtl="0"/>
            <a:r>
              <a:rPr lang="en-US" b="1" dirty="0" smtClean="0"/>
              <a:t>Surgery improves the spontaneous pregnancy (</a:t>
            </a:r>
            <a:r>
              <a:rPr lang="en-US" b="1" dirty="0" err="1" smtClean="0"/>
              <a:t>stageI</a:t>
            </a:r>
            <a:r>
              <a:rPr lang="en-US" b="1" dirty="0" smtClean="0"/>
              <a:t> – II) </a:t>
            </a:r>
          </a:p>
          <a:p>
            <a:pPr lvl="1" algn="l" rtl="0"/>
            <a:r>
              <a:rPr lang="en-US" b="1" dirty="0" smtClean="0"/>
              <a:t>Facilitation to ovarian access and </a:t>
            </a:r>
            <a:r>
              <a:rPr lang="en-US" b="1" dirty="0" err="1" smtClean="0"/>
              <a:t>opu</a:t>
            </a:r>
            <a:r>
              <a:rPr lang="en-US" b="1" dirty="0" smtClean="0"/>
              <a:t> </a:t>
            </a:r>
          </a:p>
          <a:p>
            <a:pPr lvl="1" algn="l" rtl="0"/>
            <a:r>
              <a:rPr lang="en-US" b="1" dirty="0" smtClean="0"/>
              <a:t>Recue spillage of </a:t>
            </a:r>
            <a:r>
              <a:rPr lang="en-US" b="1" dirty="0" err="1" smtClean="0"/>
              <a:t>endometrioma</a:t>
            </a:r>
            <a:r>
              <a:rPr lang="en-US" b="1" dirty="0" smtClean="0"/>
              <a:t> content on oocytes</a:t>
            </a:r>
          </a:p>
          <a:p>
            <a:pPr lvl="1" algn="l" rtl="0"/>
            <a:r>
              <a:rPr lang="en-US" b="1" dirty="0" smtClean="0"/>
              <a:t>Improve implantation and PR</a:t>
            </a:r>
          </a:p>
          <a:p>
            <a:pPr algn="l" rtl="0"/>
            <a:r>
              <a:rPr lang="en-US" b="1" dirty="0" smtClean="0"/>
              <a:t>Cons :</a:t>
            </a:r>
          </a:p>
          <a:p>
            <a:pPr lvl="1" algn="l" rtl="0"/>
            <a:r>
              <a:rPr lang="en-US" b="1" dirty="0" smtClean="0"/>
              <a:t>Risk of ovarian damage</a:t>
            </a:r>
          </a:p>
          <a:p>
            <a:pPr lvl="1" algn="l" rtl="0"/>
            <a:r>
              <a:rPr lang="en-US" b="1" dirty="0" smtClean="0"/>
              <a:t>Delaying IVF 	</a:t>
            </a:r>
            <a:endParaRPr lang="en-US" b="1" dirty="0"/>
          </a:p>
        </p:txBody>
      </p:sp>
    </p:spTree>
    <p:extLst>
      <p:ext uri="{BB962C8B-B14F-4D97-AF65-F5344CB8AC3E}">
        <p14:creationId xmlns:p14="http://schemas.microsoft.com/office/powerpoint/2010/main" val="24139160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chemeClr val="accent1">
                    <a:lumMod val="50000"/>
                  </a:schemeClr>
                </a:solidFill>
              </a:rPr>
              <a:t>Should we Offer of the  fertility  preservation to young  patients </a:t>
            </a:r>
            <a:r>
              <a:rPr lang="en-US" b="1" dirty="0" smtClean="0">
                <a:solidFill>
                  <a:schemeClr val="accent1">
                    <a:lumMod val="50000"/>
                  </a:schemeClr>
                </a:solidFill>
              </a:rPr>
              <a:t>?</a:t>
            </a:r>
            <a:endParaRPr lang="fa-IR" b="1" dirty="0">
              <a:solidFill>
                <a:schemeClr val="accent1">
                  <a:lumMod val="50000"/>
                </a:schemeClr>
              </a:solidFill>
            </a:endParaRPr>
          </a:p>
        </p:txBody>
      </p:sp>
      <p:sp>
        <p:nvSpPr>
          <p:cNvPr id="3" name="Content Placeholder 2"/>
          <p:cNvSpPr>
            <a:spLocks noGrp="1"/>
          </p:cNvSpPr>
          <p:nvPr>
            <p:ph idx="1"/>
          </p:nvPr>
        </p:nvSpPr>
        <p:spPr/>
        <p:txBody>
          <a:bodyPr>
            <a:normAutofit/>
          </a:bodyPr>
          <a:lstStyle/>
          <a:p>
            <a:endParaRPr lang="fa-IR" sz="2400" b="1" dirty="0"/>
          </a:p>
        </p:txBody>
      </p:sp>
      <p:sp>
        <p:nvSpPr>
          <p:cNvPr id="4" name="Footer Placeholder 3"/>
          <p:cNvSpPr>
            <a:spLocks noGrp="1"/>
          </p:cNvSpPr>
          <p:nvPr>
            <p:ph type="ftr" sz="quarter" idx="11"/>
          </p:nvPr>
        </p:nvSpPr>
        <p:spPr/>
        <p:txBody>
          <a:bodyPr/>
          <a:lstStyle/>
          <a:p>
            <a:pPr algn="ctr">
              <a:defRPr/>
            </a:pPr>
            <a:r>
              <a:rPr lang="fr-FR" b="1" smtClean="0">
                <a:solidFill>
                  <a:schemeClr val="accent1">
                    <a:lumMod val="75000"/>
                  </a:schemeClr>
                </a:solidFill>
              </a:rPr>
              <a:t>22</a:t>
            </a:r>
            <a:r>
              <a:rPr lang="fr-FR" b="1" baseline="30000" smtClean="0">
                <a:solidFill>
                  <a:schemeClr val="accent1">
                    <a:lumMod val="75000"/>
                  </a:schemeClr>
                </a:solidFill>
              </a:rPr>
              <a:t>nd</a:t>
            </a:r>
            <a:r>
              <a:rPr lang="fr-FR" b="1" smtClean="0">
                <a:solidFill>
                  <a:schemeClr val="accent1">
                    <a:lumMod val="75000"/>
                  </a:schemeClr>
                </a:solidFill>
              </a:rPr>
              <a:t> October &amp; 23</a:t>
            </a:r>
            <a:r>
              <a:rPr lang="fr-FR" b="1" baseline="30000" smtClean="0">
                <a:solidFill>
                  <a:schemeClr val="accent1">
                    <a:lumMod val="75000"/>
                  </a:schemeClr>
                </a:solidFill>
              </a:rPr>
              <a:t>rd</a:t>
            </a:r>
            <a:r>
              <a:rPr lang="fr-FR" b="1" smtClean="0">
                <a:solidFill>
                  <a:schemeClr val="accent1">
                    <a:lumMod val="75000"/>
                  </a:schemeClr>
                </a:solidFill>
              </a:rPr>
              <a:t> October 2016 - IPSEN Masterclass</a:t>
            </a:r>
            <a:endParaRPr lang="fr-FR" b="1" dirty="0">
              <a:solidFill>
                <a:schemeClr val="accent1">
                  <a:lumMod val="75000"/>
                </a:schemeClr>
              </a:solidFill>
            </a:endParaRPr>
          </a:p>
        </p:txBody>
      </p:sp>
      <p:sp>
        <p:nvSpPr>
          <p:cNvPr id="5" name="Slide Number Placeholder 4"/>
          <p:cNvSpPr>
            <a:spLocks noGrp="1"/>
          </p:cNvSpPr>
          <p:nvPr>
            <p:ph type="sldNum" sz="quarter" idx="12"/>
          </p:nvPr>
        </p:nvSpPr>
        <p:spPr/>
        <p:txBody>
          <a:bodyPr/>
          <a:lstStyle/>
          <a:p>
            <a:fld id="{5D421880-7DDB-DB48-853F-71FB1BE7D86E}" type="slidenum">
              <a:rPr lang="fr-FR" smtClean="0"/>
              <a:t>11</a:t>
            </a:fld>
            <a:endParaRPr lang="fr-F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2895600"/>
            <a:ext cx="2609850" cy="1752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2133600"/>
            <a:ext cx="2971154" cy="3276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2819400"/>
            <a:ext cx="2095500" cy="2095500"/>
          </a:xfrm>
          <a:prstGeom prst="rect">
            <a:avLst/>
          </a:prstGeom>
        </p:spPr>
      </p:pic>
    </p:spTree>
    <p:extLst>
      <p:ext uri="{BB962C8B-B14F-4D97-AF65-F5344CB8AC3E}">
        <p14:creationId xmlns:p14="http://schemas.microsoft.com/office/powerpoint/2010/main" val="2996625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fa-IR"/>
          </a:p>
        </p:txBody>
      </p:sp>
      <p:sp>
        <p:nvSpPr>
          <p:cNvPr id="4" name="Footer Placeholder 3"/>
          <p:cNvSpPr>
            <a:spLocks noGrp="1"/>
          </p:cNvSpPr>
          <p:nvPr>
            <p:ph type="ftr" sz="quarter" idx="11"/>
          </p:nvPr>
        </p:nvSpPr>
        <p:spPr/>
        <p:txBody>
          <a:bodyPr/>
          <a:lstStyle/>
          <a:p>
            <a:pPr algn="ctr">
              <a:defRPr/>
            </a:pPr>
            <a:r>
              <a:rPr lang="fr-FR" b="1" smtClean="0">
                <a:solidFill>
                  <a:schemeClr val="accent1">
                    <a:lumMod val="75000"/>
                  </a:schemeClr>
                </a:solidFill>
              </a:rPr>
              <a:t>22</a:t>
            </a:r>
            <a:r>
              <a:rPr lang="fr-FR" b="1" baseline="30000" smtClean="0">
                <a:solidFill>
                  <a:schemeClr val="accent1">
                    <a:lumMod val="75000"/>
                  </a:schemeClr>
                </a:solidFill>
              </a:rPr>
              <a:t>nd</a:t>
            </a:r>
            <a:r>
              <a:rPr lang="fr-FR" b="1" smtClean="0">
                <a:solidFill>
                  <a:schemeClr val="accent1">
                    <a:lumMod val="75000"/>
                  </a:schemeClr>
                </a:solidFill>
              </a:rPr>
              <a:t> October &amp; 23</a:t>
            </a:r>
            <a:r>
              <a:rPr lang="fr-FR" b="1" baseline="30000" smtClean="0">
                <a:solidFill>
                  <a:schemeClr val="accent1">
                    <a:lumMod val="75000"/>
                  </a:schemeClr>
                </a:solidFill>
              </a:rPr>
              <a:t>rd</a:t>
            </a:r>
            <a:r>
              <a:rPr lang="fr-FR" b="1" smtClean="0">
                <a:solidFill>
                  <a:schemeClr val="accent1">
                    <a:lumMod val="75000"/>
                  </a:schemeClr>
                </a:solidFill>
              </a:rPr>
              <a:t> October 2016 - IPSEN Masterclass</a:t>
            </a:r>
            <a:endParaRPr lang="fr-FR" b="1" dirty="0">
              <a:solidFill>
                <a:schemeClr val="accent1">
                  <a:lumMod val="75000"/>
                </a:schemeClr>
              </a:solidFill>
            </a:endParaRPr>
          </a:p>
        </p:txBody>
      </p:sp>
      <p:sp>
        <p:nvSpPr>
          <p:cNvPr id="5" name="Slide Number Placeholder 4"/>
          <p:cNvSpPr>
            <a:spLocks noGrp="1"/>
          </p:cNvSpPr>
          <p:nvPr>
            <p:ph type="sldNum" sz="quarter" idx="12"/>
          </p:nvPr>
        </p:nvSpPr>
        <p:spPr/>
        <p:txBody>
          <a:bodyPr/>
          <a:lstStyle/>
          <a:p>
            <a:fld id="{5D421880-7DDB-DB48-853F-71FB1BE7D86E}" type="slidenum">
              <a:rPr lang="fr-FR" smtClean="0"/>
              <a:t>12</a:t>
            </a:fld>
            <a:endParaRPr lang="fr-FR"/>
          </a:p>
        </p:txBody>
      </p:sp>
      <p:pic>
        <p:nvPicPr>
          <p:cNvPr id="6" name="Picture 5"/>
          <p:cNvPicPr>
            <a:picLocks noChangeAspect="1"/>
          </p:cNvPicPr>
          <p:nvPr/>
        </p:nvPicPr>
        <p:blipFill>
          <a:blip r:embed="rId2"/>
          <a:stretch>
            <a:fillRect/>
          </a:stretch>
        </p:blipFill>
        <p:spPr>
          <a:xfrm>
            <a:off x="0" y="1600200"/>
            <a:ext cx="9032454" cy="3703333"/>
          </a:xfrm>
          <a:prstGeom prst="rect">
            <a:avLst/>
          </a:prstGeom>
        </p:spPr>
      </p:pic>
    </p:spTree>
    <p:extLst>
      <p:ext uri="{BB962C8B-B14F-4D97-AF65-F5344CB8AC3E}">
        <p14:creationId xmlns:p14="http://schemas.microsoft.com/office/powerpoint/2010/main" val="1352857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70351"/>
            <a:ext cx="7886700" cy="1325563"/>
          </a:xfrm>
        </p:spPr>
        <p:txBody>
          <a:bodyPr>
            <a:normAutofit/>
          </a:bodyPr>
          <a:lstStyle/>
          <a:p>
            <a:pPr rtl="0"/>
            <a:r>
              <a:rPr lang="en-US" sz="2800" b="1" dirty="0">
                <a:solidFill>
                  <a:schemeClr val="accent1">
                    <a:lumMod val="50000"/>
                  </a:schemeClr>
                </a:solidFill>
              </a:rPr>
              <a:t>Assessment of ovarian reserve in Endometriosis and </a:t>
            </a:r>
            <a:r>
              <a:rPr lang="en-US" sz="2800" b="1" dirty="0" err="1" smtClean="0">
                <a:solidFill>
                  <a:schemeClr val="accent1">
                    <a:lumMod val="50000"/>
                  </a:schemeClr>
                </a:solidFill>
              </a:rPr>
              <a:t>Endometrioma</a:t>
            </a:r>
            <a:endParaRPr lang="en-US" sz="2800" b="1" dirty="0">
              <a:solidFill>
                <a:schemeClr val="accent1">
                  <a:lumMod val="50000"/>
                </a:schemeClr>
              </a:solidFill>
            </a:endParaRPr>
          </a:p>
        </p:txBody>
      </p:sp>
      <p:sp>
        <p:nvSpPr>
          <p:cNvPr id="3" name="Content Placeholder 2"/>
          <p:cNvSpPr>
            <a:spLocks noGrp="1"/>
          </p:cNvSpPr>
          <p:nvPr>
            <p:ph idx="1"/>
          </p:nvPr>
        </p:nvSpPr>
        <p:spPr>
          <a:xfrm>
            <a:off x="499274" y="1862459"/>
            <a:ext cx="8081509" cy="4300663"/>
          </a:xfrm>
        </p:spPr>
        <p:txBody>
          <a:bodyPr>
            <a:noAutofit/>
          </a:bodyPr>
          <a:lstStyle/>
          <a:p>
            <a:pPr algn="l" rtl="0">
              <a:spcBef>
                <a:spcPts val="0"/>
              </a:spcBef>
              <a:spcAft>
                <a:spcPts val="0"/>
              </a:spcAft>
            </a:pPr>
            <a:r>
              <a:rPr lang="en-US" sz="1800" b="1" dirty="0" smtClean="0"/>
              <a:t>There </a:t>
            </a:r>
            <a:r>
              <a:rPr lang="en-US" sz="1800" b="1" dirty="0"/>
              <a:t>are 3 marker as : FSH , AMH and AFC </a:t>
            </a:r>
          </a:p>
          <a:p>
            <a:pPr algn="l" rtl="0">
              <a:spcBef>
                <a:spcPts val="0"/>
              </a:spcBef>
              <a:spcAft>
                <a:spcPts val="0"/>
              </a:spcAft>
            </a:pPr>
            <a:r>
              <a:rPr lang="en-US" sz="1800" b="1" dirty="0" smtClean="0"/>
              <a:t>AFC </a:t>
            </a:r>
            <a:r>
              <a:rPr lang="en-US" sz="1800" b="1" dirty="0"/>
              <a:t>is not a reliable marker </a:t>
            </a:r>
            <a:endParaRPr lang="en-US" sz="1800" b="1" dirty="0" smtClean="0"/>
          </a:p>
          <a:p>
            <a:pPr algn="l" rtl="0">
              <a:spcBef>
                <a:spcPts val="0"/>
              </a:spcBef>
              <a:spcAft>
                <a:spcPts val="0"/>
              </a:spcAft>
            </a:pPr>
            <a:r>
              <a:rPr lang="en-US" sz="1800" b="1" dirty="0" smtClean="0"/>
              <a:t>AMH </a:t>
            </a:r>
            <a:r>
              <a:rPr lang="en-US" sz="1800" b="1" dirty="0"/>
              <a:t>is the only accepted ovarian reserve marker </a:t>
            </a:r>
            <a:r>
              <a:rPr lang="en-US" sz="1800" b="1" dirty="0" smtClean="0"/>
              <a:t>:</a:t>
            </a:r>
          </a:p>
          <a:p>
            <a:pPr algn="l" rtl="0">
              <a:spcBef>
                <a:spcPts val="0"/>
              </a:spcBef>
              <a:spcAft>
                <a:spcPts val="0"/>
              </a:spcAft>
            </a:pPr>
            <a:r>
              <a:rPr lang="en-US" sz="1800" b="1" dirty="0" smtClean="0"/>
              <a:t>Independent </a:t>
            </a:r>
            <a:r>
              <a:rPr lang="en-US" sz="1800" b="1" dirty="0"/>
              <a:t>and not affected by OCP and GnRH-a </a:t>
            </a:r>
          </a:p>
          <a:p>
            <a:pPr marL="457200" lvl="1" indent="0" algn="l" rtl="0">
              <a:spcBef>
                <a:spcPts val="0"/>
              </a:spcBef>
              <a:spcAft>
                <a:spcPts val="0"/>
              </a:spcAft>
              <a:buNone/>
            </a:pPr>
            <a:r>
              <a:rPr lang="en-US" b="1" dirty="0" smtClean="0"/>
              <a:t>											</a:t>
            </a:r>
            <a:r>
              <a:rPr lang="en-US" sz="1400" b="1" dirty="0" err="1" smtClean="0"/>
              <a:t>Seifer</a:t>
            </a:r>
            <a:r>
              <a:rPr lang="en-US" sz="1400" b="1" dirty="0"/>
              <a:t>, Fertile </a:t>
            </a:r>
            <a:r>
              <a:rPr lang="en-US" sz="1400" b="1" dirty="0" err="1"/>
              <a:t>Steril</a:t>
            </a:r>
            <a:r>
              <a:rPr lang="en-US" sz="1400" b="1" dirty="0"/>
              <a:t>. 2011</a:t>
            </a:r>
            <a:endParaRPr lang="en-US" b="1" dirty="0"/>
          </a:p>
          <a:p>
            <a:pPr algn="l" rtl="0">
              <a:spcBef>
                <a:spcPts val="0"/>
              </a:spcBef>
              <a:spcAft>
                <a:spcPts val="0"/>
              </a:spcAft>
            </a:pPr>
            <a:r>
              <a:rPr lang="en-US" sz="1800" b="1" dirty="0" smtClean="0"/>
              <a:t>Lower AMH :</a:t>
            </a:r>
          </a:p>
          <a:p>
            <a:pPr algn="l" rtl="0">
              <a:spcBef>
                <a:spcPts val="0"/>
              </a:spcBef>
              <a:spcAft>
                <a:spcPts val="0"/>
              </a:spcAft>
            </a:pPr>
            <a:r>
              <a:rPr lang="en-US" sz="1800" b="1" dirty="0" smtClean="0"/>
              <a:t>Bilateral </a:t>
            </a:r>
            <a:r>
              <a:rPr lang="en-US" sz="1800" b="1" dirty="0" err="1"/>
              <a:t>endometrioma</a:t>
            </a:r>
            <a:r>
              <a:rPr lang="en-US" sz="1800" b="1" dirty="0"/>
              <a:t> </a:t>
            </a:r>
            <a:r>
              <a:rPr lang="en-US" sz="1800" b="1" dirty="0" smtClean="0"/>
              <a:t>VS </a:t>
            </a:r>
            <a:r>
              <a:rPr lang="en-US" sz="1800" b="1" dirty="0"/>
              <a:t>unilateral and control group.  </a:t>
            </a:r>
          </a:p>
          <a:p>
            <a:pPr marL="457200" lvl="1" indent="0" rtl="0">
              <a:spcBef>
                <a:spcPts val="0"/>
              </a:spcBef>
              <a:spcAft>
                <a:spcPts val="0"/>
              </a:spcAft>
              <a:buNone/>
            </a:pPr>
            <a:r>
              <a:rPr lang="en-US" b="1" dirty="0" smtClean="0"/>
              <a:t>			</a:t>
            </a:r>
            <a:r>
              <a:rPr lang="en-US" sz="1400" b="1" dirty="0" err="1" smtClean="0"/>
              <a:t>Nieweglowska</a:t>
            </a:r>
            <a:r>
              <a:rPr lang="en-US" sz="1400" b="1" dirty="0"/>
              <a:t>. </a:t>
            </a:r>
            <a:r>
              <a:rPr lang="en-US" sz="1400" b="1" dirty="0" err="1"/>
              <a:t>Reprod</a:t>
            </a:r>
            <a:r>
              <a:rPr lang="en-US" sz="1400" b="1" dirty="0"/>
              <a:t>  Biology and Endocrinology (2015) </a:t>
            </a:r>
            <a:endParaRPr lang="en-US" b="1" dirty="0"/>
          </a:p>
          <a:p>
            <a:pPr algn="l" rtl="0">
              <a:spcBef>
                <a:spcPts val="0"/>
              </a:spcBef>
              <a:spcAft>
                <a:spcPts val="0"/>
              </a:spcAft>
            </a:pPr>
            <a:r>
              <a:rPr lang="en-US" sz="1800" b="1" dirty="0" smtClean="0"/>
              <a:t>Endometriosis </a:t>
            </a:r>
            <a:r>
              <a:rPr lang="en-US" sz="1800" b="1" dirty="0"/>
              <a:t>stage I/II </a:t>
            </a:r>
            <a:r>
              <a:rPr lang="en-US" sz="1800" b="1" dirty="0" smtClean="0"/>
              <a:t> VS </a:t>
            </a:r>
            <a:r>
              <a:rPr lang="en-US" sz="1800" b="1" dirty="0"/>
              <a:t>control  group.</a:t>
            </a:r>
          </a:p>
          <a:p>
            <a:pPr marL="457200" lvl="1" indent="0" algn="l" rtl="0">
              <a:spcBef>
                <a:spcPts val="0"/>
              </a:spcBef>
              <a:spcAft>
                <a:spcPts val="0"/>
              </a:spcAft>
              <a:buNone/>
            </a:pPr>
            <a:r>
              <a:rPr lang="en-US" b="1" dirty="0" smtClean="0"/>
              <a:t>				</a:t>
            </a:r>
            <a:r>
              <a:rPr lang="en-US" sz="1400" b="1" dirty="0" smtClean="0"/>
              <a:t>                                                   Iwase</a:t>
            </a:r>
            <a:r>
              <a:rPr lang="en-US" sz="1400" b="1" dirty="0"/>
              <a:t>. Reproductive Biology and Endocrinology 2014</a:t>
            </a:r>
          </a:p>
          <a:p>
            <a:pPr algn="l" rtl="0">
              <a:spcBef>
                <a:spcPts val="0"/>
              </a:spcBef>
              <a:spcAft>
                <a:spcPts val="0"/>
              </a:spcAft>
            </a:pPr>
            <a:r>
              <a:rPr lang="en-US" sz="1800" b="1" dirty="0" smtClean="0"/>
              <a:t>Similar  </a:t>
            </a:r>
            <a:r>
              <a:rPr lang="en-US" sz="1800" b="1" dirty="0" err="1" smtClean="0"/>
              <a:t>pre.op</a:t>
            </a:r>
            <a:r>
              <a:rPr lang="en-US" sz="1800" b="1" dirty="0" smtClean="0"/>
              <a:t> AMH in </a:t>
            </a:r>
            <a:r>
              <a:rPr lang="en-US" sz="1800" b="1" dirty="0" err="1" smtClean="0"/>
              <a:t>Teratoma</a:t>
            </a:r>
            <a:r>
              <a:rPr lang="en-US" sz="1800" b="1" dirty="0" smtClean="0"/>
              <a:t> &amp; </a:t>
            </a:r>
            <a:r>
              <a:rPr lang="en-US" sz="1800" b="1" dirty="0"/>
              <a:t>control group VS endometrioma group  </a:t>
            </a:r>
            <a:r>
              <a:rPr lang="en-US" sz="1800" b="1" dirty="0" smtClean="0"/>
              <a:t>                                                                                   </a:t>
            </a:r>
            <a:r>
              <a:rPr lang="en-US" sz="1400" b="1" dirty="0" smtClean="0"/>
              <a:t>Kim</a:t>
            </a:r>
            <a:r>
              <a:rPr lang="en-US" sz="1400" b="1" dirty="0"/>
              <a:t>. </a:t>
            </a:r>
            <a:r>
              <a:rPr lang="en-US" sz="1400" b="1" dirty="0" err="1"/>
              <a:t>Yonsei</a:t>
            </a:r>
            <a:r>
              <a:rPr lang="en-US" sz="1400" b="1" dirty="0"/>
              <a:t> Med J </a:t>
            </a:r>
            <a:r>
              <a:rPr lang="en-US" sz="1400" b="1" dirty="0" smtClean="0"/>
              <a:t>2013</a:t>
            </a:r>
            <a:endParaRPr lang="en-US" sz="1400" b="1" dirty="0"/>
          </a:p>
        </p:txBody>
      </p:sp>
    </p:spTree>
    <p:extLst>
      <p:ext uri="{BB962C8B-B14F-4D97-AF65-F5344CB8AC3E}">
        <p14:creationId xmlns:p14="http://schemas.microsoft.com/office/powerpoint/2010/main" val="42842119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722614" y="3406871"/>
            <a:ext cx="7698769" cy="2709081"/>
          </a:xfrm>
          <a:prstGeom prst="rect">
            <a:avLst/>
          </a:prstGeom>
        </p:spPr>
      </p:pic>
      <p:pic>
        <p:nvPicPr>
          <p:cNvPr id="5" name="Picture 4"/>
          <p:cNvPicPr>
            <a:picLocks noChangeAspect="1"/>
          </p:cNvPicPr>
          <p:nvPr/>
        </p:nvPicPr>
        <p:blipFill>
          <a:blip r:embed="rId3"/>
          <a:stretch>
            <a:fillRect/>
          </a:stretch>
        </p:blipFill>
        <p:spPr>
          <a:xfrm>
            <a:off x="523981" y="408017"/>
            <a:ext cx="8096036" cy="2917209"/>
          </a:xfrm>
          <a:prstGeom prst="rect">
            <a:avLst/>
          </a:prstGeom>
        </p:spPr>
      </p:pic>
      <p:sp>
        <p:nvSpPr>
          <p:cNvPr id="6" name="TextBox 5"/>
          <p:cNvSpPr txBox="1"/>
          <p:nvPr/>
        </p:nvSpPr>
        <p:spPr>
          <a:xfrm>
            <a:off x="6588905" y="726295"/>
            <a:ext cx="950976" cy="369332"/>
          </a:xfrm>
          <a:prstGeom prst="rect">
            <a:avLst/>
          </a:prstGeom>
          <a:noFill/>
        </p:spPr>
        <p:txBody>
          <a:bodyPr wrap="square" rtlCol="1">
            <a:spAutoFit/>
          </a:bodyPr>
          <a:lstStyle/>
          <a:p>
            <a:r>
              <a:rPr lang="en-US" dirty="0" smtClean="0"/>
              <a:t>2021</a:t>
            </a:r>
            <a:endParaRPr lang="fa-IR" dirty="0"/>
          </a:p>
        </p:txBody>
      </p:sp>
      <p:cxnSp>
        <p:nvCxnSpPr>
          <p:cNvPr id="8" name="Straight Connector 7"/>
          <p:cNvCxnSpPr/>
          <p:nvPr/>
        </p:nvCxnSpPr>
        <p:spPr>
          <a:xfrm>
            <a:off x="9985472" y="1329526"/>
            <a:ext cx="0"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08384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50673"/>
            <a:ext cx="6629456" cy="1968091"/>
          </a:xfrm>
          <a:prstGeom prst="rect">
            <a:avLst/>
          </a:prstGeom>
        </p:spPr>
      </p:pic>
      <p:pic>
        <p:nvPicPr>
          <p:cNvPr id="4" name="Picture 3"/>
          <p:cNvPicPr>
            <a:picLocks noChangeAspect="1"/>
          </p:cNvPicPr>
          <p:nvPr/>
        </p:nvPicPr>
        <p:blipFill>
          <a:blip r:embed="rId3"/>
          <a:stretch>
            <a:fillRect/>
          </a:stretch>
        </p:blipFill>
        <p:spPr>
          <a:xfrm>
            <a:off x="606118" y="1890507"/>
            <a:ext cx="7832488" cy="4914199"/>
          </a:xfrm>
          <a:prstGeom prst="rect">
            <a:avLst/>
          </a:prstGeom>
        </p:spPr>
      </p:pic>
    </p:spTree>
    <p:extLst>
      <p:ext uri="{BB962C8B-B14F-4D97-AF65-F5344CB8AC3E}">
        <p14:creationId xmlns:p14="http://schemas.microsoft.com/office/powerpoint/2010/main" val="343890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accent1">
                    <a:lumMod val="50000"/>
                  </a:schemeClr>
                </a:solidFill>
              </a:rPr>
              <a:t>Schematic overview of the options for female fertility preservation (FP). Adapted from (Anderson et al., 2015)</a:t>
            </a:r>
            <a:endParaRPr lang="fa-IR" dirty="0">
              <a:solidFill>
                <a:schemeClr val="accent1">
                  <a:lumMod val="50000"/>
                </a:schemeClr>
              </a:solidFill>
            </a:endParaRP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1669893" y="2146703"/>
            <a:ext cx="5438454" cy="4131860"/>
          </a:xfrm>
          <a:prstGeom prst="rect">
            <a:avLst/>
          </a:prstGeom>
        </p:spPr>
      </p:pic>
    </p:spTree>
    <p:extLst>
      <p:ext uri="{BB962C8B-B14F-4D97-AF65-F5344CB8AC3E}">
        <p14:creationId xmlns:p14="http://schemas.microsoft.com/office/powerpoint/2010/main" val="3369473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a:picLocks noChangeAspect="1"/>
          </p:cNvPicPr>
          <p:nvPr/>
        </p:nvPicPr>
        <p:blipFill>
          <a:blip r:embed="rId2"/>
          <a:stretch>
            <a:fillRect/>
          </a:stretch>
        </p:blipFill>
        <p:spPr>
          <a:xfrm>
            <a:off x="1818329" y="2490135"/>
            <a:ext cx="5890517" cy="3736075"/>
          </a:xfrm>
          <a:prstGeom prst="rect">
            <a:avLst/>
          </a:prstGeom>
        </p:spPr>
      </p:pic>
      <p:pic>
        <p:nvPicPr>
          <p:cNvPr id="5" name="Picture 4"/>
          <p:cNvPicPr>
            <a:picLocks noChangeAspect="1"/>
          </p:cNvPicPr>
          <p:nvPr/>
        </p:nvPicPr>
        <p:blipFill>
          <a:blip r:embed="rId3"/>
          <a:stretch>
            <a:fillRect/>
          </a:stretch>
        </p:blipFill>
        <p:spPr>
          <a:xfrm>
            <a:off x="767945" y="912431"/>
            <a:ext cx="7616575" cy="1306773"/>
          </a:xfrm>
          <a:prstGeom prst="rect">
            <a:avLst/>
          </a:prstGeom>
        </p:spPr>
      </p:pic>
    </p:spTree>
    <p:extLst>
      <p:ext uri="{BB962C8B-B14F-4D97-AF65-F5344CB8AC3E}">
        <p14:creationId xmlns:p14="http://schemas.microsoft.com/office/powerpoint/2010/main" val="22984301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solidFill>
                  <a:schemeClr val="accent1">
                    <a:lumMod val="50000"/>
                  </a:schemeClr>
                </a:solidFill>
              </a:rPr>
              <a:t>Fertility </a:t>
            </a:r>
            <a:r>
              <a:rPr lang="en-US" sz="3200" b="1" dirty="0" smtClean="0">
                <a:solidFill>
                  <a:schemeClr val="accent1">
                    <a:lumMod val="50000"/>
                  </a:schemeClr>
                </a:solidFill>
              </a:rPr>
              <a:t>Preservation </a:t>
            </a:r>
            <a:r>
              <a:rPr lang="en-US" sz="3200" b="1" dirty="0">
                <a:solidFill>
                  <a:schemeClr val="accent1">
                    <a:lumMod val="50000"/>
                  </a:schemeClr>
                </a:solidFill>
              </a:rPr>
              <a:t>T</a:t>
            </a:r>
            <a:r>
              <a:rPr lang="en-US" sz="3200" b="1" dirty="0" smtClean="0">
                <a:solidFill>
                  <a:schemeClr val="accent1">
                    <a:lumMod val="50000"/>
                  </a:schemeClr>
                </a:solidFill>
              </a:rPr>
              <a:t>echniques </a:t>
            </a:r>
            <a:r>
              <a:rPr lang="en-US" sz="3200" b="1" dirty="0">
                <a:solidFill>
                  <a:schemeClr val="accent1">
                    <a:lumMod val="50000"/>
                  </a:schemeClr>
                </a:solidFill>
              </a:rPr>
              <a:t/>
            </a:r>
            <a:br>
              <a:rPr lang="en-US" sz="3200" b="1" dirty="0">
                <a:solidFill>
                  <a:schemeClr val="accent1">
                    <a:lumMod val="50000"/>
                  </a:schemeClr>
                </a:solidFill>
              </a:rPr>
            </a:br>
            <a:r>
              <a:rPr lang="en-US" sz="3200" b="1" dirty="0">
                <a:solidFill>
                  <a:schemeClr val="accent1">
                    <a:lumMod val="50000"/>
                  </a:schemeClr>
                </a:solidFill>
              </a:rPr>
              <a:t>in endometriosis </a:t>
            </a:r>
          </a:p>
        </p:txBody>
      </p:sp>
      <p:sp>
        <p:nvSpPr>
          <p:cNvPr id="3" name="Content Placeholder 2"/>
          <p:cNvSpPr>
            <a:spLocks noGrp="1"/>
          </p:cNvSpPr>
          <p:nvPr>
            <p:ph idx="1"/>
          </p:nvPr>
        </p:nvSpPr>
        <p:spPr/>
        <p:txBody>
          <a:bodyPr>
            <a:normAutofit fontScale="92500"/>
          </a:bodyPr>
          <a:lstStyle/>
          <a:p>
            <a:pPr algn="l" rtl="0">
              <a:lnSpc>
                <a:spcPct val="150000"/>
              </a:lnSpc>
            </a:pPr>
            <a:r>
              <a:rPr lang="en-US" b="1" dirty="0" smtClean="0"/>
              <a:t>If need surgery:</a:t>
            </a:r>
          </a:p>
          <a:p>
            <a:pPr lvl="1" algn="l" rtl="0">
              <a:lnSpc>
                <a:spcPct val="150000"/>
              </a:lnSpc>
            </a:pPr>
            <a:r>
              <a:rPr lang="en-US" sz="2000" dirty="0" smtClean="0"/>
              <a:t>Ovarian </a:t>
            </a:r>
            <a:r>
              <a:rPr lang="en-US" sz="2000" dirty="0"/>
              <a:t>sparing surgery by a skilled surgeon </a:t>
            </a:r>
            <a:r>
              <a:rPr lang="en-US" sz="2000" dirty="0" smtClean="0"/>
              <a:t> specially in bilateral cases </a:t>
            </a:r>
            <a:endParaRPr lang="en-US" sz="2000" dirty="0"/>
          </a:p>
          <a:p>
            <a:pPr lvl="1" algn="l" rtl="0">
              <a:lnSpc>
                <a:spcPct val="150000"/>
              </a:lnSpc>
            </a:pPr>
            <a:r>
              <a:rPr lang="en-US" sz="2000" dirty="0" smtClean="0"/>
              <a:t>Less electrocoagulation</a:t>
            </a:r>
          </a:p>
          <a:p>
            <a:pPr lvl="1" algn="l" rtl="0">
              <a:lnSpc>
                <a:spcPct val="150000"/>
              </a:lnSpc>
            </a:pPr>
            <a:r>
              <a:rPr lang="en-US" sz="2000" dirty="0" smtClean="0"/>
              <a:t>Removal </a:t>
            </a:r>
            <a:r>
              <a:rPr lang="en-US" sz="2000" dirty="0"/>
              <a:t>by stripping and less healthy tissue </a:t>
            </a:r>
          </a:p>
          <a:p>
            <a:pPr algn="l" rtl="0">
              <a:lnSpc>
                <a:spcPct val="150000"/>
              </a:lnSpc>
            </a:pPr>
            <a:r>
              <a:rPr lang="en-US" b="1" dirty="0" smtClean="0"/>
              <a:t>ART</a:t>
            </a:r>
            <a:endParaRPr lang="en-US" b="1" dirty="0"/>
          </a:p>
          <a:p>
            <a:pPr lvl="1" algn="l" rtl="0">
              <a:lnSpc>
                <a:spcPct val="150000"/>
              </a:lnSpc>
            </a:pPr>
            <a:r>
              <a:rPr lang="en-US" sz="2000" dirty="0" smtClean="0"/>
              <a:t>Oocyte freezing </a:t>
            </a:r>
          </a:p>
          <a:p>
            <a:pPr lvl="1" algn="l" rtl="0">
              <a:lnSpc>
                <a:spcPct val="150000"/>
              </a:lnSpc>
            </a:pPr>
            <a:r>
              <a:rPr lang="en-US" sz="2000" dirty="0" smtClean="0"/>
              <a:t>Embryo  </a:t>
            </a:r>
            <a:r>
              <a:rPr lang="en-US" sz="2000" dirty="0"/>
              <a:t>freezing </a:t>
            </a:r>
          </a:p>
          <a:p>
            <a:pPr lvl="1" algn="l" rtl="0">
              <a:lnSpc>
                <a:spcPct val="150000"/>
              </a:lnSpc>
            </a:pPr>
            <a:r>
              <a:rPr lang="en-US" sz="2000" dirty="0"/>
              <a:t>Ovarian tissue freezing </a:t>
            </a:r>
          </a:p>
        </p:txBody>
      </p:sp>
    </p:spTree>
    <p:extLst>
      <p:ext uri="{BB962C8B-B14F-4D97-AF65-F5344CB8AC3E}">
        <p14:creationId xmlns:p14="http://schemas.microsoft.com/office/powerpoint/2010/main" val="14446736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76575"/>
            <a:ext cx="8229600" cy="3276600"/>
          </a:xfrm>
        </p:spPr>
        <p:txBody>
          <a:bodyPr>
            <a:normAutofit/>
          </a:bodyPr>
          <a:lstStyle/>
          <a:p>
            <a:pPr algn="l" rtl="0"/>
            <a:r>
              <a:rPr lang="en-US" dirty="0"/>
              <a:t>Ovarian response to hyperstimulation </a:t>
            </a:r>
          </a:p>
          <a:p>
            <a:pPr algn="l" rtl="0"/>
            <a:r>
              <a:rPr lang="en-US" dirty="0"/>
              <a:t>Oocyte competence </a:t>
            </a:r>
          </a:p>
          <a:p>
            <a:pPr algn="l" rtl="0"/>
            <a:r>
              <a:rPr lang="en-US" dirty="0"/>
              <a:t>Technical difficulties during oocyte retrieval</a:t>
            </a:r>
          </a:p>
          <a:p>
            <a:pPr algn="l" rtl="0"/>
            <a:r>
              <a:rPr lang="en-US" dirty="0"/>
              <a:t>Infection of the endometrioma</a:t>
            </a:r>
          </a:p>
          <a:p>
            <a:pPr algn="l" rtl="0"/>
            <a:r>
              <a:rPr lang="en-US" dirty="0"/>
              <a:t>Follicular contamination with endometrioma content</a:t>
            </a:r>
          </a:p>
          <a:p>
            <a:pPr algn="l" rtl="0"/>
            <a:r>
              <a:rPr lang="en-US" dirty="0"/>
              <a:t>Progression of endometriosis </a:t>
            </a:r>
          </a:p>
          <a:p>
            <a:pPr algn="l" rtl="0"/>
            <a:r>
              <a:rPr lang="en-US" dirty="0"/>
              <a:t>Pregnancy complications</a:t>
            </a:r>
          </a:p>
          <a:p>
            <a:pPr algn="l" rtl="0"/>
            <a:r>
              <a:rPr lang="en-US" dirty="0"/>
              <a:t>Endometrioma and cancer</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239" y="0"/>
            <a:ext cx="8896864"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86797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sz="4000" b="1" dirty="0" smtClean="0">
                <a:solidFill>
                  <a:schemeClr val="accent1">
                    <a:lumMod val="50000"/>
                  </a:schemeClr>
                </a:solidFill>
              </a:rPr>
              <a:t>Introduction </a:t>
            </a:r>
            <a:r>
              <a:rPr lang="en-US" b="1" dirty="0" smtClean="0">
                <a:solidFill>
                  <a:schemeClr val="accent1">
                    <a:lumMod val="50000"/>
                  </a:schemeClr>
                </a:solidFill>
              </a:rPr>
              <a:t>	</a:t>
            </a:r>
            <a:endParaRPr lang="fa-IR" b="1" dirty="0">
              <a:solidFill>
                <a:schemeClr val="accent1">
                  <a:lumMod val="50000"/>
                </a:schemeClr>
              </a:solidFill>
            </a:endParaRPr>
          </a:p>
        </p:txBody>
      </p:sp>
      <p:sp>
        <p:nvSpPr>
          <p:cNvPr id="3" name="Content Placeholder 2"/>
          <p:cNvSpPr>
            <a:spLocks noGrp="1"/>
          </p:cNvSpPr>
          <p:nvPr>
            <p:ph idx="1"/>
          </p:nvPr>
        </p:nvSpPr>
        <p:spPr/>
        <p:txBody>
          <a:bodyPr>
            <a:normAutofit/>
          </a:bodyPr>
          <a:lstStyle/>
          <a:p>
            <a:pPr algn="l" rtl="0"/>
            <a:r>
              <a:rPr lang="en-US" b="1" dirty="0" smtClean="0">
                <a:solidFill>
                  <a:schemeClr val="tx1"/>
                </a:solidFill>
              </a:rPr>
              <a:t>Endometriosis is seen in 10%  of population and 50% of infertile patients</a:t>
            </a:r>
          </a:p>
          <a:p>
            <a:pPr algn="l" rtl="0"/>
            <a:r>
              <a:rPr lang="en-US" b="1" dirty="0" smtClean="0">
                <a:solidFill>
                  <a:schemeClr val="tx1"/>
                </a:solidFill>
              </a:rPr>
              <a:t>Endometriosis  reduces fecundity for 15-20%  per  month. </a:t>
            </a:r>
          </a:p>
          <a:p>
            <a:pPr algn="l" rtl="0"/>
            <a:r>
              <a:rPr lang="en-US" b="1" dirty="0">
                <a:solidFill>
                  <a:schemeClr val="tx1"/>
                </a:solidFill>
              </a:rPr>
              <a:t> </a:t>
            </a:r>
            <a:r>
              <a:rPr lang="en-US" b="1" dirty="0" smtClean="0">
                <a:solidFill>
                  <a:schemeClr val="tx1"/>
                </a:solidFill>
              </a:rPr>
              <a:t>lower fertility in endometriosis dues to : </a:t>
            </a:r>
          </a:p>
          <a:p>
            <a:pPr lvl="1" algn="l" rtl="0"/>
            <a:endParaRPr lang="en-US" b="1" dirty="0" smtClean="0">
              <a:solidFill>
                <a:schemeClr val="tx1"/>
              </a:solidFill>
            </a:endParaRPr>
          </a:p>
          <a:p>
            <a:pPr lvl="1" algn="l" rtl="0"/>
            <a:r>
              <a:rPr lang="en-US" b="1" dirty="0" smtClean="0">
                <a:solidFill>
                  <a:schemeClr val="tx1"/>
                </a:solidFill>
              </a:rPr>
              <a:t>Pathologic </a:t>
            </a:r>
          </a:p>
          <a:p>
            <a:pPr lvl="1" algn="l" rtl="0"/>
            <a:r>
              <a:rPr lang="en-US" b="1" dirty="0" smtClean="0">
                <a:solidFill>
                  <a:schemeClr val="tx1"/>
                </a:solidFill>
              </a:rPr>
              <a:t>Iatrogenic :  injury during the surgery </a:t>
            </a:r>
          </a:p>
          <a:p>
            <a:pPr lvl="1" algn="l" rtl="0"/>
            <a:r>
              <a:rPr lang="en-US" b="1" dirty="0" smtClean="0">
                <a:solidFill>
                  <a:schemeClr val="tx1"/>
                </a:solidFill>
              </a:rPr>
              <a:t>Benefits should be weighed against potential damage to ovarian reserve</a:t>
            </a:r>
          </a:p>
          <a:p>
            <a:pPr algn="l" rtl="0"/>
            <a:endParaRPr lang="fa-IR" b="1" dirty="0">
              <a:solidFill>
                <a:schemeClr val="tx1"/>
              </a:solidFill>
            </a:endParaRPr>
          </a:p>
        </p:txBody>
      </p:sp>
    </p:spTree>
    <p:extLst>
      <p:ext uri="{BB962C8B-B14F-4D97-AF65-F5344CB8AC3E}">
        <p14:creationId xmlns:p14="http://schemas.microsoft.com/office/powerpoint/2010/main" val="36254689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p:cNvSpPr/>
          <p:nvPr/>
        </p:nvSpPr>
        <p:spPr>
          <a:xfrm>
            <a:off x="4788408" y="1586483"/>
            <a:ext cx="431291" cy="388619"/>
          </a:xfrm>
          <a:custGeom>
            <a:avLst/>
            <a:gdLst/>
            <a:ahLst/>
            <a:cxnLst/>
            <a:rect l="l" t="t" r="r" b="b"/>
            <a:pathLst>
              <a:path w="431291" h="388619">
                <a:moveTo>
                  <a:pt x="215645" y="0"/>
                </a:moveTo>
                <a:lnTo>
                  <a:pt x="163814" y="5647"/>
                </a:lnTo>
                <a:lnTo>
                  <a:pt x="116531" y="21688"/>
                </a:lnTo>
                <a:lnTo>
                  <a:pt x="75294" y="46773"/>
                </a:lnTo>
                <a:lnTo>
                  <a:pt x="41599" y="79552"/>
                </a:lnTo>
                <a:lnTo>
                  <a:pt x="16942" y="118675"/>
                </a:lnTo>
                <a:lnTo>
                  <a:pt x="2821" y="162791"/>
                </a:lnTo>
                <a:lnTo>
                  <a:pt x="0" y="194310"/>
                </a:lnTo>
                <a:lnTo>
                  <a:pt x="714" y="210246"/>
                </a:lnTo>
                <a:lnTo>
                  <a:pt x="10991" y="255727"/>
                </a:lnTo>
                <a:lnTo>
                  <a:pt x="32302" y="296664"/>
                </a:lnTo>
                <a:lnTo>
                  <a:pt x="63150" y="331708"/>
                </a:lnTo>
                <a:lnTo>
                  <a:pt x="102040" y="359508"/>
                </a:lnTo>
                <a:lnTo>
                  <a:pt x="147474" y="378713"/>
                </a:lnTo>
                <a:lnTo>
                  <a:pt x="197955" y="387975"/>
                </a:lnTo>
                <a:lnTo>
                  <a:pt x="215645" y="388619"/>
                </a:lnTo>
                <a:lnTo>
                  <a:pt x="233336" y="387975"/>
                </a:lnTo>
                <a:lnTo>
                  <a:pt x="283817" y="378713"/>
                </a:lnTo>
                <a:lnTo>
                  <a:pt x="329251" y="359508"/>
                </a:lnTo>
                <a:lnTo>
                  <a:pt x="368141" y="331708"/>
                </a:lnTo>
                <a:lnTo>
                  <a:pt x="398989" y="296664"/>
                </a:lnTo>
                <a:lnTo>
                  <a:pt x="420300" y="255727"/>
                </a:lnTo>
                <a:lnTo>
                  <a:pt x="430577" y="210246"/>
                </a:lnTo>
                <a:lnTo>
                  <a:pt x="431291" y="194310"/>
                </a:lnTo>
                <a:lnTo>
                  <a:pt x="430577" y="178373"/>
                </a:lnTo>
                <a:lnTo>
                  <a:pt x="420300" y="132892"/>
                </a:lnTo>
                <a:lnTo>
                  <a:pt x="398989" y="91955"/>
                </a:lnTo>
                <a:lnTo>
                  <a:pt x="368141" y="56911"/>
                </a:lnTo>
                <a:lnTo>
                  <a:pt x="329251" y="29111"/>
                </a:lnTo>
                <a:lnTo>
                  <a:pt x="283817" y="9905"/>
                </a:lnTo>
                <a:lnTo>
                  <a:pt x="233336" y="644"/>
                </a:lnTo>
                <a:lnTo>
                  <a:pt x="215645" y="0"/>
                </a:lnTo>
                <a:close/>
              </a:path>
            </a:pathLst>
          </a:custGeom>
          <a:solidFill>
            <a:srgbClr val="FF3300"/>
          </a:solidFill>
        </p:spPr>
        <p:txBody>
          <a:bodyPr wrap="square" lIns="0" tIns="0" rIns="0" bIns="0" rtlCol="0">
            <a:noAutofit/>
          </a:bodyPr>
          <a:lstStyle/>
          <a:p>
            <a:endParaRPr/>
          </a:p>
        </p:txBody>
      </p:sp>
      <p:sp>
        <p:nvSpPr>
          <p:cNvPr id="7" name="object 3"/>
          <p:cNvSpPr/>
          <p:nvPr/>
        </p:nvSpPr>
        <p:spPr>
          <a:xfrm>
            <a:off x="4788408" y="1586483"/>
            <a:ext cx="431291" cy="388619"/>
          </a:xfrm>
          <a:custGeom>
            <a:avLst/>
            <a:gdLst/>
            <a:ahLst/>
            <a:cxnLst/>
            <a:rect l="l" t="t" r="r" b="b"/>
            <a:pathLst>
              <a:path w="431291" h="388619">
                <a:moveTo>
                  <a:pt x="0" y="194310"/>
                </a:moveTo>
                <a:lnTo>
                  <a:pt x="6265" y="147614"/>
                </a:lnTo>
                <a:lnTo>
                  <a:pt x="24064" y="105013"/>
                </a:lnTo>
                <a:lnTo>
                  <a:pt x="51900" y="67854"/>
                </a:lnTo>
                <a:lnTo>
                  <a:pt x="88276" y="37490"/>
                </a:lnTo>
                <a:lnTo>
                  <a:pt x="131695" y="15269"/>
                </a:lnTo>
                <a:lnTo>
                  <a:pt x="180660" y="2543"/>
                </a:lnTo>
                <a:lnTo>
                  <a:pt x="215645" y="0"/>
                </a:lnTo>
                <a:lnTo>
                  <a:pt x="233336" y="644"/>
                </a:lnTo>
                <a:lnTo>
                  <a:pt x="283817" y="9905"/>
                </a:lnTo>
                <a:lnTo>
                  <a:pt x="329251" y="29111"/>
                </a:lnTo>
                <a:lnTo>
                  <a:pt x="368141" y="56911"/>
                </a:lnTo>
                <a:lnTo>
                  <a:pt x="398989" y="91955"/>
                </a:lnTo>
                <a:lnTo>
                  <a:pt x="420300" y="132892"/>
                </a:lnTo>
                <a:lnTo>
                  <a:pt x="430577" y="178373"/>
                </a:lnTo>
                <a:lnTo>
                  <a:pt x="431291" y="194310"/>
                </a:lnTo>
                <a:lnTo>
                  <a:pt x="430577" y="210246"/>
                </a:lnTo>
                <a:lnTo>
                  <a:pt x="420300" y="255727"/>
                </a:lnTo>
                <a:lnTo>
                  <a:pt x="398989" y="296664"/>
                </a:lnTo>
                <a:lnTo>
                  <a:pt x="368141" y="331708"/>
                </a:lnTo>
                <a:lnTo>
                  <a:pt x="329251" y="359508"/>
                </a:lnTo>
                <a:lnTo>
                  <a:pt x="283817" y="378713"/>
                </a:lnTo>
                <a:lnTo>
                  <a:pt x="233336" y="387975"/>
                </a:lnTo>
                <a:lnTo>
                  <a:pt x="215645" y="388619"/>
                </a:lnTo>
                <a:lnTo>
                  <a:pt x="197955" y="387975"/>
                </a:lnTo>
                <a:lnTo>
                  <a:pt x="147474" y="378713"/>
                </a:lnTo>
                <a:lnTo>
                  <a:pt x="102040" y="359508"/>
                </a:lnTo>
                <a:lnTo>
                  <a:pt x="63150" y="331708"/>
                </a:lnTo>
                <a:lnTo>
                  <a:pt x="32302" y="296664"/>
                </a:lnTo>
                <a:lnTo>
                  <a:pt x="10991" y="255727"/>
                </a:lnTo>
                <a:lnTo>
                  <a:pt x="714" y="210246"/>
                </a:lnTo>
                <a:lnTo>
                  <a:pt x="0" y="194310"/>
                </a:lnTo>
                <a:close/>
              </a:path>
            </a:pathLst>
          </a:custGeom>
          <a:ln w="12192">
            <a:solidFill>
              <a:srgbClr val="000000"/>
            </a:solidFill>
          </a:ln>
        </p:spPr>
        <p:txBody>
          <a:bodyPr wrap="square" lIns="0" tIns="0" rIns="0" bIns="0" rtlCol="0">
            <a:noAutofit/>
          </a:bodyPr>
          <a:lstStyle/>
          <a:p>
            <a:endParaRPr/>
          </a:p>
        </p:txBody>
      </p:sp>
      <p:sp>
        <p:nvSpPr>
          <p:cNvPr id="8" name="object 4"/>
          <p:cNvSpPr/>
          <p:nvPr/>
        </p:nvSpPr>
        <p:spPr>
          <a:xfrm>
            <a:off x="4841747" y="1697855"/>
            <a:ext cx="269728" cy="109473"/>
          </a:xfrm>
          <a:custGeom>
            <a:avLst/>
            <a:gdLst/>
            <a:ahLst/>
            <a:cxnLst/>
            <a:rect l="l" t="t" r="r" b="b"/>
            <a:pathLst>
              <a:path w="269728" h="109473">
                <a:moveTo>
                  <a:pt x="125876" y="0"/>
                </a:moveTo>
                <a:lnTo>
                  <a:pt x="72452" y="6081"/>
                </a:lnTo>
                <a:lnTo>
                  <a:pt x="30596" y="19914"/>
                </a:lnTo>
                <a:lnTo>
                  <a:pt x="1346" y="46947"/>
                </a:lnTo>
                <a:lnTo>
                  <a:pt x="0" y="54744"/>
                </a:lnTo>
                <a:lnTo>
                  <a:pt x="34" y="56002"/>
                </a:lnTo>
                <a:lnTo>
                  <a:pt x="29848" y="88818"/>
                </a:lnTo>
                <a:lnTo>
                  <a:pt x="70494" y="102285"/>
                </a:lnTo>
                <a:lnTo>
                  <a:pt x="124191" y="109017"/>
                </a:lnTo>
                <a:lnTo>
                  <a:pt x="144423" y="109473"/>
                </a:lnTo>
                <a:lnTo>
                  <a:pt x="163138" y="108403"/>
                </a:lnTo>
                <a:lnTo>
                  <a:pt x="213046" y="99423"/>
                </a:lnTo>
                <a:lnTo>
                  <a:pt x="249771" y="83256"/>
                </a:lnTo>
                <a:lnTo>
                  <a:pt x="269728" y="53788"/>
                </a:lnTo>
                <a:lnTo>
                  <a:pt x="268213" y="46444"/>
                </a:lnTo>
                <a:lnTo>
                  <a:pt x="228332" y="15633"/>
                </a:lnTo>
                <a:lnTo>
                  <a:pt x="183052" y="4148"/>
                </a:lnTo>
                <a:lnTo>
                  <a:pt x="125876" y="0"/>
                </a:lnTo>
                <a:close/>
              </a:path>
            </a:pathLst>
          </a:custGeom>
          <a:solidFill>
            <a:srgbClr val="FFFFFF"/>
          </a:solidFill>
        </p:spPr>
        <p:txBody>
          <a:bodyPr wrap="square" lIns="0" tIns="0" rIns="0" bIns="0" rtlCol="0">
            <a:noAutofit/>
          </a:bodyPr>
          <a:lstStyle/>
          <a:p>
            <a:endParaRPr/>
          </a:p>
        </p:txBody>
      </p:sp>
      <p:sp>
        <p:nvSpPr>
          <p:cNvPr id="9" name="object 5"/>
          <p:cNvSpPr/>
          <p:nvPr/>
        </p:nvSpPr>
        <p:spPr>
          <a:xfrm>
            <a:off x="5868923" y="1470660"/>
            <a:ext cx="792479" cy="576072"/>
          </a:xfrm>
          <a:custGeom>
            <a:avLst/>
            <a:gdLst/>
            <a:ahLst/>
            <a:cxnLst/>
            <a:rect l="l" t="t" r="r" b="b"/>
            <a:pathLst>
              <a:path w="792479" h="576072">
                <a:moveTo>
                  <a:pt x="396239" y="0"/>
                </a:moveTo>
                <a:lnTo>
                  <a:pt x="331971" y="3768"/>
                </a:lnTo>
                <a:lnTo>
                  <a:pt x="271003" y="14679"/>
                </a:lnTo>
                <a:lnTo>
                  <a:pt x="214152" y="32140"/>
                </a:lnTo>
                <a:lnTo>
                  <a:pt x="162232" y="55558"/>
                </a:lnTo>
                <a:lnTo>
                  <a:pt x="116062" y="84343"/>
                </a:lnTo>
                <a:lnTo>
                  <a:pt x="76456" y="117902"/>
                </a:lnTo>
                <a:lnTo>
                  <a:pt x="44230" y="155643"/>
                </a:lnTo>
                <a:lnTo>
                  <a:pt x="20202" y="196973"/>
                </a:lnTo>
                <a:lnTo>
                  <a:pt x="5186" y="241302"/>
                </a:lnTo>
                <a:lnTo>
                  <a:pt x="0" y="288036"/>
                </a:lnTo>
                <a:lnTo>
                  <a:pt x="1313" y="311666"/>
                </a:lnTo>
                <a:lnTo>
                  <a:pt x="11516" y="357271"/>
                </a:lnTo>
                <a:lnTo>
                  <a:pt x="31140" y="400175"/>
                </a:lnTo>
                <a:lnTo>
                  <a:pt x="59369" y="439784"/>
                </a:lnTo>
                <a:lnTo>
                  <a:pt x="95387" y="475508"/>
                </a:lnTo>
                <a:lnTo>
                  <a:pt x="138377" y="506754"/>
                </a:lnTo>
                <a:lnTo>
                  <a:pt x="187524" y="532930"/>
                </a:lnTo>
                <a:lnTo>
                  <a:pt x="242012" y="553444"/>
                </a:lnTo>
                <a:lnTo>
                  <a:pt x="301024" y="567703"/>
                </a:lnTo>
                <a:lnTo>
                  <a:pt x="363744" y="575117"/>
                </a:lnTo>
                <a:lnTo>
                  <a:pt x="396239" y="576072"/>
                </a:lnTo>
                <a:lnTo>
                  <a:pt x="428735" y="575117"/>
                </a:lnTo>
                <a:lnTo>
                  <a:pt x="491455" y="567703"/>
                </a:lnTo>
                <a:lnTo>
                  <a:pt x="550467" y="553444"/>
                </a:lnTo>
                <a:lnTo>
                  <a:pt x="604955" y="532930"/>
                </a:lnTo>
                <a:lnTo>
                  <a:pt x="654102" y="506754"/>
                </a:lnTo>
                <a:lnTo>
                  <a:pt x="697092" y="475508"/>
                </a:lnTo>
                <a:lnTo>
                  <a:pt x="733110" y="439784"/>
                </a:lnTo>
                <a:lnTo>
                  <a:pt x="761339" y="400175"/>
                </a:lnTo>
                <a:lnTo>
                  <a:pt x="780963" y="357271"/>
                </a:lnTo>
                <a:lnTo>
                  <a:pt x="791166" y="311666"/>
                </a:lnTo>
                <a:lnTo>
                  <a:pt x="792479" y="288036"/>
                </a:lnTo>
                <a:lnTo>
                  <a:pt x="791166" y="264405"/>
                </a:lnTo>
                <a:lnTo>
                  <a:pt x="780963" y="218800"/>
                </a:lnTo>
                <a:lnTo>
                  <a:pt x="761339" y="175896"/>
                </a:lnTo>
                <a:lnTo>
                  <a:pt x="733110" y="136287"/>
                </a:lnTo>
                <a:lnTo>
                  <a:pt x="697092" y="100563"/>
                </a:lnTo>
                <a:lnTo>
                  <a:pt x="654102" y="69317"/>
                </a:lnTo>
                <a:lnTo>
                  <a:pt x="604955" y="43141"/>
                </a:lnTo>
                <a:lnTo>
                  <a:pt x="550467" y="22627"/>
                </a:lnTo>
                <a:lnTo>
                  <a:pt x="491455" y="8368"/>
                </a:lnTo>
                <a:lnTo>
                  <a:pt x="428735" y="954"/>
                </a:lnTo>
                <a:lnTo>
                  <a:pt x="396239" y="0"/>
                </a:lnTo>
                <a:close/>
              </a:path>
            </a:pathLst>
          </a:custGeom>
          <a:solidFill>
            <a:srgbClr val="FF3300"/>
          </a:solidFill>
        </p:spPr>
        <p:txBody>
          <a:bodyPr wrap="square" lIns="0" tIns="0" rIns="0" bIns="0" rtlCol="0">
            <a:noAutofit/>
          </a:bodyPr>
          <a:lstStyle/>
          <a:p>
            <a:endParaRPr/>
          </a:p>
        </p:txBody>
      </p:sp>
      <p:sp>
        <p:nvSpPr>
          <p:cNvPr id="10" name="object 6"/>
          <p:cNvSpPr/>
          <p:nvPr/>
        </p:nvSpPr>
        <p:spPr>
          <a:xfrm>
            <a:off x="5868923" y="1470660"/>
            <a:ext cx="792479" cy="576072"/>
          </a:xfrm>
          <a:custGeom>
            <a:avLst/>
            <a:gdLst/>
            <a:ahLst/>
            <a:cxnLst/>
            <a:rect l="l" t="t" r="r" b="b"/>
            <a:pathLst>
              <a:path w="792479" h="576072">
                <a:moveTo>
                  <a:pt x="0" y="288036"/>
                </a:moveTo>
                <a:lnTo>
                  <a:pt x="5186" y="241302"/>
                </a:lnTo>
                <a:lnTo>
                  <a:pt x="20202" y="196973"/>
                </a:lnTo>
                <a:lnTo>
                  <a:pt x="44230" y="155643"/>
                </a:lnTo>
                <a:lnTo>
                  <a:pt x="76456" y="117902"/>
                </a:lnTo>
                <a:lnTo>
                  <a:pt x="116062" y="84343"/>
                </a:lnTo>
                <a:lnTo>
                  <a:pt x="162232" y="55558"/>
                </a:lnTo>
                <a:lnTo>
                  <a:pt x="214152" y="32140"/>
                </a:lnTo>
                <a:lnTo>
                  <a:pt x="271003" y="14679"/>
                </a:lnTo>
                <a:lnTo>
                  <a:pt x="331971" y="3768"/>
                </a:lnTo>
                <a:lnTo>
                  <a:pt x="396239" y="0"/>
                </a:lnTo>
                <a:lnTo>
                  <a:pt x="428735" y="954"/>
                </a:lnTo>
                <a:lnTo>
                  <a:pt x="491455" y="8368"/>
                </a:lnTo>
                <a:lnTo>
                  <a:pt x="550467" y="22627"/>
                </a:lnTo>
                <a:lnTo>
                  <a:pt x="604955" y="43141"/>
                </a:lnTo>
                <a:lnTo>
                  <a:pt x="654102" y="69317"/>
                </a:lnTo>
                <a:lnTo>
                  <a:pt x="697092" y="100563"/>
                </a:lnTo>
                <a:lnTo>
                  <a:pt x="733110" y="136287"/>
                </a:lnTo>
                <a:lnTo>
                  <a:pt x="761339" y="175896"/>
                </a:lnTo>
                <a:lnTo>
                  <a:pt x="780963" y="218800"/>
                </a:lnTo>
                <a:lnTo>
                  <a:pt x="791166" y="264405"/>
                </a:lnTo>
                <a:lnTo>
                  <a:pt x="792479" y="288036"/>
                </a:lnTo>
                <a:lnTo>
                  <a:pt x="791166" y="311666"/>
                </a:lnTo>
                <a:lnTo>
                  <a:pt x="780963" y="357271"/>
                </a:lnTo>
                <a:lnTo>
                  <a:pt x="761339" y="400175"/>
                </a:lnTo>
                <a:lnTo>
                  <a:pt x="733110" y="439784"/>
                </a:lnTo>
                <a:lnTo>
                  <a:pt x="697092" y="475508"/>
                </a:lnTo>
                <a:lnTo>
                  <a:pt x="654102" y="506754"/>
                </a:lnTo>
                <a:lnTo>
                  <a:pt x="604955" y="532930"/>
                </a:lnTo>
                <a:lnTo>
                  <a:pt x="550467" y="553444"/>
                </a:lnTo>
                <a:lnTo>
                  <a:pt x="491455" y="567703"/>
                </a:lnTo>
                <a:lnTo>
                  <a:pt x="428735" y="575117"/>
                </a:lnTo>
                <a:lnTo>
                  <a:pt x="396239" y="576072"/>
                </a:lnTo>
                <a:lnTo>
                  <a:pt x="363744" y="575117"/>
                </a:lnTo>
                <a:lnTo>
                  <a:pt x="301024" y="567703"/>
                </a:lnTo>
                <a:lnTo>
                  <a:pt x="242012" y="553444"/>
                </a:lnTo>
                <a:lnTo>
                  <a:pt x="187524" y="532930"/>
                </a:lnTo>
                <a:lnTo>
                  <a:pt x="138377" y="506754"/>
                </a:lnTo>
                <a:lnTo>
                  <a:pt x="95387" y="475508"/>
                </a:lnTo>
                <a:lnTo>
                  <a:pt x="59369" y="439784"/>
                </a:lnTo>
                <a:lnTo>
                  <a:pt x="31140" y="400175"/>
                </a:lnTo>
                <a:lnTo>
                  <a:pt x="11516" y="357271"/>
                </a:lnTo>
                <a:lnTo>
                  <a:pt x="1313" y="311666"/>
                </a:lnTo>
                <a:lnTo>
                  <a:pt x="0" y="288036"/>
                </a:lnTo>
                <a:close/>
              </a:path>
            </a:pathLst>
          </a:custGeom>
          <a:ln w="12192">
            <a:solidFill>
              <a:srgbClr val="000000"/>
            </a:solidFill>
          </a:ln>
        </p:spPr>
        <p:txBody>
          <a:bodyPr wrap="square" lIns="0" tIns="0" rIns="0" bIns="0" rtlCol="0">
            <a:noAutofit/>
          </a:bodyPr>
          <a:lstStyle/>
          <a:p>
            <a:endParaRPr/>
          </a:p>
        </p:txBody>
      </p:sp>
      <p:sp>
        <p:nvSpPr>
          <p:cNvPr id="11" name="object 7"/>
          <p:cNvSpPr/>
          <p:nvPr/>
        </p:nvSpPr>
        <p:spPr>
          <a:xfrm>
            <a:off x="5967984" y="1635251"/>
            <a:ext cx="495300" cy="164592"/>
          </a:xfrm>
          <a:custGeom>
            <a:avLst/>
            <a:gdLst/>
            <a:ahLst/>
            <a:cxnLst/>
            <a:rect l="l" t="t" r="r" b="b"/>
            <a:pathLst>
              <a:path w="495300" h="164592">
                <a:moveTo>
                  <a:pt x="247650" y="0"/>
                </a:moveTo>
                <a:lnTo>
                  <a:pt x="207478" y="1076"/>
                </a:lnTo>
                <a:lnTo>
                  <a:pt x="169371" y="4194"/>
                </a:lnTo>
                <a:lnTo>
                  <a:pt x="117196" y="12326"/>
                </a:lnTo>
                <a:lnTo>
                  <a:pt x="72532" y="24098"/>
                </a:lnTo>
                <a:lnTo>
                  <a:pt x="37102" y="38939"/>
                </a:lnTo>
                <a:lnTo>
                  <a:pt x="3241" y="68943"/>
                </a:lnTo>
                <a:lnTo>
                  <a:pt x="0" y="82296"/>
                </a:lnTo>
                <a:lnTo>
                  <a:pt x="820" y="89047"/>
                </a:lnTo>
                <a:lnTo>
                  <a:pt x="27641" y="120122"/>
                </a:lnTo>
                <a:lnTo>
                  <a:pt x="72532" y="140493"/>
                </a:lnTo>
                <a:lnTo>
                  <a:pt x="117196" y="152265"/>
                </a:lnTo>
                <a:lnTo>
                  <a:pt x="169371" y="160397"/>
                </a:lnTo>
                <a:lnTo>
                  <a:pt x="207478" y="163515"/>
                </a:lnTo>
                <a:lnTo>
                  <a:pt x="247650" y="164592"/>
                </a:lnTo>
                <a:lnTo>
                  <a:pt x="267961" y="164319"/>
                </a:lnTo>
                <a:lnTo>
                  <a:pt x="307165" y="162201"/>
                </a:lnTo>
                <a:lnTo>
                  <a:pt x="361461" y="155409"/>
                </a:lnTo>
                <a:lnTo>
                  <a:pt x="408820" y="144786"/>
                </a:lnTo>
                <a:lnTo>
                  <a:pt x="447519" y="130905"/>
                </a:lnTo>
                <a:lnTo>
                  <a:pt x="482675" y="108313"/>
                </a:lnTo>
                <a:lnTo>
                  <a:pt x="495300" y="82296"/>
                </a:lnTo>
                <a:lnTo>
                  <a:pt x="494479" y="75544"/>
                </a:lnTo>
                <a:lnTo>
                  <a:pt x="467658" y="44469"/>
                </a:lnTo>
                <a:lnTo>
                  <a:pt x="422767" y="24098"/>
                </a:lnTo>
                <a:lnTo>
                  <a:pt x="378103" y="12326"/>
                </a:lnTo>
                <a:lnTo>
                  <a:pt x="325928" y="4194"/>
                </a:lnTo>
                <a:lnTo>
                  <a:pt x="287821" y="1076"/>
                </a:lnTo>
                <a:lnTo>
                  <a:pt x="247650" y="0"/>
                </a:lnTo>
                <a:close/>
              </a:path>
            </a:pathLst>
          </a:custGeom>
          <a:solidFill>
            <a:srgbClr val="FFFFFF"/>
          </a:solidFill>
        </p:spPr>
        <p:txBody>
          <a:bodyPr wrap="square" lIns="0" tIns="0" rIns="0" bIns="0" rtlCol="0">
            <a:noAutofit/>
          </a:bodyPr>
          <a:lstStyle/>
          <a:p>
            <a:endParaRPr/>
          </a:p>
        </p:txBody>
      </p:sp>
      <p:sp>
        <p:nvSpPr>
          <p:cNvPr id="12" name="object 8"/>
          <p:cNvSpPr/>
          <p:nvPr/>
        </p:nvSpPr>
        <p:spPr>
          <a:xfrm>
            <a:off x="549134" y="1341233"/>
            <a:ext cx="1390916" cy="949338"/>
          </a:xfrm>
          <a:prstGeom prst="rect">
            <a:avLst/>
          </a:prstGeom>
          <a:blipFill>
            <a:blip r:embed="rId2" cstate="print"/>
            <a:stretch>
              <a:fillRect/>
            </a:stretch>
          </a:blipFill>
        </p:spPr>
        <p:txBody>
          <a:bodyPr wrap="square" lIns="0" tIns="0" rIns="0" bIns="0" rtlCol="0">
            <a:noAutofit/>
          </a:bodyPr>
          <a:lstStyle/>
          <a:p>
            <a:endParaRPr/>
          </a:p>
        </p:txBody>
      </p:sp>
      <p:sp>
        <p:nvSpPr>
          <p:cNvPr id="13" name="object 9"/>
          <p:cNvSpPr/>
          <p:nvPr/>
        </p:nvSpPr>
        <p:spPr>
          <a:xfrm>
            <a:off x="2549653" y="1392939"/>
            <a:ext cx="586490" cy="874772"/>
          </a:xfrm>
          <a:prstGeom prst="rect">
            <a:avLst/>
          </a:prstGeom>
          <a:blipFill>
            <a:blip r:embed="rId3" cstate="print"/>
            <a:stretch>
              <a:fillRect/>
            </a:stretch>
          </a:blipFill>
        </p:spPr>
        <p:txBody>
          <a:bodyPr wrap="square" lIns="0" tIns="0" rIns="0" bIns="0" rtlCol="0">
            <a:noAutofit/>
          </a:bodyPr>
          <a:lstStyle/>
          <a:p>
            <a:endParaRPr/>
          </a:p>
        </p:txBody>
      </p:sp>
      <p:sp>
        <p:nvSpPr>
          <p:cNvPr id="14" name="object 10"/>
          <p:cNvSpPr/>
          <p:nvPr/>
        </p:nvSpPr>
        <p:spPr>
          <a:xfrm>
            <a:off x="3607308" y="1427988"/>
            <a:ext cx="546625" cy="862577"/>
          </a:xfrm>
          <a:prstGeom prst="rect">
            <a:avLst/>
          </a:prstGeom>
          <a:blipFill>
            <a:blip r:embed="rId4" cstate="print"/>
            <a:stretch>
              <a:fillRect/>
            </a:stretch>
          </a:blipFill>
        </p:spPr>
        <p:txBody>
          <a:bodyPr wrap="square" lIns="0" tIns="0" rIns="0" bIns="0" rtlCol="0">
            <a:noAutofit/>
          </a:bodyPr>
          <a:lstStyle/>
          <a:p>
            <a:endParaRPr/>
          </a:p>
        </p:txBody>
      </p:sp>
      <p:sp>
        <p:nvSpPr>
          <p:cNvPr id="15" name="object 11"/>
          <p:cNvSpPr/>
          <p:nvPr/>
        </p:nvSpPr>
        <p:spPr>
          <a:xfrm>
            <a:off x="7380731" y="1254252"/>
            <a:ext cx="935736" cy="937260"/>
          </a:xfrm>
          <a:custGeom>
            <a:avLst/>
            <a:gdLst/>
            <a:ahLst/>
            <a:cxnLst/>
            <a:rect l="l" t="t" r="r" b="b"/>
            <a:pathLst>
              <a:path w="935736" h="937260">
                <a:moveTo>
                  <a:pt x="467868" y="0"/>
                </a:moveTo>
                <a:lnTo>
                  <a:pt x="429488" y="1553"/>
                </a:lnTo>
                <a:lnTo>
                  <a:pt x="355418" y="13619"/>
                </a:lnTo>
                <a:lnTo>
                  <a:pt x="285732" y="36826"/>
                </a:lnTo>
                <a:lnTo>
                  <a:pt x="221393" y="70209"/>
                </a:lnTo>
                <a:lnTo>
                  <a:pt x="163364" y="112804"/>
                </a:lnTo>
                <a:lnTo>
                  <a:pt x="112607" y="163647"/>
                </a:lnTo>
                <a:lnTo>
                  <a:pt x="70085" y="221771"/>
                </a:lnTo>
                <a:lnTo>
                  <a:pt x="36760" y="286214"/>
                </a:lnTo>
                <a:lnTo>
                  <a:pt x="13594" y="356009"/>
                </a:lnTo>
                <a:lnTo>
                  <a:pt x="1550" y="430193"/>
                </a:lnTo>
                <a:lnTo>
                  <a:pt x="0" y="468630"/>
                </a:lnTo>
                <a:lnTo>
                  <a:pt x="1550" y="507066"/>
                </a:lnTo>
                <a:lnTo>
                  <a:pt x="13594" y="581250"/>
                </a:lnTo>
                <a:lnTo>
                  <a:pt x="36760" y="651045"/>
                </a:lnTo>
                <a:lnTo>
                  <a:pt x="70085" y="715488"/>
                </a:lnTo>
                <a:lnTo>
                  <a:pt x="112607" y="773612"/>
                </a:lnTo>
                <a:lnTo>
                  <a:pt x="163364" y="824455"/>
                </a:lnTo>
                <a:lnTo>
                  <a:pt x="221393" y="867050"/>
                </a:lnTo>
                <a:lnTo>
                  <a:pt x="285732" y="900433"/>
                </a:lnTo>
                <a:lnTo>
                  <a:pt x="355418" y="923640"/>
                </a:lnTo>
                <a:lnTo>
                  <a:pt x="429488" y="935706"/>
                </a:lnTo>
                <a:lnTo>
                  <a:pt x="467868" y="937260"/>
                </a:lnTo>
                <a:lnTo>
                  <a:pt x="506247" y="935706"/>
                </a:lnTo>
                <a:lnTo>
                  <a:pt x="580317" y="923640"/>
                </a:lnTo>
                <a:lnTo>
                  <a:pt x="650003" y="900433"/>
                </a:lnTo>
                <a:lnTo>
                  <a:pt x="714342" y="867050"/>
                </a:lnTo>
                <a:lnTo>
                  <a:pt x="772371" y="824455"/>
                </a:lnTo>
                <a:lnTo>
                  <a:pt x="823128" y="773612"/>
                </a:lnTo>
                <a:lnTo>
                  <a:pt x="865650" y="715488"/>
                </a:lnTo>
                <a:lnTo>
                  <a:pt x="898975" y="651045"/>
                </a:lnTo>
                <a:lnTo>
                  <a:pt x="922141" y="581250"/>
                </a:lnTo>
                <a:lnTo>
                  <a:pt x="934185" y="507066"/>
                </a:lnTo>
                <a:lnTo>
                  <a:pt x="935736" y="468630"/>
                </a:lnTo>
                <a:lnTo>
                  <a:pt x="934185" y="430193"/>
                </a:lnTo>
                <a:lnTo>
                  <a:pt x="922141" y="356009"/>
                </a:lnTo>
                <a:lnTo>
                  <a:pt x="898975" y="286214"/>
                </a:lnTo>
                <a:lnTo>
                  <a:pt x="865650" y="221771"/>
                </a:lnTo>
                <a:lnTo>
                  <a:pt x="823128" y="163647"/>
                </a:lnTo>
                <a:lnTo>
                  <a:pt x="772371" y="112804"/>
                </a:lnTo>
                <a:lnTo>
                  <a:pt x="714342" y="70209"/>
                </a:lnTo>
                <a:lnTo>
                  <a:pt x="650003" y="36826"/>
                </a:lnTo>
                <a:lnTo>
                  <a:pt x="580317" y="13619"/>
                </a:lnTo>
                <a:lnTo>
                  <a:pt x="506247" y="1553"/>
                </a:lnTo>
                <a:lnTo>
                  <a:pt x="467868" y="0"/>
                </a:lnTo>
                <a:close/>
              </a:path>
            </a:pathLst>
          </a:custGeom>
          <a:solidFill>
            <a:srgbClr val="FF3300"/>
          </a:solidFill>
        </p:spPr>
        <p:txBody>
          <a:bodyPr wrap="square" lIns="0" tIns="0" rIns="0" bIns="0" rtlCol="0">
            <a:noAutofit/>
          </a:bodyPr>
          <a:lstStyle/>
          <a:p>
            <a:endParaRPr/>
          </a:p>
        </p:txBody>
      </p:sp>
      <p:sp>
        <p:nvSpPr>
          <p:cNvPr id="16" name="object 12"/>
          <p:cNvSpPr/>
          <p:nvPr/>
        </p:nvSpPr>
        <p:spPr>
          <a:xfrm>
            <a:off x="7380731" y="1254252"/>
            <a:ext cx="935736" cy="937260"/>
          </a:xfrm>
          <a:custGeom>
            <a:avLst/>
            <a:gdLst/>
            <a:ahLst/>
            <a:cxnLst/>
            <a:rect l="l" t="t" r="r" b="b"/>
            <a:pathLst>
              <a:path w="935736" h="937260">
                <a:moveTo>
                  <a:pt x="0" y="468630"/>
                </a:moveTo>
                <a:lnTo>
                  <a:pt x="1550" y="430193"/>
                </a:lnTo>
                <a:lnTo>
                  <a:pt x="13594" y="356009"/>
                </a:lnTo>
                <a:lnTo>
                  <a:pt x="36760" y="286214"/>
                </a:lnTo>
                <a:lnTo>
                  <a:pt x="70085" y="221771"/>
                </a:lnTo>
                <a:lnTo>
                  <a:pt x="112607" y="163647"/>
                </a:lnTo>
                <a:lnTo>
                  <a:pt x="163364" y="112804"/>
                </a:lnTo>
                <a:lnTo>
                  <a:pt x="221393" y="70209"/>
                </a:lnTo>
                <a:lnTo>
                  <a:pt x="285732" y="36826"/>
                </a:lnTo>
                <a:lnTo>
                  <a:pt x="355418" y="13619"/>
                </a:lnTo>
                <a:lnTo>
                  <a:pt x="429488" y="1553"/>
                </a:lnTo>
                <a:lnTo>
                  <a:pt x="467868" y="0"/>
                </a:lnTo>
                <a:lnTo>
                  <a:pt x="506247" y="1553"/>
                </a:lnTo>
                <a:lnTo>
                  <a:pt x="580317" y="13619"/>
                </a:lnTo>
                <a:lnTo>
                  <a:pt x="650003" y="36826"/>
                </a:lnTo>
                <a:lnTo>
                  <a:pt x="714342" y="70209"/>
                </a:lnTo>
                <a:lnTo>
                  <a:pt x="772371" y="112804"/>
                </a:lnTo>
                <a:lnTo>
                  <a:pt x="823128" y="163647"/>
                </a:lnTo>
                <a:lnTo>
                  <a:pt x="865650" y="221771"/>
                </a:lnTo>
                <a:lnTo>
                  <a:pt x="898975" y="286214"/>
                </a:lnTo>
                <a:lnTo>
                  <a:pt x="922141" y="356009"/>
                </a:lnTo>
                <a:lnTo>
                  <a:pt x="934185" y="430193"/>
                </a:lnTo>
                <a:lnTo>
                  <a:pt x="935736" y="468630"/>
                </a:lnTo>
                <a:lnTo>
                  <a:pt x="934185" y="507066"/>
                </a:lnTo>
                <a:lnTo>
                  <a:pt x="922141" y="581250"/>
                </a:lnTo>
                <a:lnTo>
                  <a:pt x="898975" y="651045"/>
                </a:lnTo>
                <a:lnTo>
                  <a:pt x="865650" y="715488"/>
                </a:lnTo>
                <a:lnTo>
                  <a:pt x="823128" y="773612"/>
                </a:lnTo>
                <a:lnTo>
                  <a:pt x="772371" y="824455"/>
                </a:lnTo>
                <a:lnTo>
                  <a:pt x="714342" y="867050"/>
                </a:lnTo>
                <a:lnTo>
                  <a:pt x="650003" y="900433"/>
                </a:lnTo>
                <a:lnTo>
                  <a:pt x="580317" y="923640"/>
                </a:lnTo>
                <a:lnTo>
                  <a:pt x="506247" y="935706"/>
                </a:lnTo>
                <a:lnTo>
                  <a:pt x="467868" y="937260"/>
                </a:lnTo>
                <a:lnTo>
                  <a:pt x="429488" y="935706"/>
                </a:lnTo>
                <a:lnTo>
                  <a:pt x="355418" y="923640"/>
                </a:lnTo>
                <a:lnTo>
                  <a:pt x="285732" y="900433"/>
                </a:lnTo>
                <a:lnTo>
                  <a:pt x="221393" y="867050"/>
                </a:lnTo>
                <a:lnTo>
                  <a:pt x="163364" y="824455"/>
                </a:lnTo>
                <a:lnTo>
                  <a:pt x="112607" y="773612"/>
                </a:lnTo>
                <a:lnTo>
                  <a:pt x="70085" y="715488"/>
                </a:lnTo>
                <a:lnTo>
                  <a:pt x="36760" y="651045"/>
                </a:lnTo>
                <a:lnTo>
                  <a:pt x="13594" y="581250"/>
                </a:lnTo>
                <a:lnTo>
                  <a:pt x="1550" y="507066"/>
                </a:lnTo>
                <a:lnTo>
                  <a:pt x="0" y="468630"/>
                </a:lnTo>
                <a:close/>
              </a:path>
            </a:pathLst>
          </a:custGeom>
          <a:ln w="12192">
            <a:solidFill>
              <a:srgbClr val="000000"/>
            </a:solidFill>
          </a:ln>
        </p:spPr>
        <p:txBody>
          <a:bodyPr wrap="square" lIns="0" tIns="0" rIns="0" bIns="0" rtlCol="0">
            <a:noAutofit/>
          </a:bodyPr>
          <a:lstStyle/>
          <a:p>
            <a:endParaRPr/>
          </a:p>
        </p:txBody>
      </p:sp>
      <p:sp>
        <p:nvSpPr>
          <p:cNvPr id="17" name="object 13"/>
          <p:cNvSpPr/>
          <p:nvPr/>
        </p:nvSpPr>
        <p:spPr>
          <a:xfrm>
            <a:off x="7498080" y="1399032"/>
            <a:ext cx="603503" cy="576071"/>
          </a:xfrm>
          <a:custGeom>
            <a:avLst/>
            <a:gdLst/>
            <a:ahLst/>
            <a:cxnLst/>
            <a:rect l="l" t="t" r="r" b="b"/>
            <a:pathLst>
              <a:path w="603503" h="576071">
                <a:moveTo>
                  <a:pt x="301751" y="0"/>
                </a:moveTo>
                <a:lnTo>
                  <a:pt x="252813" y="3768"/>
                </a:lnTo>
                <a:lnTo>
                  <a:pt x="206386" y="14679"/>
                </a:lnTo>
                <a:lnTo>
                  <a:pt x="163092" y="32140"/>
                </a:lnTo>
                <a:lnTo>
                  <a:pt x="123553" y="55558"/>
                </a:lnTo>
                <a:lnTo>
                  <a:pt x="88391" y="84343"/>
                </a:lnTo>
                <a:lnTo>
                  <a:pt x="58228" y="117902"/>
                </a:lnTo>
                <a:lnTo>
                  <a:pt x="33686" y="155643"/>
                </a:lnTo>
                <a:lnTo>
                  <a:pt x="15386" y="196973"/>
                </a:lnTo>
                <a:lnTo>
                  <a:pt x="3950" y="241302"/>
                </a:lnTo>
                <a:lnTo>
                  <a:pt x="0" y="288035"/>
                </a:lnTo>
                <a:lnTo>
                  <a:pt x="1000" y="311666"/>
                </a:lnTo>
                <a:lnTo>
                  <a:pt x="8771" y="357271"/>
                </a:lnTo>
                <a:lnTo>
                  <a:pt x="23717" y="400175"/>
                </a:lnTo>
                <a:lnTo>
                  <a:pt x="45216" y="439784"/>
                </a:lnTo>
                <a:lnTo>
                  <a:pt x="72646" y="475508"/>
                </a:lnTo>
                <a:lnTo>
                  <a:pt x="105386" y="506754"/>
                </a:lnTo>
                <a:lnTo>
                  <a:pt x="142814" y="532930"/>
                </a:lnTo>
                <a:lnTo>
                  <a:pt x="184308" y="553444"/>
                </a:lnTo>
                <a:lnTo>
                  <a:pt x="229246" y="567703"/>
                </a:lnTo>
                <a:lnTo>
                  <a:pt x="277007" y="575117"/>
                </a:lnTo>
                <a:lnTo>
                  <a:pt x="301751" y="576071"/>
                </a:lnTo>
                <a:lnTo>
                  <a:pt x="326496" y="575117"/>
                </a:lnTo>
                <a:lnTo>
                  <a:pt x="374257" y="567703"/>
                </a:lnTo>
                <a:lnTo>
                  <a:pt x="419195" y="553444"/>
                </a:lnTo>
                <a:lnTo>
                  <a:pt x="460689" y="532930"/>
                </a:lnTo>
                <a:lnTo>
                  <a:pt x="498117" y="506754"/>
                </a:lnTo>
                <a:lnTo>
                  <a:pt x="530857" y="475508"/>
                </a:lnTo>
                <a:lnTo>
                  <a:pt x="558287" y="439784"/>
                </a:lnTo>
                <a:lnTo>
                  <a:pt x="579786" y="400175"/>
                </a:lnTo>
                <a:lnTo>
                  <a:pt x="594732" y="357271"/>
                </a:lnTo>
                <a:lnTo>
                  <a:pt x="602503" y="311666"/>
                </a:lnTo>
                <a:lnTo>
                  <a:pt x="603503" y="288035"/>
                </a:lnTo>
                <a:lnTo>
                  <a:pt x="602503" y="264405"/>
                </a:lnTo>
                <a:lnTo>
                  <a:pt x="594732" y="218800"/>
                </a:lnTo>
                <a:lnTo>
                  <a:pt x="579786" y="175896"/>
                </a:lnTo>
                <a:lnTo>
                  <a:pt x="558287" y="136287"/>
                </a:lnTo>
                <a:lnTo>
                  <a:pt x="530857" y="100563"/>
                </a:lnTo>
                <a:lnTo>
                  <a:pt x="498117" y="69317"/>
                </a:lnTo>
                <a:lnTo>
                  <a:pt x="460689" y="43141"/>
                </a:lnTo>
                <a:lnTo>
                  <a:pt x="419195" y="22627"/>
                </a:lnTo>
                <a:lnTo>
                  <a:pt x="374257" y="8368"/>
                </a:lnTo>
                <a:lnTo>
                  <a:pt x="326496" y="954"/>
                </a:lnTo>
                <a:lnTo>
                  <a:pt x="301751" y="0"/>
                </a:lnTo>
                <a:close/>
              </a:path>
            </a:pathLst>
          </a:custGeom>
          <a:solidFill>
            <a:srgbClr val="FFFFFF"/>
          </a:solidFill>
        </p:spPr>
        <p:txBody>
          <a:bodyPr wrap="square" lIns="0" tIns="0" rIns="0" bIns="0" rtlCol="0">
            <a:noAutofit/>
          </a:bodyPr>
          <a:lstStyle/>
          <a:p>
            <a:endParaRPr/>
          </a:p>
        </p:txBody>
      </p:sp>
      <p:sp>
        <p:nvSpPr>
          <p:cNvPr id="18" name="object 14"/>
          <p:cNvSpPr/>
          <p:nvPr/>
        </p:nvSpPr>
        <p:spPr>
          <a:xfrm>
            <a:off x="2485389" y="2667761"/>
            <a:ext cx="0" cy="1005839"/>
          </a:xfrm>
          <a:custGeom>
            <a:avLst/>
            <a:gdLst/>
            <a:ahLst/>
            <a:cxnLst/>
            <a:rect l="l" t="t" r="r" b="b"/>
            <a:pathLst>
              <a:path h="1005839">
                <a:moveTo>
                  <a:pt x="0" y="0"/>
                </a:moveTo>
                <a:lnTo>
                  <a:pt x="0" y="1005839"/>
                </a:lnTo>
              </a:path>
            </a:pathLst>
          </a:custGeom>
          <a:ln w="13970">
            <a:solidFill>
              <a:srgbClr val="000099"/>
            </a:solidFill>
          </a:ln>
        </p:spPr>
        <p:txBody>
          <a:bodyPr wrap="square" lIns="0" tIns="0" rIns="0" bIns="0" rtlCol="0">
            <a:noAutofit/>
          </a:bodyPr>
          <a:lstStyle/>
          <a:p>
            <a:endParaRPr/>
          </a:p>
        </p:txBody>
      </p:sp>
      <p:sp>
        <p:nvSpPr>
          <p:cNvPr id="19" name="object 15"/>
          <p:cNvSpPr/>
          <p:nvPr/>
        </p:nvSpPr>
        <p:spPr>
          <a:xfrm>
            <a:off x="2459989" y="2667761"/>
            <a:ext cx="0" cy="1005839"/>
          </a:xfrm>
          <a:custGeom>
            <a:avLst/>
            <a:gdLst/>
            <a:ahLst/>
            <a:cxnLst/>
            <a:rect l="l" t="t" r="r" b="b"/>
            <a:pathLst>
              <a:path h="1005839">
                <a:moveTo>
                  <a:pt x="0" y="0"/>
                </a:moveTo>
                <a:lnTo>
                  <a:pt x="0" y="1005839"/>
                </a:lnTo>
              </a:path>
            </a:pathLst>
          </a:custGeom>
          <a:ln w="13970">
            <a:solidFill>
              <a:srgbClr val="000099"/>
            </a:solidFill>
          </a:ln>
        </p:spPr>
        <p:txBody>
          <a:bodyPr wrap="square" lIns="0" tIns="0" rIns="0" bIns="0" rtlCol="0">
            <a:noAutofit/>
          </a:bodyPr>
          <a:lstStyle/>
          <a:p>
            <a:endParaRPr/>
          </a:p>
        </p:txBody>
      </p:sp>
      <p:sp>
        <p:nvSpPr>
          <p:cNvPr id="20" name="object 16"/>
          <p:cNvSpPr/>
          <p:nvPr/>
        </p:nvSpPr>
        <p:spPr>
          <a:xfrm>
            <a:off x="2556510" y="2693670"/>
            <a:ext cx="5977128" cy="1524"/>
          </a:xfrm>
          <a:custGeom>
            <a:avLst/>
            <a:gdLst/>
            <a:ahLst/>
            <a:cxnLst/>
            <a:rect l="l" t="t" r="r" b="b"/>
            <a:pathLst>
              <a:path w="5977128" h="1524">
                <a:moveTo>
                  <a:pt x="0" y="1524"/>
                </a:moveTo>
                <a:lnTo>
                  <a:pt x="5977128" y="0"/>
                </a:lnTo>
              </a:path>
            </a:pathLst>
          </a:custGeom>
          <a:ln w="38100">
            <a:solidFill>
              <a:srgbClr val="000099"/>
            </a:solidFill>
          </a:ln>
        </p:spPr>
        <p:txBody>
          <a:bodyPr wrap="square" lIns="0" tIns="0" rIns="0" bIns="0" rtlCol="0">
            <a:noAutofit/>
          </a:bodyPr>
          <a:lstStyle/>
          <a:p>
            <a:endParaRPr/>
          </a:p>
        </p:txBody>
      </p:sp>
      <p:sp>
        <p:nvSpPr>
          <p:cNvPr id="21" name="object 17"/>
          <p:cNvSpPr/>
          <p:nvPr/>
        </p:nvSpPr>
        <p:spPr>
          <a:xfrm>
            <a:off x="5167884" y="5716523"/>
            <a:ext cx="1502664" cy="585216"/>
          </a:xfrm>
          <a:custGeom>
            <a:avLst/>
            <a:gdLst/>
            <a:ahLst/>
            <a:cxnLst/>
            <a:rect l="l" t="t" r="r" b="b"/>
            <a:pathLst>
              <a:path w="1502663" h="585215">
                <a:moveTo>
                  <a:pt x="0" y="585216"/>
                </a:moveTo>
                <a:lnTo>
                  <a:pt x="1502664" y="585216"/>
                </a:lnTo>
                <a:lnTo>
                  <a:pt x="1502664" y="0"/>
                </a:lnTo>
                <a:lnTo>
                  <a:pt x="0" y="0"/>
                </a:lnTo>
                <a:lnTo>
                  <a:pt x="0" y="585216"/>
                </a:lnTo>
                <a:close/>
              </a:path>
            </a:pathLst>
          </a:custGeom>
          <a:ln w="9144">
            <a:solidFill>
              <a:srgbClr val="000099"/>
            </a:solidFill>
          </a:ln>
        </p:spPr>
        <p:txBody>
          <a:bodyPr wrap="square" lIns="0" tIns="0" rIns="0" bIns="0" rtlCol="0">
            <a:noAutofit/>
          </a:bodyPr>
          <a:lstStyle/>
          <a:p>
            <a:endParaRPr/>
          </a:p>
        </p:txBody>
      </p:sp>
      <p:sp>
        <p:nvSpPr>
          <p:cNvPr id="22" name="object 18"/>
          <p:cNvSpPr txBox="1"/>
          <p:nvPr/>
        </p:nvSpPr>
        <p:spPr>
          <a:xfrm>
            <a:off x="5264277" y="5751067"/>
            <a:ext cx="1311910" cy="510540"/>
          </a:xfrm>
          <a:prstGeom prst="rect">
            <a:avLst/>
          </a:prstGeom>
        </p:spPr>
        <p:txBody>
          <a:bodyPr vert="horz" wrap="square" lIns="0" tIns="0" rIns="0" bIns="0" rtlCol="0">
            <a:noAutofit/>
          </a:bodyPr>
          <a:lstStyle/>
          <a:p>
            <a:pPr marR="48260" algn="ctr">
              <a:lnSpc>
                <a:spcPct val="100000"/>
              </a:lnSpc>
            </a:pPr>
            <a:r>
              <a:rPr sz="1600" b="1" i="1" spc="-15" dirty="0" smtClean="0">
                <a:latin typeface="Calibri"/>
                <a:cs typeface="Calibri"/>
              </a:rPr>
              <a:t>In</a:t>
            </a:r>
            <a:r>
              <a:rPr sz="1600" b="1" i="1" spc="-10" dirty="0" smtClean="0">
                <a:latin typeface="Calibri"/>
                <a:cs typeface="Calibri"/>
              </a:rPr>
              <a:t>-vitro</a:t>
            </a:r>
            <a:endParaRPr sz="1600">
              <a:latin typeface="Calibri"/>
              <a:cs typeface="Calibri"/>
            </a:endParaRPr>
          </a:p>
          <a:p>
            <a:pPr algn="ctr">
              <a:lnSpc>
                <a:spcPct val="100000"/>
              </a:lnSpc>
            </a:pPr>
            <a:r>
              <a:rPr sz="1600" b="1" spc="-10" dirty="0" smtClean="0">
                <a:latin typeface="Calibri"/>
                <a:cs typeface="Calibri"/>
              </a:rPr>
              <a:t>E</a:t>
            </a:r>
            <a:r>
              <a:rPr sz="1600" b="1" spc="0" dirty="0" smtClean="0">
                <a:latin typeface="Calibri"/>
                <a:cs typeface="Calibri"/>
              </a:rPr>
              <a:t>g</a:t>
            </a:r>
            <a:r>
              <a:rPr sz="1600" b="1" spc="-10" dirty="0" smtClean="0">
                <a:latin typeface="Calibri"/>
                <a:cs typeface="Calibri"/>
              </a:rPr>
              <a:t>g</a:t>
            </a:r>
            <a:r>
              <a:rPr sz="1600" b="1" spc="5" dirty="0" smtClean="0">
                <a:latin typeface="Calibri"/>
                <a:cs typeface="Calibri"/>
              </a:rPr>
              <a:t> </a:t>
            </a:r>
            <a:r>
              <a:rPr sz="1600" b="1" spc="-15" dirty="0" smtClean="0">
                <a:latin typeface="Calibri"/>
                <a:cs typeface="Calibri"/>
              </a:rPr>
              <a:t>m</a:t>
            </a:r>
            <a:r>
              <a:rPr sz="1600" b="1" spc="-20" dirty="0" smtClean="0">
                <a:latin typeface="Calibri"/>
                <a:cs typeface="Calibri"/>
              </a:rPr>
              <a:t>a</a:t>
            </a:r>
            <a:r>
              <a:rPr sz="1600" b="1" spc="-10" dirty="0" smtClean="0">
                <a:latin typeface="Calibri"/>
                <a:cs typeface="Calibri"/>
              </a:rPr>
              <a:t>t</a:t>
            </a:r>
            <a:r>
              <a:rPr sz="1600" b="1" spc="-20" dirty="0" smtClean="0">
                <a:latin typeface="Calibri"/>
                <a:cs typeface="Calibri"/>
              </a:rPr>
              <a:t>u</a:t>
            </a:r>
            <a:r>
              <a:rPr sz="1600" b="1" spc="-50" dirty="0" smtClean="0">
                <a:latin typeface="Calibri"/>
                <a:cs typeface="Calibri"/>
              </a:rPr>
              <a:t>r</a:t>
            </a:r>
            <a:r>
              <a:rPr sz="1600" b="1" spc="-20" dirty="0" smtClean="0">
                <a:latin typeface="Calibri"/>
                <a:cs typeface="Calibri"/>
              </a:rPr>
              <a:t>a</a:t>
            </a:r>
            <a:r>
              <a:rPr sz="1600" b="1" spc="-5" dirty="0" smtClean="0">
                <a:latin typeface="Calibri"/>
                <a:cs typeface="Calibri"/>
              </a:rPr>
              <a:t>tio</a:t>
            </a:r>
            <a:r>
              <a:rPr sz="1600" b="1" spc="-10" dirty="0" smtClean="0">
                <a:latin typeface="Calibri"/>
                <a:cs typeface="Calibri"/>
              </a:rPr>
              <a:t>n</a:t>
            </a:r>
            <a:endParaRPr sz="1600">
              <a:latin typeface="Calibri"/>
              <a:cs typeface="Calibri"/>
            </a:endParaRPr>
          </a:p>
        </p:txBody>
      </p:sp>
      <p:sp>
        <p:nvSpPr>
          <p:cNvPr id="23" name="object 19"/>
          <p:cNvSpPr/>
          <p:nvPr/>
        </p:nvSpPr>
        <p:spPr>
          <a:xfrm>
            <a:off x="468630" y="2693670"/>
            <a:ext cx="1728215" cy="1524"/>
          </a:xfrm>
          <a:custGeom>
            <a:avLst/>
            <a:gdLst/>
            <a:ahLst/>
            <a:cxnLst/>
            <a:rect l="l" t="t" r="r" b="b"/>
            <a:pathLst>
              <a:path w="1728215" h="1524">
                <a:moveTo>
                  <a:pt x="1728215" y="1524"/>
                </a:moveTo>
                <a:lnTo>
                  <a:pt x="0" y="0"/>
                </a:lnTo>
              </a:path>
            </a:pathLst>
          </a:custGeom>
          <a:ln w="38100">
            <a:solidFill>
              <a:srgbClr val="000099"/>
            </a:solidFill>
          </a:ln>
        </p:spPr>
        <p:txBody>
          <a:bodyPr wrap="square" lIns="0" tIns="0" rIns="0" bIns="0" rtlCol="0">
            <a:noAutofit/>
          </a:bodyPr>
          <a:lstStyle/>
          <a:p>
            <a:endParaRPr/>
          </a:p>
        </p:txBody>
      </p:sp>
      <p:sp>
        <p:nvSpPr>
          <p:cNvPr id="24" name="object 20"/>
          <p:cNvSpPr/>
          <p:nvPr/>
        </p:nvSpPr>
        <p:spPr>
          <a:xfrm>
            <a:off x="611123" y="4620767"/>
            <a:ext cx="2194560" cy="370331"/>
          </a:xfrm>
          <a:custGeom>
            <a:avLst/>
            <a:gdLst/>
            <a:ahLst/>
            <a:cxnLst/>
            <a:rect l="l" t="t" r="r" b="b"/>
            <a:pathLst>
              <a:path w="2194560" h="370331">
                <a:moveTo>
                  <a:pt x="0" y="370331"/>
                </a:moveTo>
                <a:lnTo>
                  <a:pt x="2194560" y="370331"/>
                </a:lnTo>
                <a:lnTo>
                  <a:pt x="2194560" y="0"/>
                </a:lnTo>
                <a:lnTo>
                  <a:pt x="0" y="0"/>
                </a:lnTo>
                <a:lnTo>
                  <a:pt x="0" y="370331"/>
                </a:lnTo>
                <a:close/>
              </a:path>
            </a:pathLst>
          </a:custGeom>
          <a:ln w="9144">
            <a:solidFill>
              <a:srgbClr val="000099"/>
            </a:solidFill>
          </a:ln>
        </p:spPr>
        <p:txBody>
          <a:bodyPr wrap="square" lIns="0" tIns="0" rIns="0" bIns="0" rtlCol="0">
            <a:noAutofit/>
          </a:bodyPr>
          <a:lstStyle/>
          <a:p>
            <a:endParaRPr/>
          </a:p>
        </p:txBody>
      </p:sp>
      <p:sp>
        <p:nvSpPr>
          <p:cNvPr id="25" name="object 21"/>
          <p:cNvSpPr txBox="1"/>
          <p:nvPr/>
        </p:nvSpPr>
        <p:spPr>
          <a:xfrm>
            <a:off x="690168" y="4652771"/>
            <a:ext cx="2019300" cy="299085"/>
          </a:xfrm>
          <a:prstGeom prst="rect">
            <a:avLst/>
          </a:prstGeom>
        </p:spPr>
        <p:txBody>
          <a:bodyPr vert="horz" wrap="square" lIns="0" tIns="0" rIns="0" bIns="0" rtlCol="0">
            <a:noAutofit/>
          </a:bodyPr>
          <a:lstStyle/>
          <a:p>
            <a:pPr marL="12700">
              <a:lnSpc>
                <a:spcPct val="100000"/>
              </a:lnSpc>
            </a:pPr>
            <a:r>
              <a:rPr sz="1800" b="1" dirty="0" smtClean="0">
                <a:latin typeface="Calibri"/>
                <a:cs typeface="Calibri"/>
              </a:rPr>
              <a:t>S</a:t>
            </a:r>
            <a:r>
              <a:rPr sz="1800" b="1" spc="-15" dirty="0" smtClean="0">
                <a:latin typeface="Calibri"/>
                <a:cs typeface="Calibri"/>
              </a:rPr>
              <a:t>t</a:t>
            </a:r>
            <a:r>
              <a:rPr sz="1800" b="1" spc="0" dirty="0" smtClean="0">
                <a:latin typeface="Calibri"/>
                <a:cs typeface="Calibri"/>
              </a:rPr>
              <a:t>o</a:t>
            </a:r>
            <a:r>
              <a:rPr sz="1800" b="1" spc="-30" dirty="0" smtClean="0">
                <a:latin typeface="Calibri"/>
                <a:cs typeface="Calibri"/>
              </a:rPr>
              <a:t>r</a:t>
            </a:r>
            <a:r>
              <a:rPr sz="1800" b="1" spc="0" dirty="0" smtClean="0">
                <a:latin typeface="Calibri"/>
                <a:cs typeface="Calibri"/>
              </a:rPr>
              <a:t>ed</a:t>
            </a:r>
            <a:r>
              <a:rPr sz="1800" b="1" spc="-20" dirty="0" smtClean="0">
                <a:latin typeface="Calibri"/>
                <a:cs typeface="Calibri"/>
              </a:rPr>
              <a:t> </a:t>
            </a:r>
            <a:r>
              <a:rPr sz="1800" b="1" spc="0" dirty="0" smtClean="0">
                <a:latin typeface="Calibri"/>
                <a:cs typeface="Calibri"/>
              </a:rPr>
              <a:t>o</a:t>
            </a:r>
            <a:r>
              <a:rPr sz="1800" b="1" spc="-25" dirty="0" smtClean="0">
                <a:latin typeface="Calibri"/>
                <a:cs typeface="Calibri"/>
              </a:rPr>
              <a:t>v</a:t>
            </a:r>
            <a:r>
              <a:rPr sz="1800" b="1" spc="0" dirty="0" smtClean="0">
                <a:latin typeface="Calibri"/>
                <a:cs typeface="Calibri"/>
              </a:rPr>
              <a:t>a</a:t>
            </a:r>
            <a:r>
              <a:rPr sz="1800" b="1" spc="-10" dirty="0" smtClean="0">
                <a:latin typeface="Calibri"/>
                <a:cs typeface="Calibri"/>
              </a:rPr>
              <a:t>r</a:t>
            </a:r>
            <a:r>
              <a:rPr sz="1800" b="1" spc="0" dirty="0" smtClean="0">
                <a:latin typeface="Calibri"/>
                <a:cs typeface="Calibri"/>
              </a:rPr>
              <a:t>ian</a:t>
            </a:r>
            <a:r>
              <a:rPr sz="1800" b="1" spc="-30" dirty="0" smtClean="0">
                <a:latin typeface="Calibri"/>
                <a:cs typeface="Calibri"/>
              </a:rPr>
              <a:t> </a:t>
            </a:r>
            <a:r>
              <a:rPr sz="1800" b="1" spc="0" dirty="0" smtClean="0">
                <a:latin typeface="Calibri"/>
                <a:cs typeface="Calibri"/>
              </a:rPr>
              <a:t>tissue</a:t>
            </a:r>
            <a:endParaRPr sz="1800">
              <a:latin typeface="Calibri"/>
              <a:cs typeface="Calibri"/>
            </a:endParaRPr>
          </a:p>
        </p:txBody>
      </p:sp>
      <p:sp>
        <p:nvSpPr>
          <p:cNvPr id="26" name="object 22"/>
          <p:cNvSpPr/>
          <p:nvPr/>
        </p:nvSpPr>
        <p:spPr>
          <a:xfrm>
            <a:off x="1258824" y="4076700"/>
            <a:ext cx="288035" cy="502919"/>
          </a:xfrm>
          <a:custGeom>
            <a:avLst/>
            <a:gdLst/>
            <a:ahLst/>
            <a:cxnLst/>
            <a:rect l="l" t="t" r="r" b="b"/>
            <a:pathLst>
              <a:path w="288035" h="502920">
                <a:moveTo>
                  <a:pt x="288035" y="376808"/>
                </a:moveTo>
                <a:lnTo>
                  <a:pt x="0" y="376808"/>
                </a:lnTo>
                <a:lnTo>
                  <a:pt x="144017" y="502919"/>
                </a:lnTo>
                <a:lnTo>
                  <a:pt x="288035" y="376808"/>
                </a:lnTo>
                <a:close/>
              </a:path>
              <a:path w="288035" h="502920">
                <a:moveTo>
                  <a:pt x="216026" y="0"/>
                </a:moveTo>
                <a:lnTo>
                  <a:pt x="72009" y="0"/>
                </a:lnTo>
                <a:lnTo>
                  <a:pt x="72009" y="376808"/>
                </a:lnTo>
                <a:lnTo>
                  <a:pt x="216026" y="376808"/>
                </a:lnTo>
                <a:lnTo>
                  <a:pt x="216026" y="0"/>
                </a:lnTo>
                <a:close/>
              </a:path>
            </a:pathLst>
          </a:custGeom>
          <a:solidFill>
            <a:srgbClr val="D6E3BC"/>
          </a:solidFill>
        </p:spPr>
        <p:txBody>
          <a:bodyPr wrap="square" lIns="0" tIns="0" rIns="0" bIns="0" rtlCol="0">
            <a:noAutofit/>
          </a:bodyPr>
          <a:lstStyle/>
          <a:p>
            <a:endParaRPr/>
          </a:p>
        </p:txBody>
      </p:sp>
      <p:sp>
        <p:nvSpPr>
          <p:cNvPr id="27" name="object 23"/>
          <p:cNvSpPr/>
          <p:nvPr/>
        </p:nvSpPr>
        <p:spPr>
          <a:xfrm>
            <a:off x="1258824" y="4076700"/>
            <a:ext cx="288035" cy="502919"/>
          </a:xfrm>
          <a:custGeom>
            <a:avLst/>
            <a:gdLst/>
            <a:ahLst/>
            <a:cxnLst/>
            <a:rect l="l" t="t" r="r" b="b"/>
            <a:pathLst>
              <a:path w="288035" h="502920">
                <a:moveTo>
                  <a:pt x="0" y="376808"/>
                </a:moveTo>
                <a:lnTo>
                  <a:pt x="72009" y="376808"/>
                </a:lnTo>
                <a:lnTo>
                  <a:pt x="72009" y="0"/>
                </a:lnTo>
                <a:lnTo>
                  <a:pt x="216026" y="0"/>
                </a:lnTo>
                <a:lnTo>
                  <a:pt x="216026" y="376808"/>
                </a:lnTo>
                <a:lnTo>
                  <a:pt x="288035" y="376808"/>
                </a:lnTo>
                <a:lnTo>
                  <a:pt x="144017" y="502919"/>
                </a:lnTo>
                <a:lnTo>
                  <a:pt x="0" y="376808"/>
                </a:lnTo>
                <a:close/>
              </a:path>
            </a:pathLst>
          </a:custGeom>
          <a:ln w="9144">
            <a:solidFill>
              <a:srgbClr val="000099"/>
            </a:solidFill>
          </a:ln>
        </p:spPr>
        <p:txBody>
          <a:bodyPr wrap="square" lIns="0" tIns="0" rIns="0" bIns="0" rtlCol="0">
            <a:noAutofit/>
          </a:bodyPr>
          <a:lstStyle/>
          <a:p>
            <a:endParaRPr/>
          </a:p>
        </p:txBody>
      </p:sp>
      <p:sp>
        <p:nvSpPr>
          <p:cNvPr id="28" name="object 24"/>
          <p:cNvSpPr/>
          <p:nvPr/>
        </p:nvSpPr>
        <p:spPr>
          <a:xfrm>
            <a:off x="763523" y="5257800"/>
            <a:ext cx="217932" cy="409956"/>
          </a:xfrm>
          <a:custGeom>
            <a:avLst/>
            <a:gdLst/>
            <a:ahLst/>
            <a:cxnLst/>
            <a:rect l="l" t="t" r="r" b="b"/>
            <a:pathLst>
              <a:path w="217931" h="409955">
                <a:moveTo>
                  <a:pt x="217932" y="247269"/>
                </a:moveTo>
                <a:lnTo>
                  <a:pt x="0" y="247269"/>
                </a:lnTo>
                <a:lnTo>
                  <a:pt x="108966" y="409956"/>
                </a:lnTo>
                <a:lnTo>
                  <a:pt x="217932" y="247269"/>
                </a:lnTo>
                <a:close/>
              </a:path>
              <a:path w="217931" h="409955">
                <a:moveTo>
                  <a:pt x="163448" y="0"/>
                </a:moveTo>
                <a:lnTo>
                  <a:pt x="54482" y="0"/>
                </a:lnTo>
                <a:lnTo>
                  <a:pt x="54482" y="247269"/>
                </a:lnTo>
                <a:lnTo>
                  <a:pt x="163448" y="247269"/>
                </a:lnTo>
                <a:lnTo>
                  <a:pt x="163448" y="0"/>
                </a:lnTo>
                <a:close/>
              </a:path>
            </a:pathLst>
          </a:custGeom>
          <a:solidFill>
            <a:srgbClr val="D6E3BC"/>
          </a:solidFill>
        </p:spPr>
        <p:txBody>
          <a:bodyPr wrap="square" lIns="0" tIns="0" rIns="0" bIns="0" rtlCol="0">
            <a:noAutofit/>
          </a:bodyPr>
          <a:lstStyle/>
          <a:p>
            <a:endParaRPr/>
          </a:p>
        </p:txBody>
      </p:sp>
      <p:sp>
        <p:nvSpPr>
          <p:cNvPr id="29" name="object 25"/>
          <p:cNvSpPr/>
          <p:nvPr/>
        </p:nvSpPr>
        <p:spPr>
          <a:xfrm>
            <a:off x="763523" y="5257800"/>
            <a:ext cx="217932" cy="409956"/>
          </a:xfrm>
          <a:custGeom>
            <a:avLst/>
            <a:gdLst/>
            <a:ahLst/>
            <a:cxnLst/>
            <a:rect l="l" t="t" r="r" b="b"/>
            <a:pathLst>
              <a:path w="217931" h="409955">
                <a:moveTo>
                  <a:pt x="0" y="247269"/>
                </a:moveTo>
                <a:lnTo>
                  <a:pt x="54482" y="247269"/>
                </a:lnTo>
                <a:lnTo>
                  <a:pt x="54482" y="0"/>
                </a:lnTo>
                <a:lnTo>
                  <a:pt x="163448" y="0"/>
                </a:lnTo>
                <a:lnTo>
                  <a:pt x="163448" y="247269"/>
                </a:lnTo>
                <a:lnTo>
                  <a:pt x="217932" y="247269"/>
                </a:lnTo>
                <a:lnTo>
                  <a:pt x="108966" y="409956"/>
                </a:lnTo>
                <a:lnTo>
                  <a:pt x="0" y="247269"/>
                </a:lnTo>
                <a:close/>
              </a:path>
            </a:pathLst>
          </a:custGeom>
          <a:ln w="57911">
            <a:solidFill>
              <a:srgbClr val="000099"/>
            </a:solidFill>
          </a:ln>
        </p:spPr>
        <p:txBody>
          <a:bodyPr wrap="square" lIns="0" tIns="0" rIns="0" bIns="0" rtlCol="0">
            <a:noAutofit/>
          </a:bodyPr>
          <a:lstStyle/>
          <a:p>
            <a:endParaRPr/>
          </a:p>
        </p:txBody>
      </p:sp>
      <p:sp>
        <p:nvSpPr>
          <p:cNvPr id="30" name="object 26"/>
          <p:cNvSpPr/>
          <p:nvPr/>
        </p:nvSpPr>
        <p:spPr>
          <a:xfrm>
            <a:off x="2484882" y="5258561"/>
            <a:ext cx="192024" cy="403859"/>
          </a:xfrm>
          <a:prstGeom prst="rect">
            <a:avLst/>
          </a:prstGeom>
          <a:blipFill>
            <a:blip r:embed="rId5" cstate="print"/>
            <a:stretch>
              <a:fillRect/>
            </a:stretch>
          </a:blipFill>
        </p:spPr>
        <p:txBody>
          <a:bodyPr wrap="square" lIns="0" tIns="0" rIns="0" bIns="0" rtlCol="0">
            <a:noAutofit/>
          </a:bodyPr>
          <a:lstStyle/>
          <a:p>
            <a:endParaRPr/>
          </a:p>
        </p:txBody>
      </p:sp>
      <p:sp>
        <p:nvSpPr>
          <p:cNvPr id="31" name="object 27"/>
          <p:cNvSpPr/>
          <p:nvPr/>
        </p:nvSpPr>
        <p:spPr>
          <a:xfrm>
            <a:off x="2484882" y="5258561"/>
            <a:ext cx="192024" cy="403859"/>
          </a:xfrm>
          <a:custGeom>
            <a:avLst/>
            <a:gdLst/>
            <a:ahLst/>
            <a:cxnLst/>
            <a:rect l="l" t="t" r="r" b="b"/>
            <a:pathLst>
              <a:path w="192024" h="403860">
                <a:moveTo>
                  <a:pt x="0" y="260603"/>
                </a:moveTo>
                <a:lnTo>
                  <a:pt x="48006" y="260603"/>
                </a:lnTo>
                <a:lnTo>
                  <a:pt x="48006" y="0"/>
                </a:lnTo>
                <a:lnTo>
                  <a:pt x="144018" y="0"/>
                </a:lnTo>
                <a:lnTo>
                  <a:pt x="144018" y="260603"/>
                </a:lnTo>
                <a:lnTo>
                  <a:pt x="192024" y="260603"/>
                </a:lnTo>
                <a:lnTo>
                  <a:pt x="96012" y="403859"/>
                </a:lnTo>
                <a:lnTo>
                  <a:pt x="0" y="260603"/>
                </a:lnTo>
                <a:close/>
              </a:path>
            </a:pathLst>
          </a:custGeom>
          <a:ln w="38100">
            <a:solidFill>
              <a:srgbClr val="000099"/>
            </a:solidFill>
          </a:ln>
        </p:spPr>
        <p:txBody>
          <a:bodyPr wrap="square" lIns="0" tIns="0" rIns="0" bIns="0" rtlCol="0">
            <a:noAutofit/>
          </a:bodyPr>
          <a:lstStyle/>
          <a:p>
            <a:endParaRPr/>
          </a:p>
        </p:txBody>
      </p:sp>
      <p:sp>
        <p:nvSpPr>
          <p:cNvPr id="32" name="object 28"/>
          <p:cNvSpPr/>
          <p:nvPr/>
        </p:nvSpPr>
        <p:spPr>
          <a:xfrm>
            <a:off x="333756" y="5716523"/>
            <a:ext cx="1496568" cy="585216"/>
          </a:xfrm>
          <a:custGeom>
            <a:avLst/>
            <a:gdLst/>
            <a:ahLst/>
            <a:cxnLst/>
            <a:rect l="l" t="t" r="r" b="b"/>
            <a:pathLst>
              <a:path w="1496568" h="585215">
                <a:moveTo>
                  <a:pt x="0" y="585216"/>
                </a:moveTo>
                <a:lnTo>
                  <a:pt x="1496568" y="585216"/>
                </a:lnTo>
                <a:lnTo>
                  <a:pt x="1496568" y="0"/>
                </a:lnTo>
                <a:lnTo>
                  <a:pt x="0" y="0"/>
                </a:lnTo>
                <a:lnTo>
                  <a:pt x="0" y="585216"/>
                </a:lnTo>
                <a:close/>
              </a:path>
            </a:pathLst>
          </a:custGeom>
          <a:ln w="9144">
            <a:solidFill>
              <a:srgbClr val="000099"/>
            </a:solidFill>
          </a:ln>
        </p:spPr>
        <p:txBody>
          <a:bodyPr wrap="square" lIns="0" tIns="0" rIns="0" bIns="0" rtlCol="0">
            <a:noAutofit/>
          </a:bodyPr>
          <a:lstStyle/>
          <a:p>
            <a:endParaRPr/>
          </a:p>
        </p:txBody>
      </p:sp>
      <p:sp>
        <p:nvSpPr>
          <p:cNvPr id="33" name="object 29"/>
          <p:cNvSpPr txBox="1"/>
          <p:nvPr/>
        </p:nvSpPr>
        <p:spPr>
          <a:xfrm>
            <a:off x="418896" y="5751067"/>
            <a:ext cx="1323975" cy="510540"/>
          </a:xfrm>
          <a:prstGeom prst="rect">
            <a:avLst/>
          </a:prstGeom>
        </p:spPr>
        <p:txBody>
          <a:bodyPr vert="horz" wrap="square" lIns="0" tIns="0" rIns="0" bIns="0" rtlCol="0">
            <a:noAutofit/>
          </a:bodyPr>
          <a:lstStyle/>
          <a:p>
            <a:pPr marL="12700" marR="12700" indent="48260">
              <a:lnSpc>
                <a:spcPct val="100000"/>
              </a:lnSpc>
            </a:pPr>
            <a:r>
              <a:rPr sz="1600" b="1" spc="-15" dirty="0" smtClean="0">
                <a:latin typeface="Calibri"/>
                <a:cs typeface="Calibri"/>
              </a:rPr>
              <a:t>O</a:t>
            </a:r>
            <a:r>
              <a:rPr sz="1600" b="1" spc="-35" dirty="0" smtClean="0">
                <a:latin typeface="Calibri"/>
                <a:cs typeface="Calibri"/>
              </a:rPr>
              <a:t>v</a:t>
            </a:r>
            <a:r>
              <a:rPr sz="1600" b="1" spc="-10" dirty="0" smtClean="0">
                <a:latin typeface="Calibri"/>
                <a:cs typeface="Calibri"/>
              </a:rPr>
              <a:t>ari</a:t>
            </a:r>
            <a:r>
              <a:rPr sz="1600" b="1" spc="-5" dirty="0" smtClean="0">
                <a:latin typeface="Calibri"/>
                <a:cs typeface="Calibri"/>
              </a:rPr>
              <a:t>a</a:t>
            </a:r>
            <a:r>
              <a:rPr sz="1600" b="1" spc="-10" dirty="0" smtClean="0">
                <a:latin typeface="Calibri"/>
                <a:cs typeface="Calibri"/>
              </a:rPr>
              <a:t>n</a:t>
            </a:r>
            <a:r>
              <a:rPr sz="1600" b="1" spc="20" dirty="0" smtClean="0">
                <a:latin typeface="Calibri"/>
                <a:cs typeface="Calibri"/>
              </a:rPr>
              <a:t> </a:t>
            </a:r>
            <a:r>
              <a:rPr sz="1600" b="1" spc="-10" dirty="0" smtClean="0">
                <a:latin typeface="Calibri"/>
                <a:cs typeface="Calibri"/>
              </a:rPr>
              <a:t>tiss</a:t>
            </a:r>
            <a:r>
              <a:rPr sz="1600" b="1" spc="-15" dirty="0" smtClean="0">
                <a:latin typeface="Calibri"/>
                <a:cs typeface="Calibri"/>
              </a:rPr>
              <a:t>u</a:t>
            </a:r>
            <a:r>
              <a:rPr sz="1600" b="1" spc="-10" dirty="0" smtClean="0">
                <a:latin typeface="Calibri"/>
                <a:cs typeface="Calibri"/>
              </a:rPr>
              <a:t>e</a:t>
            </a:r>
            <a:r>
              <a:rPr sz="1600" b="1" spc="-5" dirty="0" smtClean="0">
                <a:latin typeface="Calibri"/>
                <a:cs typeface="Calibri"/>
              </a:rPr>
              <a:t> t</a:t>
            </a:r>
            <a:r>
              <a:rPr sz="1600" b="1" spc="-55" dirty="0" smtClean="0">
                <a:latin typeface="Calibri"/>
                <a:cs typeface="Calibri"/>
              </a:rPr>
              <a:t>r</a:t>
            </a:r>
            <a:r>
              <a:rPr sz="1600" b="1" spc="-10" dirty="0" smtClean="0">
                <a:latin typeface="Calibri"/>
                <a:cs typeface="Calibri"/>
              </a:rPr>
              <a:t>ans</a:t>
            </a:r>
            <a:r>
              <a:rPr sz="1600" b="1" spc="-20" dirty="0" smtClean="0">
                <a:latin typeface="Calibri"/>
                <a:cs typeface="Calibri"/>
              </a:rPr>
              <a:t>p</a:t>
            </a:r>
            <a:r>
              <a:rPr sz="1600" b="1" spc="-5" dirty="0" smtClean="0">
                <a:latin typeface="Calibri"/>
                <a:cs typeface="Calibri"/>
              </a:rPr>
              <a:t>la</a:t>
            </a:r>
            <a:r>
              <a:rPr sz="1600" b="1" spc="-30" dirty="0" smtClean="0">
                <a:latin typeface="Calibri"/>
                <a:cs typeface="Calibri"/>
              </a:rPr>
              <a:t>n</a:t>
            </a:r>
            <a:r>
              <a:rPr sz="1600" b="1" spc="-25" dirty="0" smtClean="0">
                <a:latin typeface="Calibri"/>
                <a:cs typeface="Calibri"/>
              </a:rPr>
              <a:t>t</a:t>
            </a:r>
            <a:r>
              <a:rPr sz="1600" b="1" spc="-20" dirty="0" smtClean="0">
                <a:latin typeface="Calibri"/>
                <a:cs typeface="Calibri"/>
              </a:rPr>
              <a:t>a</a:t>
            </a:r>
            <a:r>
              <a:rPr sz="1600" b="1" spc="-5" dirty="0" smtClean="0">
                <a:latin typeface="Calibri"/>
                <a:cs typeface="Calibri"/>
              </a:rPr>
              <a:t>tio</a:t>
            </a:r>
            <a:r>
              <a:rPr sz="1600" b="1" spc="-10" dirty="0" smtClean="0">
                <a:latin typeface="Calibri"/>
                <a:cs typeface="Calibri"/>
              </a:rPr>
              <a:t>n</a:t>
            </a:r>
            <a:endParaRPr sz="1600">
              <a:latin typeface="Calibri"/>
              <a:cs typeface="Calibri"/>
            </a:endParaRPr>
          </a:p>
        </p:txBody>
      </p:sp>
      <p:sp>
        <p:nvSpPr>
          <p:cNvPr id="34" name="object 30"/>
          <p:cNvSpPr/>
          <p:nvPr/>
        </p:nvSpPr>
        <p:spPr>
          <a:xfrm>
            <a:off x="2186939" y="5716523"/>
            <a:ext cx="1778508" cy="585216"/>
          </a:xfrm>
          <a:custGeom>
            <a:avLst/>
            <a:gdLst/>
            <a:ahLst/>
            <a:cxnLst/>
            <a:rect l="l" t="t" r="r" b="b"/>
            <a:pathLst>
              <a:path w="1778508" h="585215">
                <a:moveTo>
                  <a:pt x="0" y="585216"/>
                </a:moveTo>
                <a:lnTo>
                  <a:pt x="1778508" y="585216"/>
                </a:lnTo>
                <a:lnTo>
                  <a:pt x="1778508" y="0"/>
                </a:lnTo>
                <a:lnTo>
                  <a:pt x="0" y="0"/>
                </a:lnTo>
                <a:lnTo>
                  <a:pt x="0" y="585216"/>
                </a:lnTo>
                <a:close/>
              </a:path>
            </a:pathLst>
          </a:custGeom>
          <a:ln w="9144">
            <a:solidFill>
              <a:srgbClr val="FF0000"/>
            </a:solidFill>
          </a:ln>
        </p:spPr>
        <p:txBody>
          <a:bodyPr wrap="square" lIns="0" tIns="0" rIns="0" bIns="0" rtlCol="0">
            <a:noAutofit/>
          </a:bodyPr>
          <a:lstStyle/>
          <a:p>
            <a:endParaRPr/>
          </a:p>
        </p:txBody>
      </p:sp>
      <p:sp>
        <p:nvSpPr>
          <p:cNvPr id="35" name="object 31"/>
          <p:cNvSpPr txBox="1"/>
          <p:nvPr/>
        </p:nvSpPr>
        <p:spPr>
          <a:xfrm>
            <a:off x="2274823" y="5751067"/>
            <a:ext cx="1602740" cy="510540"/>
          </a:xfrm>
          <a:prstGeom prst="rect">
            <a:avLst/>
          </a:prstGeom>
        </p:spPr>
        <p:txBody>
          <a:bodyPr vert="horz" wrap="square" lIns="0" tIns="0" rIns="0" bIns="0" rtlCol="0">
            <a:noAutofit/>
          </a:bodyPr>
          <a:lstStyle/>
          <a:p>
            <a:pPr marL="169545" marR="12700" indent="-157480">
              <a:lnSpc>
                <a:spcPct val="100000"/>
              </a:lnSpc>
            </a:pPr>
            <a:r>
              <a:rPr sz="1600" b="1" spc="-35" dirty="0" smtClean="0">
                <a:latin typeface="Calibri"/>
                <a:cs typeface="Calibri"/>
              </a:rPr>
              <a:t>F</a:t>
            </a:r>
            <a:r>
              <a:rPr sz="1600" b="1" spc="-10" dirty="0" smtClean="0">
                <a:latin typeface="Calibri"/>
                <a:cs typeface="Calibri"/>
              </a:rPr>
              <a:t>ol</a:t>
            </a:r>
            <a:r>
              <a:rPr sz="1600" b="1" spc="0" dirty="0" smtClean="0">
                <a:latin typeface="Calibri"/>
                <a:cs typeface="Calibri"/>
              </a:rPr>
              <a:t>l</a:t>
            </a:r>
            <a:r>
              <a:rPr sz="1600" b="1" spc="-5" dirty="0" smtClean="0">
                <a:latin typeface="Calibri"/>
                <a:cs typeface="Calibri"/>
              </a:rPr>
              <a:t>ic</a:t>
            </a:r>
            <a:r>
              <a:rPr sz="1600" b="1" spc="-10" dirty="0" smtClean="0">
                <a:latin typeface="Calibri"/>
                <a:cs typeface="Calibri"/>
              </a:rPr>
              <a:t>le</a:t>
            </a:r>
            <a:r>
              <a:rPr sz="1600" b="1" spc="-25" dirty="0" smtClean="0">
                <a:latin typeface="Calibri"/>
                <a:cs typeface="Calibri"/>
              </a:rPr>
              <a:t> </a:t>
            </a:r>
            <a:r>
              <a:rPr sz="1600" b="1" spc="-15" dirty="0" smtClean="0">
                <a:latin typeface="Calibri"/>
                <a:cs typeface="Calibri"/>
              </a:rPr>
              <a:t>m</a:t>
            </a:r>
            <a:r>
              <a:rPr sz="1600" b="1" spc="-20" dirty="0" smtClean="0">
                <a:latin typeface="Calibri"/>
                <a:cs typeface="Calibri"/>
              </a:rPr>
              <a:t>a</a:t>
            </a:r>
            <a:r>
              <a:rPr sz="1600" b="1" spc="-10" dirty="0" smtClean="0">
                <a:latin typeface="Calibri"/>
                <a:cs typeface="Calibri"/>
              </a:rPr>
              <a:t>t</a:t>
            </a:r>
            <a:r>
              <a:rPr sz="1600" b="1" spc="-20" dirty="0" smtClean="0">
                <a:latin typeface="Calibri"/>
                <a:cs typeface="Calibri"/>
              </a:rPr>
              <a:t>u</a:t>
            </a:r>
            <a:r>
              <a:rPr sz="1600" b="1" spc="-50" dirty="0" smtClean="0">
                <a:latin typeface="Calibri"/>
                <a:cs typeface="Calibri"/>
              </a:rPr>
              <a:t>r</a:t>
            </a:r>
            <a:r>
              <a:rPr sz="1600" b="1" spc="-20" dirty="0" smtClean="0">
                <a:latin typeface="Calibri"/>
                <a:cs typeface="Calibri"/>
              </a:rPr>
              <a:t>a</a:t>
            </a:r>
            <a:r>
              <a:rPr sz="1600" b="1" spc="-5" dirty="0" smtClean="0">
                <a:latin typeface="Calibri"/>
                <a:cs typeface="Calibri"/>
              </a:rPr>
              <a:t>tio</a:t>
            </a:r>
            <a:r>
              <a:rPr sz="1600" b="1" spc="-10" dirty="0" smtClean="0">
                <a:latin typeface="Calibri"/>
                <a:cs typeface="Calibri"/>
              </a:rPr>
              <a:t>n</a:t>
            </a:r>
            <a:r>
              <a:rPr sz="1600" b="1" spc="-5" dirty="0" smtClean="0">
                <a:latin typeface="Calibri"/>
                <a:cs typeface="Calibri"/>
              </a:rPr>
              <a:t> </a:t>
            </a:r>
            <a:r>
              <a:rPr sz="1600" b="1" spc="-15" dirty="0" smtClean="0">
                <a:latin typeface="Calibri"/>
                <a:cs typeface="Calibri"/>
              </a:rPr>
              <a:t>(N</a:t>
            </a:r>
            <a:r>
              <a:rPr sz="1600" b="1" spc="-5" dirty="0" smtClean="0">
                <a:latin typeface="Calibri"/>
                <a:cs typeface="Calibri"/>
              </a:rPr>
              <a:t>o</a:t>
            </a:r>
            <a:r>
              <a:rPr sz="1600" b="1" spc="-10" dirty="0" smtClean="0">
                <a:latin typeface="Calibri"/>
                <a:cs typeface="Calibri"/>
              </a:rPr>
              <a:t>t</a:t>
            </a:r>
            <a:r>
              <a:rPr sz="1600" b="1" spc="-5" dirty="0" smtClean="0">
                <a:latin typeface="Calibri"/>
                <a:cs typeface="Calibri"/>
              </a:rPr>
              <a:t> </a:t>
            </a:r>
            <a:r>
              <a:rPr sz="1600" b="1" spc="-20" dirty="0" smtClean="0">
                <a:latin typeface="Calibri"/>
                <a:cs typeface="Calibri"/>
              </a:rPr>
              <a:t>p</a:t>
            </a:r>
            <a:r>
              <a:rPr sz="1600" b="1" spc="-50" dirty="0" smtClean="0">
                <a:latin typeface="Calibri"/>
                <a:cs typeface="Calibri"/>
              </a:rPr>
              <a:t>r</a:t>
            </a:r>
            <a:r>
              <a:rPr sz="1600" b="1" spc="-10" dirty="0" smtClean="0">
                <a:latin typeface="Calibri"/>
                <a:cs typeface="Calibri"/>
              </a:rPr>
              <a:t>a</a:t>
            </a:r>
            <a:r>
              <a:rPr sz="1600" b="1" spc="-5" dirty="0" smtClean="0">
                <a:latin typeface="Calibri"/>
                <a:cs typeface="Calibri"/>
              </a:rPr>
              <a:t>ctic</a:t>
            </a:r>
            <a:r>
              <a:rPr sz="1600" b="1" spc="-10" dirty="0" smtClean="0">
                <a:latin typeface="Calibri"/>
                <a:cs typeface="Calibri"/>
              </a:rPr>
              <a:t>ed)</a:t>
            </a:r>
            <a:endParaRPr sz="1600">
              <a:latin typeface="Calibri"/>
              <a:cs typeface="Calibri"/>
            </a:endParaRPr>
          </a:p>
        </p:txBody>
      </p:sp>
      <p:sp>
        <p:nvSpPr>
          <p:cNvPr id="36" name="object 32"/>
          <p:cNvSpPr/>
          <p:nvPr/>
        </p:nvSpPr>
        <p:spPr>
          <a:xfrm>
            <a:off x="5940552" y="3717035"/>
            <a:ext cx="289560" cy="1944624"/>
          </a:xfrm>
          <a:custGeom>
            <a:avLst/>
            <a:gdLst/>
            <a:ahLst/>
            <a:cxnLst/>
            <a:rect l="l" t="t" r="r" b="b"/>
            <a:pathLst>
              <a:path w="289560" h="1944624">
                <a:moveTo>
                  <a:pt x="289560" y="1639697"/>
                </a:moveTo>
                <a:lnTo>
                  <a:pt x="0" y="1639697"/>
                </a:lnTo>
                <a:lnTo>
                  <a:pt x="144780" y="1944624"/>
                </a:lnTo>
                <a:lnTo>
                  <a:pt x="289560" y="1639697"/>
                </a:lnTo>
                <a:close/>
              </a:path>
              <a:path w="289560" h="1944624">
                <a:moveTo>
                  <a:pt x="187706" y="0"/>
                </a:moveTo>
                <a:lnTo>
                  <a:pt x="101853" y="0"/>
                </a:lnTo>
                <a:lnTo>
                  <a:pt x="101853" y="1639697"/>
                </a:lnTo>
                <a:lnTo>
                  <a:pt x="187706" y="1639697"/>
                </a:lnTo>
                <a:lnTo>
                  <a:pt x="187706" y="0"/>
                </a:lnTo>
                <a:close/>
              </a:path>
            </a:pathLst>
          </a:custGeom>
          <a:solidFill>
            <a:srgbClr val="000099"/>
          </a:solidFill>
        </p:spPr>
        <p:txBody>
          <a:bodyPr wrap="square" lIns="0" tIns="0" rIns="0" bIns="0" rtlCol="0">
            <a:noAutofit/>
          </a:bodyPr>
          <a:lstStyle/>
          <a:p>
            <a:endParaRPr/>
          </a:p>
        </p:txBody>
      </p:sp>
      <p:sp>
        <p:nvSpPr>
          <p:cNvPr id="37" name="object 33"/>
          <p:cNvSpPr/>
          <p:nvPr/>
        </p:nvSpPr>
        <p:spPr>
          <a:xfrm>
            <a:off x="5940552" y="3717035"/>
            <a:ext cx="289560" cy="1944624"/>
          </a:xfrm>
          <a:custGeom>
            <a:avLst/>
            <a:gdLst/>
            <a:ahLst/>
            <a:cxnLst/>
            <a:rect l="l" t="t" r="r" b="b"/>
            <a:pathLst>
              <a:path w="289560" h="1944624">
                <a:moveTo>
                  <a:pt x="0" y="1639697"/>
                </a:moveTo>
                <a:lnTo>
                  <a:pt x="101853" y="1639697"/>
                </a:lnTo>
                <a:lnTo>
                  <a:pt x="101853" y="0"/>
                </a:lnTo>
                <a:lnTo>
                  <a:pt x="187706" y="0"/>
                </a:lnTo>
                <a:lnTo>
                  <a:pt x="187706" y="1639697"/>
                </a:lnTo>
                <a:lnTo>
                  <a:pt x="289560" y="1639697"/>
                </a:lnTo>
                <a:lnTo>
                  <a:pt x="144780" y="1944624"/>
                </a:lnTo>
                <a:lnTo>
                  <a:pt x="0" y="1639697"/>
                </a:lnTo>
                <a:close/>
              </a:path>
            </a:pathLst>
          </a:custGeom>
          <a:ln w="9144">
            <a:solidFill>
              <a:srgbClr val="000099"/>
            </a:solidFill>
          </a:ln>
        </p:spPr>
        <p:txBody>
          <a:bodyPr wrap="square" lIns="0" tIns="0" rIns="0" bIns="0" rtlCol="0">
            <a:noAutofit/>
          </a:bodyPr>
          <a:lstStyle/>
          <a:p>
            <a:endParaRPr/>
          </a:p>
        </p:txBody>
      </p:sp>
      <p:sp>
        <p:nvSpPr>
          <p:cNvPr id="38" name="object 34"/>
          <p:cNvSpPr txBox="1"/>
          <p:nvPr/>
        </p:nvSpPr>
        <p:spPr>
          <a:xfrm>
            <a:off x="4041775" y="2328671"/>
            <a:ext cx="1225550" cy="299085"/>
          </a:xfrm>
          <a:prstGeom prst="rect">
            <a:avLst/>
          </a:prstGeom>
        </p:spPr>
        <p:txBody>
          <a:bodyPr vert="horz" wrap="square" lIns="0" tIns="0" rIns="0" bIns="0" rtlCol="0">
            <a:noAutofit/>
          </a:bodyPr>
          <a:lstStyle/>
          <a:p>
            <a:pPr marL="12700">
              <a:lnSpc>
                <a:spcPct val="100000"/>
              </a:lnSpc>
            </a:pPr>
            <a:r>
              <a:rPr sz="1800" b="1" spc="-30" dirty="0" smtClean="0">
                <a:solidFill>
                  <a:srgbClr val="0066CC"/>
                </a:solidFill>
                <a:latin typeface="Calibri"/>
                <a:cs typeface="Calibri"/>
              </a:rPr>
              <a:t>E</a:t>
            </a:r>
            <a:r>
              <a:rPr sz="1800" b="1" spc="0" dirty="0" smtClean="0">
                <a:solidFill>
                  <a:srgbClr val="0066CC"/>
                </a:solidFill>
                <a:latin typeface="Calibri"/>
                <a:cs typeface="Calibri"/>
              </a:rPr>
              <a:t>a</a:t>
            </a:r>
            <a:r>
              <a:rPr sz="1800" b="1" spc="-10" dirty="0" smtClean="0">
                <a:solidFill>
                  <a:srgbClr val="0066CC"/>
                </a:solidFill>
                <a:latin typeface="Calibri"/>
                <a:cs typeface="Calibri"/>
              </a:rPr>
              <a:t>r</a:t>
            </a:r>
            <a:r>
              <a:rPr sz="1800" b="1" spc="0" dirty="0" smtClean="0">
                <a:solidFill>
                  <a:srgbClr val="0066CC"/>
                </a:solidFill>
                <a:latin typeface="Calibri"/>
                <a:cs typeface="Calibri"/>
              </a:rPr>
              <a:t>ly g</a:t>
            </a:r>
            <a:r>
              <a:rPr sz="1800" b="1" spc="-35" dirty="0" smtClean="0">
                <a:solidFill>
                  <a:srgbClr val="0066CC"/>
                </a:solidFill>
                <a:latin typeface="Calibri"/>
                <a:cs typeface="Calibri"/>
              </a:rPr>
              <a:t>r</a:t>
            </a:r>
            <a:r>
              <a:rPr sz="1800" b="1" spc="0" dirty="0" smtClean="0">
                <a:solidFill>
                  <a:srgbClr val="0066CC"/>
                </a:solidFill>
                <a:latin typeface="Calibri"/>
                <a:cs typeface="Calibri"/>
              </a:rPr>
              <a:t>owth</a:t>
            </a:r>
            <a:endParaRPr sz="1800">
              <a:latin typeface="Calibri"/>
              <a:cs typeface="Calibri"/>
            </a:endParaRPr>
          </a:p>
        </p:txBody>
      </p:sp>
      <p:sp>
        <p:nvSpPr>
          <p:cNvPr id="39" name="object 35"/>
          <p:cNvSpPr/>
          <p:nvPr/>
        </p:nvSpPr>
        <p:spPr>
          <a:xfrm>
            <a:off x="7581900" y="5516879"/>
            <a:ext cx="1164336" cy="830580"/>
          </a:xfrm>
          <a:custGeom>
            <a:avLst/>
            <a:gdLst/>
            <a:ahLst/>
            <a:cxnLst/>
            <a:rect l="l" t="t" r="r" b="b"/>
            <a:pathLst>
              <a:path w="1164336" h="830579">
                <a:moveTo>
                  <a:pt x="0" y="830580"/>
                </a:moveTo>
                <a:lnTo>
                  <a:pt x="1164336" y="830580"/>
                </a:lnTo>
                <a:lnTo>
                  <a:pt x="1164336" y="0"/>
                </a:lnTo>
                <a:lnTo>
                  <a:pt x="0" y="0"/>
                </a:lnTo>
                <a:lnTo>
                  <a:pt x="0" y="830580"/>
                </a:lnTo>
                <a:close/>
              </a:path>
            </a:pathLst>
          </a:custGeom>
          <a:ln w="9144">
            <a:solidFill>
              <a:srgbClr val="000099"/>
            </a:solidFill>
          </a:ln>
        </p:spPr>
        <p:txBody>
          <a:bodyPr wrap="square" lIns="0" tIns="0" rIns="0" bIns="0" rtlCol="0">
            <a:noAutofit/>
          </a:bodyPr>
          <a:lstStyle/>
          <a:p>
            <a:endParaRPr/>
          </a:p>
        </p:txBody>
      </p:sp>
      <p:sp>
        <p:nvSpPr>
          <p:cNvPr id="40" name="object 36"/>
          <p:cNvSpPr txBox="1"/>
          <p:nvPr/>
        </p:nvSpPr>
        <p:spPr>
          <a:xfrm>
            <a:off x="7668514" y="5551119"/>
            <a:ext cx="995044" cy="754380"/>
          </a:xfrm>
          <a:prstGeom prst="rect">
            <a:avLst/>
          </a:prstGeom>
        </p:spPr>
        <p:txBody>
          <a:bodyPr vert="horz" wrap="square" lIns="0" tIns="0" rIns="0" bIns="0" rtlCol="0">
            <a:noAutofit/>
          </a:bodyPr>
          <a:lstStyle/>
          <a:p>
            <a:pPr marL="12700" marR="12700" indent="0" algn="ctr">
              <a:lnSpc>
                <a:spcPct val="100000"/>
              </a:lnSpc>
            </a:pPr>
            <a:r>
              <a:rPr sz="1600" b="1" spc="-15" dirty="0" smtClean="0">
                <a:latin typeface="Calibri"/>
                <a:cs typeface="Calibri"/>
              </a:rPr>
              <a:t>M</a:t>
            </a:r>
            <a:r>
              <a:rPr sz="1600" b="1" spc="-25" dirty="0" smtClean="0">
                <a:latin typeface="Calibri"/>
                <a:cs typeface="Calibri"/>
              </a:rPr>
              <a:t>a</a:t>
            </a:r>
            <a:r>
              <a:rPr sz="1600" b="1" spc="-10" dirty="0" smtClean="0">
                <a:latin typeface="Calibri"/>
                <a:cs typeface="Calibri"/>
              </a:rPr>
              <a:t>t</a:t>
            </a:r>
            <a:r>
              <a:rPr sz="1600" b="1" spc="-20" dirty="0" smtClean="0">
                <a:latin typeface="Calibri"/>
                <a:cs typeface="Calibri"/>
              </a:rPr>
              <a:t>u</a:t>
            </a:r>
            <a:r>
              <a:rPr sz="1600" b="1" spc="-30" dirty="0" smtClean="0">
                <a:latin typeface="Calibri"/>
                <a:cs typeface="Calibri"/>
              </a:rPr>
              <a:t>r</a:t>
            </a:r>
            <a:r>
              <a:rPr sz="1600" b="1" spc="-10" dirty="0" smtClean="0">
                <a:latin typeface="Calibri"/>
                <a:cs typeface="Calibri"/>
              </a:rPr>
              <a:t>e</a:t>
            </a:r>
            <a:r>
              <a:rPr sz="1600" b="1" spc="5" dirty="0" smtClean="0">
                <a:latin typeface="Calibri"/>
                <a:cs typeface="Calibri"/>
              </a:rPr>
              <a:t> </a:t>
            </a:r>
            <a:r>
              <a:rPr sz="1600" b="1" spc="-10" dirty="0" smtClean="0">
                <a:latin typeface="Calibri"/>
                <a:cs typeface="Calibri"/>
              </a:rPr>
              <a:t>e</a:t>
            </a:r>
            <a:r>
              <a:rPr sz="1600" b="1" spc="0" dirty="0" smtClean="0">
                <a:latin typeface="Calibri"/>
                <a:cs typeface="Calibri"/>
              </a:rPr>
              <a:t>g</a:t>
            </a:r>
            <a:r>
              <a:rPr sz="1600" b="1" spc="-10" dirty="0" smtClean="0">
                <a:latin typeface="Calibri"/>
                <a:cs typeface="Calibri"/>
              </a:rPr>
              <a:t>g</a:t>
            </a:r>
            <a:r>
              <a:rPr sz="1600" b="1" spc="-5" dirty="0" smtClean="0">
                <a:latin typeface="Calibri"/>
                <a:cs typeface="Calibri"/>
              </a:rPr>
              <a:t> o</a:t>
            </a:r>
            <a:r>
              <a:rPr sz="1600" b="1" spc="-10" dirty="0" smtClean="0">
                <a:latin typeface="Calibri"/>
                <a:cs typeface="Calibri"/>
              </a:rPr>
              <a:t>r </a:t>
            </a:r>
            <a:r>
              <a:rPr sz="1600" b="1" spc="-15" dirty="0" smtClean="0">
                <a:latin typeface="Calibri"/>
                <a:cs typeface="Calibri"/>
              </a:rPr>
              <a:t>em</a:t>
            </a:r>
            <a:r>
              <a:rPr sz="1600" b="1" spc="-20" dirty="0" smtClean="0">
                <a:latin typeface="Calibri"/>
                <a:cs typeface="Calibri"/>
              </a:rPr>
              <a:t>b</a:t>
            </a:r>
            <a:r>
              <a:rPr sz="1600" b="1" spc="-5" dirty="0" smtClean="0">
                <a:latin typeface="Calibri"/>
                <a:cs typeface="Calibri"/>
              </a:rPr>
              <a:t>r</a:t>
            </a:r>
            <a:r>
              <a:rPr sz="1600" b="1" spc="-25" dirty="0" smtClean="0">
                <a:latin typeface="Calibri"/>
                <a:cs typeface="Calibri"/>
              </a:rPr>
              <a:t>y</a:t>
            </a:r>
            <a:r>
              <a:rPr sz="1600" b="1" spc="-10" dirty="0" smtClean="0">
                <a:latin typeface="Calibri"/>
                <a:cs typeface="Calibri"/>
              </a:rPr>
              <a:t>o</a:t>
            </a:r>
            <a:r>
              <a:rPr sz="1600" b="1" spc="-5" dirty="0" smtClean="0">
                <a:latin typeface="Calibri"/>
                <a:cs typeface="Calibri"/>
              </a:rPr>
              <a:t> f</a:t>
            </a:r>
            <a:r>
              <a:rPr sz="1600" b="1" spc="-30" dirty="0" smtClean="0">
                <a:latin typeface="Calibri"/>
                <a:cs typeface="Calibri"/>
              </a:rPr>
              <a:t>r</a:t>
            </a:r>
            <a:r>
              <a:rPr sz="1600" b="1" spc="-10" dirty="0" smtClean="0">
                <a:latin typeface="Calibri"/>
                <a:cs typeface="Calibri"/>
              </a:rPr>
              <a:t>e</a:t>
            </a:r>
            <a:r>
              <a:rPr sz="1600" b="1" spc="-25" dirty="0" smtClean="0">
                <a:latin typeface="Calibri"/>
                <a:cs typeface="Calibri"/>
              </a:rPr>
              <a:t>e</a:t>
            </a:r>
            <a:r>
              <a:rPr sz="1600" b="1" spc="-5" dirty="0" smtClean="0">
                <a:latin typeface="Calibri"/>
                <a:cs typeface="Calibri"/>
              </a:rPr>
              <a:t>zi</a:t>
            </a:r>
            <a:r>
              <a:rPr sz="1600" b="1" spc="-15" dirty="0" smtClean="0">
                <a:latin typeface="Calibri"/>
                <a:cs typeface="Calibri"/>
              </a:rPr>
              <a:t>n</a:t>
            </a:r>
            <a:r>
              <a:rPr sz="1600" b="1" spc="-10" dirty="0" smtClean="0">
                <a:latin typeface="Calibri"/>
                <a:cs typeface="Calibri"/>
              </a:rPr>
              <a:t>g</a:t>
            </a:r>
            <a:endParaRPr sz="1600">
              <a:latin typeface="Calibri"/>
              <a:cs typeface="Calibri"/>
            </a:endParaRPr>
          </a:p>
        </p:txBody>
      </p:sp>
      <p:sp>
        <p:nvSpPr>
          <p:cNvPr id="41" name="object 37"/>
          <p:cNvSpPr/>
          <p:nvPr/>
        </p:nvSpPr>
        <p:spPr>
          <a:xfrm>
            <a:off x="8028431" y="4076700"/>
            <a:ext cx="288036" cy="1368552"/>
          </a:xfrm>
          <a:custGeom>
            <a:avLst/>
            <a:gdLst/>
            <a:ahLst/>
            <a:cxnLst/>
            <a:rect l="l" t="t" r="r" b="b"/>
            <a:pathLst>
              <a:path w="288036" h="1368552">
                <a:moveTo>
                  <a:pt x="288036" y="1155192"/>
                </a:moveTo>
                <a:lnTo>
                  <a:pt x="0" y="1155192"/>
                </a:lnTo>
                <a:lnTo>
                  <a:pt x="144018" y="1368552"/>
                </a:lnTo>
                <a:lnTo>
                  <a:pt x="288036" y="1155192"/>
                </a:lnTo>
                <a:close/>
              </a:path>
              <a:path w="288036" h="1368552">
                <a:moveTo>
                  <a:pt x="186690" y="0"/>
                </a:moveTo>
                <a:lnTo>
                  <a:pt x="101346" y="0"/>
                </a:lnTo>
                <a:lnTo>
                  <a:pt x="101346" y="1155192"/>
                </a:lnTo>
                <a:lnTo>
                  <a:pt x="186690" y="1155192"/>
                </a:lnTo>
                <a:lnTo>
                  <a:pt x="186690" y="0"/>
                </a:lnTo>
                <a:close/>
              </a:path>
            </a:pathLst>
          </a:custGeom>
          <a:solidFill>
            <a:srgbClr val="000099"/>
          </a:solidFill>
        </p:spPr>
        <p:txBody>
          <a:bodyPr wrap="square" lIns="0" tIns="0" rIns="0" bIns="0" rtlCol="0">
            <a:noAutofit/>
          </a:bodyPr>
          <a:lstStyle/>
          <a:p>
            <a:endParaRPr/>
          </a:p>
        </p:txBody>
      </p:sp>
      <p:sp>
        <p:nvSpPr>
          <p:cNvPr id="42" name="object 38"/>
          <p:cNvSpPr/>
          <p:nvPr/>
        </p:nvSpPr>
        <p:spPr>
          <a:xfrm>
            <a:off x="8028431" y="4076700"/>
            <a:ext cx="288036" cy="1368552"/>
          </a:xfrm>
          <a:custGeom>
            <a:avLst/>
            <a:gdLst/>
            <a:ahLst/>
            <a:cxnLst/>
            <a:rect l="l" t="t" r="r" b="b"/>
            <a:pathLst>
              <a:path w="288036" h="1368552">
                <a:moveTo>
                  <a:pt x="0" y="1155192"/>
                </a:moveTo>
                <a:lnTo>
                  <a:pt x="101346" y="1155192"/>
                </a:lnTo>
                <a:lnTo>
                  <a:pt x="101346" y="0"/>
                </a:lnTo>
                <a:lnTo>
                  <a:pt x="186690" y="0"/>
                </a:lnTo>
                <a:lnTo>
                  <a:pt x="186690" y="1155192"/>
                </a:lnTo>
                <a:lnTo>
                  <a:pt x="288036" y="1155192"/>
                </a:lnTo>
                <a:lnTo>
                  <a:pt x="144018" y="1368552"/>
                </a:lnTo>
                <a:lnTo>
                  <a:pt x="0" y="1155192"/>
                </a:lnTo>
                <a:close/>
              </a:path>
            </a:pathLst>
          </a:custGeom>
          <a:ln w="9144">
            <a:solidFill>
              <a:srgbClr val="000099"/>
            </a:solidFill>
          </a:ln>
        </p:spPr>
        <p:txBody>
          <a:bodyPr wrap="square" lIns="0" tIns="0" rIns="0" bIns="0" rtlCol="0">
            <a:noAutofit/>
          </a:bodyPr>
          <a:lstStyle/>
          <a:p>
            <a:endParaRPr/>
          </a:p>
        </p:txBody>
      </p:sp>
      <p:sp>
        <p:nvSpPr>
          <p:cNvPr id="43" name="object 39"/>
          <p:cNvSpPr txBox="1"/>
          <p:nvPr/>
        </p:nvSpPr>
        <p:spPr>
          <a:xfrm>
            <a:off x="524967" y="2334767"/>
            <a:ext cx="1788795" cy="299085"/>
          </a:xfrm>
          <a:prstGeom prst="rect">
            <a:avLst/>
          </a:prstGeom>
        </p:spPr>
        <p:txBody>
          <a:bodyPr vert="horz" wrap="square" lIns="0" tIns="0" rIns="0" bIns="0" rtlCol="0">
            <a:noAutofit/>
          </a:bodyPr>
          <a:lstStyle/>
          <a:p>
            <a:pPr marL="12700">
              <a:lnSpc>
                <a:spcPct val="100000"/>
              </a:lnSpc>
            </a:pPr>
            <a:r>
              <a:rPr sz="1800" b="1" dirty="0" smtClean="0">
                <a:latin typeface="Calibri"/>
                <a:cs typeface="Calibri"/>
              </a:rPr>
              <a:t>Primo</a:t>
            </a:r>
            <a:r>
              <a:rPr sz="1800" b="1" spc="-35" dirty="0" smtClean="0">
                <a:latin typeface="Calibri"/>
                <a:cs typeface="Calibri"/>
              </a:rPr>
              <a:t>r</a:t>
            </a:r>
            <a:r>
              <a:rPr sz="1800" b="1" spc="0" dirty="0" smtClean="0">
                <a:latin typeface="Calibri"/>
                <a:cs typeface="Calibri"/>
              </a:rPr>
              <a:t>dial</a:t>
            </a:r>
            <a:r>
              <a:rPr sz="1800" b="1" spc="-20" dirty="0" smtClean="0">
                <a:latin typeface="Calibri"/>
                <a:cs typeface="Calibri"/>
              </a:rPr>
              <a:t> </a:t>
            </a:r>
            <a:r>
              <a:rPr sz="1800" b="1" spc="-30" dirty="0" smtClean="0">
                <a:latin typeface="Calibri"/>
                <a:cs typeface="Calibri"/>
              </a:rPr>
              <a:t>f</a:t>
            </a:r>
            <a:r>
              <a:rPr sz="1800" b="1" spc="0" dirty="0" smtClean="0">
                <a:latin typeface="Calibri"/>
                <a:cs typeface="Calibri"/>
              </a:rPr>
              <a:t>olli</a:t>
            </a:r>
            <a:r>
              <a:rPr sz="1800" b="1" spc="5" dirty="0" smtClean="0">
                <a:latin typeface="Calibri"/>
                <a:cs typeface="Calibri"/>
              </a:rPr>
              <a:t>c</a:t>
            </a:r>
            <a:r>
              <a:rPr sz="1800" b="1" spc="0" dirty="0" smtClean="0">
                <a:latin typeface="Calibri"/>
                <a:cs typeface="Calibri"/>
              </a:rPr>
              <a:t>l</a:t>
            </a:r>
            <a:r>
              <a:rPr sz="1800" b="1" spc="-10" dirty="0" smtClean="0">
                <a:latin typeface="Calibri"/>
                <a:cs typeface="Calibri"/>
              </a:rPr>
              <a:t>e</a:t>
            </a:r>
            <a:r>
              <a:rPr sz="1800" b="1" spc="0" dirty="0" smtClean="0">
                <a:latin typeface="Calibri"/>
                <a:cs typeface="Calibri"/>
              </a:rPr>
              <a:t>s</a:t>
            </a:r>
            <a:endParaRPr sz="1800">
              <a:latin typeface="Calibri"/>
              <a:cs typeface="Calibri"/>
            </a:endParaRPr>
          </a:p>
        </p:txBody>
      </p:sp>
      <p:sp>
        <p:nvSpPr>
          <p:cNvPr id="44" name="object 40"/>
          <p:cNvSpPr txBox="1"/>
          <p:nvPr/>
        </p:nvSpPr>
        <p:spPr>
          <a:xfrm>
            <a:off x="6503034" y="2305811"/>
            <a:ext cx="1207770" cy="298450"/>
          </a:xfrm>
          <a:prstGeom prst="rect">
            <a:avLst/>
          </a:prstGeom>
        </p:spPr>
        <p:txBody>
          <a:bodyPr vert="horz" wrap="square" lIns="0" tIns="0" rIns="0" bIns="0" rtlCol="0">
            <a:noAutofit/>
          </a:bodyPr>
          <a:lstStyle/>
          <a:p>
            <a:pPr marL="12700">
              <a:lnSpc>
                <a:spcPct val="100000"/>
              </a:lnSpc>
            </a:pPr>
            <a:r>
              <a:rPr sz="1800" b="1" spc="-20" dirty="0" smtClean="0">
                <a:solidFill>
                  <a:srgbClr val="6F2F9F"/>
                </a:solidFill>
                <a:latin typeface="Calibri"/>
                <a:cs typeface="Calibri"/>
              </a:rPr>
              <a:t>M</a:t>
            </a:r>
            <a:r>
              <a:rPr sz="1800" b="1" spc="-25" dirty="0" smtClean="0">
                <a:solidFill>
                  <a:srgbClr val="6F2F9F"/>
                </a:solidFill>
                <a:latin typeface="Calibri"/>
                <a:cs typeface="Calibri"/>
              </a:rPr>
              <a:t>a</a:t>
            </a:r>
            <a:r>
              <a:rPr sz="1800" b="1" spc="-10" dirty="0" smtClean="0">
                <a:solidFill>
                  <a:srgbClr val="6F2F9F"/>
                </a:solidFill>
                <a:latin typeface="Calibri"/>
                <a:cs typeface="Calibri"/>
              </a:rPr>
              <a:t>tu</a:t>
            </a:r>
            <a:r>
              <a:rPr sz="1800" b="1" spc="-35" dirty="0" smtClean="0">
                <a:solidFill>
                  <a:srgbClr val="6F2F9F"/>
                </a:solidFill>
                <a:latin typeface="Calibri"/>
                <a:cs typeface="Calibri"/>
              </a:rPr>
              <a:t>r</a:t>
            </a:r>
            <a:r>
              <a:rPr sz="1800" b="1" spc="0" dirty="0" smtClean="0">
                <a:solidFill>
                  <a:srgbClr val="6F2F9F"/>
                </a:solidFill>
                <a:latin typeface="Calibri"/>
                <a:cs typeface="Calibri"/>
              </a:rPr>
              <a:t>e</a:t>
            </a:r>
            <a:r>
              <a:rPr sz="1800" b="1" spc="-10" dirty="0" smtClean="0">
                <a:solidFill>
                  <a:srgbClr val="6F2F9F"/>
                </a:solidFill>
                <a:latin typeface="Calibri"/>
                <a:cs typeface="Calibri"/>
              </a:rPr>
              <a:t> </a:t>
            </a:r>
            <a:r>
              <a:rPr sz="1800" b="1" spc="0" dirty="0" smtClean="0">
                <a:solidFill>
                  <a:srgbClr val="6F2F9F"/>
                </a:solidFill>
                <a:latin typeface="Calibri"/>
                <a:cs typeface="Calibri"/>
              </a:rPr>
              <a:t>e</a:t>
            </a:r>
            <a:r>
              <a:rPr sz="1800" b="1" spc="5" dirty="0" smtClean="0">
                <a:solidFill>
                  <a:srgbClr val="6F2F9F"/>
                </a:solidFill>
                <a:latin typeface="Calibri"/>
                <a:cs typeface="Calibri"/>
              </a:rPr>
              <a:t>g</a:t>
            </a:r>
            <a:r>
              <a:rPr sz="1800" b="1" spc="0" dirty="0" smtClean="0">
                <a:solidFill>
                  <a:srgbClr val="6F2F9F"/>
                </a:solidFill>
                <a:latin typeface="Calibri"/>
                <a:cs typeface="Calibri"/>
              </a:rPr>
              <a:t>gs</a:t>
            </a:r>
            <a:endParaRPr sz="1800">
              <a:latin typeface="Calibri"/>
              <a:cs typeface="Calibri"/>
            </a:endParaRPr>
          </a:p>
        </p:txBody>
      </p:sp>
      <p:sp>
        <p:nvSpPr>
          <p:cNvPr id="45" name="object 41"/>
          <p:cNvSpPr/>
          <p:nvPr/>
        </p:nvSpPr>
        <p:spPr>
          <a:xfrm>
            <a:off x="539495" y="2808732"/>
            <a:ext cx="1584960" cy="1267968"/>
          </a:xfrm>
          <a:prstGeom prst="rect">
            <a:avLst/>
          </a:prstGeom>
          <a:blipFill>
            <a:blip r:embed="rId6" cstate="print"/>
            <a:stretch>
              <a:fillRect/>
            </a:stretch>
          </a:blipFill>
        </p:spPr>
        <p:txBody>
          <a:bodyPr wrap="square" lIns="0" tIns="0" rIns="0" bIns="0" rtlCol="0">
            <a:noAutofit/>
          </a:bodyPr>
          <a:lstStyle/>
          <a:p>
            <a:endParaRPr/>
          </a:p>
        </p:txBody>
      </p:sp>
      <p:sp>
        <p:nvSpPr>
          <p:cNvPr id="46" name="object 42"/>
          <p:cNvSpPr/>
          <p:nvPr/>
        </p:nvSpPr>
        <p:spPr>
          <a:xfrm>
            <a:off x="2734055" y="2852927"/>
            <a:ext cx="1456944" cy="1033272"/>
          </a:xfrm>
          <a:prstGeom prst="rect">
            <a:avLst/>
          </a:prstGeom>
          <a:blipFill>
            <a:blip r:embed="rId7" cstate="print"/>
            <a:stretch>
              <a:fillRect/>
            </a:stretch>
          </a:blipFill>
        </p:spPr>
        <p:txBody>
          <a:bodyPr wrap="square" lIns="0" tIns="0" rIns="0" bIns="0" rtlCol="0">
            <a:noAutofit/>
          </a:bodyPr>
          <a:lstStyle/>
          <a:p>
            <a:endParaRPr/>
          </a:p>
        </p:txBody>
      </p:sp>
      <p:sp>
        <p:nvSpPr>
          <p:cNvPr id="47" name="object 43"/>
          <p:cNvSpPr/>
          <p:nvPr/>
        </p:nvSpPr>
        <p:spPr>
          <a:xfrm>
            <a:off x="4309871" y="2852927"/>
            <a:ext cx="1335024" cy="1001268"/>
          </a:xfrm>
          <a:prstGeom prst="rect">
            <a:avLst/>
          </a:prstGeom>
          <a:blipFill>
            <a:blip r:embed="rId8" cstate="print"/>
            <a:stretch>
              <a:fillRect/>
            </a:stretch>
          </a:blipFill>
        </p:spPr>
        <p:txBody>
          <a:bodyPr wrap="square" lIns="0" tIns="0" rIns="0" bIns="0" rtlCol="0">
            <a:noAutofit/>
          </a:bodyPr>
          <a:lstStyle/>
          <a:p>
            <a:endParaRPr/>
          </a:p>
        </p:txBody>
      </p:sp>
      <p:sp>
        <p:nvSpPr>
          <p:cNvPr id="48" name="object 44"/>
          <p:cNvSpPr/>
          <p:nvPr/>
        </p:nvSpPr>
        <p:spPr>
          <a:xfrm>
            <a:off x="7595616" y="2831592"/>
            <a:ext cx="1440179" cy="1330452"/>
          </a:xfrm>
          <a:prstGeom prst="rect">
            <a:avLst/>
          </a:prstGeom>
          <a:blipFill>
            <a:blip r:embed="rId9" cstate="print"/>
            <a:stretch>
              <a:fillRect/>
            </a:stretch>
          </a:blipFill>
        </p:spPr>
        <p:txBody>
          <a:bodyPr wrap="square" lIns="0" tIns="0" rIns="0" bIns="0" rtlCol="0">
            <a:noAutofit/>
          </a:bodyPr>
          <a:lstStyle/>
          <a:p>
            <a:endParaRPr/>
          </a:p>
        </p:txBody>
      </p:sp>
      <p:sp>
        <p:nvSpPr>
          <p:cNvPr id="49" name="object 45"/>
          <p:cNvSpPr/>
          <p:nvPr/>
        </p:nvSpPr>
        <p:spPr>
          <a:xfrm>
            <a:off x="5724144" y="2852927"/>
            <a:ext cx="1210055" cy="987552"/>
          </a:xfrm>
          <a:prstGeom prst="rect">
            <a:avLst/>
          </a:prstGeom>
          <a:blipFill>
            <a:blip r:embed="rId10" cstate="print"/>
            <a:stretch>
              <a:fillRect/>
            </a:stretch>
          </a:blipFill>
        </p:spPr>
        <p:txBody>
          <a:bodyPr wrap="square" lIns="0" tIns="0" rIns="0" bIns="0" rtlCol="0">
            <a:noAutofit/>
          </a:bodyPr>
          <a:lstStyle/>
          <a:p>
            <a:endParaRPr/>
          </a:p>
        </p:txBody>
      </p:sp>
      <p:sp>
        <p:nvSpPr>
          <p:cNvPr id="50" name="object 46"/>
          <p:cNvSpPr txBox="1"/>
          <p:nvPr/>
        </p:nvSpPr>
        <p:spPr>
          <a:xfrm>
            <a:off x="1461642" y="264667"/>
            <a:ext cx="6760845" cy="901700"/>
          </a:xfrm>
          <a:prstGeom prst="rect">
            <a:avLst/>
          </a:prstGeom>
        </p:spPr>
        <p:txBody>
          <a:bodyPr vert="horz" wrap="square" lIns="0" tIns="0" rIns="0" bIns="0" rtlCol="0">
            <a:noAutofit/>
          </a:bodyPr>
          <a:lstStyle/>
          <a:p>
            <a:pPr algn="ctr">
              <a:lnSpc>
                <a:spcPct val="100000"/>
              </a:lnSpc>
            </a:pPr>
            <a:r>
              <a:rPr sz="2800" b="1" spc="-15" dirty="0" smtClean="0">
                <a:solidFill>
                  <a:srgbClr val="0066CC"/>
                </a:solidFill>
                <a:latin typeface="Calibri"/>
                <a:cs typeface="Calibri"/>
              </a:rPr>
              <a:t>Dif</a:t>
            </a:r>
            <a:r>
              <a:rPr sz="2800" b="1" spc="-55" dirty="0" smtClean="0">
                <a:solidFill>
                  <a:srgbClr val="0066CC"/>
                </a:solidFill>
                <a:latin typeface="Calibri"/>
                <a:cs typeface="Calibri"/>
              </a:rPr>
              <a:t>f</a:t>
            </a:r>
            <a:r>
              <a:rPr sz="2800" b="1" spc="-15" dirty="0" smtClean="0">
                <a:solidFill>
                  <a:srgbClr val="0066CC"/>
                </a:solidFill>
                <a:latin typeface="Calibri"/>
                <a:cs typeface="Calibri"/>
              </a:rPr>
              <a:t>e</a:t>
            </a:r>
            <a:r>
              <a:rPr sz="2800" b="1" spc="-50" dirty="0" smtClean="0">
                <a:solidFill>
                  <a:srgbClr val="0066CC"/>
                </a:solidFill>
                <a:latin typeface="Calibri"/>
                <a:cs typeface="Calibri"/>
              </a:rPr>
              <a:t>r</a:t>
            </a:r>
            <a:r>
              <a:rPr sz="2800" b="1" spc="-15" dirty="0" smtClean="0">
                <a:solidFill>
                  <a:srgbClr val="0066CC"/>
                </a:solidFill>
                <a:latin typeface="Calibri"/>
                <a:cs typeface="Calibri"/>
              </a:rPr>
              <a:t>e</a:t>
            </a:r>
            <a:r>
              <a:rPr sz="2800" b="1" spc="-45" dirty="0" smtClean="0">
                <a:solidFill>
                  <a:srgbClr val="0066CC"/>
                </a:solidFill>
                <a:latin typeface="Calibri"/>
                <a:cs typeface="Calibri"/>
              </a:rPr>
              <a:t>n</a:t>
            </a:r>
            <a:r>
              <a:rPr sz="2800" b="1" spc="-10" dirty="0" smtClean="0">
                <a:solidFill>
                  <a:srgbClr val="0066CC"/>
                </a:solidFill>
                <a:latin typeface="Calibri"/>
                <a:cs typeface="Calibri"/>
              </a:rPr>
              <a:t>t</a:t>
            </a:r>
            <a:r>
              <a:rPr sz="2800" b="1" spc="25" dirty="0" smtClean="0">
                <a:solidFill>
                  <a:srgbClr val="0066CC"/>
                </a:solidFill>
                <a:latin typeface="Calibri"/>
                <a:cs typeface="Calibri"/>
              </a:rPr>
              <a:t> </a:t>
            </a:r>
            <a:r>
              <a:rPr sz="2800" b="1" spc="-15" dirty="0" smtClean="0">
                <a:solidFill>
                  <a:srgbClr val="0066CC"/>
                </a:solidFill>
                <a:latin typeface="Calibri"/>
                <a:cs typeface="Calibri"/>
              </a:rPr>
              <a:t>app</a:t>
            </a:r>
            <a:r>
              <a:rPr sz="2800" b="1" spc="-45" dirty="0" smtClean="0">
                <a:solidFill>
                  <a:srgbClr val="0066CC"/>
                </a:solidFill>
                <a:latin typeface="Calibri"/>
                <a:cs typeface="Calibri"/>
              </a:rPr>
              <a:t>r</a:t>
            </a:r>
            <a:r>
              <a:rPr sz="2800" b="1" spc="-15" dirty="0" smtClean="0">
                <a:solidFill>
                  <a:srgbClr val="0066CC"/>
                </a:solidFill>
                <a:latin typeface="Calibri"/>
                <a:cs typeface="Calibri"/>
              </a:rPr>
              <a:t>oaches</a:t>
            </a:r>
            <a:r>
              <a:rPr sz="2800" b="1" spc="35" dirty="0" smtClean="0">
                <a:solidFill>
                  <a:srgbClr val="0066CC"/>
                </a:solidFill>
                <a:latin typeface="Calibri"/>
                <a:cs typeface="Calibri"/>
              </a:rPr>
              <a:t> </a:t>
            </a:r>
            <a:r>
              <a:rPr sz="2800" b="1" spc="-60" dirty="0" smtClean="0">
                <a:solidFill>
                  <a:srgbClr val="0066CC"/>
                </a:solidFill>
                <a:latin typeface="Calibri"/>
                <a:cs typeface="Calibri"/>
              </a:rPr>
              <a:t>f</a:t>
            </a:r>
            <a:r>
              <a:rPr sz="2800" b="1" spc="-15" dirty="0" smtClean="0">
                <a:solidFill>
                  <a:srgbClr val="0066CC"/>
                </a:solidFill>
                <a:latin typeface="Calibri"/>
                <a:cs typeface="Calibri"/>
              </a:rPr>
              <a:t>or</a:t>
            </a:r>
            <a:r>
              <a:rPr sz="2800" b="1" spc="-5" dirty="0" smtClean="0">
                <a:solidFill>
                  <a:srgbClr val="0066CC"/>
                </a:solidFill>
                <a:latin typeface="Calibri"/>
                <a:cs typeface="Calibri"/>
              </a:rPr>
              <a:t> </a:t>
            </a:r>
            <a:r>
              <a:rPr sz="2800" b="1" spc="-55" dirty="0" smtClean="0">
                <a:solidFill>
                  <a:srgbClr val="0066CC"/>
                </a:solidFill>
                <a:latin typeface="Calibri"/>
                <a:cs typeface="Calibri"/>
              </a:rPr>
              <a:t>f</a:t>
            </a:r>
            <a:r>
              <a:rPr sz="2800" b="1" spc="-10" dirty="0" smtClean="0">
                <a:solidFill>
                  <a:srgbClr val="0066CC"/>
                </a:solidFill>
                <a:latin typeface="Calibri"/>
                <a:cs typeface="Calibri"/>
              </a:rPr>
              <a:t>ertil</a:t>
            </a:r>
            <a:r>
              <a:rPr sz="2800" b="1" spc="-20" dirty="0" smtClean="0">
                <a:solidFill>
                  <a:srgbClr val="0066CC"/>
                </a:solidFill>
                <a:latin typeface="Calibri"/>
                <a:cs typeface="Calibri"/>
              </a:rPr>
              <a:t>i</a:t>
            </a:r>
            <a:r>
              <a:rPr sz="2800" b="1" spc="-15" dirty="0" smtClean="0">
                <a:solidFill>
                  <a:srgbClr val="0066CC"/>
                </a:solidFill>
                <a:latin typeface="Calibri"/>
                <a:cs typeface="Calibri"/>
              </a:rPr>
              <a:t>ty</a:t>
            </a:r>
            <a:r>
              <a:rPr sz="2800" b="1" spc="30" dirty="0" smtClean="0">
                <a:solidFill>
                  <a:srgbClr val="0066CC"/>
                </a:solidFill>
                <a:latin typeface="Calibri"/>
                <a:cs typeface="Calibri"/>
              </a:rPr>
              <a:t> </a:t>
            </a:r>
            <a:r>
              <a:rPr sz="2800" b="1" spc="-15" dirty="0" smtClean="0">
                <a:solidFill>
                  <a:srgbClr val="0066CC"/>
                </a:solidFill>
                <a:latin typeface="Calibri"/>
                <a:cs typeface="Calibri"/>
              </a:rPr>
              <a:t>p</a:t>
            </a:r>
            <a:r>
              <a:rPr sz="2800" b="1" spc="-45" dirty="0" smtClean="0">
                <a:solidFill>
                  <a:srgbClr val="0066CC"/>
                </a:solidFill>
                <a:latin typeface="Calibri"/>
                <a:cs typeface="Calibri"/>
              </a:rPr>
              <a:t>r</a:t>
            </a:r>
            <a:r>
              <a:rPr sz="2800" b="1" spc="-15" dirty="0" smtClean="0">
                <a:solidFill>
                  <a:srgbClr val="0066CC"/>
                </a:solidFill>
                <a:latin typeface="Calibri"/>
                <a:cs typeface="Calibri"/>
              </a:rPr>
              <a:t>ese</a:t>
            </a:r>
            <a:r>
              <a:rPr sz="2800" b="1" spc="5" dirty="0" smtClean="0">
                <a:solidFill>
                  <a:srgbClr val="0066CC"/>
                </a:solidFill>
                <a:latin typeface="Calibri"/>
                <a:cs typeface="Calibri"/>
              </a:rPr>
              <a:t>r</a:t>
            </a:r>
            <a:r>
              <a:rPr sz="2800" b="1" spc="-55" dirty="0" smtClean="0">
                <a:solidFill>
                  <a:srgbClr val="0066CC"/>
                </a:solidFill>
                <a:latin typeface="Calibri"/>
                <a:cs typeface="Calibri"/>
              </a:rPr>
              <a:t>v</a:t>
            </a:r>
            <a:r>
              <a:rPr sz="2800" b="1" spc="-40" dirty="0" smtClean="0">
                <a:solidFill>
                  <a:srgbClr val="0066CC"/>
                </a:solidFill>
                <a:latin typeface="Calibri"/>
                <a:cs typeface="Calibri"/>
              </a:rPr>
              <a:t>a</a:t>
            </a:r>
            <a:r>
              <a:rPr sz="2800" b="1" spc="-15" dirty="0" smtClean="0">
                <a:solidFill>
                  <a:srgbClr val="0066CC"/>
                </a:solidFill>
                <a:latin typeface="Calibri"/>
                <a:cs typeface="Calibri"/>
              </a:rPr>
              <a:t>tion</a:t>
            </a:r>
            <a:endParaRPr sz="2800" dirty="0">
              <a:latin typeface="Calibri"/>
              <a:cs typeface="Calibri"/>
            </a:endParaRPr>
          </a:p>
          <a:p>
            <a:pPr>
              <a:lnSpc>
                <a:spcPts val="600"/>
              </a:lnSpc>
              <a:spcBef>
                <a:spcPts val="39"/>
              </a:spcBef>
            </a:pPr>
            <a:endParaRPr sz="600" dirty="0"/>
          </a:p>
          <a:p>
            <a:pPr marL="0" algn="ctr">
              <a:lnSpc>
                <a:spcPct val="100000"/>
              </a:lnSpc>
            </a:pPr>
            <a:r>
              <a:rPr sz="2400" b="1" dirty="0" smtClean="0">
                <a:solidFill>
                  <a:srgbClr val="0066CC"/>
                </a:solidFill>
                <a:latin typeface="Calibri"/>
                <a:cs typeface="Calibri"/>
              </a:rPr>
              <a:t>Cur</a:t>
            </a:r>
            <a:r>
              <a:rPr sz="2400" b="1" spc="-30" dirty="0" smtClean="0">
                <a:solidFill>
                  <a:srgbClr val="0066CC"/>
                </a:solidFill>
                <a:latin typeface="Calibri"/>
                <a:cs typeface="Calibri"/>
              </a:rPr>
              <a:t>r</a:t>
            </a:r>
            <a:r>
              <a:rPr sz="2400" b="1" spc="0" dirty="0" smtClean="0">
                <a:solidFill>
                  <a:srgbClr val="0066CC"/>
                </a:solidFill>
                <a:latin typeface="Calibri"/>
                <a:cs typeface="Calibri"/>
              </a:rPr>
              <a:t>e</a:t>
            </a:r>
            <a:r>
              <a:rPr sz="2400" b="1" spc="-25" dirty="0" smtClean="0">
                <a:solidFill>
                  <a:srgbClr val="0066CC"/>
                </a:solidFill>
                <a:latin typeface="Calibri"/>
                <a:cs typeface="Calibri"/>
              </a:rPr>
              <a:t>n</a:t>
            </a:r>
            <a:r>
              <a:rPr sz="2400" b="1" spc="-10" dirty="0" smtClean="0">
                <a:solidFill>
                  <a:srgbClr val="0066CC"/>
                </a:solidFill>
                <a:latin typeface="Calibri"/>
                <a:cs typeface="Calibri"/>
              </a:rPr>
              <a:t>t</a:t>
            </a:r>
            <a:r>
              <a:rPr sz="2400" b="1" spc="-20" dirty="0" smtClean="0">
                <a:solidFill>
                  <a:srgbClr val="0066CC"/>
                </a:solidFill>
                <a:latin typeface="Calibri"/>
                <a:cs typeface="Calibri"/>
              </a:rPr>
              <a:t>l</a:t>
            </a:r>
            <a:r>
              <a:rPr sz="2400" b="1" spc="-15" dirty="0" smtClean="0">
                <a:solidFill>
                  <a:srgbClr val="0066CC"/>
                </a:solidFill>
                <a:latin typeface="Calibri"/>
                <a:cs typeface="Calibri"/>
              </a:rPr>
              <a:t>y</a:t>
            </a:r>
            <a:r>
              <a:rPr sz="2400" b="1" spc="10" dirty="0" smtClean="0">
                <a:solidFill>
                  <a:srgbClr val="0066CC"/>
                </a:solidFill>
                <a:latin typeface="Calibri"/>
                <a:cs typeface="Calibri"/>
              </a:rPr>
              <a:t> </a:t>
            </a:r>
            <a:r>
              <a:rPr sz="2400" b="1" spc="-15" dirty="0" smtClean="0">
                <a:solidFill>
                  <a:srgbClr val="0066CC"/>
                </a:solidFill>
                <a:latin typeface="Calibri"/>
                <a:cs typeface="Calibri"/>
              </a:rPr>
              <a:t>used </a:t>
            </a:r>
            <a:r>
              <a:rPr sz="2400" b="1" spc="-20" dirty="0" smtClean="0">
                <a:solidFill>
                  <a:srgbClr val="0066CC"/>
                </a:solidFill>
                <a:latin typeface="Calibri"/>
                <a:cs typeface="Calibri"/>
              </a:rPr>
              <a:t>&amp;</a:t>
            </a:r>
            <a:r>
              <a:rPr sz="2400" b="1" spc="-10" dirty="0" smtClean="0">
                <a:solidFill>
                  <a:srgbClr val="0066CC"/>
                </a:solidFill>
                <a:latin typeface="Calibri"/>
                <a:cs typeface="Calibri"/>
              </a:rPr>
              <a:t> </a:t>
            </a:r>
            <a:r>
              <a:rPr sz="2400" b="1" spc="-35" dirty="0" smtClean="0">
                <a:solidFill>
                  <a:srgbClr val="0066CC"/>
                </a:solidFill>
                <a:latin typeface="Calibri"/>
                <a:cs typeface="Calibri"/>
              </a:rPr>
              <a:t>e</a:t>
            </a:r>
            <a:r>
              <a:rPr sz="2400" b="1" spc="0" dirty="0" smtClean="0">
                <a:solidFill>
                  <a:srgbClr val="0066CC"/>
                </a:solidFill>
                <a:latin typeface="Calibri"/>
                <a:cs typeface="Calibri"/>
              </a:rPr>
              <a:t>xperime</a:t>
            </a:r>
            <a:r>
              <a:rPr sz="2400" b="1" spc="-45" dirty="0" smtClean="0">
                <a:solidFill>
                  <a:srgbClr val="0066CC"/>
                </a:solidFill>
                <a:latin typeface="Calibri"/>
                <a:cs typeface="Calibri"/>
              </a:rPr>
              <a:t>n</a:t>
            </a:r>
            <a:r>
              <a:rPr sz="2400" b="1" spc="-40" dirty="0" smtClean="0">
                <a:solidFill>
                  <a:srgbClr val="0066CC"/>
                </a:solidFill>
                <a:latin typeface="Calibri"/>
                <a:cs typeface="Calibri"/>
              </a:rPr>
              <a:t>t</a:t>
            </a:r>
            <a:r>
              <a:rPr sz="2400" b="1" spc="-10" dirty="0" smtClean="0">
                <a:solidFill>
                  <a:srgbClr val="0066CC"/>
                </a:solidFill>
                <a:latin typeface="Calibri"/>
                <a:cs typeface="Calibri"/>
              </a:rPr>
              <a:t>al</a:t>
            </a:r>
            <a:endParaRPr sz="2400" dirty="0">
              <a:latin typeface="Calibri"/>
              <a:cs typeface="Calibri"/>
            </a:endParaRPr>
          </a:p>
        </p:txBody>
      </p:sp>
      <p:sp>
        <p:nvSpPr>
          <p:cNvPr id="51" name="object 47"/>
          <p:cNvSpPr/>
          <p:nvPr/>
        </p:nvSpPr>
        <p:spPr>
          <a:xfrm>
            <a:off x="6877811" y="5875020"/>
            <a:ext cx="609600" cy="289560"/>
          </a:xfrm>
          <a:custGeom>
            <a:avLst/>
            <a:gdLst/>
            <a:ahLst/>
            <a:cxnLst/>
            <a:rect l="l" t="t" r="r" b="b"/>
            <a:pathLst>
              <a:path w="609600" h="289560">
                <a:moveTo>
                  <a:pt x="513969" y="0"/>
                </a:moveTo>
                <a:lnTo>
                  <a:pt x="513969" y="101828"/>
                </a:lnTo>
                <a:lnTo>
                  <a:pt x="0" y="101828"/>
                </a:lnTo>
                <a:lnTo>
                  <a:pt x="0" y="187731"/>
                </a:lnTo>
                <a:lnTo>
                  <a:pt x="513969" y="187731"/>
                </a:lnTo>
                <a:lnTo>
                  <a:pt x="513969" y="289559"/>
                </a:lnTo>
                <a:lnTo>
                  <a:pt x="609600" y="144779"/>
                </a:lnTo>
                <a:lnTo>
                  <a:pt x="513969" y="0"/>
                </a:lnTo>
                <a:close/>
              </a:path>
            </a:pathLst>
          </a:custGeom>
          <a:solidFill>
            <a:srgbClr val="000099"/>
          </a:solidFill>
        </p:spPr>
        <p:txBody>
          <a:bodyPr wrap="square" lIns="0" tIns="0" rIns="0" bIns="0" rtlCol="0">
            <a:noAutofit/>
          </a:bodyPr>
          <a:lstStyle/>
          <a:p>
            <a:endParaRPr/>
          </a:p>
        </p:txBody>
      </p:sp>
      <p:sp>
        <p:nvSpPr>
          <p:cNvPr id="52" name="object 48"/>
          <p:cNvSpPr/>
          <p:nvPr/>
        </p:nvSpPr>
        <p:spPr>
          <a:xfrm>
            <a:off x="6877811" y="5875020"/>
            <a:ext cx="609600" cy="289560"/>
          </a:xfrm>
          <a:custGeom>
            <a:avLst/>
            <a:gdLst/>
            <a:ahLst/>
            <a:cxnLst/>
            <a:rect l="l" t="t" r="r" b="b"/>
            <a:pathLst>
              <a:path w="609600" h="289560">
                <a:moveTo>
                  <a:pt x="513969" y="289559"/>
                </a:moveTo>
                <a:lnTo>
                  <a:pt x="513969" y="187731"/>
                </a:lnTo>
                <a:lnTo>
                  <a:pt x="0" y="187731"/>
                </a:lnTo>
                <a:lnTo>
                  <a:pt x="0" y="101828"/>
                </a:lnTo>
                <a:lnTo>
                  <a:pt x="513969" y="101828"/>
                </a:lnTo>
                <a:lnTo>
                  <a:pt x="513969" y="0"/>
                </a:lnTo>
                <a:lnTo>
                  <a:pt x="609600" y="144779"/>
                </a:lnTo>
                <a:lnTo>
                  <a:pt x="513969" y="289559"/>
                </a:lnTo>
                <a:close/>
              </a:path>
            </a:pathLst>
          </a:custGeom>
          <a:ln w="9144">
            <a:solidFill>
              <a:srgbClr val="000099"/>
            </a:solidFill>
          </a:ln>
        </p:spPr>
        <p:txBody>
          <a:bodyPr wrap="square" lIns="0" tIns="0" rIns="0" bIns="0" rtlCol="0">
            <a:noAutofit/>
          </a:bodyPr>
          <a:lstStyle/>
          <a:p>
            <a:endParaRPr/>
          </a:p>
        </p:txBody>
      </p:sp>
    </p:spTree>
    <p:extLst>
      <p:ext uri="{BB962C8B-B14F-4D97-AF65-F5344CB8AC3E}">
        <p14:creationId xmlns:p14="http://schemas.microsoft.com/office/powerpoint/2010/main" val="528072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4448026" cy="381000"/>
          </a:xfrm>
          <a:prstGeom prst="rect">
            <a:avLst/>
          </a:prstGeom>
        </p:spPr>
      </p:pic>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dirty="0"/>
          </a:p>
        </p:txBody>
      </p:sp>
      <p:sp>
        <p:nvSpPr>
          <p:cNvPr id="4" name="Footer Placeholder 3"/>
          <p:cNvSpPr>
            <a:spLocks noGrp="1"/>
          </p:cNvSpPr>
          <p:nvPr>
            <p:ph type="ftr" sz="quarter" idx="11"/>
          </p:nvPr>
        </p:nvSpPr>
        <p:spPr/>
        <p:txBody>
          <a:bodyPr/>
          <a:lstStyle/>
          <a:p>
            <a:pPr algn="ctr">
              <a:defRPr/>
            </a:pPr>
            <a:r>
              <a:rPr lang="fr-FR" b="1" smtClean="0">
                <a:solidFill>
                  <a:schemeClr val="accent1">
                    <a:lumMod val="75000"/>
                  </a:schemeClr>
                </a:solidFill>
              </a:rPr>
              <a:t>22</a:t>
            </a:r>
            <a:r>
              <a:rPr lang="fr-FR" b="1" baseline="30000" smtClean="0">
                <a:solidFill>
                  <a:schemeClr val="accent1">
                    <a:lumMod val="75000"/>
                  </a:schemeClr>
                </a:solidFill>
              </a:rPr>
              <a:t>nd</a:t>
            </a:r>
            <a:r>
              <a:rPr lang="fr-FR" b="1" smtClean="0">
                <a:solidFill>
                  <a:schemeClr val="accent1">
                    <a:lumMod val="75000"/>
                  </a:schemeClr>
                </a:solidFill>
              </a:rPr>
              <a:t> October &amp; 23</a:t>
            </a:r>
            <a:r>
              <a:rPr lang="fr-FR" b="1" baseline="30000" smtClean="0">
                <a:solidFill>
                  <a:schemeClr val="accent1">
                    <a:lumMod val="75000"/>
                  </a:schemeClr>
                </a:solidFill>
              </a:rPr>
              <a:t>rd</a:t>
            </a:r>
            <a:r>
              <a:rPr lang="fr-FR" b="1" smtClean="0">
                <a:solidFill>
                  <a:schemeClr val="accent1">
                    <a:lumMod val="75000"/>
                  </a:schemeClr>
                </a:solidFill>
              </a:rPr>
              <a:t> October 2016 - IPSEN Masterclass</a:t>
            </a:r>
            <a:endParaRPr lang="fr-FR" b="1" dirty="0">
              <a:solidFill>
                <a:schemeClr val="accent1">
                  <a:lumMod val="75000"/>
                </a:schemeClr>
              </a:solidFill>
            </a:endParaRPr>
          </a:p>
        </p:txBody>
      </p:sp>
      <p:sp>
        <p:nvSpPr>
          <p:cNvPr id="5" name="Slide Number Placeholder 4"/>
          <p:cNvSpPr>
            <a:spLocks noGrp="1"/>
          </p:cNvSpPr>
          <p:nvPr>
            <p:ph type="sldNum" sz="quarter" idx="12"/>
          </p:nvPr>
        </p:nvSpPr>
        <p:spPr/>
        <p:txBody>
          <a:bodyPr/>
          <a:lstStyle/>
          <a:p>
            <a:fld id="{5D421880-7DDB-DB48-853F-71FB1BE7D86E}" type="slidenum">
              <a:rPr lang="fr-FR" smtClean="0"/>
              <a:t>21</a:t>
            </a:fld>
            <a:endParaRPr lang="fr-FR"/>
          </a:p>
        </p:txBody>
      </p:sp>
      <p:pic>
        <p:nvPicPr>
          <p:cNvPr id="6" name="Picture 5"/>
          <p:cNvPicPr>
            <a:picLocks noChangeAspect="1"/>
          </p:cNvPicPr>
          <p:nvPr/>
        </p:nvPicPr>
        <p:blipFill>
          <a:blip r:embed="rId3"/>
          <a:stretch>
            <a:fillRect/>
          </a:stretch>
        </p:blipFill>
        <p:spPr>
          <a:xfrm>
            <a:off x="152401" y="470949"/>
            <a:ext cx="8153400" cy="2805651"/>
          </a:xfrm>
          <a:prstGeom prst="rect">
            <a:avLst/>
          </a:prstGeom>
        </p:spPr>
      </p:pic>
      <p:pic>
        <p:nvPicPr>
          <p:cNvPr id="9" name="Picture 8"/>
          <p:cNvPicPr>
            <a:picLocks noChangeAspect="1"/>
          </p:cNvPicPr>
          <p:nvPr/>
        </p:nvPicPr>
        <p:blipFill>
          <a:blip r:embed="rId4"/>
          <a:stretch>
            <a:fillRect/>
          </a:stretch>
        </p:blipFill>
        <p:spPr>
          <a:xfrm>
            <a:off x="609600" y="3352800"/>
            <a:ext cx="7772400" cy="3491451"/>
          </a:xfrm>
          <a:prstGeom prst="rect">
            <a:avLst/>
          </a:prstGeom>
        </p:spPr>
      </p:pic>
    </p:spTree>
    <p:extLst>
      <p:ext uri="{BB962C8B-B14F-4D97-AF65-F5344CB8AC3E}">
        <p14:creationId xmlns:p14="http://schemas.microsoft.com/office/powerpoint/2010/main" val="38890286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794" y="122121"/>
            <a:ext cx="7406640" cy="1356360"/>
          </a:xfrm>
        </p:spPr>
        <p:txBody>
          <a:bodyPr>
            <a:normAutofit/>
          </a:bodyPr>
          <a:lstStyle/>
          <a:p>
            <a:r>
              <a:rPr lang="en-US" b="1" dirty="0" smtClean="0">
                <a:solidFill>
                  <a:schemeClr val="accent1">
                    <a:lumMod val="50000"/>
                  </a:schemeClr>
                </a:solidFill>
              </a:rPr>
              <a:t>Egg/Embryo </a:t>
            </a:r>
            <a:r>
              <a:rPr lang="en-US" b="1" dirty="0">
                <a:solidFill>
                  <a:schemeClr val="accent1">
                    <a:lumMod val="50000"/>
                  </a:schemeClr>
                </a:solidFill>
              </a:rPr>
              <a:t>F</a:t>
            </a:r>
            <a:r>
              <a:rPr lang="en-US" b="1" dirty="0" smtClean="0">
                <a:solidFill>
                  <a:schemeClr val="accent1">
                    <a:lumMod val="50000"/>
                  </a:schemeClr>
                </a:solidFill>
              </a:rPr>
              <a:t>reezing </a:t>
            </a:r>
            <a:endParaRPr lang="en-US" b="1" dirty="0">
              <a:solidFill>
                <a:schemeClr val="accent1">
                  <a:lumMod val="50000"/>
                </a:schemeClr>
              </a:solidFill>
            </a:endParaRPr>
          </a:p>
        </p:txBody>
      </p:sp>
      <p:sp>
        <p:nvSpPr>
          <p:cNvPr id="3" name="Content Placeholder 2"/>
          <p:cNvSpPr>
            <a:spLocks noGrp="1"/>
          </p:cNvSpPr>
          <p:nvPr>
            <p:ph idx="1"/>
          </p:nvPr>
        </p:nvSpPr>
        <p:spPr>
          <a:xfrm>
            <a:off x="457200" y="1218438"/>
            <a:ext cx="4724400" cy="5410962"/>
          </a:xfrm>
        </p:spPr>
        <p:txBody>
          <a:bodyPr>
            <a:normAutofit/>
          </a:bodyPr>
          <a:lstStyle/>
          <a:p>
            <a:pPr marL="270000" lvl="1" indent="-270000" algn="l" rtl="0">
              <a:buSzPct val="120000"/>
              <a:buBlip>
                <a:blip r:embed="rId3" r:link="rId4"/>
              </a:buBlip>
            </a:pPr>
            <a:r>
              <a:rPr lang="en-US" sz="2000" dirty="0"/>
              <a:t>Egg and embryo freezing is a suitable  option  for fertility  preservation in women in reproductive age  with  different causes </a:t>
            </a:r>
          </a:p>
          <a:p>
            <a:pPr marL="270000" lvl="1" indent="-270000" algn="l" rtl="0">
              <a:buSzPct val="120000"/>
              <a:buBlip>
                <a:blip r:embed="rId3" r:link="rId4"/>
              </a:buBlip>
            </a:pPr>
            <a:r>
              <a:rPr lang="en-US" sz="2100" dirty="0" smtClean="0"/>
              <a:t>Need </a:t>
            </a:r>
            <a:r>
              <a:rPr lang="en-US" sz="2100" dirty="0"/>
              <a:t>several cycles </a:t>
            </a:r>
            <a:r>
              <a:rPr lang="en-US" sz="2100" dirty="0" smtClean="0"/>
              <a:t>of </a:t>
            </a:r>
            <a:r>
              <a:rPr lang="en-US" sz="2100" dirty="0"/>
              <a:t>IVF </a:t>
            </a:r>
            <a:r>
              <a:rPr lang="en-US" sz="2100" dirty="0" smtClean="0"/>
              <a:t>for egg </a:t>
            </a:r>
            <a:r>
              <a:rPr lang="en-US" sz="2100" dirty="0"/>
              <a:t>or embryo collection due to low ovarian reserve </a:t>
            </a:r>
          </a:p>
          <a:p>
            <a:pPr lvl="1" algn="l" rtl="0"/>
            <a:r>
              <a:rPr lang="en-US" sz="2000" dirty="0" smtClean="0"/>
              <a:t>12-20 top quality of  </a:t>
            </a:r>
            <a:r>
              <a:rPr lang="en-US" sz="2000" dirty="0"/>
              <a:t>eggs is </a:t>
            </a:r>
            <a:r>
              <a:rPr lang="en-US" sz="2000" dirty="0" smtClean="0"/>
              <a:t>enough &lt;35years </a:t>
            </a:r>
            <a:r>
              <a:rPr lang="en-US" sz="2000" dirty="0" err="1" smtClean="0"/>
              <a:t>ans</a:t>
            </a:r>
            <a:r>
              <a:rPr lang="en-US" sz="2000" dirty="0" smtClean="0"/>
              <a:t> 25-30 for &gt;35 years old</a:t>
            </a:r>
            <a:endParaRPr lang="en-US" sz="2000" dirty="0"/>
          </a:p>
          <a:p>
            <a:pPr lvl="1" algn="l" rtl="0"/>
            <a:r>
              <a:rPr lang="en-US" sz="2000" dirty="0" smtClean="0"/>
              <a:t>Eggs are  </a:t>
            </a:r>
            <a:r>
              <a:rPr lang="en-US" sz="2000" dirty="0"/>
              <a:t>better for young patients without a partner</a:t>
            </a:r>
          </a:p>
          <a:p>
            <a:pPr algn="l" rtl="0"/>
            <a:r>
              <a:rPr lang="en-US" b="1" dirty="0" smtClean="0"/>
              <a:t>Disadvantages </a:t>
            </a:r>
            <a:r>
              <a:rPr lang="en-US" dirty="0"/>
              <a:t>:</a:t>
            </a:r>
          </a:p>
          <a:p>
            <a:pPr lvl="1" algn="l" rtl="0"/>
            <a:r>
              <a:rPr lang="en-US" sz="1800" dirty="0"/>
              <a:t>Progression of endometriosis </a:t>
            </a:r>
          </a:p>
          <a:p>
            <a:pPr lvl="1" algn="l" rtl="0"/>
            <a:r>
              <a:rPr lang="en-US" sz="1800" dirty="0" smtClean="0"/>
              <a:t>Lower Egg </a:t>
            </a:r>
            <a:r>
              <a:rPr lang="en-US" sz="1800" dirty="0"/>
              <a:t>and </a:t>
            </a:r>
            <a:r>
              <a:rPr lang="en-US" sz="1800" dirty="0" smtClean="0"/>
              <a:t>embryo quality</a:t>
            </a:r>
            <a:endParaRPr lang="en-US" sz="1800" dirty="0"/>
          </a:p>
          <a:p>
            <a:pPr lvl="1" algn="l" rtl="0"/>
            <a:r>
              <a:rPr lang="en-US" sz="1800" dirty="0"/>
              <a:t>Higher risk of pelvic infection and ovarian abscesses</a:t>
            </a:r>
          </a:p>
          <a:p>
            <a:pPr lvl="1" algn="l" rtl="0"/>
            <a:endParaRPr lang="en-US" dirty="0"/>
          </a:p>
          <a:p>
            <a:pPr marL="0" indent="0" algn="l" rtl="0">
              <a:buNone/>
            </a:pPr>
            <a:endParaRPr lang="en-US" dirty="0"/>
          </a:p>
        </p:txBody>
      </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278" t="8229" r="4918" b="5372"/>
          <a:stretch/>
        </p:blipFill>
        <p:spPr>
          <a:xfrm>
            <a:off x="5562599" y="3642037"/>
            <a:ext cx="2675467" cy="2006601"/>
          </a:xfrm>
          <a:prstGeom prst="rect">
            <a:avLst/>
          </a:prstGeom>
          <a:ln>
            <a:noFill/>
          </a:ln>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0200" y="1339950"/>
            <a:ext cx="2827867" cy="1762438"/>
          </a:xfrm>
          <a:prstGeom prst="rect">
            <a:avLst/>
          </a:prstGeom>
        </p:spPr>
      </p:pic>
      <p:sp>
        <p:nvSpPr>
          <p:cNvPr id="4" name="Rectangle 3"/>
          <p:cNvSpPr/>
          <p:nvPr/>
        </p:nvSpPr>
        <p:spPr>
          <a:xfrm>
            <a:off x="4347634" y="1211877"/>
            <a:ext cx="3733800" cy="369332"/>
          </a:xfrm>
          <a:prstGeom prst="rect">
            <a:avLst/>
          </a:prstGeom>
        </p:spPr>
        <p:txBody>
          <a:bodyPr wrap="square">
            <a:spAutoFit/>
          </a:bodyPr>
          <a:lstStyle/>
          <a:p>
            <a:endParaRPr lang="en-US" dirty="0"/>
          </a:p>
        </p:txBody>
      </p:sp>
    </p:spTree>
    <p:extLst>
      <p:ext uri="{BB962C8B-B14F-4D97-AF65-F5344CB8AC3E}">
        <p14:creationId xmlns:p14="http://schemas.microsoft.com/office/powerpoint/2010/main" val="8092997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50" y="59450"/>
            <a:ext cx="7406640" cy="1356360"/>
          </a:xfrm>
        </p:spPr>
        <p:txBody>
          <a:bodyPr/>
          <a:lstStyle/>
          <a:p>
            <a:r>
              <a:rPr lang="en-US" b="1" dirty="0">
                <a:solidFill>
                  <a:schemeClr val="accent1">
                    <a:lumMod val="50000"/>
                  </a:schemeClr>
                </a:solidFill>
              </a:rPr>
              <a:t>Ovarian </a:t>
            </a:r>
            <a:r>
              <a:rPr lang="en-US" b="1" dirty="0" smtClean="0">
                <a:solidFill>
                  <a:schemeClr val="accent1">
                    <a:lumMod val="50000"/>
                  </a:schemeClr>
                </a:solidFill>
              </a:rPr>
              <a:t>Tissue </a:t>
            </a:r>
            <a:r>
              <a:rPr lang="en-US" b="1" dirty="0">
                <a:solidFill>
                  <a:schemeClr val="accent1">
                    <a:lumMod val="50000"/>
                  </a:schemeClr>
                </a:solidFill>
              </a:rPr>
              <a:t>C</a:t>
            </a:r>
            <a:r>
              <a:rPr lang="en-US" b="1" dirty="0" smtClean="0">
                <a:solidFill>
                  <a:schemeClr val="accent1">
                    <a:lumMod val="50000"/>
                  </a:schemeClr>
                </a:solidFill>
              </a:rPr>
              <a:t>ryopreservation</a:t>
            </a:r>
            <a:endParaRPr lang="en-US" b="1" dirty="0">
              <a:solidFill>
                <a:schemeClr val="accent1">
                  <a:lumMod val="50000"/>
                </a:schemeClr>
              </a:solidFill>
            </a:endParaRPr>
          </a:p>
        </p:txBody>
      </p:sp>
      <p:sp>
        <p:nvSpPr>
          <p:cNvPr id="3" name="Content Placeholder 2"/>
          <p:cNvSpPr>
            <a:spLocks noGrp="1"/>
          </p:cNvSpPr>
          <p:nvPr>
            <p:ph idx="1"/>
          </p:nvPr>
        </p:nvSpPr>
        <p:spPr>
          <a:xfrm>
            <a:off x="457200" y="1299566"/>
            <a:ext cx="8229600" cy="4907726"/>
          </a:xfrm>
        </p:spPr>
        <p:txBody>
          <a:bodyPr>
            <a:normAutofit/>
          </a:bodyPr>
          <a:lstStyle/>
          <a:p>
            <a:pPr algn="l" rtl="0"/>
            <a:r>
              <a:rPr lang="en-US" dirty="0"/>
              <a:t>This process  should be done via laparoscopy  or laparotomy  </a:t>
            </a:r>
          </a:p>
          <a:p>
            <a:pPr algn="l" rtl="0"/>
            <a:r>
              <a:rPr lang="en-US" dirty="0" smtClean="0"/>
              <a:t>One-sided </a:t>
            </a:r>
            <a:r>
              <a:rPr lang="en-US" dirty="0"/>
              <a:t>surgical removal of ovarian cortical tissue or complete oophorectomy</a:t>
            </a:r>
          </a:p>
          <a:p>
            <a:pPr lvl="1" algn="l" rtl="0"/>
            <a:r>
              <a:rPr lang="en-US" dirty="0"/>
              <a:t>Cortical tissue is dissected into thin (1–2 mm) strips measuring 0.5 × 1 cm</a:t>
            </a:r>
            <a:r>
              <a:rPr lang="en-US" baseline="30000" dirty="0"/>
              <a:t>2</a:t>
            </a:r>
            <a:r>
              <a:rPr lang="en-US" dirty="0"/>
              <a:t> </a:t>
            </a:r>
          </a:p>
          <a:p>
            <a:pPr lvl="1" algn="l" rtl="0"/>
            <a:r>
              <a:rPr lang="en-US" dirty="0"/>
              <a:t>Primordial follicles are located in a poorly vascular environment and are relatively resistant to ischemia</a:t>
            </a:r>
          </a:p>
          <a:p>
            <a:pPr lvl="2" algn="l" rtl="0"/>
            <a:r>
              <a:rPr lang="en-US" dirty="0"/>
              <a:t>This allows the survival of follicles during the immediate post transplantation ischemic period</a:t>
            </a:r>
          </a:p>
        </p:txBody>
      </p:sp>
      <p:sp>
        <p:nvSpPr>
          <p:cNvPr id="4" name="AutoShape 2" descr="Image result for ovarian tissue cryopreserv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mage result for ovarian tissue cryopreserv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Image result for ovarian tissue cryopreservatio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8" descr="Image result for ovarian tissue cryopreservation"/>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3088" r="4247"/>
          <a:stretch/>
        </p:blipFill>
        <p:spPr>
          <a:xfrm>
            <a:off x="3505199" y="4019550"/>
            <a:ext cx="2286001" cy="184785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4463716"/>
            <a:ext cx="2360464" cy="177165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775" y="3594434"/>
            <a:ext cx="2466975" cy="1857375"/>
          </a:xfrm>
          <a:prstGeom prst="rect">
            <a:avLst/>
          </a:prstGeom>
        </p:spPr>
      </p:pic>
    </p:spTree>
    <p:extLst>
      <p:ext uri="{BB962C8B-B14F-4D97-AF65-F5344CB8AC3E}">
        <p14:creationId xmlns:p14="http://schemas.microsoft.com/office/powerpoint/2010/main" val="323331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txBox="1"/>
          <p:nvPr/>
        </p:nvSpPr>
        <p:spPr>
          <a:xfrm>
            <a:off x="459740" y="2687721"/>
            <a:ext cx="4010025" cy="1986280"/>
          </a:xfrm>
          <a:prstGeom prst="rect">
            <a:avLst/>
          </a:prstGeom>
        </p:spPr>
        <p:txBody>
          <a:bodyPr vert="horz" wrap="square" lIns="0" tIns="0" rIns="0" bIns="0" rtlCol="0">
            <a:noAutofit/>
          </a:bodyPr>
          <a:lstStyle/>
          <a:p>
            <a:pPr marL="12700" marR="12700">
              <a:lnSpc>
                <a:spcPct val="100099"/>
              </a:lnSpc>
            </a:pPr>
            <a:r>
              <a:rPr sz="3200" b="1" dirty="0" smtClean="0">
                <a:solidFill>
                  <a:schemeClr val="accent1">
                    <a:lumMod val="50000"/>
                  </a:schemeClr>
                </a:solidFill>
                <a:latin typeface="Calibri"/>
                <a:cs typeface="Calibri"/>
              </a:rPr>
              <a:t>Or</a:t>
            </a:r>
            <a:r>
              <a:rPr sz="3200" b="1" spc="5" dirty="0" smtClean="0">
                <a:solidFill>
                  <a:schemeClr val="accent1">
                    <a:lumMod val="50000"/>
                  </a:schemeClr>
                </a:solidFill>
                <a:latin typeface="Calibri"/>
                <a:cs typeface="Calibri"/>
              </a:rPr>
              <a:t>t</a:t>
            </a:r>
            <a:r>
              <a:rPr sz="3200" b="1" spc="0" dirty="0" smtClean="0">
                <a:solidFill>
                  <a:schemeClr val="accent1">
                    <a:lumMod val="50000"/>
                  </a:schemeClr>
                </a:solidFill>
                <a:latin typeface="Calibri"/>
                <a:cs typeface="Calibri"/>
              </a:rPr>
              <a:t>ho</a:t>
            </a:r>
            <a:r>
              <a:rPr sz="3200" b="1" spc="-30" dirty="0" smtClean="0">
                <a:solidFill>
                  <a:schemeClr val="accent1">
                    <a:lumMod val="50000"/>
                  </a:schemeClr>
                </a:solidFill>
                <a:latin typeface="Calibri"/>
                <a:cs typeface="Calibri"/>
              </a:rPr>
              <a:t>t</a:t>
            </a:r>
            <a:r>
              <a:rPr sz="3200" b="1" spc="0" dirty="0" smtClean="0">
                <a:solidFill>
                  <a:schemeClr val="accent1">
                    <a:lumMod val="50000"/>
                  </a:schemeClr>
                </a:solidFill>
                <a:latin typeface="Calibri"/>
                <a:cs typeface="Calibri"/>
              </a:rPr>
              <a:t>opic t</a:t>
            </a:r>
            <a:r>
              <a:rPr sz="3200" b="1" spc="-65"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anspla</a:t>
            </a:r>
            <a:r>
              <a:rPr sz="3200" b="1" spc="-35" dirty="0" smtClean="0">
                <a:solidFill>
                  <a:schemeClr val="accent1">
                    <a:lumMod val="50000"/>
                  </a:schemeClr>
                </a:solidFill>
                <a:latin typeface="Calibri"/>
                <a:cs typeface="Calibri"/>
              </a:rPr>
              <a:t>nta</a:t>
            </a:r>
            <a:r>
              <a:rPr sz="3200" b="1" spc="0" dirty="0" smtClean="0">
                <a:solidFill>
                  <a:schemeClr val="accent1">
                    <a:lumMod val="50000"/>
                  </a:schemeClr>
                </a:solidFill>
                <a:latin typeface="Calibri"/>
                <a:cs typeface="Calibri"/>
              </a:rPr>
              <a:t>tion</a:t>
            </a:r>
            <a:r>
              <a:rPr sz="3200" b="1" spc="-15"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of</a:t>
            </a:r>
            <a:r>
              <a:rPr sz="3200" b="1" spc="-35"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f</a:t>
            </a:r>
            <a:r>
              <a:rPr sz="3200" b="1" spc="-45"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esh o</a:t>
            </a:r>
            <a:r>
              <a:rPr sz="3200" b="1" spc="-60" dirty="0" smtClean="0">
                <a:solidFill>
                  <a:schemeClr val="accent1">
                    <a:lumMod val="50000"/>
                  </a:schemeClr>
                </a:solidFill>
                <a:latin typeface="Calibri"/>
                <a:cs typeface="Calibri"/>
              </a:rPr>
              <a:t>v</a:t>
            </a:r>
            <a:r>
              <a:rPr sz="3200" b="1" spc="0" dirty="0" smtClean="0">
                <a:solidFill>
                  <a:schemeClr val="accent1">
                    <a:lumMod val="50000"/>
                  </a:schemeClr>
                </a:solidFill>
                <a:latin typeface="Calibri"/>
                <a:cs typeface="Calibri"/>
              </a:rPr>
              <a:t>arian</a:t>
            </a:r>
            <a:r>
              <a:rPr sz="3200" b="1" spc="-25"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cor</a:t>
            </a:r>
            <a:r>
              <a:rPr sz="3200" b="1" spc="-40" dirty="0" smtClean="0">
                <a:solidFill>
                  <a:schemeClr val="accent1">
                    <a:lumMod val="50000"/>
                  </a:schemeClr>
                </a:solidFill>
                <a:latin typeface="Calibri"/>
                <a:cs typeface="Calibri"/>
              </a:rPr>
              <a:t>t</a:t>
            </a:r>
            <a:r>
              <a:rPr sz="3200" b="1" spc="-55" dirty="0" smtClean="0">
                <a:solidFill>
                  <a:schemeClr val="accent1">
                    <a:lumMod val="50000"/>
                  </a:schemeClr>
                </a:solidFill>
                <a:latin typeface="Calibri"/>
                <a:cs typeface="Calibri"/>
              </a:rPr>
              <a:t>e</a:t>
            </a:r>
            <a:r>
              <a:rPr sz="3200" b="1" spc="0" dirty="0" smtClean="0">
                <a:solidFill>
                  <a:schemeClr val="accent1">
                    <a:lumMod val="50000"/>
                  </a:schemeClr>
                </a:solidFill>
                <a:latin typeface="Calibri"/>
                <a:cs typeface="Calibri"/>
              </a:rPr>
              <a:t>x: lapa</a:t>
            </a:r>
            <a:r>
              <a:rPr sz="3200" b="1" spc="-30"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osc</a:t>
            </a:r>
            <a:r>
              <a:rPr sz="3200" b="1" spc="-15" dirty="0" smtClean="0">
                <a:solidFill>
                  <a:schemeClr val="accent1">
                    <a:lumMod val="50000"/>
                  </a:schemeClr>
                </a:solidFill>
                <a:latin typeface="Calibri"/>
                <a:cs typeface="Calibri"/>
              </a:rPr>
              <a:t>o</a:t>
            </a:r>
            <a:r>
              <a:rPr sz="3200" b="1" spc="0" dirty="0" smtClean="0">
                <a:solidFill>
                  <a:schemeClr val="accent1">
                    <a:lumMod val="50000"/>
                  </a:schemeClr>
                </a:solidFill>
                <a:latin typeface="Calibri"/>
                <a:cs typeface="Calibri"/>
              </a:rPr>
              <a:t>pic</a:t>
            </a:r>
            <a:r>
              <a:rPr sz="3200" b="1" spc="-15"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p</a:t>
            </a:r>
            <a:r>
              <a:rPr sz="3200" b="1" spc="-40"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oce</a:t>
            </a:r>
            <a:r>
              <a:rPr sz="3200" b="1" spc="-10" dirty="0" smtClean="0">
                <a:solidFill>
                  <a:schemeClr val="accent1">
                    <a:lumMod val="50000"/>
                  </a:schemeClr>
                </a:solidFill>
                <a:latin typeface="Calibri"/>
                <a:cs typeface="Calibri"/>
              </a:rPr>
              <a:t>d</a:t>
            </a:r>
            <a:r>
              <a:rPr sz="3200" b="1" spc="0" dirty="0" smtClean="0">
                <a:solidFill>
                  <a:schemeClr val="accent1">
                    <a:lumMod val="50000"/>
                  </a:schemeClr>
                </a:solidFill>
                <a:latin typeface="Calibri"/>
                <a:cs typeface="Calibri"/>
              </a:rPr>
              <a:t>u</a:t>
            </a:r>
            <a:r>
              <a:rPr sz="3200" b="1" spc="-40"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e</a:t>
            </a:r>
            <a:endParaRPr sz="3200">
              <a:solidFill>
                <a:schemeClr val="accent1">
                  <a:lumMod val="50000"/>
                </a:schemeClr>
              </a:solidFill>
              <a:latin typeface="Calibri"/>
              <a:cs typeface="Calibri"/>
            </a:endParaRPr>
          </a:p>
        </p:txBody>
      </p:sp>
      <p:sp>
        <p:nvSpPr>
          <p:cNvPr id="7" name="object 4"/>
          <p:cNvSpPr/>
          <p:nvPr/>
        </p:nvSpPr>
        <p:spPr>
          <a:xfrm>
            <a:off x="4572000" y="228600"/>
            <a:ext cx="4329684" cy="6477000"/>
          </a:xfrm>
          <a:prstGeom prst="rect">
            <a:avLst/>
          </a:prstGeom>
          <a:blipFill>
            <a:blip r:embed="rId2" cstate="print"/>
            <a:stretch>
              <a:fillRect/>
            </a:stretch>
          </a:blipFill>
        </p:spPr>
        <p:txBody>
          <a:bodyPr wrap="square" lIns="0" tIns="0" rIns="0" bIns="0" rtlCol="0">
            <a:noAutofit/>
          </a:bodyPr>
          <a:lstStyle/>
          <a:p>
            <a:endParaRPr/>
          </a:p>
        </p:txBody>
      </p:sp>
      <p:sp>
        <p:nvSpPr>
          <p:cNvPr id="8" name="object 5"/>
          <p:cNvSpPr/>
          <p:nvPr/>
        </p:nvSpPr>
        <p:spPr>
          <a:xfrm>
            <a:off x="787908" y="6288023"/>
            <a:ext cx="2328672" cy="192024"/>
          </a:xfrm>
          <a:prstGeom prst="rect">
            <a:avLst/>
          </a:prstGeom>
          <a:blipFill>
            <a:blip r:embed="rId3" cstate="print"/>
            <a:stretch>
              <a:fillRect/>
            </a:stretch>
          </a:blipFill>
        </p:spPr>
        <p:txBody>
          <a:bodyPr wrap="square" lIns="0" tIns="0" rIns="0" bIns="0" rtlCol="0">
            <a:noAutofit/>
          </a:bodyPr>
          <a:lstStyle/>
          <a:p>
            <a:endParaRPr/>
          </a:p>
        </p:txBody>
      </p:sp>
      <p:sp>
        <p:nvSpPr>
          <p:cNvPr id="9" name="object 6"/>
          <p:cNvSpPr/>
          <p:nvPr/>
        </p:nvSpPr>
        <p:spPr>
          <a:xfrm>
            <a:off x="762000" y="6102096"/>
            <a:ext cx="3043428" cy="184403"/>
          </a:xfrm>
          <a:prstGeom prst="rect">
            <a:avLst/>
          </a:prstGeom>
          <a:blipFill>
            <a:blip r:embed="rId4" cstate="print"/>
            <a:stretch>
              <a:fillRect/>
            </a:stretch>
          </a:blipFill>
        </p:spPr>
        <p:txBody>
          <a:bodyPr wrap="square" lIns="0" tIns="0" rIns="0" bIns="0" rtlCol="0">
            <a:noAutofit/>
          </a:bodyPr>
          <a:lstStyle/>
          <a:p>
            <a:endParaRPr/>
          </a:p>
        </p:txBody>
      </p:sp>
      <p:sp>
        <p:nvSpPr>
          <p:cNvPr id="10" name="object 7"/>
          <p:cNvSpPr/>
          <p:nvPr/>
        </p:nvSpPr>
        <p:spPr>
          <a:xfrm>
            <a:off x="801623" y="6480046"/>
            <a:ext cx="1037844" cy="268224"/>
          </a:xfrm>
          <a:prstGeom prst="rect">
            <a:avLst/>
          </a:prstGeom>
          <a:blipFill>
            <a:blip r:embed="rId5" cstate="print"/>
            <a:stretch>
              <a:fillRect/>
            </a:stretch>
          </a:blipFill>
        </p:spPr>
        <p:txBody>
          <a:bodyPr wrap="square" lIns="0" tIns="0" rIns="0" bIns="0" rtlCol="0">
            <a:noAutofit/>
          </a:bodyPr>
          <a:lstStyle/>
          <a:p>
            <a:endParaRPr/>
          </a:p>
        </p:txBody>
      </p:sp>
    </p:spTree>
    <p:extLst>
      <p:ext uri="{BB962C8B-B14F-4D97-AF65-F5344CB8AC3E}">
        <p14:creationId xmlns:p14="http://schemas.microsoft.com/office/powerpoint/2010/main" val="1129333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3"/>
          <p:cNvSpPr txBox="1"/>
          <p:nvPr/>
        </p:nvSpPr>
        <p:spPr>
          <a:xfrm>
            <a:off x="840739" y="1625892"/>
            <a:ext cx="3422650" cy="2473960"/>
          </a:xfrm>
          <a:prstGeom prst="rect">
            <a:avLst/>
          </a:prstGeom>
        </p:spPr>
        <p:txBody>
          <a:bodyPr vert="horz" wrap="square" lIns="0" tIns="0" rIns="0" bIns="0" rtlCol="0">
            <a:noAutofit/>
          </a:bodyPr>
          <a:lstStyle/>
          <a:p>
            <a:pPr marL="12700" marR="12700">
              <a:lnSpc>
                <a:spcPct val="100099"/>
              </a:lnSpc>
            </a:pPr>
            <a:r>
              <a:rPr sz="3200" b="1" dirty="0" smtClean="0">
                <a:solidFill>
                  <a:schemeClr val="accent1">
                    <a:lumMod val="50000"/>
                  </a:schemeClr>
                </a:solidFill>
                <a:latin typeface="Calibri"/>
                <a:cs typeface="Calibri"/>
              </a:rPr>
              <a:t>O</a:t>
            </a:r>
            <a:r>
              <a:rPr sz="3200" b="1" spc="-45" dirty="0" smtClean="0">
                <a:solidFill>
                  <a:schemeClr val="accent1">
                    <a:lumMod val="50000"/>
                  </a:schemeClr>
                </a:solidFill>
                <a:latin typeface="Calibri"/>
                <a:cs typeface="Calibri"/>
              </a:rPr>
              <a:t>v</a:t>
            </a:r>
            <a:r>
              <a:rPr sz="3200" b="1" spc="0" dirty="0" smtClean="0">
                <a:solidFill>
                  <a:schemeClr val="accent1">
                    <a:lumMod val="50000"/>
                  </a:schemeClr>
                </a:solidFill>
                <a:latin typeface="Calibri"/>
                <a:cs typeface="Calibri"/>
              </a:rPr>
              <a:t>ar</a:t>
            </a:r>
            <a:r>
              <a:rPr sz="3200" b="1" spc="10" dirty="0" smtClean="0">
                <a:solidFill>
                  <a:schemeClr val="accent1">
                    <a:lumMod val="50000"/>
                  </a:schemeClr>
                </a:solidFill>
                <a:latin typeface="Calibri"/>
                <a:cs typeface="Calibri"/>
              </a:rPr>
              <a:t>i</a:t>
            </a:r>
            <a:r>
              <a:rPr sz="3200" b="1" spc="0" dirty="0" smtClean="0">
                <a:solidFill>
                  <a:schemeClr val="accent1">
                    <a:lumMod val="50000"/>
                  </a:schemeClr>
                </a:solidFill>
                <a:latin typeface="Calibri"/>
                <a:cs typeface="Calibri"/>
              </a:rPr>
              <a:t>an</a:t>
            </a:r>
            <a:r>
              <a:rPr sz="3200" b="1" spc="-40"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t</a:t>
            </a:r>
            <a:r>
              <a:rPr sz="3200" b="1" spc="5" dirty="0" smtClean="0">
                <a:solidFill>
                  <a:schemeClr val="accent1">
                    <a:lumMod val="50000"/>
                  </a:schemeClr>
                </a:solidFill>
                <a:latin typeface="Calibri"/>
                <a:cs typeface="Calibri"/>
              </a:rPr>
              <a:t>i</a:t>
            </a:r>
            <a:r>
              <a:rPr sz="3200" b="1" spc="0" dirty="0" smtClean="0">
                <a:solidFill>
                  <a:schemeClr val="accent1">
                    <a:lumMod val="50000"/>
                  </a:schemeClr>
                </a:solidFill>
                <a:latin typeface="Calibri"/>
                <a:cs typeface="Calibri"/>
              </a:rPr>
              <a:t>s</a:t>
            </a:r>
            <a:r>
              <a:rPr sz="3200" b="1" spc="10" dirty="0" smtClean="0">
                <a:solidFill>
                  <a:schemeClr val="accent1">
                    <a:lumMod val="50000"/>
                  </a:schemeClr>
                </a:solidFill>
                <a:latin typeface="Calibri"/>
                <a:cs typeface="Calibri"/>
              </a:rPr>
              <a:t>s</a:t>
            </a:r>
            <a:r>
              <a:rPr sz="3200" b="1" spc="0" dirty="0" smtClean="0">
                <a:solidFill>
                  <a:schemeClr val="accent1">
                    <a:lumMod val="50000"/>
                  </a:schemeClr>
                </a:solidFill>
                <a:latin typeface="Calibri"/>
                <a:cs typeface="Calibri"/>
              </a:rPr>
              <a:t>ue</a:t>
            </a:r>
            <a:r>
              <a:rPr sz="3200" b="1" spc="-20" dirty="0" smtClean="0">
                <a:solidFill>
                  <a:schemeClr val="accent1">
                    <a:lumMod val="50000"/>
                  </a:schemeClr>
                </a:solidFill>
                <a:latin typeface="Calibri"/>
                <a:cs typeface="Calibri"/>
              </a:rPr>
              <a:t> </a:t>
            </a:r>
            <a:r>
              <a:rPr sz="3200" b="1" spc="-35" dirty="0" smtClean="0">
                <a:solidFill>
                  <a:schemeClr val="accent1">
                    <a:lumMod val="50000"/>
                  </a:schemeClr>
                </a:solidFill>
                <a:latin typeface="Calibri"/>
                <a:cs typeface="Calibri"/>
              </a:rPr>
              <a:t>w</a:t>
            </a:r>
            <a:r>
              <a:rPr sz="3200" b="1" spc="0" dirty="0" smtClean="0">
                <a:solidFill>
                  <a:schemeClr val="accent1">
                    <a:lumMod val="50000"/>
                  </a:schemeClr>
                </a:solidFill>
                <a:latin typeface="Calibri"/>
                <a:cs typeface="Calibri"/>
              </a:rPr>
              <a:t>as </a:t>
            </a:r>
            <a:r>
              <a:rPr sz="3200" b="1" spc="-35"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eimpla</a:t>
            </a:r>
            <a:r>
              <a:rPr sz="3200" b="1" spc="-15" dirty="0" smtClean="0">
                <a:solidFill>
                  <a:schemeClr val="accent1">
                    <a:lumMod val="50000"/>
                  </a:schemeClr>
                </a:solidFill>
                <a:latin typeface="Calibri"/>
                <a:cs typeface="Calibri"/>
              </a:rPr>
              <a:t>n</a:t>
            </a:r>
            <a:r>
              <a:rPr sz="3200" b="1" spc="-30" dirty="0" smtClean="0">
                <a:solidFill>
                  <a:schemeClr val="accent1">
                    <a:lumMod val="50000"/>
                  </a:schemeClr>
                </a:solidFill>
                <a:latin typeface="Calibri"/>
                <a:cs typeface="Calibri"/>
              </a:rPr>
              <a:t>t</a:t>
            </a:r>
            <a:r>
              <a:rPr sz="3200" b="1" spc="0" dirty="0" smtClean="0">
                <a:solidFill>
                  <a:schemeClr val="accent1">
                    <a:lumMod val="50000"/>
                  </a:schemeClr>
                </a:solidFill>
                <a:latin typeface="Calibri"/>
                <a:cs typeface="Calibri"/>
              </a:rPr>
              <a:t>ed</a:t>
            </a:r>
            <a:r>
              <a:rPr sz="3200" b="1" spc="-60"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o</a:t>
            </a:r>
            <a:r>
              <a:rPr sz="3200" b="1" spc="-25" dirty="0" smtClean="0">
                <a:solidFill>
                  <a:schemeClr val="accent1">
                    <a:lumMod val="50000"/>
                  </a:schemeClr>
                </a:solidFill>
                <a:latin typeface="Calibri"/>
                <a:cs typeface="Calibri"/>
              </a:rPr>
              <a:t>n</a:t>
            </a:r>
            <a:r>
              <a:rPr sz="3200" b="1" spc="-35" dirty="0" smtClean="0">
                <a:solidFill>
                  <a:schemeClr val="accent1">
                    <a:lumMod val="50000"/>
                  </a:schemeClr>
                </a:solidFill>
                <a:latin typeface="Calibri"/>
                <a:cs typeface="Calibri"/>
              </a:rPr>
              <a:t>t</a:t>
            </a:r>
            <a:r>
              <a:rPr sz="3200" b="1" spc="0" dirty="0" smtClean="0">
                <a:solidFill>
                  <a:schemeClr val="accent1">
                    <a:lumMod val="50000"/>
                  </a:schemeClr>
                </a:solidFill>
                <a:latin typeface="Calibri"/>
                <a:cs typeface="Calibri"/>
              </a:rPr>
              <a:t>o the </a:t>
            </a:r>
            <a:r>
              <a:rPr sz="3200" b="1" spc="-40"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emaining</a:t>
            </a:r>
            <a:r>
              <a:rPr sz="3200" b="1" spc="-35"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o</a:t>
            </a:r>
            <a:r>
              <a:rPr sz="3200" b="1" spc="-60" dirty="0" smtClean="0">
                <a:solidFill>
                  <a:schemeClr val="accent1">
                    <a:lumMod val="50000"/>
                  </a:schemeClr>
                </a:solidFill>
                <a:latin typeface="Calibri"/>
                <a:cs typeface="Calibri"/>
              </a:rPr>
              <a:t>v</a:t>
            </a:r>
            <a:r>
              <a:rPr sz="3200" b="1" spc="0" dirty="0" smtClean="0">
                <a:solidFill>
                  <a:schemeClr val="accent1">
                    <a:lumMod val="50000"/>
                  </a:schemeClr>
                </a:solidFill>
                <a:latin typeface="Calibri"/>
                <a:cs typeface="Calibri"/>
              </a:rPr>
              <a:t>a</a:t>
            </a:r>
            <a:r>
              <a:rPr sz="3200" b="1" spc="15"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y a</a:t>
            </a:r>
            <a:r>
              <a:rPr sz="3200" b="1" spc="-10" dirty="0" smtClean="0">
                <a:solidFill>
                  <a:schemeClr val="accent1">
                    <a:lumMod val="50000"/>
                  </a:schemeClr>
                </a:solidFill>
                <a:latin typeface="Calibri"/>
                <a:cs typeface="Calibri"/>
              </a:rPr>
              <a:t>f</a:t>
            </a:r>
            <a:r>
              <a:rPr sz="3200" b="1" spc="-30" dirty="0" smtClean="0">
                <a:solidFill>
                  <a:schemeClr val="accent1">
                    <a:lumMod val="50000"/>
                  </a:schemeClr>
                </a:solidFill>
                <a:latin typeface="Calibri"/>
                <a:cs typeface="Calibri"/>
              </a:rPr>
              <a:t>t</a:t>
            </a:r>
            <a:r>
              <a:rPr sz="3200" b="1" spc="0" dirty="0" smtClean="0">
                <a:solidFill>
                  <a:schemeClr val="accent1">
                    <a:lumMod val="50000"/>
                  </a:schemeClr>
                </a:solidFill>
                <a:latin typeface="Calibri"/>
                <a:cs typeface="Calibri"/>
              </a:rPr>
              <a:t>er</a:t>
            </a:r>
            <a:r>
              <a:rPr sz="3200" b="1" spc="-15" dirty="0" smtClean="0">
                <a:solidFill>
                  <a:schemeClr val="accent1">
                    <a:lumMod val="50000"/>
                  </a:schemeClr>
                </a:solidFill>
                <a:latin typeface="Calibri"/>
                <a:cs typeface="Calibri"/>
              </a:rPr>
              <a:t> </a:t>
            </a:r>
            <a:r>
              <a:rPr sz="3200" b="1" spc="-35" dirty="0" smtClean="0">
                <a:solidFill>
                  <a:schemeClr val="accent1">
                    <a:lumMod val="50000"/>
                  </a:schemeClr>
                </a:solidFill>
                <a:latin typeface="Calibri"/>
                <a:cs typeface="Calibri"/>
              </a:rPr>
              <a:t>r</a:t>
            </a:r>
            <a:r>
              <a:rPr sz="3200" b="1" spc="0" dirty="0" smtClean="0">
                <a:solidFill>
                  <a:schemeClr val="accent1">
                    <a:lumMod val="50000"/>
                  </a:schemeClr>
                </a:solidFill>
                <a:latin typeface="Calibri"/>
                <a:cs typeface="Calibri"/>
              </a:rPr>
              <a:t>emo</a:t>
            </a:r>
            <a:r>
              <a:rPr sz="3200" b="1" spc="-60" dirty="0" smtClean="0">
                <a:solidFill>
                  <a:schemeClr val="accent1">
                    <a:lumMod val="50000"/>
                  </a:schemeClr>
                </a:solidFill>
                <a:latin typeface="Calibri"/>
                <a:cs typeface="Calibri"/>
              </a:rPr>
              <a:t>v</a:t>
            </a:r>
            <a:r>
              <a:rPr sz="3200" b="1" spc="0" dirty="0" smtClean="0">
                <a:solidFill>
                  <a:schemeClr val="accent1">
                    <a:lumMod val="50000"/>
                  </a:schemeClr>
                </a:solidFill>
                <a:latin typeface="Calibri"/>
                <a:cs typeface="Calibri"/>
              </a:rPr>
              <a:t>al of </a:t>
            </a:r>
            <a:r>
              <a:rPr sz="3200" b="1" spc="5" dirty="0" smtClean="0">
                <a:solidFill>
                  <a:schemeClr val="accent1">
                    <a:lumMod val="50000"/>
                  </a:schemeClr>
                </a:solidFill>
                <a:latin typeface="Calibri"/>
                <a:cs typeface="Calibri"/>
              </a:rPr>
              <a:t>t</a:t>
            </a:r>
            <a:r>
              <a:rPr sz="3200" b="1" spc="0" dirty="0" smtClean="0">
                <a:solidFill>
                  <a:schemeClr val="accent1">
                    <a:lumMod val="50000"/>
                  </a:schemeClr>
                </a:solidFill>
                <a:latin typeface="Calibri"/>
                <a:cs typeface="Calibri"/>
              </a:rPr>
              <a:t>he n</a:t>
            </a:r>
            <a:r>
              <a:rPr sz="3200" b="1" spc="-25" dirty="0" smtClean="0">
                <a:solidFill>
                  <a:schemeClr val="accent1">
                    <a:lumMod val="50000"/>
                  </a:schemeClr>
                </a:solidFill>
                <a:latin typeface="Calibri"/>
                <a:cs typeface="Calibri"/>
              </a:rPr>
              <a:t>a</a:t>
            </a:r>
            <a:r>
              <a:rPr sz="3200" b="1" spc="0" dirty="0" smtClean="0">
                <a:solidFill>
                  <a:schemeClr val="accent1">
                    <a:lumMod val="50000"/>
                  </a:schemeClr>
                </a:solidFill>
                <a:latin typeface="Calibri"/>
                <a:cs typeface="Calibri"/>
              </a:rPr>
              <a:t>ti</a:t>
            </a:r>
            <a:r>
              <a:rPr sz="3200" b="1" spc="-15" dirty="0" smtClean="0">
                <a:solidFill>
                  <a:schemeClr val="accent1">
                    <a:lumMod val="50000"/>
                  </a:schemeClr>
                </a:solidFill>
                <a:latin typeface="Calibri"/>
                <a:cs typeface="Calibri"/>
              </a:rPr>
              <a:t>v</a:t>
            </a:r>
            <a:r>
              <a:rPr sz="3200" b="1" spc="0" dirty="0" smtClean="0">
                <a:solidFill>
                  <a:schemeClr val="accent1">
                    <a:lumMod val="50000"/>
                  </a:schemeClr>
                </a:solidFill>
                <a:latin typeface="Calibri"/>
                <a:cs typeface="Calibri"/>
              </a:rPr>
              <a:t>e</a:t>
            </a:r>
            <a:r>
              <a:rPr sz="3200" b="1" spc="-35" dirty="0" smtClean="0">
                <a:solidFill>
                  <a:schemeClr val="accent1">
                    <a:lumMod val="50000"/>
                  </a:schemeClr>
                </a:solidFill>
                <a:latin typeface="Calibri"/>
                <a:cs typeface="Calibri"/>
              </a:rPr>
              <a:t> </a:t>
            </a:r>
            <a:r>
              <a:rPr sz="3200" b="1" spc="0" dirty="0" smtClean="0">
                <a:solidFill>
                  <a:schemeClr val="accent1">
                    <a:lumMod val="50000"/>
                  </a:schemeClr>
                </a:solidFill>
                <a:latin typeface="Calibri"/>
                <a:cs typeface="Calibri"/>
              </a:rPr>
              <a:t>cor</a:t>
            </a:r>
            <a:r>
              <a:rPr sz="3200" b="1" spc="-30" dirty="0" smtClean="0">
                <a:solidFill>
                  <a:schemeClr val="accent1">
                    <a:lumMod val="50000"/>
                  </a:schemeClr>
                </a:solidFill>
                <a:latin typeface="Calibri"/>
                <a:cs typeface="Calibri"/>
              </a:rPr>
              <a:t>t</a:t>
            </a:r>
            <a:r>
              <a:rPr sz="3200" b="1" spc="-55" dirty="0" smtClean="0">
                <a:solidFill>
                  <a:schemeClr val="accent1">
                    <a:lumMod val="50000"/>
                  </a:schemeClr>
                </a:solidFill>
                <a:latin typeface="Calibri"/>
                <a:cs typeface="Calibri"/>
              </a:rPr>
              <a:t>e</a:t>
            </a:r>
            <a:r>
              <a:rPr sz="3200" b="1" spc="0" dirty="0" smtClean="0">
                <a:solidFill>
                  <a:schemeClr val="accent1">
                    <a:lumMod val="50000"/>
                  </a:schemeClr>
                </a:solidFill>
                <a:latin typeface="Calibri"/>
                <a:cs typeface="Calibri"/>
              </a:rPr>
              <a:t>x.</a:t>
            </a:r>
            <a:endParaRPr sz="3200">
              <a:solidFill>
                <a:schemeClr val="accent1">
                  <a:lumMod val="50000"/>
                </a:schemeClr>
              </a:solidFill>
              <a:latin typeface="Calibri"/>
              <a:cs typeface="Calibri"/>
            </a:endParaRPr>
          </a:p>
        </p:txBody>
      </p:sp>
      <p:sp>
        <p:nvSpPr>
          <p:cNvPr id="8" name="object 4"/>
          <p:cNvSpPr/>
          <p:nvPr/>
        </p:nvSpPr>
        <p:spPr>
          <a:xfrm>
            <a:off x="4843271" y="228600"/>
            <a:ext cx="3826764" cy="6344412"/>
          </a:xfrm>
          <a:prstGeom prst="rect">
            <a:avLst/>
          </a:prstGeom>
          <a:blipFill>
            <a:blip r:embed="rId2" cstate="print"/>
            <a:stretch>
              <a:fillRect/>
            </a:stretch>
          </a:blipFill>
        </p:spPr>
        <p:txBody>
          <a:bodyPr wrap="square" lIns="0" tIns="0" rIns="0" bIns="0" rtlCol="0">
            <a:noAutofit/>
          </a:bodyPr>
          <a:lstStyle/>
          <a:p>
            <a:endParaRPr/>
          </a:p>
        </p:txBody>
      </p:sp>
      <p:sp>
        <p:nvSpPr>
          <p:cNvPr id="9" name="object 5"/>
          <p:cNvSpPr/>
          <p:nvPr/>
        </p:nvSpPr>
        <p:spPr>
          <a:xfrm>
            <a:off x="762000" y="6249923"/>
            <a:ext cx="2328672" cy="192023"/>
          </a:xfrm>
          <a:prstGeom prst="rect">
            <a:avLst/>
          </a:prstGeom>
          <a:blipFill>
            <a:blip r:embed="rId3" cstate="print"/>
            <a:stretch>
              <a:fillRect/>
            </a:stretch>
          </a:blipFill>
        </p:spPr>
        <p:txBody>
          <a:bodyPr wrap="square" lIns="0" tIns="0" rIns="0" bIns="0" rtlCol="0">
            <a:noAutofit/>
          </a:bodyPr>
          <a:lstStyle/>
          <a:p>
            <a:endParaRPr/>
          </a:p>
        </p:txBody>
      </p:sp>
      <p:sp>
        <p:nvSpPr>
          <p:cNvPr id="10" name="object 6"/>
          <p:cNvSpPr/>
          <p:nvPr/>
        </p:nvSpPr>
        <p:spPr>
          <a:xfrm>
            <a:off x="736091" y="6063996"/>
            <a:ext cx="3043427" cy="182879"/>
          </a:xfrm>
          <a:prstGeom prst="rect">
            <a:avLst/>
          </a:prstGeom>
          <a:blipFill>
            <a:blip r:embed="rId4" cstate="print"/>
            <a:stretch>
              <a:fillRect/>
            </a:stretch>
          </a:blipFill>
        </p:spPr>
        <p:txBody>
          <a:bodyPr wrap="square" lIns="0" tIns="0" rIns="0" bIns="0" rtlCol="0">
            <a:noAutofit/>
          </a:bodyPr>
          <a:lstStyle/>
          <a:p>
            <a:endParaRPr/>
          </a:p>
        </p:txBody>
      </p:sp>
      <p:sp>
        <p:nvSpPr>
          <p:cNvPr id="11" name="object 7"/>
          <p:cNvSpPr/>
          <p:nvPr/>
        </p:nvSpPr>
        <p:spPr>
          <a:xfrm>
            <a:off x="775716" y="6441947"/>
            <a:ext cx="1037844" cy="266700"/>
          </a:xfrm>
          <a:prstGeom prst="rect">
            <a:avLst/>
          </a:prstGeom>
          <a:blipFill>
            <a:blip r:embed="rId5" cstate="print"/>
            <a:stretch>
              <a:fillRect/>
            </a:stretch>
          </a:blipFill>
        </p:spPr>
        <p:txBody>
          <a:bodyPr wrap="square" lIns="0" tIns="0" rIns="0" bIns="0" rtlCol="0">
            <a:noAutofit/>
          </a:bodyPr>
          <a:lstStyle/>
          <a:p>
            <a:endParaRPr/>
          </a:p>
        </p:txBody>
      </p:sp>
    </p:spTree>
    <p:extLst>
      <p:ext uri="{BB962C8B-B14F-4D97-AF65-F5344CB8AC3E}">
        <p14:creationId xmlns:p14="http://schemas.microsoft.com/office/powerpoint/2010/main" val="82057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4"/>
          <p:cNvSpPr/>
          <p:nvPr/>
        </p:nvSpPr>
        <p:spPr>
          <a:xfrm>
            <a:off x="1996579" y="1174458"/>
            <a:ext cx="5503177" cy="4664279"/>
          </a:xfrm>
          <a:prstGeom prst="rect">
            <a:avLst/>
          </a:prstGeom>
          <a:blipFill>
            <a:blip r:embed="rId2" cstate="print"/>
            <a:stretch>
              <a:fillRect/>
            </a:stretch>
          </a:blipFill>
        </p:spPr>
        <p:txBody>
          <a:bodyPr wrap="square" lIns="0" tIns="0" rIns="0" bIns="0" rtlCol="0">
            <a:noAutofit/>
          </a:bodyPr>
          <a:lstStyle/>
          <a:p>
            <a:endParaRPr/>
          </a:p>
        </p:txBody>
      </p:sp>
      <p:sp>
        <p:nvSpPr>
          <p:cNvPr id="11" name="object 7"/>
          <p:cNvSpPr/>
          <p:nvPr/>
        </p:nvSpPr>
        <p:spPr>
          <a:xfrm>
            <a:off x="510791" y="6828728"/>
            <a:ext cx="8616461" cy="0"/>
          </a:xfrm>
          <a:custGeom>
            <a:avLst/>
            <a:gdLst/>
            <a:ahLst/>
            <a:cxnLst/>
            <a:rect l="l" t="t" r="r" b="b"/>
            <a:pathLst>
              <a:path w="8616461">
                <a:moveTo>
                  <a:pt x="0" y="0"/>
                </a:moveTo>
                <a:lnTo>
                  <a:pt x="8616461" y="0"/>
                </a:lnTo>
              </a:path>
            </a:pathLst>
          </a:custGeom>
          <a:ln w="33494">
            <a:solidFill>
              <a:srgbClr val="6B6B6B"/>
            </a:solidFill>
          </a:ln>
        </p:spPr>
        <p:txBody>
          <a:bodyPr wrap="square" lIns="0" tIns="0" rIns="0" bIns="0" rtlCol="0">
            <a:noAutofit/>
          </a:bodyPr>
          <a:lstStyle/>
          <a:p>
            <a:endParaRPr/>
          </a:p>
        </p:txBody>
      </p:sp>
      <p:sp>
        <p:nvSpPr>
          <p:cNvPr id="14" name="object 10"/>
          <p:cNvSpPr txBox="1"/>
          <p:nvPr/>
        </p:nvSpPr>
        <p:spPr>
          <a:xfrm>
            <a:off x="5681366" y="6034823"/>
            <a:ext cx="2988310" cy="592455"/>
          </a:xfrm>
          <a:prstGeom prst="rect">
            <a:avLst/>
          </a:prstGeom>
        </p:spPr>
        <p:txBody>
          <a:bodyPr vert="horz" wrap="square" lIns="0" tIns="0" rIns="0" bIns="0" rtlCol="0">
            <a:noAutofit/>
          </a:bodyPr>
          <a:lstStyle/>
          <a:p>
            <a:pPr marL="12700">
              <a:lnSpc>
                <a:spcPct val="100000"/>
              </a:lnSpc>
            </a:pPr>
            <a:r>
              <a:rPr sz="950" spc="65" dirty="0" smtClean="0">
                <a:solidFill>
                  <a:srgbClr val="424244"/>
                </a:solidFill>
                <a:latin typeface="Times New Roman"/>
                <a:cs typeface="Times New Roman"/>
              </a:rPr>
              <a:t>ftrtili</a:t>
            </a:r>
            <a:r>
              <a:rPr sz="950" spc="-5" dirty="0" smtClean="0">
                <a:solidFill>
                  <a:srgbClr val="424244"/>
                </a:solidFill>
                <a:latin typeface="Times New Roman"/>
                <a:cs typeface="Times New Roman"/>
              </a:rPr>
              <a:t>t</a:t>
            </a:r>
            <a:r>
              <a:rPr sz="950" spc="55" dirty="0" smtClean="0">
                <a:solidFill>
                  <a:srgbClr val="646464"/>
                </a:solidFill>
                <a:latin typeface="Times New Roman"/>
                <a:cs typeface="Times New Roman"/>
              </a:rPr>
              <a:t>y</a:t>
            </a:r>
            <a:r>
              <a:rPr sz="950" spc="-45" dirty="0" smtClean="0">
                <a:solidFill>
                  <a:srgbClr val="646464"/>
                </a:solidFill>
                <a:latin typeface="Times New Roman"/>
                <a:cs typeface="Times New Roman"/>
              </a:rPr>
              <a:t> </a:t>
            </a:r>
            <a:r>
              <a:rPr sz="950" spc="60" dirty="0" smtClean="0">
                <a:solidFill>
                  <a:srgbClr val="424244"/>
                </a:solidFill>
                <a:latin typeface="Times New Roman"/>
                <a:cs typeface="Times New Roman"/>
              </a:rPr>
              <a:t>p</a:t>
            </a:r>
            <a:r>
              <a:rPr sz="950" spc="65" dirty="0" smtClean="0">
                <a:solidFill>
                  <a:srgbClr val="424244"/>
                </a:solidFill>
                <a:latin typeface="Times New Roman"/>
                <a:cs typeface="Times New Roman"/>
              </a:rPr>
              <a:t>r</a:t>
            </a:r>
            <a:r>
              <a:rPr sz="950" spc="25" dirty="0" smtClean="0">
                <a:solidFill>
                  <a:srgbClr val="7C7C7C"/>
                </a:solidFill>
                <a:latin typeface="Times New Roman"/>
                <a:cs typeface="Times New Roman"/>
              </a:rPr>
              <a:t>t</a:t>
            </a:r>
            <a:r>
              <a:rPr sz="950" spc="15" dirty="0" smtClean="0">
                <a:solidFill>
                  <a:srgbClr val="7C7C7C"/>
                </a:solidFill>
                <a:latin typeface="Times New Roman"/>
                <a:cs typeface="Times New Roman"/>
              </a:rPr>
              <a:t>«</a:t>
            </a:r>
            <a:r>
              <a:rPr sz="950" spc="45" dirty="0" smtClean="0">
                <a:solidFill>
                  <a:srgbClr val="545454"/>
                </a:solidFill>
                <a:latin typeface="Times New Roman"/>
                <a:cs typeface="Times New Roman"/>
              </a:rPr>
              <a:t>trv</a:t>
            </a:r>
            <a:r>
              <a:rPr sz="950" spc="70" dirty="0" smtClean="0">
                <a:solidFill>
                  <a:srgbClr val="545454"/>
                </a:solidFill>
                <a:latin typeface="Times New Roman"/>
                <a:cs typeface="Times New Roman"/>
              </a:rPr>
              <a:t>a</a:t>
            </a:r>
            <a:r>
              <a:rPr sz="950" spc="60" dirty="0" smtClean="0">
                <a:solidFill>
                  <a:srgbClr val="1D1D21"/>
                </a:solidFill>
                <a:latin typeface="Times New Roman"/>
                <a:cs typeface="Times New Roman"/>
              </a:rPr>
              <a:t>l</a:t>
            </a:r>
            <a:r>
              <a:rPr sz="950" spc="-35" dirty="0" smtClean="0">
                <a:solidFill>
                  <a:srgbClr val="646464"/>
                </a:solidFill>
                <a:latin typeface="Times New Roman"/>
                <a:cs typeface="Times New Roman"/>
              </a:rPr>
              <a:t>ion</a:t>
            </a:r>
            <a:r>
              <a:rPr sz="950" spc="80" dirty="0" smtClean="0">
                <a:solidFill>
                  <a:srgbClr val="646464"/>
                </a:solidFill>
                <a:latin typeface="Times New Roman"/>
                <a:cs typeface="Times New Roman"/>
              </a:rPr>
              <a:t> </a:t>
            </a:r>
            <a:r>
              <a:rPr sz="950" spc="0" dirty="0" smtClean="0">
                <a:solidFill>
                  <a:srgbClr val="646464"/>
                </a:solidFill>
                <a:latin typeface="Times New Roman"/>
                <a:cs typeface="Times New Roman"/>
              </a:rPr>
              <a:t>in</a:t>
            </a:r>
            <a:r>
              <a:rPr sz="950" spc="-60" dirty="0" smtClean="0">
                <a:solidFill>
                  <a:srgbClr val="646464"/>
                </a:solidFill>
                <a:latin typeface="Times New Roman"/>
                <a:cs typeface="Times New Roman"/>
              </a:rPr>
              <a:t> </a:t>
            </a:r>
            <a:r>
              <a:rPr sz="950" spc="185" dirty="0" smtClean="0">
                <a:solidFill>
                  <a:srgbClr val="424244"/>
                </a:solidFill>
                <a:latin typeface="Times New Roman"/>
                <a:cs typeface="Times New Roman"/>
              </a:rPr>
              <a:t>"o</a:t>
            </a:r>
            <a:r>
              <a:rPr sz="950" spc="265" dirty="0" smtClean="0">
                <a:solidFill>
                  <a:srgbClr val="424244"/>
                </a:solidFill>
                <a:latin typeface="Times New Roman"/>
                <a:cs typeface="Times New Roman"/>
              </a:rPr>
              <a:t>n</a:t>
            </a:r>
            <a:r>
              <a:rPr sz="950" spc="70" dirty="0" smtClean="0">
                <a:solidFill>
                  <a:srgbClr val="7C7C7C"/>
                </a:solidFill>
                <a:latin typeface="Times New Roman"/>
                <a:cs typeface="Times New Roman"/>
              </a:rPr>
              <a:t>r</a:t>
            </a:r>
            <a:r>
              <a:rPr sz="950" spc="-85" dirty="0" smtClean="0">
                <a:solidFill>
                  <a:srgbClr val="424244"/>
                </a:solidFill>
                <a:latin typeface="Times New Roman"/>
                <a:cs typeface="Times New Roman"/>
              </a:rPr>
              <a:t>n</a:t>
            </a:r>
            <a:r>
              <a:rPr sz="950" spc="90" dirty="0" smtClean="0">
                <a:solidFill>
                  <a:srgbClr val="424244"/>
                </a:solidFill>
                <a:latin typeface="Times New Roman"/>
                <a:cs typeface="Times New Roman"/>
              </a:rPr>
              <a:t> </a:t>
            </a:r>
            <a:r>
              <a:rPr sz="950" spc="140" dirty="0" smtClean="0">
                <a:solidFill>
                  <a:srgbClr val="545454"/>
                </a:solidFill>
                <a:latin typeface="Times New Roman"/>
                <a:cs typeface="Times New Roman"/>
              </a:rPr>
              <a:t>"i</a:t>
            </a:r>
            <a:r>
              <a:rPr sz="950" spc="40" dirty="0" smtClean="0">
                <a:solidFill>
                  <a:srgbClr val="545454"/>
                </a:solidFill>
                <a:latin typeface="Times New Roman"/>
                <a:cs typeface="Times New Roman"/>
              </a:rPr>
              <a:t>t</a:t>
            </a:r>
            <a:r>
              <a:rPr sz="950" spc="-80" dirty="0" smtClean="0">
                <a:solidFill>
                  <a:srgbClr val="2D2D34"/>
                </a:solidFill>
                <a:latin typeface="Times New Roman"/>
                <a:cs typeface="Times New Roman"/>
              </a:rPr>
              <a:t>h</a:t>
            </a:r>
            <a:r>
              <a:rPr sz="950" spc="20" dirty="0" smtClean="0">
                <a:solidFill>
                  <a:srgbClr val="2D2D34"/>
                </a:solidFill>
                <a:latin typeface="Times New Roman"/>
                <a:cs typeface="Times New Roman"/>
              </a:rPr>
              <a:t> </a:t>
            </a:r>
            <a:r>
              <a:rPr sz="950" spc="90" dirty="0" smtClean="0">
                <a:solidFill>
                  <a:srgbClr val="7C7C7C"/>
                </a:solidFill>
                <a:latin typeface="Times New Roman"/>
                <a:cs typeface="Times New Roman"/>
              </a:rPr>
              <a:t>onriao</a:t>
            </a:r>
            <a:r>
              <a:rPr sz="950" spc="-15" dirty="0" smtClean="0">
                <a:solidFill>
                  <a:srgbClr val="7C7C7C"/>
                </a:solidFill>
                <a:latin typeface="Times New Roman"/>
                <a:cs typeface="Times New Roman"/>
              </a:rPr>
              <a:t> </a:t>
            </a:r>
            <a:r>
              <a:rPr sz="950" spc="190" dirty="0" smtClean="0">
                <a:solidFill>
                  <a:srgbClr val="646464"/>
                </a:solidFill>
                <a:latin typeface="Times New Roman"/>
                <a:cs typeface="Times New Roman"/>
              </a:rPr>
              <a:t>t</a:t>
            </a:r>
            <a:r>
              <a:rPr sz="950" spc="-10" dirty="0" smtClean="0">
                <a:solidFill>
                  <a:srgbClr val="424244"/>
                </a:solidFill>
                <a:latin typeface="Times New Roman"/>
                <a:cs typeface="Times New Roman"/>
              </a:rPr>
              <a:t>o</a:t>
            </a:r>
            <a:r>
              <a:rPr sz="950" spc="45" dirty="0" smtClean="0">
                <a:solidFill>
                  <a:srgbClr val="424244"/>
                </a:solidFill>
                <a:latin typeface="Times New Roman"/>
                <a:cs typeface="Times New Roman"/>
              </a:rPr>
              <a:t>d</a:t>
            </a:r>
            <a:r>
              <a:rPr sz="950" spc="-10" dirty="0" smtClean="0">
                <a:solidFill>
                  <a:srgbClr val="646464"/>
                </a:solidFill>
                <a:latin typeface="Times New Roman"/>
                <a:cs typeface="Times New Roman"/>
              </a:rPr>
              <a:t>o</a:t>
            </a:r>
            <a:r>
              <a:rPr sz="950" spc="35" dirty="0" smtClean="0">
                <a:solidFill>
                  <a:srgbClr val="646464"/>
                </a:solidFill>
                <a:latin typeface="Times New Roman"/>
                <a:cs typeface="Times New Roman"/>
              </a:rPr>
              <a:t>m</a:t>
            </a:r>
            <a:r>
              <a:rPr sz="950" spc="125" dirty="0" smtClean="0">
                <a:solidFill>
                  <a:srgbClr val="424244"/>
                </a:solidFill>
                <a:latin typeface="Times New Roman"/>
                <a:cs typeface="Times New Roman"/>
              </a:rPr>
              <a:t>t</a:t>
            </a:r>
            <a:r>
              <a:rPr sz="950" spc="10" dirty="0" smtClean="0">
                <a:solidFill>
                  <a:srgbClr val="646464"/>
                </a:solidFill>
                <a:latin typeface="Times New Roman"/>
                <a:cs typeface="Times New Roman"/>
              </a:rPr>
              <a:t>tri</a:t>
            </a:r>
            <a:r>
              <a:rPr sz="950" spc="5" dirty="0" smtClean="0">
                <a:solidFill>
                  <a:srgbClr val="646464"/>
                </a:solidFill>
                <a:latin typeface="Times New Roman"/>
                <a:cs typeface="Times New Roman"/>
              </a:rPr>
              <a:t>o</a:t>
            </a:r>
            <a:r>
              <a:rPr sz="950" spc="-30" dirty="0" smtClean="0">
                <a:solidFill>
                  <a:srgbClr val="424244"/>
                </a:solidFill>
                <a:latin typeface="Times New Roman"/>
                <a:cs typeface="Times New Roman"/>
              </a:rPr>
              <a:t>5is</a:t>
            </a:r>
            <a:endParaRPr sz="950">
              <a:latin typeface="Times New Roman"/>
              <a:cs typeface="Times New Roman"/>
            </a:endParaRPr>
          </a:p>
          <a:p>
            <a:pPr marL="20955">
              <a:lnSpc>
                <a:spcPct val="100000"/>
              </a:lnSpc>
              <a:spcBef>
                <a:spcPts val="275"/>
              </a:spcBef>
            </a:pPr>
            <a:r>
              <a:rPr sz="850" spc="-25" dirty="0" smtClean="0">
                <a:solidFill>
                  <a:srgbClr val="9C9C9C"/>
                </a:solidFill>
                <a:latin typeface="Times New Roman"/>
                <a:cs typeface="Times New Roman"/>
              </a:rPr>
              <a:t>[</a:t>
            </a:r>
            <a:r>
              <a:rPr sz="850" spc="80" dirty="0" smtClean="0">
                <a:solidFill>
                  <a:srgbClr val="7C7C7C"/>
                </a:solidFill>
                <a:latin typeface="Times New Roman"/>
                <a:cs typeface="Times New Roman"/>
              </a:rPr>
              <a:t>rrncltn</a:t>
            </a:r>
            <a:r>
              <a:rPr sz="850" spc="10" dirty="0" smtClean="0">
                <a:solidFill>
                  <a:srgbClr val="7C7C7C"/>
                </a:solidFill>
                <a:latin typeface="Times New Roman"/>
                <a:cs typeface="Times New Roman"/>
              </a:rPr>
              <a:t> </a:t>
            </a:r>
            <a:r>
              <a:rPr sz="800" spc="65" dirty="0" smtClean="0">
                <a:solidFill>
                  <a:srgbClr val="7C7C7C"/>
                </a:solidFill>
                <a:latin typeface="Arial"/>
                <a:cs typeface="Arial"/>
              </a:rPr>
              <a:t>il</a:t>
            </a:r>
            <a:r>
              <a:rPr sz="800" spc="120" dirty="0" smtClean="0">
                <a:solidFill>
                  <a:srgbClr val="7C7C7C"/>
                </a:solidFill>
                <a:latin typeface="Arial"/>
                <a:cs typeface="Arial"/>
              </a:rPr>
              <a:t>l</a:t>
            </a:r>
            <a:r>
              <a:rPr sz="850" spc="75" dirty="0" smtClean="0">
                <a:solidFill>
                  <a:srgbClr val="7C7C7C"/>
                </a:solidFill>
                <a:latin typeface="Times New Roman"/>
                <a:cs typeface="Times New Roman"/>
              </a:rPr>
              <a:t>Slowlt.,.</a:t>
            </a:r>
            <a:r>
              <a:rPr sz="850" spc="130" dirty="0" smtClean="0">
                <a:solidFill>
                  <a:srgbClr val="7C7C7C"/>
                </a:solidFill>
                <a:latin typeface="Times New Roman"/>
                <a:cs typeface="Times New Roman"/>
              </a:rPr>
              <a:t>U</a:t>
            </a:r>
            <a:r>
              <a:rPr sz="850" spc="180" dirty="0" smtClean="0">
                <a:solidFill>
                  <a:srgbClr val="9C9C9C"/>
                </a:solidFill>
                <a:latin typeface="Times New Roman"/>
                <a:cs typeface="Times New Roman"/>
              </a:rPr>
              <a:t>,</a:t>
            </a:r>
            <a:r>
              <a:rPr sz="850" spc="229" dirty="0" smtClean="0">
                <a:solidFill>
                  <a:srgbClr val="7C7C7C"/>
                </a:solidFill>
                <a:latin typeface="Times New Roman"/>
                <a:cs typeface="Times New Roman"/>
              </a:rPr>
              <a:t>I'-</a:t>
            </a:r>
            <a:r>
              <a:rPr sz="850" spc="90" dirty="0" smtClean="0">
                <a:solidFill>
                  <a:srgbClr val="7C7C7C"/>
                </a:solidFill>
                <a:latin typeface="Times New Roman"/>
                <a:cs typeface="Times New Roman"/>
              </a:rPr>
              <a:t> </a:t>
            </a:r>
            <a:r>
              <a:rPr sz="850" spc="150" dirty="0" smtClean="0">
                <a:solidFill>
                  <a:srgbClr val="7C7C7C"/>
                </a:solidFill>
                <a:latin typeface="Times New Roman"/>
                <a:cs typeface="Times New Roman"/>
              </a:rPr>
              <a:t>IMl.Juon </a:t>
            </a:r>
            <a:r>
              <a:rPr sz="850" spc="-75" dirty="0" smtClean="0">
                <a:solidFill>
                  <a:srgbClr val="7C7C7C"/>
                </a:solidFill>
                <a:latin typeface="Times New Roman"/>
                <a:cs typeface="Times New Roman"/>
              </a:rPr>
              <a:t> </a:t>
            </a:r>
            <a:r>
              <a:rPr sz="850" spc="25" dirty="0" smtClean="0">
                <a:solidFill>
                  <a:srgbClr val="7C7C7C"/>
                </a:solidFill>
                <a:latin typeface="Times New Roman"/>
                <a:cs typeface="Times New Roman"/>
              </a:rPr>
              <a:t>l</a:t>
            </a:r>
            <a:r>
              <a:rPr sz="850" spc="245" dirty="0" smtClean="0">
                <a:solidFill>
                  <a:srgbClr val="9C9C9C"/>
                </a:solidFill>
                <a:latin typeface="Times New Roman"/>
                <a:cs typeface="Times New Roman"/>
              </a:rPr>
              <a:t>.</a:t>
            </a:r>
            <a:r>
              <a:rPr sz="850" spc="65" dirty="0" smtClean="0">
                <a:solidFill>
                  <a:srgbClr val="7C7C7C"/>
                </a:solidFill>
                <a:latin typeface="Times New Roman"/>
                <a:cs typeface="Times New Roman"/>
              </a:rPr>
              <a:t>lt</a:t>
            </a:r>
            <a:r>
              <a:rPr sz="850" spc="215" dirty="0" smtClean="0">
                <a:solidFill>
                  <a:srgbClr val="7C7C7C"/>
                </a:solidFill>
                <a:latin typeface="Times New Roman"/>
                <a:cs typeface="Times New Roman"/>
              </a:rPr>
              <a:t>U</a:t>
            </a:r>
            <a:r>
              <a:rPr sz="850" spc="-130" dirty="0" smtClean="0">
                <a:solidFill>
                  <a:srgbClr val="9C9C9C"/>
                </a:solidFill>
                <a:latin typeface="Times New Roman"/>
                <a:cs typeface="Times New Roman"/>
              </a:rPr>
              <a:t>J</a:t>
            </a:r>
            <a:endParaRPr sz="850">
              <a:latin typeface="Times New Roman"/>
              <a:cs typeface="Times New Roman"/>
            </a:endParaRPr>
          </a:p>
          <a:p>
            <a:pPr>
              <a:lnSpc>
                <a:spcPts val="550"/>
              </a:lnSpc>
              <a:spcBef>
                <a:spcPts val="21"/>
              </a:spcBef>
            </a:pPr>
            <a:endParaRPr sz="550"/>
          </a:p>
          <a:p>
            <a:pPr marL="45720">
              <a:lnSpc>
                <a:spcPct val="100000"/>
              </a:lnSpc>
            </a:pPr>
            <a:r>
              <a:rPr sz="1300" spc="85" dirty="0" smtClean="0">
                <a:solidFill>
                  <a:srgbClr val="1D1D21"/>
                </a:solidFill>
                <a:latin typeface="Times New Roman"/>
                <a:cs typeface="Times New Roman"/>
              </a:rPr>
              <a:t>J</a:t>
            </a:r>
            <a:r>
              <a:rPr sz="1300" spc="-60" dirty="0" smtClean="0">
                <a:solidFill>
                  <a:srgbClr val="424244"/>
                </a:solidFill>
                <a:latin typeface="Times New Roman"/>
                <a:cs typeface="Times New Roman"/>
              </a:rPr>
              <a:t>acqu</a:t>
            </a:r>
            <a:r>
              <a:rPr sz="1300" spc="-75" dirty="0" smtClean="0">
                <a:solidFill>
                  <a:srgbClr val="424244"/>
                </a:solidFill>
                <a:latin typeface="Times New Roman"/>
                <a:cs typeface="Times New Roman"/>
              </a:rPr>
              <a:t>e</a:t>
            </a:r>
            <a:r>
              <a:rPr sz="1300" spc="-10" dirty="0" smtClean="0">
                <a:solidFill>
                  <a:srgbClr val="7C7C7C"/>
                </a:solidFill>
                <a:latin typeface="Times New Roman"/>
                <a:cs typeface="Times New Roman"/>
              </a:rPr>
              <a:t>s</a:t>
            </a:r>
            <a:r>
              <a:rPr sz="1300" spc="-100" dirty="0" smtClean="0">
                <a:solidFill>
                  <a:srgbClr val="7C7C7C"/>
                </a:solidFill>
                <a:latin typeface="Times New Roman"/>
                <a:cs typeface="Times New Roman"/>
              </a:rPr>
              <a:t> </a:t>
            </a:r>
            <a:r>
              <a:rPr sz="1300" spc="-85" dirty="0" smtClean="0">
                <a:solidFill>
                  <a:srgbClr val="2D2D34"/>
                </a:solidFill>
                <a:latin typeface="Times New Roman"/>
                <a:cs typeface="Times New Roman"/>
              </a:rPr>
              <a:t>D</a:t>
            </a:r>
            <a:r>
              <a:rPr sz="1300" spc="-125" dirty="0" smtClean="0">
                <a:solidFill>
                  <a:srgbClr val="646464"/>
                </a:solidFill>
                <a:latin typeface="Times New Roman"/>
                <a:cs typeface="Times New Roman"/>
              </a:rPr>
              <a:t>o</a:t>
            </a:r>
            <a:r>
              <a:rPr sz="1300" spc="-125" dirty="0" smtClean="0">
                <a:solidFill>
                  <a:srgbClr val="1D1D21"/>
                </a:solidFill>
                <a:latin typeface="Times New Roman"/>
                <a:cs typeface="Times New Roman"/>
              </a:rPr>
              <a:t>n</a:t>
            </a:r>
            <a:r>
              <a:rPr sz="1300" spc="-195" dirty="0" smtClean="0">
                <a:solidFill>
                  <a:srgbClr val="1D1D21"/>
                </a:solidFill>
                <a:latin typeface="Times New Roman"/>
                <a:cs typeface="Times New Roman"/>
              </a:rPr>
              <a:t> </a:t>
            </a:r>
            <a:r>
              <a:rPr sz="1300" spc="-60" dirty="0" smtClean="0">
                <a:solidFill>
                  <a:srgbClr val="424244"/>
                </a:solidFill>
                <a:latin typeface="Times New Roman"/>
                <a:cs typeface="Times New Roman"/>
              </a:rPr>
              <a:t>n</a:t>
            </a:r>
            <a:r>
              <a:rPr sz="1300" spc="-70" dirty="0" smtClean="0">
                <a:solidFill>
                  <a:srgbClr val="646464"/>
                </a:solidFill>
                <a:latin typeface="Times New Roman"/>
                <a:cs typeface="Times New Roman"/>
              </a:rPr>
              <a:t>ez</a:t>
            </a:r>
            <a:endParaRPr sz="1300">
              <a:latin typeface="Times New Roman"/>
              <a:cs typeface="Times New Roman"/>
            </a:endParaRPr>
          </a:p>
        </p:txBody>
      </p:sp>
      <p:sp>
        <p:nvSpPr>
          <p:cNvPr id="15" name="TextBox 14"/>
          <p:cNvSpPr txBox="1"/>
          <p:nvPr/>
        </p:nvSpPr>
        <p:spPr>
          <a:xfrm>
            <a:off x="838200" y="304800"/>
            <a:ext cx="7086600" cy="584775"/>
          </a:xfrm>
          <a:prstGeom prst="rect">
            <a:avLst/>
          </a:prstGeom>
          <a:noFill/>
        </p:spPr>
        <p:txBody>
          <a:bodyPr wrap="square" rtlCol="1">
            <a:spAutoFit/>
          </a:bodyPr>
          <a:lstStyle/>
          <a:p>
            <a:pPr algn="ctr"/>
            <a:r>
              <a:rPr lang="en-US" sz="3200" b="1" dirty="0" smtClean="0">
                <a:solidFill>
                  <a:schemeClr val="accent1">
                    <a:lumMod val="50000"/>
                  </a:schemeClr>
                </a:solidFill>
              </a:rPr>
              <a:t>At Second Look </a:t>
            </a:r>
            <a:r>
              <a:rPr lang="en-US" sz="3200" b="1" dirty="0" err="1" smtClean="0">
                <a:solidFill>
                  <a:schemeClr val="accent1">
                    <a:lumMod val="50000"/>
                  </a:schemeClr>
                </a:solidFill>
              </a:rPr>
              <a:t>Laparascopy</a:t>
            </a:r>
            <a:endParaRPr lang="fa-IR" sz="3200" b="1" dirty="0">
              <a:solidFill>
                <a:schemeClr val="accent1">
                  <a:lumMod val="50000"/>
                </a:schemeClr>
              </a:solidFill>
            </a:endParaRPr>
          </a:p>
        </p:txBody>
      </p:sp>
    </p:spTree>
    <p:extLst>
      <p:ext uri="{BB962C8B-B14F-4D97-AF65-F5344CB8AC3E}">
        <p14:creationId xmlns:p14="http://schemas.microsoft.com/office/powerpoint/2010/main" val="336013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p:cNvSpPr/>
          <p:nvPr/>
        </p:nvSpPr>
        <p:spPr>
          <a:xfrm>
            <a:off x="0" y="0"/>
            <a:ext cx="9144000" cy="6858000"/>
          </a:xfrm>
          <a:prstGeom prst="rect">
            <a:avLst/>
          </a:prstGeom>
          <a:blipFill>
            <a:blip r:embed="rId2" cstate="print"/>
            <a:stretch>
              <a:fillRect/>
            </a:stretch>
          </a:blipFill>
        </p:spPr>
        <p:txBody>
          <a:bodyPr wrap="square" lIns="0" tIns="0" rIns="0" bIns="0" rtlCol="0">
            <a:noAutofit/>
          </a:bodyPr>
          <a:lstStyle/>
          <a:p>
            <a:endParaRPr/>
          </a:p>
        </p:txBody>
      </p:sp>
      <p:sp>
        <p:nvSpPr>
          <p:cNvPr id="7" name="object 3"/>
          <p:cNvSpPr/>
          <p:nvPr/>
        </p:nvSpPr>
        <p:spPr>
          <a:xfrm>
            <a:off x="2895600" y="533400"/>
            <a:ext cx="5905500" cy="542544"/>
          </a:xfrm>
          <a:prstGeom prst="rect">
            <a:avLst/>
          </a:prstGeom>
          <a:blipFill>
            <a:blip r:embed="rId3" cstate="print"/>
            <a:stretch>
              <a:fillRect/>
            </a:stretch>
          </a:blipFill>
        </p:spPr>
        <p:txBody>
          <a:bodyPr wrap="square" lIns="0" tIns="0" rIns="0" bIns="0" rtlCol="0">
            <a:noAutofit/>
          </a:bodyPr>
          <a:lstStyle/>
          <a:p>
            <a:endParaRPr>
              <a:solidFill>
                <a:schemeClr val="accent1">
                  <a:lumMod val="50000"/>
                </a:schemeClr>
              </a:solidFill>
            </a:endParaRPr>
          </a:p>
        </p:txBody>
      </p:sp>
    </p:spTree>
    <p:extLst>
      <p:ext uri="{BB962C8B-B14F-4D97-AF65-F5344CB8AC3E}">
        <p14:creationId xmlns:p14="http://schemas.microsoft.com/office/powerpoint/2010/main" val="2135034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sp>
        <p:nvSpPr>
          <p:cNvPr id="4" name="Footer Placeholder 3"/>
          <p:cNvSpPr>
            <a:spLocks noGrp="1"/>
          </p:cNvSpPr>
          <p:nvPr>
            <p:ph type="ftr" sz="quarter" idx="11"/>
          </p:nvPr>
        </p:nvSpPr>
        <p:spPr/>
        <p:txBody>
          <a:bodyPr/>
          <a:lstStyle/>
          <a:p>
            <a:pPr algn="ctr">
              <a:defRPr/>
            </a:pPr>
            <a:r>
              <a:rPr lang="fr-FR" b="1" smtClean="0">
                <a:solidFill>
                  <a:schemeClr val="accent1">
                    <a:lumMod val="75000"/>
                  </a:schemeClr>
                </a:solidFill>
              </a:rPr>
              <a:t>22</a:t>
            </a:r>
            <a:r>
              <a:rPr lang="fr-FR" b="1" baseline="30000" smtClean="0">
                <a:solidFill>
                  <a:schemeClr val="accent1">
                    <a:lumMod val="75000"/>
                  </a:schemeClr>
                </a:solidFill>
              </a:rPr>
              <a:t>nd</a:t>
            </a:r>
            <a:r>
              <a:rPr lang="fr-FR" b="1" smtClean="0">
                <a:solidFill>
                  <a:schemeClr val="accent1">
                    <a:lumMod val="75000"/>
                  </a:schemeClr>
                </a:solidFill>
              </a:rPr>
              <a:t> October &amp; 23</a:t>
            </a:r>
            <a:r>
              <a:rPr lang="fr-FR" b="1" baseline="30000" smtClean="0">
                <a:solidFill>
                  <a:schemeClr val="accent1">
                    <a:lumMod val="75000"/>
                  </a:schemeClr>
                </a:solidFill>
              </a:rPr>
              <a:t>rd</a:t>
            </a:r>
            <a:r>
              <a:rPr lang="fr-FR" b="1" smtClean="0">
                <a:solidFill>
                  <a:schemeClr val="accent1">
                    <a:lumMod val="75000"/>
                  </a:schemeClr>
                </a:solidFill>
              </a:rPr>
              <a:t> October 2016 - IPSEN Masterclass</a:t>
            </a:r>
            <a:endParaRPr lang="fr-FR" b="1" dirty="0">
              <a:solidFill>
                <a:schemeClr val="accent1">
                  <a:lumMod val="75000"/>
                </a:schemeClr>
              </a:solidFill>
            </a:endParaRPr>
          </a:p>
        </p:txBody>
      </p:sp>
      <p:sp>
        <p:nvSpPr>
          <p:cNvPr id="5" name="Slide Number Placeholder 4"/>
          <p:cNvSpPr>
            <a:spLocks noGrp="1"/>
          </p:cNvSpPr>
          <p:nvPr>
            <p:ph type="sldNum" sz="quarter" idx="12"/>
          </p:nvPr>
        </p:nvSpPr>
        <p:spPr/>
        <p:txBody>
          <a:bodyPr/>
          <a:lstStyle/>
          <a:p>
            <a:fld id="{5D421880-7DDB-DB48-853F-71FB1BE7D86E}" type="slidenum">
              <a:rPr lang="fr-FR" smtClean="0"/>
              <a:t>28</a:t>
            </a:fld>
            <a:endParaRPr lang="fr-FR"/>
          </a:p>
        </p:txBody>
      </p:sp>
      <p:sp>
        <p:nvSpPr>
          <p:cNvPr id="6" name="object 4"/>
          <p:cNvSpPr/>
          <p:nvPr/>
        </p:nvSpPr>
        <p:spPr>
          <a:xfrm>
            <a:off x="169163" y="381000"/>
            <a:ext cx="8827008" cy="2310384"/>
          </a:xfrm>
          <a:prstGeom prst="rect">
            <a:avLst/>
          </a:prstGeom>
          <a:blipFill>
            <a:blip r:embed="rId2" cstate="print"/>
            <a:stretch>
              <a:fillRect/>
            </a:stretch>
          </a:blipFill>
        </p:spPr>
        <p:txBody>
          <a:bodyPr wrap="square" lIns="0" tIns="0" rIns="0" bIns="0" rtlCol="0">
            <a:noAutofit/>
          </a:bodyPr>
          <a:lstStyle/>
          <a:p>
            <a:endParaRPr/>
          </a:p>
        </p:txBody>
      </p:sp>
      <p:sp>
        <p:nvSpPr>
          <p:cNvPr id="7" name="object 3"/>
          <p:cNvSpPr txBox="1"/>
          <p:nvPr/>
        </p:nvSpPr>
        <p:spPr>
          <a:xfrm>
            <a:off x="1061110" y="3288868"/>
            <a:ext cx="7419340" cy="2483485"/>
          </a:xfrm>
          <a:prstGeom prst="rect">
            <a:avLst/>
          </a:prstGeom>
        </p:spPr>
        <p:txBody>
          <a:bodyPr vert="horz" wrap="square" lIns="0" tIns="0" rIns="0" bIns="0" rtlCol="0">
            <a:noAutofit/>
          </a:bodyPr>
          <a:lstStyle/>
          <a:p>
            <a:pPr marL="354965" marR="12700" indent="-342900">
              <a:lnSpc>
                <a:spcPct val="100299"/>
              </a:lnSpc>
              <a:buClr>
                <a:srgbClr val="0053A6"/>
              </a:buClr>
              <a:buFont typeface="Arial"/>
              <a:buChar char="•"/>
              <a:tabLst>
                <a:tab pos="354965" algn="l"/>
              </a:tabLst>
            </a:pPr>
            <a:r>
              <a:rPr sz="4000" b="1" spc="-30" dirty="0" smtClean="0">
                <a:latin typeface="Calibri"/>
                <a:cs typeface="Calibri"/>
              </a:rPr>
              <a:t>O</a:t>
            </a:r>
            <a:r>
              <a:rPr sz="4000" b="1" spc="-80" dirty="0" smtClean="0">
                <a:latin typeface="Calibri"/>
                <a:cs typeface="Calibri"/>
              </a:rPr>
              <a:t>v</a:t>
            </a:r>
            <a:r>
              <a:rPr sz="4000" b="1" spc="-15" dirty="0" smtClean="0">
                <a:latin typeface="Calibri"/>
                <a:cs typeface="Calibri"/>
              </a:rPr>
              <a:t>ari</a:t>
            </a:r>
            <a:r>
              <a:rPr sz="4000" b="1" spc="-30" dirty="0" smtClean="0">
                <a:latin typeface="Calibri"/>
                <a:cs typeface="Calibri"/>
              </a:rPr>
              <a:t>a</a:t>
            </a:r>
            <a:r>
              <a:rPr sz="4000" b="1" spc="-25" dirty="0" smtClean="0">
                <a:latin typeface="Calibri"/>
                <a:cs typeface="Calibri"/>
              </a:rPr>
              <a:t>n</a:t>
            </a:r>
            <a:r>
              <a:rPr sz="4000" b="1" spc="20" dirty="0" smtClean="0">
                <a:latin typeface="Calibri"/>
                <a:cs typeface="Calibri"/>
              </a:rPr>
              <a:t> </a:t>
            </a:r>
            <a:r>
              <a:rPr sz="4000" b="1" spc="-30" dirty="0" smtClean="0">
                <a:latin typeface="Calibri"/>
                <a:cs typeface="Calibri"/>
              </a:rPr>
              <a:t>c</a:t>
            </a:r>
            <a:r>
              <a:rPr sz="4000" b="1" spc="-20" dirty="0" smtClean="0">
                <a:latin typeface="Calibri"/>
                <a:cs typeface="Calibri"/>
              </a:rPr>
              <a:t>or</a:t>
            </a:r>
            <a:r>
              <a:rPr sz="4000" b="1" spc="-75" dirty="0" smtClean="0">
                <a:latin typeface="Calibri"/>
                <a:cs typeface="Calibri"/>
              </a:rPr>
              <a:t>t</a:t>
            </a:r>
            <a:r>
              <a:rPr sz="4000" b="1" spc="-80" dirty="0" smtClean="0">
                <a:latin typeface="Calibri"/>
                <a:cs typeface="Calibri"/>
              </a:rPr>
              <a:t>e</a:t>
            </a:r>
            <a:r>
              <a:rPr sz="4000" b="1" spc="0" dirty="0" smtClean="0">
                <a:latin typeface="Calibri"/>
                <a:cs typeface="Calibri"/>
              </a:rPr>
              <a:t>x</a:t>
            </a:r>
            <a:r>
              <a:rPr sz="4000" b="1" spc="15" dirty="0" smtClean="0">
                <a:latin typeface="Calibri"/>
                <a:cs typeface="Calibri"/>
              </a:rPr>
              <a:t> </a:t>
            </a:r>
            <a:r>
              <a:rPr sz="4000" b="1" spc="-20" dirty="0" smtClean="0">
                <a:latin typeface="Calibri"/>
                <a:cs typeface="Calibri"/>
              </a:rPr>
              <a:t>cr</a:t>
            </a:r>
            <a:r>
              <a:rPr sz="4000" b="1" spc="-65" dirty="0" smtClean="0">
                <a:latin typeface="Calibri"/>
                <a:cs typeface="Calibri"/>
              </a:rPr>
              <a:t>y</a:t>
            </a:r>
            <a:r>
              <a:rPr sz="4000" b="1" spc="-25" dirty="0" smtClean="0">
                <a:latin typeface="Calibri"/>
                <a:cs typeface="Calibri"/>
              </a:rPr>
              <a:t>op</a:t>
            </a:r>
            <a:r>
              <a:rPr sz="4000" b="1" spc="-70" dirty="0" smtClean="0">
                <a:latin typeface="Calibri"/>
                <a:cs typeface="Calibri"/>
              </a:rPr>
              <a:t>r</a:t>
            </a:r>
            <a:r>
              <a:rPr sz="4000" b="1" spc="-20" dirty="0" smtClean="0">
                <a:latin typeface="Calibri"/>
                <a:cs typeface="Calibri"/>
              </a:rPr>
              <a:t>ese</a:t>
            </a:r>
            <a:r>
              <a:rPr sz="4000" b="1" spc="25" dirty="0" smtClean="0">
                <a:latin typeface="Calibri"/>
                <a:cs typeface="Calibri"/>
              </a:rPr>
              <a:t>r</a:t>
            </a:r>
            <a:r>
              <a:rPr sz="4000" b="1" spc="-80" dirty="0" smtClean="0">
                <a:latin typeface="Calibri"/>
                <a:cs typeface="Calibri"/>
              </a:rPr>
              <a:t>v</a:t>
            </a:r>
            <a:r>
              <a:rPr sz="4000" b="1" spc="-65" dirty="0" smtClean="0">
                <a:latin typeface="Calibri"/>
                <a:cs typeface="Calibri"/>
              </a:rPr>
              <a:t>a</a:t>
            </a:r>
            <a:r>
              <a:rPr sz="4000" b="1" spc="-20" dirty="0" smtClean="0">
                <a:latin typeface="Calibri"/>
                <a:cs typeface="Calibri"/>
              </a:rPr>
              <a:t>tion should</a:t>
            </a:r>
            <a:r>
              <a:rPr sz="4000" b="1" spc="15" dirty="0" smtClean="0">
                <a:latin typeface="Calibri"/>
                <a:cs typeface="Calibri"/>
              </a:rPr>
              <a:t> </a:t>
            </a:r>
            <a:r>
              <a:rPr sz="4000" b="1" spc="-25" dirty="0" smtClean="0">
                <a:latin typeface="Calibri"/>
                <a:cs typeface="Calibri"/>
              </a:rPr>
              <a:t>be</a:t>
            </a:r>
            <a:r>
              <a:rPr sz="4000" b="1" spc="-5" dirty="0" smtClean="0">
                <a:latin typeface="Calibri"/>
                <a:cs typeface="Calibri"/>
              </a:rPr>
              <a:t> </a:t>
            </a:r>
            <a:r>
              <a:rPr sz="4000" b="1" spc="-25" dirty="0" smtClean="0">
                <a:latin typeface="Calibri"/>
                <a:cs typeface="Calibri"/>
              </a:rPr>
              <a:t>p</a:t>
            </a:r>
            <a:r>
              <a:rPr sz="4000" b="1" spc="-60" dirty="0" smtClean="0">
                <a:latin typeface="Calibri"/>
                <a:cs typeface="Calibri"/>
              </a:rPr>
              <a:t>r</a:t>
            </a:r>
            <a:r>
              <a:rPr sz="4000" b="1" spc="-25" dirty="0" smtClean="0">
                <a:latin typeface="Calibri"/>
                <a:cs typeface="Calibri"/>
              </a:rPr>
              <a:t>oposed</a:t>
            </a:r>
            <a:r>
              <a:rPr sz="4000" b="1" spc="25" dirty="0" smtClean="0">
                <a:latin typeface="Calibri"/>
                <a:cs typeface="Calibri"/>
              </a:rPr>
              <a:t> </a:t>
            </a:r>
            <a:r>
              <a:rPr sz="4000" b="1" spc="-60" dirty="0" smtClean="0">
                <a:latin typeface="Calibri"/>
                <a:cs typeface="Calibri"/>
              </a:rPr>
              <a:t>t</a:t>
            </a:r>
            <a:r>
              <a:rPr sz="4000" b="1" spc="-25" dirty="0" smtClean="0">
                <a:latin typeface="Calibri"/>
                <a:cs typeface="Calibri"/>
              </a:rPr>
              <a:t>o </a:t>
            </a:r>
            <a:r>
              <a:rPr sz="4000" b="1" spc="-15" dirty="0" smtClean="0">
                <a:latin typeface="Calibri"/>
                <a:cs typeface="Calibri"/>
              </a:rPr>
              <a:t>all </a:t>
            </a:r>
            <a:r>
              <a:rPr sz="4000" b="1" spc="-70" dirty="0" smtClean="0">
                <a:latin typeface="Calibri"/>
                <a:cs typeface="Calibri"/>
              </a:rPr>
              <a:t>w</a:t>
            </a:r>
            <a:r>
              <a:rPr sz="4000" b="1" spc="-25" dirty="0" smtClean="0">
                <a:latin typeface="Calibri"/>
                <a:cs typeface="Calibri"/>
              </a:rPr>
              <a:t>omen</a:t>
            </a:r>
            <a:r>
              <a:rPr sz="4000" b="1" spc="-10" dirty="0" smtClean="0">
                <a:latin typeface="Calibri"/>
                <a:cs typeface="Calibri"/>
              </a:rPr>
              <a:t> </a:t>
            </a:r>
            <a:r>
              <a:rPr sz="4000" b="1" spc="-65" dirty="0" smtClean="0">
                <a:latin typeface="Calibri"/>
                <a:cs typeface="Calibri"/>
              </a:rPr>
              <a:t>a</a:t>
            </a:r>
            <a:r>
              <a:rPr sz="4000" b="1" spc="-15" dirty="0" smtClean="0">
                <a:latin typeface="Calibri"/>
                <a:cs typeface="Calibri"/>
              </a:rPr>
              <a:t>t </a:t>
            </a:r>
            <a:r>
              <a:rPr sz="4000" b="1" spc="-20" dirty="0" smtClean="0">
                <a:latin typeface="Calibri"/>
                <a:cs typeface="Calibri"/>
              </a:rPr>
              <a:t>high</a:t>
            </a:r>
            <a:r>
              <a:rPr sz="4000" b="1" spc="15" dirty="0" smtClean="0">
                <a:latin typeface="Calibri"/>
                <a:cs typeface="Calibri"/>
              </a:rPr>
              <a:t> </a:t>
            </a:r>
            <a:r>
              <a:rPr sz="4000" b="1" spc="-15" dirty="0" smtClean="0">
                <a:latin typeface="Calibri"/>
                <a:cs typeface="Calibri"/>
              </a:rPr>
              <a:t>risk</a:t>
            </a:r>
            <a:r>
              <a:rPr sz="4000" b="1" spc="15" dirty="0" smtClean="0">
                <a:latin typeface="Calibri"/>
                <a:cs typeface="Calibri"/>
              </a:rPr>
              <a:t> </a:t>
            </a:r>
            <a:r>
              <a:rPr sz="4000" b="1" spc="-20" dirty="0" smtClean="0">
                <a:latin typeface="Calibri"/>
                <a:cs typeface="Calibri"/>
              </a:rPr>
              <a:t>of</a:t>
            </a:r>
            <a:r>
              <a:rPr sz="4000" b="1" spc="-5" dirty="0" smtClean="0">
                <a:latin typeface="Calibri"/>
                <a:cs typeface="Calibri"/>
              </a:rPr>
              <a:t> </a:t>
            </a:r>
            <a:r>
              <a:rPr sz="4000" b="1" spc="-20" dirty="0" smtClean="0">
                <a:latin typeface="Calibri"/>
                <a:cs typeface="Calibri"/>
              </a:rPr>
              <a:t>s</a:t>
            </a:r>
            <a:r>
              <a:rPr sz="4000" b="1" spc="-50" dirty="0" smtClean="0">
                <a:latin typeface="Calibri"/>
                <a:cs typeface="Calibri"/>
              </a:rPr>
              <a:t>e</a:t>
            </a:r>
            <a:r>
              <a:rPr sz="4000" b="1" spc="-55" dirty="0" smtClean="0">
                <a:latin typeface="Calibri"/>
                <a:cs typeface="Calibri"/>
              </a:rPr>
              <a:t>v</a:t>
            </a:r>
            <a:r>
              <a:rPr sz="4000" b="1" spc="0" dirty="0" smtClean="0">
                <a:latin typeface="Calibri"/>
                <a:cs typeface="Calibri"/>
              </a:rPr>
              <a:t>e</a:t>
            </a:r>
            <a:r>
              <a:rPr sz="4000" b="1" spc="-50" dirty="0" smtClean="0">
                <a:latin typeface="Calibri"/>
                <a:cs typeface="Calibri"/>
              </a:rPr>
              <a:t>r</a:t>
            </a:r>
            <a:r>
              <a:rPr sz="4000" b="1" spc="-25" dirty="0" smtClean="0">
                <a:latin typeface="Calibri"/>
                <a:cs typeface="Calibri"/>
              </a:rPr>
              <a:t>e</a:t>
            </a:r>
            <a:r>
              <a:rPr sz="4000" b="1" spc="-5" dirty="0" smtClean="0">
                <a:latin typeface="Calibri"/>
                <a:cs typeface="Calibri"/>
              </a:rPr>
              <a:t> </a:t>
            </a:r>
            <a:r>
              <a:rPr sz="4000" b="1" spc="-50" dirty="0" smtClean="0">
                <a:latin typeface="Calibri"/>
                <a:cs typeface="Calibri"/>
              </a:rPr>
              <a:t>r</a:t>
            </a:r>
            <a:r>
              <a:rPr sz="4000" b="1" spc="-20" dirty="0" smtClean="0">
                <a:latin typeface="Calibri"/>
                <a:cs typeface="Calibri"/>
              </a:rPr>
              <a:t>ecur</a:t>
            </a:r>
            <a:r>
              <a:rPr sz="4000" b="1" spc="-70" dirty="0" smtClean="0">
                <a:latin typeface="Calibri"/>
                <a:cs typeface="Calibri"/>
              </a:rPr>
              <a:t>r</a:t>
            </a:r>
            <a:r>
              <a:rPr sz="4000" b="1" spc="-25" dirty="0" smtClean="0">
                <a:latin typeface="Calibri"/>
                <a:cs typeface="Calibri"/>
              </a:rPr>
              <a:t>e</a:t>
            </a:r>
            <a:r>
              <a:rPr sz="4000" b="1" spc="-55" dirty="0" smtClean="0">
                <a:latin typeface="Calibri"/>
                <a:cs typeface="Calibri"/>
              </a:rPr>
              <a:t>n</a:t>
            </a:r>
            <a:r>
              <a:rPr sz="4000" b="1" spc="-15" dirty="0" smtClean="0">
                <a:latin typeface="Calibri"/>
                <a:cs typeface="Calibri"/>
              </a:rPr>
              <a:t>t</a:t>
            </a:r>
            <a:r>
              <a:rPr sz="4000" b="1" spc="-10" dirty="0" smtClean="0">
                <a:latin typeface="Calibri"/>
                <a:cs typeface="Calibri"/>
              </a:rPr>
              <a:t> </a:t>
            </a:r>
            <a:r>
              <a:rPr sz="4000" b="1" spc="-40" dirty="0" smtClean="0">
                <a:latin typeface="Calibri"/>
                <a:cs typeface="Calibri"/>
              </a:rPr>
              <a:t>o</a:t>
            </a:r>
            <a:r>
              <a:rPr sz="4000" b="1" spc="-80" dirty="0" smtClean="0">
                <a:latin typeface="Calibri"/>
                <a:cs typeface="Calibri"/>
              </a:rPr>
              <a:t>v</a:t>
            </a:r>
            <a:r>
              <a:rPr sz="4000" b="1" spc="-15" dirty="0" smtClean="0">
                <a:latin typeface="Calibri"/>
                <a:cs typeface="Calibri"/>
              </a:rPr>
              <a:t>ari</a:t>
            </a:r>
            <a:r>
              <a:rPr sz="4000" b="1" spc="-30" dirty="0" smtClean="0">
                <a:latin typeface="Calibri"/>
                <a:cs typeface="Calibri"/>
              </a:rPr>
              <a:t>a</a:t>
            </a:r>
            <a:r>
              <a:rPr sz="4000" b="1" spc="-25" dirty="0" smtClean="0">
                <a:latin typeface="Calibri"/>
                <a:cs typeface="Calibri"/>
              </a:rPr>
              <a:t>n</a:t>
            </a:r>
            <a:r>
              <a:rPr sz="4000" b="1" spc="20" dirty="0" smtClean="0">
                <a:latin typeface="Calibri"/>
                <a:cs typeface="Calibri"/>
              </a:rPr>
              <a:t> </a:t>
            </a:r>
            <a:r>
              <a:rPr sz="4000" b="1" spc="-25" dirty="0" smtClean="0">
                <a:latin typeface="Calibri"/>
                <a:cs typeface="Calibri"/>
              </a:rPr>
              <a:t>endome</a:t>
            </a:r>
            <a:r>
              <a:rPr sz="4000" b="1" spc="-30" dirty="0" smtClean="0">
                <a:latin typeface="Calibri"/>
                <a:cs typeface="Calibri"/>
              </a:rPr>
              <a:t>t</a:t>
            </a:r>
            <a:r>
              <a:rPr sz="4000" b="1" spc="-20" dirty="0" smtClean="0">
                <a:latin typeface="Calibri"/>
                <a:cs typeface="Calibri"/>
              </a:rPr>
              <a:t>riomas.</a:t>
            </a:r>
            <a:endParaRPr sz="4000" dirty="0">
              <a:latin typeface="Calibri"/>
              <a:cs typeface="Calibri"/>
            </a:endParaRPr>
          </a:p>
        </p:txBody>
      </p:sp>
    </p:spTree>
    <p:extLst>
      <p:ext uri="{BB962C8B-B14F-4D97-AF65-F5344CB8AC3E}">
        <p14:creationId xmlns:p14="http://schemas.microsoft.com/office/powerpoint/2010/main" val="13190715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p:cNvSpPr/>
          <p:nvPr/>
        </p:nvSpPr>
        <p:spPr>
          <a:xfrm>
            <a:off x="505968" y="1095755"/>
            <a:ext cx="2011680" cy="1629156"/>
          </a:xfrm>
          <a:prstGeom prst="rect">
            <a:avLst/>
          </a:prstGeom>
          <a:blipFill>
            <a:blip r:embed="rId2" cstate="print"/>
            <a:stretch>
              <a:fillRect/>
            </a:stretch>
          </a:blipFill>
        </p:spPr>
        <p:txBody>
          <a:bodyPr wrap="square" lIns="0" tIns="0" rIns="0" bIns="0" rtlCol="0">
            <a:noAutofit/>
          </a:bodyPr>
          <a:lstStyle/>
          <a:p>
            <a:endParaRPr/>
          </a:p>
        </p:txBody>
      </p:sp>
      <p:sp>
        <p:nvSpPr>
          <p:cNvPr id="7" name="object 3"/>
          <p:cNvSpPr/>
          <p:nvPr/>
        </p:nvSpPr>
        <p:spPr>
          <a:xfrm>
            <a:off x="425195" y="2665476"/>
            <a:ext cx="2202180" cy="149351"/>
          </a:xfrm>
          <a:custGeom>
            <a:avLst/>
            <a:gdLst/>
            <a:ahLst/>
            <a:cxnLst/>
            <a:rect l="l" t="t" r="r" b="b"/>
            <a:pathLst>
              <a:path w="2202180" h="149351">
                <a:moveTo>
                  <a:pt x="0" y="149351"/>
                </a:moveTo>
                <a:lnTo>
                  <a:pt x="2202180" y="149351"/>
                </a:lnTo>
                <a:lnTo>
                  <a:pt x="2202180" y="0"/>
                </a:lnTo>
                <a:lnTo>
                  <a:pt x="0" y="0"/>
                </a:lnTo>
                <a:lnTo>
                  <a:pt x="0" y="149351"/>
                </a:lnTo>
                <a:close/>
              </a:path>
            </a:pathLst>
          </a:custGeom>
          <a:solidFill>
            <a:srgbClr val="FFFFFF"/>
          </a:solidFill>
        </p:spPr>
        <p:txBody>
          <a:bodyPr wrap="square" lIns="0" tIns="0" rIns="0" bIns="0" rtlCol="0">
            <a:noAutofit/>
          </a:bodyPr>
          <a:lstStyle/>
          <a:p>
            <a:endParaRPr/>
          </a:p>
        </p:txBody>
      </p:sp>
      <p:sp>
        <p:nvSpPr>
          <p:cNvPr id="8" name="object 4"/>
          <p:cNvSpPr/>
          <p:nvPr/>
        </p:nvSpPr>
        <p:spPr>
          <a:xfrm>
            <a:off x="394715" y="1053083"/>
            <a:ext cx="150876" cy="1702308"/>
          </a:xfrm>
          <a:custGeom>
            <a:avLst/>
            <a:gdLst/>
            <a:ahLst/>
            <a:cxnLst/>
            <a:rect l="l" t="t" r="r" b="b"/>
            <a:pathLst>
              <a:path w="150876" h="1702308">
                <a:moveTo>
                  <a:pt x="0" y="1702308"/>
                </a:moveTo>
                <a:lnTo>
                  <a:pt x="150876" y="1702308"/>
                </a:lnTo>
                <a:lnTo>
                  <a:pt x="150876" y="0"/>
                </a:lnTo>
                <a:lnTo>
                  <a:pt x="0" y="0"/>
                </a:lnTo>
                <a:lnTo>
                  <a:pt x="0" y="1702308"/>
                </a:lnTo>
                <a:close/>
              </a:path>
            </a:pathLst>
          </a:custGeom>
          <a:solidFill>
            <a:srgbClr val="FFFFFF"/>
          </a:solidFill>
        </p:spPr>
        <p:txBody>
          <a:bodyPr wrap="square" lIns="0" tIns="0" rIns="0" bIns="0" rtlCol="0">
            <a:noAutofit/>
          </a:bodyPr>
          <a:lstStyle/>
          <a:p>
            <a:endParaRPr/>
          </a:p>
        </p:txBody>
      </p:sp>
      <p:sp>
        <p:nvSpPr>
          <p:cNvPr id="9" name="object 5"/>
          <p:cNvSpPr/>
          <p:nvPr/>
        </p:nvSpPr>
        <p:spPr>
          <a:xfrm>
            <a:off x="467868" y="4507991"/>
            <a:ext cx="1943100" cy="1277112"/>
          </a:xfrm>
          <a:prstGeom prst="rect">
            <a:avLst/>
          </a:prstGeom>
          <a:blipFill>
            <a:blip r:embed="rId3" cstate="print"/>
            <a:stretch>
              <a:fillRect/>
            </a:stretch>
          </a:blipFill>
        </p:spPr>
        <p:txBody>
          <a:bodyPr wrap="square" lIns="0" tIns="0" rIns="0" bIns="0" rtlCol="0">
            <a:noAutofit/>
          </a:bodyPr>
          <a:lstStyle/>
          <a:p>
            <a:endParaRPr/>
          </a:p>
        </p:txBody>
      </p:sp>
      <p:sp>
        <p:nvSpPr>
          <p:cNvPr id="10" name="object 6"/>
          <p:cNvSpPr/>
          <p:nvPr/>
        </p:nvSpPr>
        <p:spPr>
          <a:xfrm>
            <a:off x="5436108" y="4799076"/>
            <a:ext cx="1726691" cy="1295400"/>
          </a:xfrm>
          <a:prstGeom prst="rect">
            <a:avLst/>
          </a:prstGeom>
          <a:blipFill>
            <a:blip r:embed="rId4" cstate="print"/>
            <a:stretch>
              <a:fillRect/>
            </a:stretch>
          </a:blipFill>
        </p:spPr>
        <p:txBody>
          <a:bodyPr wrap="square" lIns="0" tIns="0" rIns="0" bIns="0" rtlCol="0">
            <a:noAutofit/>
          </a:bodyPr>
          <a:lstStyle/>
          <a:p>
            <a:endParaRPr/>
          </a:p>
        </p:txBody>
      </p:sp>
      <p:sp>
        <p:nvSpPr>
          <p:cNvPr id="11" name="object 7"/>
          <p:cNvSpPr/>
          <p:nvPr/>
        </p:nvSpPr>
        <p:spPr>
          <a:xfrm>
            <a:off x="7034783" y="4794503"/>
            <a:ext cx="1714500" cy="1286256"/>
          </a:xfrm>
          <a:prstGeom prst="rect">
            <a:avLst/>
          </a:prstGeom>
          <a:blipFill>
            <a:blip r:embed="rId5" cstate="print"/>
            <a:stretch>
              <a:fillRect/>
            </a:stretch>
          </a:blipFill>
        </p:spPr>
        <p:txBody>
          <a:bodyPr wrap="square" lIns="0" tIns="0" rIns="0" bIns="0" rtlCol="0">
            <a:noAutofit/>
          </a:bodyPr>
          <a:lstStyle/>
          <a:p>
            <a:endParaRPr/>
          </a:p>
        </p:txBody>
      </p:sp>
      <p:sp>
        <p:nvSpPr>
          <p:cNvPr id="12" name="object 8"/>
          <p:cNvSpPr/>
          <p:nvPr/>
        </p:nvSpPr>
        <p:spPr>
          <a:xfrm>
            <a:off x="2555748" y="3448811"/>
            <a:ext cx="1008888" cy="755904"/>
          </a:xfrm>
          <a:prstGeom prst="rect">
            <a:avLst/>
          </a:prstGeom>
          <a:blipFill>
            <a:blip r:embed="rId6" cstate="print"/>
            <a:stretch>
              <a:fillRect/>
            </a:stretch>
          </a:blipFill>
        </p:spPr>
        <p:txBody>
          <a:bodyPr wrap="square" lIns="0" tIns="0" rIns="0" bIns="0" rtlCol="0">
            <a:noAutofit/>
          </a:bodyPr>
          <a:lstStyle/>
          <a:p>
            <a:endParaRPr/>
          </a:p>
        </p:txBody>
      </p:sp>
      <p:sp>
        <p:nvSpPr>
          <p:cNvPr id="13" name="object 9"/>
          <p:cNvSpPr/>
          <p:nvPr/>
        </p:nvSpPr>
        <p:spPr>
          <a:xfrm>
            <a:off x="8604504" y="4494276"/>
            <a:ext cx="504444" cy="1799844"/>
          </a:xfrm>
          <a:custGeom>
            <a:avLst/>
            <a:gdLst/>
            <a:ahLst/>
            <a:cxnLst/>
            <a:rect l="l" t="t" r="r" b="b"/>
            <a:pathLst>
              <a:path w="504444" h="1799844">
                <a:moveTo>
                  <a:pt x="0" y="1799844"/>
                </a:moveTo>
                <a:lnTo>
                  <a:pt x="504444" y="1799844"/>
                </a:lnTo>
                <a:lnTo>
                  <a:pt x="504444" y="0"/>
                </a:lnTo>
                <a:lnTo>
                  <a:pt x="0" y="0"/>
                </a:lnTo>
                <a:lnTo>
                  <a:pt x="0" y="1799844"/>
                </a:lnTo>
                <a:close/>
              </a:path>
            </a:pathLst>
          </a:custGeom>
          <a:solidFill>
            <a:srgbClr val="FFFFFF"/>
          </a:solidFill>
        </p:spPr>
        <p:txBody>
          <a:bodyPr wrap="square" lIns="0" tIns="0" rIns="0" bIns="0" rtlCol="0">
            <a:noAutofit/>
          </a:bodyPr>
          <a:lstStyle/>
          <a:p>
            <a:endParaRPr/>
          </a:p>
        </p:txBody>
      </p:sp>
      <p:sp>
        <p:nvSpPr>
          <p:cNvPr id="14" name="object 10"/>
          <p:cNvSpPr/>
          <p:nvPr/>
        </p:nvSpPr>
        <p:spPr>
          <a:xfrm>
            <a:off x="1171955" y="2852927"/>
            <a:ext cx="173735" cy="1655064"/>
          </a:xfrm>
          <a:custGeom>
            <a:avLst/>
            <a:gdLst/>
            <a:ahLst/>
            <a:cxnLst/>
            <a:rect l="l" t="t" r="r" b="b"/>
            <a:pathLst>
              <a:path w="173735" h="1655064">
                <a:moveTo>
                  <a:pt x="57912" y="1481328"/>
                </a:moveTo>
                <a:lnTo>
                  <a:pt x="0" y="1481328"/>
                </a:lnTo>
                <a:lnTo>
                  <a:pt x="86868" y="1655064"/>
                </a:lnTo>
                <a:lnTo>
                  <a:pt x="159257" y="1510284"/>
                </a:lnTo>
                <a:lnTo>
                  <a:pt x="57912" y="1510284"/>
                </a:lnTo>
                <a:lnTo>
                  <a:pt x="57912" y="1481328"/>
                </a:lnTo>
                <a:close/>
              </a:path>
              <a:path w="173735" h="1655064">
                <a:moveTo>
                  <a:pt x="115824" y="0"/>
                </a:moveTo>
                <a:lnTo>
                  <a:pt x="57912" y="0"/>
                </a:lnTo>
                <a:lnTo>
                  <a:pt x="57912" y="1510284"/>
                </a:lnTo>
                <a:lnTo>
                  <a:pt x="115824" y="1510284"/>
                </a:lnTo>
                <a:lnTo>
                  <a:pt x="115824" y="0"/>
                </a:lnTo>
                <a:close/>
              </a:path>
              <a:path w="173735" h="1655064">
                <a:moveTo>
                  <a:pt x="173735" y="1481328"/>
                </a:moveTo>
                <a:lnTo>
                  <a:pt x="115824" y="1481328"/>
                </a:lnTo>
                <a:lnTo>
                  <a:pt x="115824" y="1510284"/>
                </a:lnTo>
                <a:lnTo>
                  <a:pt x="159257" y="1510284"/>
                </a:lnTo>
                <a:lnTo>
                  <a:pt x="173735" y="1481328"/>
                </a:lnTo>
                <a:close/>
              </a:path>
            </a:pathLst>
          </a:custGeom>
          <a:solidFill>
            <a:srgbClr val="FF0000"/>
          </a:solidFill>
        </p:spPr>
        <p:txBody>
          <a:bodyPr wrap="square" lIns="0" tIns="0" rIns="0" bIns="0" rtlCol="0">
            <a:noAutofit/>
          </a:bodyPr>
          <a:lstStyle/>
          <a:p>
            <a:endParaRPr/>
          </a:p>
        </p:txBody>
      </p:sp>
      <p:sp>
        <p:nvSpPr>
          <p:cNvPr id="15" name="object 11"/>
          <p:cNvSpPr/>
          <p:nvPr/>
        </p:nvSpPr>
        <p:spPr>
          <a:xfrm>
            <a:off x="2542794" y="2034539"/>
            <a:ext cx="1741170" cy="890015"/>
          </a:xfrm>
          <a:custGeom>
            <a:avLst/>
            <a:gdLst/>
            <a:ahLst/>
            <a:cxnLst/>
            <a:rect l="l" t="t" r="r" b="b"/>
            <a:pathLst>
              <a:path w="1741170" h="890015">
                <a:moveTo>
                  <a:pt x="1572835" y="838233"/>
                </a:moveTo>
                <a:lnTo>
                  <a:pt x="1546986" y="890015"/>
                </a:lnTo>
                <a:lnTo>
                  <a:pt x="1741170" y="890015"/>
                </a:lnTo>
                <a:lnTo>
                  <a:pt x="1712023" y="851154"/>
                </a:lnTo>
                <a:lnTo>
                  <a:pt x="1598676" y="851154"/>
                </a:lnTo>
                <a:lnTo>
                  <a:pt x="1572835" y="838233"/>
                </a:lnTo>
                <a:close/>
              </a:path>
              <a:path w="1741170" h="890015">
                <a:moveTo>
                  <a:pt x="1598709" y="786400"/>
                </a:moveTo>
                <a:lnTo>
                  <a:pt x="1572835" y="838233"/>
                </a:lnTo>
                <a:lnTo>
                  <a:pt x="1598676" y="851154"/>
                </a:lnTo>
                <a:lnTo>
                  <a:pt x="1624583" y="799338"/>
                </a:lnTo>
                <a:lnTo>
                  <a:pt x="1598709" y="786400"/>
                </a:lnTo>
                <a:close/>
              </a:path>
              <a:path w="1741170" h="890015">
                <a:moveTo>
                  <a:pt x="1624583" y="734568"/>
                </a:moveTo>
                <a:lnTo>
                  <a:pt x="1598709" y="786400"/>
                </a:lnTo>
                <a:lnTo>
                  <a:pt x="1624583" y="799338"/>
                </a:lnTo>
                <a:lnTo>
                  <a:pt x="1598676" y="851154"/>
                </a:lnTo>
                <a:lnTo>
                  <a:pt x="1712023" y="851154"/>
                </a:lnTo>
                <a:lnTo>
                  <a:pt x="1624583" y="734568"/>
                </a:lnTo>
                <a:close/>
              </a:path>
              <a:path w="1741170" h="890015">
                <a:moveTo>
                  <a:pt x="25907" y="0"/>
                </a:moveTo>
                <a:lnTo>
                  <a:pt x="0" y="51815"/>
                </a:lnTo>
                <a:lnTo>
                  <a:pt x="1572835" y="838233"/>
                </a:lnTo>
                <a:lnTo>
                  <a:pt x="1598709" y="786400"/>
                </a:lnTo>
                <a:lnTo>
                  <a:pt x="25907" y="0"/>
                </a:lnTo>
                <a:close/>
              </a:path>
            </a:pathLst>
          </a:custGeom>
          <a:solidFill>
            <a:srgbClr val="FF0000"/>
          </a:solidFill>
        </p:spPr>
        <p:txBody>
          <a:bodyPr wrap="square" lIns="0" tIns="0" rIns="0" bIns="0" rtlCol="0">
            <a:noAutofit/>
          </a:bodyPr>
          <a:lstStyle/>
          <a:p>
            <a:endParaRPr/>
          </a:p>
        </p:txBody>
      </p:sp>
      <p:sp>
        <p:nvSpPr>
          <p:cNvPr id="16" name="object 12"/>
          <p:cNvSpPr txBox="1"/>
          <p:nvPr/>
        </p:nvSpPr>
        <p:spPr>
          <a:xfrm>
            <a:off x="763016" y="5819749"/>
            <a:ext cx="1814830" cy="696595"/>
          </a:xfrm>
          <a:prstGeom prst="rect">
            <a:avLst/>
          </a:prstGeom>
        </p:spPr>
        <p:txBody>
          <a:bodyPr vert="horz" wrap="square" lIns="0" tIns="0" rIns="0" bIns="0" rtlCol="0">
            <a:noAutofit/>
          </a:bodyPr>
          <a:lstStyle/>
          <a:p>
            <a:pPr marL="12700" marR="12700">
              <a:lnSpc>
                <a:spcPct val="110000"/>
              </a:lnSpc>
            </a:pPr>
            <a:r>
              <a:rPr sz="2000" b="1" dirty="0" smtClean="0">
                <a:latin typeface="Calibri"/>
                <a:cs typeface="Calibri"/>
              </a:rPr>
              <a:t>O</a:t>
            </a:r>
            <a:r>
              <a:rPr sz="2000" b="1" spc="-25" dirty="0" smtClean="0">
                <a:latin typeface="Calibri"/>
                <a:cs typeface="Calibri"/>
              </a:rPr>
              <a:t>v</a:t>
            </a:r>
            <a:r>
              <a:rPr sz="2000" b="1" spc="0" dirty="0" smtClean="0">
                <a:latin typeface="Calibri"/>
                <a:cs typeface="Calibri"/>
              </a:rPr>
              <a:t>a</a:t>
            </a:r>
            <a:r>
              <a:rPr sz="2000" b="1" spc="-15" dirty="0" smtClean="0">
                <a:latin typeface="Calibri"/>
                <a:cs typeface="Calibri"/>
              </a:rPr>
              <a:t>r</a:t>
            </a:r>
            <a:r>
              <a:rPr sz="2000" b="1" spc="0" dirty="0" smtClean="0">
                <a:latin typeface="Calibri"/>
                <a:cs typeface="Calibri"/>
              </a:rPr>
              <a:t>i</a:t>
            </a:r>
            <a:r>
              <a:rPr sz="2000" b="1" spc="-5" dirty="0" smtClean="0">
                <a:latin typeface="Calibri"/>
                <a:cs typeface="Calibri"/>
              </a:rPr>
              <a:t>a</a:t>
            </a:r>
            <a:r>
              <a:rPr sz="2000" b="1" spc="0" dirty="0" smtClean="0">
                <a:latin typeface="Calibri"/>
                <a:cs typeface="Calibri"/>
              </a:rPr>
              <a:t>n tiss</a:t>
            </a:r>
            <a:r>
              <a:rPr sz="2000" b="1" spc="5" dirty="0" smtClean="0">
                <a:latin typeface="Calibri"/>
                <a:cs typeface="Calibri"/>
              </a:rPr>
              <a:t>u</a:t>
            </a:r>
            <a:r>
              <a:rPr sz="2000" b="1" spc="0" dirty="0" smtClean="0">
                <a:latin typeface="Calibri"/>
                <a:cs typeface="Calibri"/>
              </a:rPr>
              <a:t>e c</a:t>
            </a:r>
            <a:r>
              <a:rPr sz="2000" b="1" spc="5" dirty="0" smtClean="0">
                <a:latin typeface="Calibri"/>
                <a:cs typeface="Calibri"/>
              </a:rPr>
              <a:t>r</a:t>
            </a:r>
            <a:r>
              <a:rPr sz="2000" b="1" spc="-30" dirty="0" smtClean="0">
                <a:latin typeface="Calibri"/>
                <a:cs typeface="Calibri"/>
              </a:rPr>
              <a:t>y</a:t>
            </a:r>
            <a:r>
              <a:rPr sz="2000" b="1" spc="0" dirty="0" smtClean="0">
                <a:latin typeface="Calibri"/>
                <a:cs typeface="Calibri"/>
              </a:rPr>
              <a:t>op</a:t>
            </a:r>
            <a:r>
              <a:rPr sz="2000" b="1" spc="-25" dirty="0" smtClean="0">
                <a:latin typeface="Calibri"/>
                <a:cs typeface="Calibri"/>
              </a:rPr>
              <a:t>r</a:t>
            </a:r>
            <a:r>
              <a:rPr sz="2000" b="1" spc="0" dirty="0" smtClean="0">
                <a:latin typeface="Calibri"/>
                <a:cs typeface="Calibri"/>
              </a:rPr>
              <a:t>ese</a:t>
            </a:r>
            <a:r>
              <a:rPr sz="2000" b="1" spc="5" dirty="0" smtClean="0">
                <a:latin typeface="Calibri"/>
                <a:cs typeface="Calibri"/>
              </a:rPr>
              <a:t>r</a:t>
            </a:r>
            <a:r>
              <a:rPr sz="2000" b="1" spc="-25" dirty="0" smtClean="0">
                <a:latin typeface="Calibri"/>
                <a:cs typeface="Calibri"/>
              </a:rPr>
              <a:t>v</a:t>
            </a:r>
            <a:r>
              <a:rPr sz="2000" b="1" spc="-30" dirty="0" smtClean="0">
                <a:latin typeface="Calibri"/>
                <a:cs typeface="Calibri"/>
              </a:rPr>
              <a:t>a</a:t>
            </a:r>
            <a:r>
              <a:rPr sz="2000" b="1" spc="0" dirty="0" smtClean="0">
                <a:latin typeface="Calibri"/>
                <a:cs typeface="Calibri"/>
              </a:rPr>
              <a:t>tion</a:t>
            </a:r>
            <a:endParaRPr sz="2000">
              <a:latin typeface="Calibri"/>
              <a:cs typeface="Calibri"/>
            </a:endParaRPr>
          </a:p>
        </p:txBody>
      </p:sp>
      <p:sp>
        <p:nvSpPr>
          <p:cNvPr id="17" name="object 13"/>
          <p:cNvSpPr txBox="1"/>
          <p:nvPr/>
        </p:nvSpPr>
        <p:spPr>
          <a:xfrm>
            <a:off x="2635123" y="1155446"/>
            <a:ext cx="1591945" cy="635635"/>
          </a:xfrm>
          <a:prstGeom prst="rect">
            <a:avLst/>
          </a:prstGeom>
        </p:spPr>
        <p:txBody>
          <a:bodyPr vert="horz" wrap="square" lIns="0" tIns="0" rIns="0" bIns="0" rtlCol="0">
            <a:noAutofit/>
          </a:bodyPr>
          <a:lstStyle/>
          <a:p>
            <a:pPr marL="12700" marR="12700">
              <a:lnSpc>
                <a:spcPct val="100000"/>
              </a:lnSpc>
            </a:pPr>
            <a:r>
              <a:rPr sz="2000" b="1" dirty="0" smtClean="0">
                <a:latin typeface="Calibri"/>
                <a:cs typeface="Calibri"/>
              </a:rPr>
              <a:t>Fl</a:t>
            </a:r>
            <a:r>
              <a:rPr sz="2000" b="1" spc="5" dirty="0" smtClean="0">
                <a:latin typeface="Calibri"/>
                <a:cs typeface="Calibri"/>
              </a:rPr>
              <a:t>u</a:t>
            </a:r>
            <a:r>
              <a:rPr sz="2000" b="1" spc="0" dirty="0" smtClean="0">
                <a:latin typeface="Calibri"/>
                <a:cs typeface="Calibri"/>
              </a:rPr>
              <a:t>id</a:t>
            </a:r>
            <a:r>
              <a:rPr sz="2000" b="1" spc="-30" dirty="0" smtClean="0">
                <a:latin typeface="Calibri"/>
                <a:cs typeface="Calibri"/>
              </a:rPr>
              <a:t> </a:t>
            </a:r>
            <a:r>
              <a:rPr sz="2000" b="1" spc="0" dirty="0" smtClean="0">
                <a:latin typeface="Calibri"/>
                <a:cs typeface="Calibri"/>
              </a:rPr>
              <a:t>with imm</a:t>
            </a:r>
            <a:r>
              <a:rPr sz="2000" b="1" spc="-30" dirty="0" smtClean="0">
                <a:latin typeface="Calibri"/>
                <a:cs typeface="Calibri"/>
              </a:rPr>
              <a:t>a</a:t>
            </a:r>
            <a:r>
              <a:rPr sz="2000" b="1" spc="0" dirty="0" smtClean="0">
                <a:latin typeface="Calibri"/>
                <a:cs typeface="Calibri"/>
              </a:rPr>
              <a:t>tu</a:t>
            </a:r>
            <a:r>
              <a:rPr sz="2000" b="1" spc="-25" dirty="0" smtClean="0">
                <a:latin typeface="Calibri"/>
                <a:cs typeface="Calibri"/>
              </a:rPr>
              <a:t>r</a:t>
            </a:r>
            <a:r>
              <a:rPr sz="2000" b="1" spc="0" dirty="0" smtClean="0">
                <a:latin typeface="Calibri"/>
                <a:cs typeface="Calibri"/>
              </a:rPr>
              <a:t>e</a:t>
            </a:r>
            <a:r>
              <a:rPr sz="2000" b="1" spc="-20" dirty="0" smtClean="0">
                <a:latin typeface="Calibri"/>
                <a:cs typeface="Calibri"/>
              </a:rPr>
              <a:t> </a:t>
            </a:r>
            <a:r>
              <a:rPr sz="2000" b="1" spc="0" dirty="0" smtClean="0">
                <a:latin typeface="Calibri"/>
                <a:cs typeface="Calibri"/>
              </a:rPr>
              <a:t>e</a:t>
            </a:r>
            <a:r>
              <a:rPr sz="2000" b="1" spc="5" dirty="0" smtClean="0">
                <a:latin typeface="Calibri"/>
                <a:cs typeface="Calibri"/>
              </a:rPr>
              <a:t>g</a:t>
            </a:r>
            <a:r>
              <a:rPr sz="2000" b="1" spc="0" dirty="0" smtClean="0">
                <a:latin typeface="Calibri"/>
                <a:cs typeface="Calibri"/>
              </a:rPr>
              <a:t>gs</a:t>
            </a:r>
            <a:endParaRPr sz="2000">
              <a:latin typeface="Calibri"/>
              <a:cs typeface="Calibri"/>
            </a:endParaRPr>
          </a:p>
        </p:txBody>
      </p:sp>
      <p:sp>
        <p:nvSpPr>
          <p:cNvPr id="18" name="object 14"/>
          <p:cNvSpPr/>
          <p:nvPr/>
        </p:nvSpPr>
        <p:spPr>
          <a:xfrm>
            <a:off x="3781044" y="3482340"/>
            <a:ext cx="935736" cy="702564"/>
          </a:xfrm>
          <a:prstGeom prst="rect">
            <a:avLst/>
          </a:prstGeom>
          <a:blipFill>
            <a:blip r:embed="rId7" cstate="print"/>
            <a:stretch>
              <a:fillRect/>
            </a:stretch>
          </a:blipFill>
        </p:spPr>
        <p:txBody>
          <a:bodyPr wrap="square" lIns="0" tIns="0" rIns="0" bIns="0" rtlCol="0">
            <a:noAutofit/>
          </a:bodyPr>
          <a:lstStyle/>
          <a:p>
            <a:endParaRPr/>
          </a:p>
        </p:txBody>
      </p:sp>
      <p:sp>
        <p:nvSpPr>
          <p:cNvPr id="19" name="object 15"/>
          <p:cNvSpPr/>
          <p:nvPr/>
        </p:nvSpPr>
        <p:spPr>
          <a:xfrm>
            <a:off x="6947916" y="4494276"/>
            <a:ext cx="432816" cy="1799844"/>
          </a:xfrm>
          <a:custGeom>
            <a:avLst/>
            <a:gdLst/>
            <a:ahLst/>
            <a:cxnLst/>
            <a:rect l="l" t="t" r="r" b="b"/>
            <a:pathLst>
              <a:path w="432816" h="1799844">
                <a:moveTo>
                  <a:pt x="0" y="1799844"/>
                </a:moveTo>
                <a:lnTo>
                  <a:pt x="432816" y="1799844"/>
                </a:lnTo>
                <a:lnTo>
                  <a:pt x="432816" y="0"/>
                </a:lnTo>
                <a:lnTo>
                  <a:pt x="0" y="0"/>
                </a:lnTo>
                <a:lnTo>
                  <a:pt x="0" y="1799844"/>
                </a:lnTo>
                <a:close/>
              </a:path>
            </a:pathLst>
          </a:custGeom>
          <a:solidFill>
            <a:srgbClr val="FFFFFF"/>
          </a:solidFill>
        </p:spPr>
        <p:txBody>
          <a:bodyPr wrap="square" lIns="0" tIns="0" rIns="0" bIns="0" rtlCol="0">
            <a:noAutofit/>
          </a:bodyPr>
          <a:lstStyle/>
          <a:p>
            <a:endParaRPr/>
          </a:p>
        </p:txBody>
      </p:sp>
      <p:sp>
        <p:nvSpPr>
          <p:cNvPr id="20" name="object 16"/>
          <p:cNvSpPr txBox="1"/>
          <p:nvPr/>
        </p:nvSpPr>
        <p:spPr>
          <a:xfrm>
            <a:off x="4506848" y="6111747"/>
            <a:ext cx="2685415" cy="330835"/>
          </a:xfrm>
          <a:prstGeom prst="rect">
            <a:avLst/>
          </a:prstGeom>
        </p:spPr>
        <p:txBody>
          <a:bodyPr vert="horz" wrap="square" lIns="0" tIns="0" rIns="0" bIns="0" rtlCol="0">
            <a:noAutofit/>
          </a:bodyPr>
          <a:lstStyle/>
          <a:p>
            <a:pPr marL="12700">
              <a:lnSpc>
                <a:spcPct val="100000"/>
              </a:lnSpc>
            </a:pPr>
            <a:r>
              <a:rPr sz="2000" b="1" spc="-10" dirty="0" smtClean="0">
                <a:latin typeface="Calibri"/>
                <a:cs typeface="Calibri"/>
              </a:rPr>
              <a:t>E</a:t>
            </a:r>
            <a:r>
              <a:rPr sz="2000" b="1" spc="0" dirty="0" smtClean="0">
                <a:latin typeface="Calibri"/>
                <a:cs typeface="Calibri"/>
              </a:rPr>
              <a:t>mb</a:t>
            </a:r>
            <a:r>
              <a:rPr sz="2000" b="1" spc="5" dirty="0" smtClean="0">
                <a:latin typeface="Calibri"/>
                <a:cs typeface="Calibri"/>
              </a:rPr>
              <a:t>r</a:t>
            </a:r>
            <a:r>
              <a:rPr sz="2000" b="1" spc="-30" dirty="0" smtClean="0">
                <a:latin typeface="Calibri"/>
                <a:cs typeface="Calibri"/>
              </a:rPr>
              <a:t>y</a:t>
            </a:r>
            <a:r>
              <a:rPr sz="2000" b="1" spc="0" dirty="0" smtClean="0">
                <a:latin typeface="Calibri"/>
                <a:cs typeface="Calibri"/>
              </a:rPr>
              <a:t>o</a:t>
            </a:r>
            <a:r>
              <a:rPr sz="2000" b="1" spc="-10" dirty="0" smtClean="0">
                <a:latin typeface="Calibri"/>
                <a:cs typeface="Calibri"/>
              </a:rPr>
              <a:t> </a:t>
            </a:r>
            <a:r>
              <a:rPr sz="2000" b="1" spc="0" dirty="0" smtClean="0">
                <a:latin typeface="Calibri"/>
                <a:cs typeface="Calibri"/>
              </a:rPr>
              <a:t>c</a:t>
            </a:r>
            <a:r>
              <a:rPr sz="2000" b="1" spc="5" dirty="0" smtClean="0">
                <a:latin typeface="Calibri"/>
                <a:cs typeface="Calibri"/>
              </a:rPr>
              <a:t>r</a:t>
            </a:r>
            <a:r>
              <a:rPr sz="2000" b="1" spc="-30" dirty="0" smtClean="0">
                <a:latin typeface="Calibri"/>
                <a:cs typeface="Calibri"/>
              </a:rPr>
              <a:t>y</a:t>
            </a:r>
            <a:r>
              <a:rPr sz="2000" b="1" spc="0" dirty="0" smtClean="0">
                <a:latin typeface="Calibri"/>
                <a:cs typeface="Calibri"/>
              </a:rPr>
              <a:t>op</a:t>
            </a:r>
            <a:r>
              <a:rPr sz="2000" b="1" spc="-30" dirty="0" smtClean="0">
                <a:latin typeface="Calibri"/>
                <a:cs typeface="Calibri"/>
              </a:rPr>
              <a:t>r</a:t>
            </a:r>
            <a:r>
              <a:rPr sz="2000" b="1" spc="0" dirty="0" smtClean="0">
                <a:latin typeface="Calibri"/>
                <a:cs typeface="Calibri"/>
              </a:rPr>
              <a:t>eser</a:t>
            </a:r>
            <a:r>
              <a:rPr sz="2000" b="1" spc="-25" dirty="0" smtClean="0">
                <a:latin typeface="Calibri"/>
                <a:cs typeface="Calibri"/>
              </a:rPr>
              <a:t>v</a:t>
            </a:r>
            <a:r>
              <a:rPr sz="2000" b="1" spc="-35" dirty="0" smtClean="0">
                <a:latin typeface="Calibri"/>
                <a:cs typeface="Calibri"/>
              </a:rPr>
              <a:t>a</a:t>
            </a:r>
            <a:r>
              <a:rPr sz="2000" b="1" spc="0" dirty="0" smtClean="0">
                <a:latin typeface="Calibri"/>
                <a:cs typeface="Calibri"/>
              </a:rPr>
              <a:t>tion</a:t>
            </a:r>
            <a:endParaRPr sz="2000">
              <a:latin typeface="Calibri"/>
              <a:cs typeface="Calibri"/>
            </a:endParaRPr>
          </a:p>
        </p:txBody>
      </p:sp>
      <p:sp>
        <p:nvSpPr>
          <p:cNvPr id="21" name="object 17"/>
          <p:cNvSpPr txBox="1"/>
          <p:nvPr/>
        </p:nvSpPr>
        <p:spPr>
          <a:xfrm>
            <a:off x="1452752" y="92964"/>
            <a:ext cx="7388225" cy="584835"/>
          </a:xfrm>
          <a:prstGeom prst="rect">
            <a:avLst/>
          </a:prstGeom>
        </p:spPr>
        <p:txBody>
          <a:bodyPr vert="horz" wrap="square" lIns="0" tIns="0" rIns="0" bIns="0" rtlCol="0">
            <a:noAutofit/>
          </a:bodyPr>
          <a:lstStyle/>
          <a:p>
            <a:pPr marL="12700">
              <a:lnSpc>
                <a:spcPct val="100000"/>
              </a:lnSpc>
            </a:pPr>
            <a:r>
              <a:rPr sz="3600" b="1" dirty="0" smtClean="0">
                <a:solidFill>
                  <a:schemeClr val="accent1">
                    <a:lumMod val="50000"/>
                  </a:schemeClr>
                </a:solidFill>
                <a:latin typeface="Calibri"/>
                <a:cs typeface="Calibri"/>
              </a:rPr>
              <a:t>Single p</a:t>
            </a:r>
            <a:r>
              <a:rPr sz="3600" b="1" spc="-50" dirty="0" smtClean="0">
                <a:solidFill>
                  <a:schemeClr val="accent1">
                    <a:lumMod val="50000"/>
                  </a:schemeClr>
                </a:solidFill>
                <a:latin typeface="Calibri"/>
                <a:cs typeface="Calibri"/>
              </a:rPr>
              <a:t>r</a:t>
            </a:r>
            <a:r>
              <a:rPr sz="3600" b="1" spc="0" dirty="0" smtClean="0">
                <a:solidFill>
                  <a:schemeClr val="accent1">
                    <a:lumMod val="50000"/>
                  </a:schemeClr>
                </a:solidFill>
                <a:latin typeface="Calibri"/>
                <a:cs typeface="Calibri"/>
              </a:rPr>
              <a:t>ocedu</a:t>
            </a:r>
            <a:r>
              <a:rPr sz="3600" b="1" spc="-40" dirty="0" smtClean="0">
                <a:solidFill>
                  <a:schemeClr val="accent1">
                    <a:lumMod val="50000"/>
                  </a:schemeClr>
                </a:solidFill>
                <a:latin typeface="Calibri"/>
                <a:cs typeface="Calibri"/>
              </a:rPr>
              <a:t>r</a:t>
            </a:r>
            <a:r>
              <a:rPr sz="3600" b="1" spc="0" dirty="0" smtClean="0">
                <a:solidFill>
                  <a:schemeClr val="accent1">
                    <a:lumMod val="50000"/>
                  </a:schemeClr>
                </a:solidFill>
                <a:latin typeface="Calibri"/>
                <a:cs typeface="Calibri"/>
              </a:rPr>
              <a:t>e- IVM +</a:t>
            </a:r>
            <a:r>
              <a:rPr sz="3600" b="1" spc="-15" dirty="0" smtClean="0">
                <a:solidFill>
                  <a:schemeClr val="accent1">
                    <a:lumMod val="50000"/>
                  </a:schemeClr>
                </a:solidFill>
                <a:latin typeface="Calibri"/>
                <a:cs typeface="Calibri"/>
              </a:rPr>
              <a:t> </a:t>
            </a:r>
            <a:r>
              <a:rPr sz="3600" b="1" spc="0" dirty="0" smtClean="0">
                <a:solidFill>
                  <a:schemeClr val="accent1">
                    <a:lumMod val="50000"/>
                  </a:schemeClr>
                </a:solidFill>
                <a:latin typeface="Calibri"/>
                <a:cs typeface="Calibri"/>
              </a:rPr>
              <a:t>O</a:t>
            </a:r>
            <a:r>
              <a:rPr sz="3600" b="1" spc="-50" dirty="0" smtClean="0">
                <a:solidFill>
                  <a:schemeClr val="accent1">
                    <a:lumMod val="50000"/>
                  </a:schemeClr>
                </a:solidFill>
                <a:latin typeface="Calibri"/>
                <a:cs typeface="Calibri"/>
              </a:rPr>
              <a:t>v</a:t>
            </a:r>
            <a:r>
              <a:rPr sz="3600" b="1" spc="0" dirty="0" smtClean="0">
                <a:solidFill>
                  <a:schemeClr val="accent1">
                    <a:lumMod val="50000"/>
                  </a:schemeClr>
                </a:solidFill>
                <a:latin typeface="Calibri"/>
                <a:cs typeface="Calibri"/>
              </a:rPr>
              <a:t>arian</a:t>
            </a:r>
            <a:r>
              <a:rPr sz="3600" b="1" spc="-10" dirty="0" smtClean="0">
                <a:solidFill>
                  <a:schemeClr val="accent1">
                    <a:lumMod val="50000"/>
                  </a:schemeClr>
                </a:solidFill>
                <a:latin typeface="Calibri"/>
                <a:cs typeface="Calibri"/>
              </a:rPr>
              <a:t> </a:t>
            </a:r>
            <a:r>
              <a:rPr sz="3600" b="1" spc="0" dirty="0" smtClean="0">
                <a:solidFill>
                  <a:schemeClr val="accent1">
                    <a:lumMod val="50000"/>
                  </a:schemeClr>
                </a:solidFill>
                <a:latin typeface="Calibri"/>
                <a:cs typeface="Calibri"/>
              </a:rPr>
              <a:t>tissue</a:t>
            </a:r>
            <a:endParaRPr sz="3600" dirty="0">
              <a:solidFill>
                <a:schemeClr val="accent1">
                  <a:lumMod val="50000"/>
                </a:schemeClr>
              </a:solidFill>
              <a:latin typeface="Calibri"/>
              <a:cs typeface="Calibri"/>
            </a:endParaRPr>
          </a:p>
        </p:txBody>
      </p:sp>
      <p:sp>
        <p:nvSpPr>
          <p:cNvPr id="22" name="object 18"/>
          <p:cNvSpPr/>
          <p:nvPr/>
        </p:nvSpPr>
        <p:spPr>
          <a:xfrm>
            <a:off x="6516623" y="691895"/>
            <a:ext cx="2281428" cy="2378964"/>
          </a:xfrm>
          <a:prstGeom prst="rect">
            <a:avLst/>
          </a:prstGeom>
          <a:blipFill>
            <a:blip r:embed="rId8" cstate="print"/>
            <a:stretch>
              <a:fillRect/>
            </a:stretch>
          </a:blipFill>
        </p:spPr>
        <p:txBody>
          <a:bodyPr wrap="square" lIns="0" tIns="0" rIns="0" bIns="0" rtlCol="0">
            <a:noAutofit/>
          </a:bodyPr>
          <a:lstStyle/>
          <a:p>
            <a:endParaRPr/>
          </a:p>
        </p:txBody>
      </p:sp>
      <p:sp>
        <p:nvSpPr>
          <p:cNvPr id="23" name="object 19"/>
          <p:cNvSpPr/>
          <p:nvPr/>
        </p:nvSpPr>
        <p:spPr>
          <a:xfrm>
            <a:off x="3349752" y="2977895"/>
            <a:ext cx="2375916" cy="379475"/>
          </a:xfrm>
          <a:custGeom>
            <a:avLst/>
            <a:gdLst/>
            <a:ahLst/>
            <a:cxnLst/>
            <a:rect l="l" t="t" r="r" b="b"/>
            <a:pathLst>
              <a:path w="2375916" h="379475">
                <a:moveTo>
                  <a:pt x="0" y="0"/>
                </a:moveTo>
                <a:lnTo>
                  <a:pt x="0" y="316229"/>
                </a:lnTo>
                <a:lnTo>
                  <a:pt x="3938" y="321416"/>
                </a:lnTo>
                <a:lnTo>
                  <a:pt x="60563" y="336218"/>
                </a:lnTo>
                <a:lnTo>
                  <a:pt x="132599" y="345293"/>
                </a:lnTo>
                <a:lnTo>
                  <a:pt x="177985" y="349543"/>
                </a:lnTo>
                <a:lnTo>
                  <a:pt x="229209" y="353580"/>
                </a:lnTo>
                <a:lnTo>
                  <a:pt x="285965" y="357387"/>
                </a:lnTo>
                <a:lnTo>
                  <a:pt x="414851" y="364249"/>
                </a:lnTo>
                <a:lnTo>
                  <a:pt x="562196" y="369999"/>
                </a:lnTo>
                <a:lnTo>
                  <a:pt x="812474" y="376251"/>
                </a:lnTo>
                <a:lnTo>
                  <a:pt x="1187958" y="379475"/>
                </a:lnTo>
                <a:lnTo>
                  <a:pt x="1563441" y="376251"/>
                </a:lnTo>
                <a:lnTo>
                  <a:pt x="1813719" y="369999"/>
                </a:lnTo>
                <a:lnTo>
                  <a:pt x="1961064" y="364249"/>
                </a:lnTo>
                <a:lnTo>
                  <a:pt x="2089950" y="357387"/>
                </a:lnTo>
                <a:lnTo>
                  <a:pt x="2146706" y="353580"/>
                </a:lnTo>
                <a:lnTo>
                  <a:pt x="2197930" y="349543"/>
                </a:lnTo>
                <a:lnTo>
                  <a:pt x="2243316" y="345293"/>
                </a:lnTo>
                <a:lnTo>
                  <a:pt x="2282559" y="340846"/>
                </a:lnTo>
                <a:lnTo>
                  <a:pt x="2341390" y="331427"/>
                </a:lnTo>
                <a:lnTo>
                  <a:pt x="2375916" y="316229"/>
                </a:lnTo>
                <a:lnTo>
                  <a:pt x="2375916" y="63245"/>
                </a:lnTo>
                <a:lnTo>
                  <a:pt x="1187958" y="63245"/>
                </a:lnTo>
                <a:lnTo>
                  <a:pt x="812474" y="60021"/>
                </a:lnTo>
                <a:lnTo>
                  <a:pt x="562196" y="53769"/>
                </a:lnTo>
                <a:lnTo>
                  <a:pt x="414851" y="48019"/>
                </a:lnTo>
                <a:lnTo>
                  <a:pt x="285965" y="41157"/>
                </a:lnTo>
                <a:lnTo>
                  <a:pt x="229209" y="37350"/>
                </a:lnTo>
                <a:lnTo>
                  <a:pt x="177985" y="33313"/>
                </a:lnTo>
                <a:lnTo>
                  <a:pt x="132599" y="29063"/>
                </a:lnTo>
                <a:lnTo>
                  <a:pt x="93356" y="24616"/>
                </a:lnTo>
                <a:lnTo>
                  <a:pt x="34525" y="15197"/>
                </a:lnTo>
                <a:lnTo>
                  <a:pt x="3938" y="5186"/>
                </a:lnTo>
                <a:lnTo>
                  <a:pt x="0" y="0"/>
                </a:lnTo>
                <a:close/>
              </a:path>
              <a:path w="2375916" h="379475">
                <a:moveTo>
                  <a:pt x="2375916" y="0"/>
                </a:moveTo>
                <a:lnTo>
                  <a:pt x="2315352" y="19988"/>
                </a:lnTo>
                <a:lnTo>
                  <a:pt x="2243316" y="29063"/>
                </a:lnTo>
                <a:lnTo>
                  <a:pt x="2197930" y="33313"/>
                </a:lnTo>
                <a:lnTo>
                  <a:pt x="2146706" y="37350"/>
                </a:lnTo>
                <a:lnTo>
                  <a:pt x="2089950" y="41157"/>
                </a:lnTo>
                <a:lnTo>
                  <a:pt x="1961064" y="48019"/>
                </a:lnTo>
                <a:lnTo>
                  <a:pt x="1813719" y="53769"/>
                </a:lnTo>
                <a:lnTo>
                  <a:pt x="1563441" y="60021"/>
                </a:lnTo>
                <a:lnTo>
                  <a:pt x="1187958" y="63245"/>
                </a:lnTo>
                <a:lnTo>
                  <a:pt x="2375916" y="63245"/>
                </a:lnTo>
                <a:lnTo>
                  <a:pt x="2375916" y="0"/>
                </a:lnTo>
                <a:close/>
              </a:path>
            </a:pathLst>
          </a:custGeom>
          <a:solidFill>
            <a:srgbClr val="B1B1B1"/>
          </a:solidFill>
        </p:spPr>
        <p:txBody>
          <a:bodyPr wrap="square" lIns="0" tIns="0" rIns="0" bIns="0" rtlCol="0">
            <a:noAutofit/>
          </a:bodyPr>
          <a:lstStyle/>
          <a:p>
            <a:endParaRPr/>
          </a:p>
        </p:txBody>
      </p:sp>
      <p:sp>
        <p:nvSpPr>
          <p:cNvPr id="24" name="object 20"/>
          <p:cNvSpPr/>
          <p:nvPr/>
        </p:nvSpPr>
        <p:spPr>
          <a:xfrm>
            <a:off x="3349752" y="2977895"/>
            <a:ext cx="2375916" cy="379475"/>
          </a:xfrm>
          <a:custGeom>
            <a:avLst/>
            <a:gdLst/>
            <a:ahLst/>
            <a:cxnLst/>
            <a:rect l="l" t="t" r="r" b="b"/>
            <a:pathLst>
              <a:path w="2375916" h="379475">
                <a:moveTo>
                  <a:pt x="0" y="316229"/>
                </a:moveTo>
                <a:lnTo>
                  <a:pt x="0" y="0"/>
                </a:lnTo>
                <a:lnTo>
                  <a:pt x="3938" y="5186"/>
                </a:lnTo>
                <a:lnTo>
                  <a:pt x="15548" y="10257"/>
                </a:lnTo>
                <a:lnTo>
                  <a:pt x="60563" y="19988"/>
                </a:lnTo>
                <a:lnTo>
                  <a:pt x="132599" y="29063"/>
                </a:lnTo>
                <a:lnTo>
                  <a:pt x="177985" y="33313"/>
                </a:lnTo>
                <a:lnTo>
                  <a:pt x="229209" y="37350"/>
                </a:lnTo>
                <a:lnTo>
                  <a:pt x="285965" y="41157"/>
                </a:lnTo>
                <a:lnTo>
                  <a:pt x="347948" y="44719"/>
                </a:lnTo>
                <a:lnTo>
                  <a:pt x="414851" y="48019"/>
                </a:lnTo>
                <a:lnTo>
                  <a:pt x="486369" y="51041"/>
                </a:lnTo>
                <a:lnTo>
                  <a:pt x="562196" y="53769"/>
                </a:lnTo>
                <a:lnTo>
                  <a:pt x="642026" y="56185"/>
                </a:lnTo>
                <a:lnTo>
                  <a:pt x="725554" y="58275"/>
                </a:lnTo>
                <a:lnTo>
                  <a:pt x="812474" y="60021"/>
                </a:lnTo>
                <a:lnTo>
                  <a:pt x="902480" y="61407"/>
                </a:lnTo>
                <a:lnTo>
                  <a:pt x="995267" y="62418"/>
                </a:lnTo>
                <a:lnTo>
                  <a:pt x="1090528" y="63036"/>
                </a:lnTo>
                <a:lnTo>
                  <a:pt x="1187958" y="63245"/>
                </a:lnTo>
                <a:lnTo>
                  <a:pt x="1285387" y="63036"/>
                </a:lnTo>
                <a:lnTo>
                  <a:pt x="1380648" y="62418"/>
                </a:lnTo>
                <a:lnTo>
                  <a:pt x="1473435" y="61407"/>
                </a:lnTo>
                <a:lnTo>
                  <a:pt x="1563441" y="60021"/>
                </a:lnTo>
                <a:lnTo>
                  <a:pt x="1650361" y="58275"/>
                </a:lnTo>
                <a:lnTo>
                  <a:pt x="1733889" y="56185"/>
                </a:lnTo>
                <a:lnTo>
                  <a:pt x="1813719" y="53769"/>
                </a:lnTo>
                <a:lnTo>
                  <a:pt x="1889546" y="51041"/>
                </a:lnTo>
                <a:lnTo>
                  <a:pt x="1961064" y="48019"/>
                </a:lnTo>
                <a:lnTo>
                  <a:pt x="2027967" y="44719"/>
                </a:lnTo>
                <a:lnTo>
                  <a:pt x="2089950" y="41157"/>
                </a:lnTo>
                <a:lnTo>
                  <a:pt x="2146706" y="37350"/>
                </a:lnTo>
                <a:lnTo>
                  <a:pt x="2197930" y="33313"/>
                </a:lnTo>
                <a:lnTo>
                  <a:pt x="2243316" y="29063"/>
                </a:lnTo>
                <a:lnTo>
                  <a:pt x="2282559" y="24616"/>
                </a:lnTo>
                <a:lnTo>
                  <a:pt x="2341390" y="15197"/>
                </a:lnTo>
                <a:lnTo>
                  <a:pt x="2375916" y="0"/>
                </a:lnTo>
                <a:lnTo>
                  <a:pt x="2375916" y="316229"/>
                </a:lnTo>
                <a:lnTo>
                  <a:pt x="2315352" y="336218"/>
                </a:lnTo>
                <a:lnTo>
                  <a:pt x="2243316" y="345293"/>
                </a:lnTo>
                <a:lnTo>
                  <a:pt x="2197930" y="349543"/>
                </a:lnTo>
                <a:lnTo>
                  <a:pt x="2146706" y="353580"/>
                </a:lnTo>
                <a:lnTo>
                  <a:pt x="2089950" y="357387"/>
                </a:lnTo>
                <a:lnTo>
                  <a:pt x="2027967" y="360949"/>
                </a:lnTo>
                <a:lnTo>
                  <a:pt x="1961064" y="364249"/>
                </a:lnTo>
                <a:lnTo>
                  <a:pt x="1889546" y="367271"/>
                </a:lnTo>
                <a:lnTo>
                  <a:pt x="1813719" y="369999"/>
                </a:lnTo>
                <a:lnTo>
                  <a:pt x="1733889" y="372415"/>
                </a:lnTo>
                <a:lnTo>
                  <a:pt x="1650361" y="374505"/>
                </a:lnTo>
                <a:lnTo>
                  <a:pt x="1563441" y="376251"/>
                </a:lnTo>
                <a:lnTo>
                  <a:pt x="1473435" y="377637"/>
                </a:lnTo>
                <a:lnTo>
                  <a:pt x="1380648" y="378648"/>
                </a:lnTo>
                <a:lnTo>
                  <a:pt x="1285387" y="379266"/>
                </a:lnTo>
                <a:lnTo>
                  <a:pt x="1187958" y="379475"/>
                </a:lnTo>
                <a:lnTo>
                  <a:pt x="1090528" y="379266"/>
                </a:lnTo>
                <a:lnTo>
                  <a:pt x="995267" y="378648"/>
                </a:lnTo>
                <a:lnTo>
                  <a:pt x="902480" y="377637"/>
                </a:lnTo>
                <a:lnTo>
                  <a:pt x="812474" y="376251"/>
                </a:lnTo>
                <a:lnTo>
                  <a:pt x="725554" y="374505"/>
                </a:lnTo>
                <a:lnTo>
                  <a:pt x="642026" y="372415"/>
                </a:lnTo>
                <a:lnTo>
                  <a:pt x="562196" y="369999"/>
                </a:lnTo>
                <a:lnTo>
                  <a:pt x="486369" y="367271"/>
                </a:lnTo>
                <a:lnTo>
                  <a:pt x="414851" y="364249"/>
                </a:lnTo>
                <a:lnTo>
                  <a:pt x="347948" y="360949"/>
                </a:lnTo>
                <a:lnTo>
                  <a:pt x="285965" y="357387"/>
                </a:lnTo>
                <a:lnTo>
                  <a:pt x="229209" y="353580"/>
                </a:lnTo>
                <a:lnTo>
                  <a:pt x="177985" y="349543"/>
                </a:lnTo>
                <a:lnTo>
                  <a:pt x="132599" y="345293"/>
                </a:lnTo>
                <a:lnTo>
                  <a:pt x="93356" y="340846"/>
                </a:lnTo>
                <a:lnTo>
                  <a:pt x="34525" y="331427"/>
                </a:lnTo>
                <a:lnTo>
                  <a:pt x="3938" y="321416"/>
                </a:lnTo>
                <a:lnTo>
                  <a:pt x="0" y="316229"/>
                </a:lnTo>
                <a:close/>
              </a:path>
            </a:pathLst>
          </a:custGeom>
          <a:ln w="9143">
            <a:solidFill>
              <a:srgbClr val="000000"/>
            </a:solidFill>
          </a:ln>
        </p:spPr>
        <p:txBody>
          <a:bodyPr wrap="square" lIns="0" tIns="0" rIns="0" bIns="0" rtlCol="0">
            <a:noAutofit/>
          </a:bodyPr>
          <a:lstStyle/>
          <a:p>
            <a:endParaRPr/>
          </a:p>
        </p:txBody>
      </p:sp>
      <p:sp>
        <p:nvSpPr>
          <p:cNvPr id="25" name="object 21"/>
          <p:cNvSpPr/>
          <p:nvPr/>
        </p:nvSpPr>
        <p:spPr>
          <a:xfrm>
            <a:off x="3348228" y="2924555"/>
            <a:ext cx="2375916" cy="53340"/>
          </a:xfrm>
          <a:custGeom>
            <a:avLst/>
            <a:gdLst/>
            <a:ahLst/>
            <a:cxnLst/>
            <a:rect l="l" t="t" r="r" b="b"/>
            <a:pathLst>
              <a:path w="2375916" h="53340">
                <a:moveTo>
                  <a:pt x="2375916" y="53340"/>
                </a:moveTo>
                <a:lnTo>
                  <a:pt x="2311207" y="49342"/>
                </a:lnTo>
                <a:lnTo>
                  <a:pt x="2246527" y="45365"/>
                </a:lnTo>
                <a:lnTo>
                  <a:pt x="2181902" y="41428"/>
                </a:lnTo>
                <a:lnTo>
                  <a:pt x="2117360" y="37551"/>
                </a:lnTo>
                <a:lnTo>
                  <a:pt x="2052929" y="33754"/>
                </a:lnTo>
                <a:lnTo>
                  <a:pt x="1988636" y="30057"/>
                </a:lnTo>
                <a:lnTo>
                  <a:pt x="1924510" y="26479"/>
                </a:lnTo>
                <a:lnTo>
                  <a:pt x="1860578" y="23042"/>
                </a:lnTo>
                <a:lnTo>
                  <a:pt x="1796868" y="19765"/>
                </a:lnTo>
                <a:lnTo>
                  <a:pt x="1733407" y="16668"/>
                </a:lnTo>
                <a:lnTo>
                  <a:pt x="1670223" y="13771"/>
                </a:lnTo>
                <a:lnTo>
                  <a:pt x="1607344" y="11094"/>
                </a:lnTo>
                <a:lnTo>
                  <a:pt x="1544798" y="8657"/>
                </a:lnTo>
                <a:lnTo>
                  <a:pt x="1482612" y="6480"/>
                </a:lnTo>
                <a:lnTo>
                  <a:pt x="1420814" y="4583"/>
                </a:lnTo>
                <a:lnTo>
                  <a:pt x="1359432" y="2987"/>
                </a:lnTo>
                <a:lnTo>
                  <a:pt x="1298493" y="1710"/>
                </a:lnTo>
                <a:lnTo>
                  <a:pt x="1238026" y="773"/>
                </a:lnTo>
                <a:lnTo>
                  <a:pt x="1178057" y="196"/>
                </a:lnTo>
                <a:lnTo>
                  <a:pt x="1118616" y="0"/>
                </a:lnTo>
                <a:lnTo>
                  <a:pt x="1058423" y="323"/>
                </a:lnTo>
                <a:lnTo>
                  <a:pt x="996433" y="1253"/>
                </a:lnTo>
                <a:lnTo>
                  <a:pt x="933019" y="2730"/>
                </a:lnTo>
                <a:lnTo>
                  <a:pt x="868558" y="4693"/>
                </a:lnTo>
                <a:lnTo>
                  <a:pt x="803421" y="7084"/>
                </a:lnTo>
                <a:lnTo>
                  <a:pt x="737985" y="9841"/>
                </a:lnTo>
                <a:lnTo>
                  <a:pt x="672623" y="12904"/>
                </a:lnTo>
                <a:lnTo>
                  <a:pt x="607710" y="16215"/>
                </a:lnTo>
                <a:lnTo>
                  <a:pt x="543619" y="19712"/>
                </a:lnTo>
                <a:lnTo>
                  <a:pt x="480726" y="23336"/>
                </a:lnTo>
                <a:lnTo>
                  <a:pt x="419405" y="27026"/>
                </a:lnTo>
                <a:lnTo>
                  <a:pt x="360029" y="30723"/>
                </a:lnTo>
                <a:lnTo>
                  <a:pt x="302974" y="34367"/>
                </a:lnTo>
                <a:lnTo>
                  <a:pt x="248613" y="37898"/>
                </a:lnTo>
                <a:lnTo>
                  <a:pt x="197322" y="41255"/>
                </a:lnTo>
                <a:lnTo>
                  <a:pt x="149473" y="44378"/>
                </a:lnTo>
                <a:lnTo>
                  <a:pt x="105443" y="47209"/>
                </a:lnTo>
                <a:lnTo>
                  <a:pt x="65604" y="49686"/>
                </a:lnTo>
                <a:lnTo>
                  <a:pt x="30331" y="51749"/>
                </a:lnTo>
                <a:lnTo>
                  <a:pt x="0" y="53340"/>
                </a:lnTo>
              </a:path>
            </a:pathLst>
          </a:custGeom>
          <a:ln w="9144">
            <a:solidFill>
              <a:srgbClr val="000000"/>
            </a:solidFill>
          </a:ln>
        </p:spPr>
        <p:txBody>
          <a:bodyPr wrap="square" lIns="0" tIns="0" rIns="0" bIns="0" rtlCol="0">
            <a:noAutofit/>
          </a:bodyPr>
          <a:lstStyle/>
          <a:p>
            <a:endParaRPr/>
          </a:p>
        </p:txBody>
      </p:sp>
      <p:sp>
        <p:nvSpPr>
          <p:cNvPr id="26" name="object 22"/>
          <p:cNvSpPr/>
          <p:nvPr/>
        </p:nvSpPr>
        <p:spPr>
          <a:xfrm>
            <a:off x="4861559" y="3429000"/>
            <a:ext cx="1007363" cy="757427"/>
          </a:xfrm>
          <a:prstGeom prst="rect">
            <a:avLst/>
          </a:prstGeom>
          <a:blipFill>
            <a:blip r:embed="rId6" cstate="print"/>
            <a:stretch>
              <a:fillRect/>
            </a:stretch>
          </a:blipFill>
        </p:spPr>
        <p:txBody>
          <a:bodyPr wrap="square" lIns="0" tIns="0" rIns="0" bIns="0" rtlCol="0">
            <a:noAutofit/>
          </a:bodyPr>
          <a:lstStyle/>
          <a:p>
            <a:endParaRPr/>
          </a:p>
        </p:txBody>
      </p:sp>
      <p:sp>
        <p:nvSpPr>
          <p:cNvPr id="27" name="object 23"/>
          <p:cNvSpPr/>
          <p:nvPr/>
        </p:nvSpPr>
        <p:spPr>
          <a:xfrm>
            <a:off x="6086855" y="3464052"/>
            <a:ext cx="934211" cy="701040"/>
          </a:xfrm>
          <a:prstGeom prst="rect">
            <a:avLst/>
          </a:prstGeom>
          <a:blipFill>
            <a:blip r:embed="rId7" cstate="print"/>
            <a:stretch>
              <a:fillRect/>
            </a:stretch>
          </a:blipFill>
        </p:spPr>
        <p:txBody>
          <a:bodyPr wrap="square" lIns="0" tIns="0" rIns="0" bIns="0" rtlCol="0">
            <a:noAutofit/>
          </a:bodyPr>
          <a:lstStyle/>
          <a:p>
            <a:endParaRPr/>
          </a:p>
        </p:txBody>
      </p:sp>
      <p:sp>
        <p:nvSpPr>
          <p:cNvPr id="28" name="object 24"/>
          <p:cNvSpPr/>
          <p:nvPr/>
        </p:nvSpPr>
        <p:spPr>
          <a:xfrm>
            <a:off x="5004053" y="2277110"/>
            <a:ext cx="3025140" cy="792988"/>
          </a:xfrm>
          <a:custGeom>
            <a:avLst/>
            <a:gdLst/>
            <a:ahLst/>
            <a:cxnLst/>
            <a:rect l="l" t="t" r="r" b="b"/>
            <a:pathLst>
              <a:path w="3025140" h="792988">
                <a:moveTo>
                  <a:pt x="3025140" y="792988"/>
                </a:moveTo>
                <a:lnTo>
                  <a:pt x="2927747" y="735348"/>
                </a:lnTo>
                <a:lnTo>
                  <a:pt x="2830485" y="677978"/>
                </a:lnTo>
                <a:lnTo>
                  <a:pt x="2733460" y="621147"/>
                </a:lnTo>
                <a:lnTo>
                  <a:pt x="2636781" y="565127"/>
                </a:lnTo>
                <a:lnTo>
                  <a:pt x="2540553" y="510188"/>
                </a:lnTo>
                <a:lnTo>
                  <a:pt x="2444885" y="456601"/>
                </a:lnTo>
                <a:lnTo>
                  <a:pt x="2349884" y="404638"/>
                </a:lnTo>
                <a:lnTo>
                  <a:pt x="2255658" y="354567"/>
                </a:lnTo>
                <a:lnTo>
                  <a:pt x="2162313" y="306661"/>
                </a:lnTo>
                <a:lnTo>
                  <a:pt x="2069957" y="261191"/>
                </a:lnTo>
                <a:lnTo>
                  <a:pt x="1978697" y="218426"/>
                </a:lnTo>
                <a:lnTo>
                  <a:pt x="1888641" y="178639"/>
                </a:lnTo>
                <a:lnTo>
                  <a:pt x="1799896" y="142099"/>
                </a:lnTo>
                <a:lnTo>
                  <a:pt x="1712569" y="109077"/>
                </a:lnTo>
                <a:lnTo>
                  <a:pt x="1626768" y="79845"/>
                </a:lnTo>
                <a:lnTo>
                  <a:pt x="1542600" y="54672"/>
                </a:lnTo>
                <a:lnTo>
                  <a:pt x="1460173" y="33831"/>
                </a:lnTo>
                <a:lnTo>
                  <a:pt x="1379593" y="17591"/>
                </a:lnTo>
                <a:lnTo>
                  <a:pt x="1300969" y="6224"/>
                </a:lnTo>
                <a:lnTo>
                  <a:pt x="1224407" y="0"/>
                </a:lnTo>
                <a:lnTo>
                  <a:pt x="1148827" y="698"/>
                </a:lnTo>
                <a:lnTo>
                  <a:pt x="1073280" y="9433"/>
                </a:lnTo>
                <a:lnTo>
                  <a:pt x="998013" y="25422"/>
                </a:lnTo>
                <a:lnTo>
                  <a:pt x="923271" y="47883"/>
                </a:lnTo>
                <a:lnTo>
                  <a:pt x="849302" y="76031"/>
                </a:lnTo>
                <a:lnTo>
                  <a:pt x="776352" y="109084"/>
                </a:lnTo>
                <a:lnTo>
                  <a:pt x="704666" y="146259"/>
                </a:lnTo>
                <a:lnTo>
                  <a:pt x="634493" y="186773"/>
                </a:lnTo>
                <a:lnTo>
                  <a:pt x="566077" y="229842"/>
                </a:lnTo>
                <a:lnTo>
                  <a:pt x="499665" y="274685"/>
                </a:lnTo>
                <a:lnTo>
                  <a:pt x="435504" y="320517"/>
                </a:lnTo>
                <a:lnTo>
                  <a:pt x="373841" y="366555"/>
                </a:lnTo>
                <a:lnTo>
                  <a:pt x="314921" y="412017"/>
                </a:lnTo>
                <a:lnTo>
                  <a:pt x="258991" y="456120"/>
                </a:lnTo>
                <a:lnTo>
                  <a:pt x="206297" y="498080"/>
                </a:lnTo>
                <a:lnTo>
                  <a:pt x="157086" y="537114"/>
                </a:lnTo>
                <a:lnTo>
                  <a:pt x="111605" y="572440"/>
                </a:lnTo>
                <a:lnTo>
                  <a:pt x="70099" y="603274"/>
                </a:lnTo>
                <a:lnTo>
                  <a:pt x="32815" y="628833"/>
                </a:lnTo>
                <a:lnTo>
                  <a:pt x="0" y="648335"/>
                </a:lnTo>
              </a:path>
            </a:pathLst>
          </a:custGeom>
          <a:ln w="38100">
            <a:solidFill>
              <a:srgbClr val="FF0000"/>
            </a:solidFill>
          </a:ln>
        </p:spPr>
        <p:txBody>
          <a:bodyPr wrap="square" lIns="0" tIns="0" rIns="0" bIns="0" rtlCol="0">
            <a:noAutofit/>
          </a:bodyPr>
          <a:lstStyle/>
          <a:p>
            <a:endParaRPr/>
          </a:p>
        </p:txBody>
      </p:sp>
      <p:sp>
        <p:nvSpPr>
          <p:cNvPr id="29" name="object 25"/>
          <p:cNvSpPr/>
          <p:nvPr/>
        </p:nvSpPr>
        <p:spPr>
          <a:xfrm>
            <a:off x="5014721" y="2327401"/>
            <a:ext cx="3023616" cy="792988"/>
          </a:xfrm>
          <a:custGeom>
            <a:avLst/>
            <a:gdLst/>
            <a:ahLst/>
            <a:cxnLst/>
            <a:rect l="l" t="t" r="r" b="b"/>
            <a:pathLst>
              <a:path w="3023616" h="792988">
                <a:moveTo>
                  <a:pt x="3023616" y="792988"/>
                </a:moveTo>
                <a:lnTo>
                  <a:pt x="2926262" y="735348"/>
                </a:lnTo>
                <a:lnTo>
                  <a:pt x="2829041" y="677978"/>
                </a:lnTo>
                <a:lnTo>
                  <a:pt x="2732058" y="621147"/>
                </a:lnTo>
                <a:lnTo>
                  <a:pt x="2635422" y="565127"/>
                </a:lnTo>
                <a:lnTo>
                  <a:pt x="2539239" y="510188"/>
                </a:lnTo>
                <a:lnTo>
                  <a:pt x="2443617" y="456601"/>
                </a:lnTo>
                <a:lnTo>
                  <a:pt x="2348663" y="404638"/>
                </a:lnTo>
                <a:lnTo>
                  <a:pt x="2254483" y="354567"/>
                </a:lnTo>
                <a:lnTo>
                  <a:pt x="2161186" y="306661"/>
                </a:lnTo>
                <a:lnTo>
                  <a:pt x="2068877" y="261191"/>
                </a:lnTo>
                <a:lnTo>
                  <a:pt x="1977665" y="218426"/>
                </a:lnTo>
                <a:lnTo>
                  <a:pt x="1887656" y="178639"/>
                </a:lnTo>
                <a:lnTo>
                  <a:pt x="1798958" y="142099"/>
                </a:lnTo>
                <a:lnTo>
                  <a:pt x="1711678" y="109077"/>
                </a:lnTo>
                <a:lnTo>
                  <a:pt x="1625923" y="79845"/>
                </a:lnTo>
                <a:lnTo>
                  <a:pt x="1541800" y="54672"/>
                </a:lnTo>
                <a:lnTo>
                  <a:pt x="1459416" y="33831"/>
                </a:lnTo>
                <a:lnTo>
                  <a:pt x="1378879" y="17591"/>
                </a:lnTo>
                <a:lnTo>
                  <a:pt x="1300295" y="6224"/>
                </a:lnTo>
                <a:lnTo>
                  <a:pt x="1223772" y="0"/>
                </a:lnTo>
                <a:lnTo>
                  <a:pt x="1148230" y="698"/>
                </a:lnTo>
                <a:lnTo>
                  <a:pt x="1072721" y="9433"/>
                </a:lnTo>
                <a:lnTo>
                  <a:pt x="997492" y="25422"/>
                </a:lnTo>
                <a:lnTo>
                  <a:pt x="922788" y="47883"/>
                </a:lnTo>
                <a:lnTo>
                  <a:pt x="848856" y="76031"/>
                </a:lnTo>
                <a:lnTo>
                  <a:pt x="775942" y="109084"/>
                </a:lnTo>
                <a:lnTo>
                  <a:pt x="704293" y="146259"/>
                </a:lnTo>
                <a:lnTo>
                  <a:pt x="634154" y="186773"/>
                </a:lnTo>
                <a:lnTo>
                  <a:pt x="565773" y="229842"/>
                </a:lnTo>
                <a:lnTo>
                  <a:pt x="499395" y="274685"/>
                </a:lnTo>
                <a:lnTo>
                  <a:pt x="435267" y="320517"/>
                </a:lnTo>
                <a:lnTo>
                  <a:pt x="373636" y="366555"/>
                </a:lnTo>
                <a:lnTo>
                  <a:pt x="314746" y="412017"/>
                </a:lnTo>
                <a:lnTo>
                  <a:pt x="258846" y="456120"/>
                </a:lnTo>
                <a:lnTo>
                  <a:pt x="206180" y="498080"/>
                </a:lnTo>
                <a:lnTo>
                  <a:pt x="156996" y="537114"/>
                </a:lnTo>
                <a:lnTo>
                  <a:pt x="111539" y="572440"/>
                </a:lnTo>
                <a:lnTo>
                  <a:pt x="70057" y="603274"/>
                </a:lnTo>
                <a:lnTo>
                  <a:pt x="32795" y="628833"/>
                </a:lnTo>
                <a:lnTo>
                  <a:pt x="0" y="648335"/>
                </a:lnTo>
              </a:path>
            </a:pathLst>
          </a:custGeom>
          <a:ln w="38100">
            <a:solidFill>
              <a:srgbClr val="FF0000"/>
            </a:solidFill>
          </a:ln>
        </p:spPr>
        <p:txBody>
          <a:bodyPr wrap="square" lIns="0" tIns="0" rIns="0" bIns="0" rtlCol="0">
            <a:noAutofit/>
          </a:bodyPr>
          <a:lstStyle/>
          <a:p>
            <a:endParaRPr/>
          </a:p>
        </p:txBody>
      </p:sp>
      <p:sp>
        <p:nvSpPr>
          <p:cNvPr id="30" name="object 26"/>
          <p:cNvSpPr txBox="1"/>
          <p:nvPr/>
        </p:nvSpPr>
        <p:spPr>
          <a:xfrm>
            <a:off x="4795773" y="1155446"/>
            <a:ext cx="1490980" cy="635635"/>
          </a:xfrm>
          <a:prstGeom prst="rect">
            <a:avLst/>
          </a:prstGeom>
        </p:spPr>
        <p:txBody>
          <a:bodyPr vert="horz" wrap="square" lIns="0" tIns="0" rIns="0" bIns="0" rtlCol="0">
            <a:noAutofit/>
          </a:bodyPr>
          <a:lstStyle/>
          <a:p>
            <a:pPr marL="12700" marR="12700">
              <a:lnSpc>
                <a:spcPct val="100000"/>
              </a:lnSpc>
            </a:pPr>
            <a:r>
              <a:rPr sz="2000" b="1" dirty="0" smtClean="0">
                <a:latin typeface="Calibri"/>
                <a:cs typeface="Calibri"/>
              </a:rPr>
              <a:t>im</a:t>
            </a:r>
            <a:r>
              <a:rPr sz="2000" b="1" spc="5" dirty="0" smtClean="0">
                <a:latin typeface="Calibri"/>
                <a:cs typeface="Calibri"/>
              </a:rPr>
              <a:t>m</a:t>
            </a:r>
            <a:r>
              <a:rPr sz="2000" b="1" spc="-30" dirty="0" smtClean="0">
                <a:latin typeface="Calibri"/>
                <a:cs typeface="Calibri"/>
              </a:rPr>
              <a:t>a</a:t>
            </a:r>
            <a:r>
              <a:rPr sz="2000" b="1" spc="0" dirty="0" smtClean="0">
                <a:latin typeface="Calibri"/>
                <a:cs typeface="Calibri"/>
              </a:rPr>
              <a:t>t</a:t>
            </a:r>
            <a:r>
              <a:rPr sz="2000" b="1" spc="5" dirty="0" smtClean="0">
                <a:latin typeface="Calibri"/>
                <a:cs typeface="Calibri"/>
              </a:rPr>
              <a:t>u</a:t>
            </a:r>
            <a:r>
              <a:rPr sz="2000" b="1" spc="-30" dirty="0" smtClean="0">
                <a:latin typeface="Calibri"/>
                <a:cs typeface="Calibri"/>
              </a:rPr>
              <a:t>r</a:t>
            </a:r>
            <a:r>
              <a:rPr sz="2000" b="1" spc="0" dirty="0" smtClean="0">
                <a:latin typeface="Calibri"/>
                <a:cs typeface="Calibri"/>
              </a:rPr>
              <a:t>e</a:t>
            </a:r>
            <a:r>
              <a:rPr sz="2000" b="1" spc="-20" dirty="0" smtClean="0">
                <a:latin typeface="Calibri"/>
                <a:cs typeface="Calibri"/>
              </a:rPr>
              <a:t> </a:t>
            </a:r>
            <a:r>
              <a:rPr sz="2000" b="1" spc="0" dirty="0" smtClean="0">
                <a:latin typeface="Calibri"/>
                <a:cs typeface="Calibri"/>
              </a:rPr>
              <a:t>e</a:t>
            </a:r>
            <a:r>
              <a:rPr sz="2000" b="1" spc="5" dirty="0" smtClean="0">
                <a:latin typeface="Calibri"/>
                <a:cs typeface="Calibri"/>
              </a:rPr>
              <a:t>g</a:t>
            </a:r>
            <a:r>
              <a:rPr sz="2000" b="1" spc="0" dirty="0" smtClean="0">
                <a:latin typeface="Calibri"/>
                <a:cs typeface="Calibri"/>
              </a:rPr>
              <a:t>g </a:t>
            </a:r>
            <a:r>
              <a:rPr sz="2000" b="1" spc="-15" dirty="0" smtClean="0">
                <a:latin typeface="Calibri"/>
                <a:cs typeface="Calibri"/>
              </a:rPr>
              <a:t>c</a:t>
            </a:r>
            <a:r>
              <a:rPr sz="2000" b="1" spc="0" dirty="0" smtClean="0">
                <a:latin typeface="Calibri"/>
                <a:cs typeface="Calibri"/>
              </a:rPr>
              <a:t>ollection</a:t>
            </a:r>
            <a:endParaRPr sz="2000">
              <a:latin typeface="Calibri"/>
              <a:cs typeface="Calibri"/>
            </a:endParaRPr>
          </a:p>
        </p:txBody>
      </p:sp>
      <p:sp>
        <p:nvSpPr>
          <p:cNvPr id="31" name="object 27"/>
          <p:cNvSpPr txBox="1"/>
          <p:nvPr/>
        </p:nvSpPr>
        <p:spPr>
          <a:xfrm>
            <a:off x="4183126" y="2947670"/>
            <a:ext cx="730885" cy="521334"/>
          </a:xfrm>
          <a:prstGeom prst="rect">
            <a:avLst/>
          </a:prstGeom>
        </p:spPr>
        <p:txBody>
          <a:bodyPr vert="horz" wrap="square" lIns="0" tIns="0" rIns="0" bIns="0" rtlCol="0">
            <a:noAutofit/>
          </a:bodyPr>
          <a:lstStyle/>
          <a:p>
            <a:pPr marL="12700">
              <a:lnSpc>
                <a:spcPct val="100000"/>
              </a:lnSpc>
            </a:pPr>
            <a:r>
              <a:rPr sz="3200" b="1" dirty="0" smtClean="0">
                <a:latin typeface="Calibri"/>
                <a:cs typeface="Calibri"/>
              </a:rPr>
              <a:t>IVM</a:t>
            </a:r>
            <a:endParaRPr sz="3200">
              <a:latin typeface="Calibri"/>
              <a:cs typeface="Calibri"/>
            </a:endParaRPr>
          </a:p>
        </p:txBody>
      </p:sp>
      <p:sp>
        <p:nvSpPr>
          <p:cNvPr id="32" name="object 28"/>
          <p:cNvSpPr/>
          <p:nvPr/>
        </p:nvSpPr>
        <p:spPr>
          <a:xfrm>
            <a:off x="3361944" y="4797552"/>
            <a:ext cx="1714500" cy="1286256"/>
          </a:xfrm>
          <a:prstGeom prst="rect">
            <a:avLst/>
          </a:prstGeom>
          <a:blipFill>
            <a:blip r:embed="rId5" cstate="print"/>
            <a:stretch>
              <a:fillRect/>
            </a:stretch>
          </a:blipFill>
        </p:spPr>
        <p:txBody>
          <a:bodyPr wrap="square" lIns="0" tIns="0" rIns="0" bIns="0" rtlCol="0">
            <a:noAutofit/>
          </a:bodyPr>
          <a:lstStyle/>
          <a:p>
            <a:endParaRPr/>
          </a:p>
        </p:txBody>
      </p:sp>
      <p:sp>
        <p:nvSpPr>
          <p:cNvPr id="33" name="object 29"/>
          <p:cNvSpPr/>
          <p:nvPr/>
        </p:nvSpPr>
        <p:spPr>
          <a:xfrm>
            <a:off x="4860035" y="4366259"/>
            <a:ext cx="576072" cy="1799844"/>
          </a:xfrm>
          <a:custGeom>
            <a:avLst/>
            <a:gdLst/>
            <a:ahLst/>
            <a:cxnLst/>
            <a:rect l="l" t="t" r="r" b="b"/>
            <a:pathLst>
              <a:path w="576072" h="1799844">
                <a:moveTo>
                  <a:pt x="0" y="1799844"/>
                </a:moveTo>
                <a:lnTo>
                  <a:pt x="576072" y="1799844"/>
                </a:lnTo>
                <a:lnTo>
                  <a:pt x="576072" y="0"/>
                </a:lnTo>
                <a:lnTo>
                  <a:pt x="0" y="0"/>
                </a:lnTo>
                <a:lnTo>
                  <a:pt x="0" y="1799844"/>
                </a:lnTo>
                <a:close/>
              </a:path>
            </a:pathLst>
          </a:custGeom>
          <a:solidFill>
            <a:srgbClr val="FFFFFF"/>
          </a:solidFill>
        </p:spPr>
        <p:txBody>
          <a:bodyPr wrap="square" lIns="0" tIns="0" rIns="0" bIns="0" rtlCol="0">
            <a:noAutofit/>
          </a:bodyPr>
          <a:lstStyle/>
          <a:p>
            <a:endParaRPr/>
          </a:p>
        </p:txBody>
      </p:sp>
      <p:sp>
        <p:nvSpPr>
          <p:cNvPr id="34" name="object 30"/>
          <p:cNvSpPr/>
          <p:nvPr/>
        </p:nvSpPr>
        <p:spPr>
          <a:xfrm>
            <a:off x="5033771" y="4221479"/>
            <a:ext cx="228600" cy="576071"/>
          </a:xfrm>
          <a:custGeom>
            <a:avLst/>
            <a:gdLst/>
            <a:ahLst/>
            <a:cxnLst/>
            <a:rect l="l" t="t" r="r" b="b"/>
            <a:pathLst>
              <a:path w="228600" h="576072">
                <a:moveTo>
                  <a:pt x="76200" y="347472"/>
                </a:moveTo>
                <a:lnTo>
                  <a:pt x="0" y="347472"/>
                </a:lnTo>
                <a:lnTo>
                  <a:pt x="114300" y="576072"/>
                </a:lnTo>
                <a:lnTo>
                  <a:pt x="209550" y="385572"/>
                </a:lnTo>
                <a:lnTo>
                  <a:pt x="76200" y="385572"/>
                </a:lnTo>
                <a:lnTo>
                  <a:pt x="76200" y="347472"/>
                </a:lnTo>
                <a:close/>
              </a:path>
              <a:path w="228600" h="576072">
                <a:moveTo>
                  <a:pt x="152400" y="0"/>
                </a:moveTo>
                <a:lnTo>
                  <a:pt x="76200" y="0"/>
                </a:lnTo>
                <a:lnTo>
                  <a:pt x="76200" y="385572"/>
                </a:lnTo>
                <a:lnTo>
                  <a:pt x="152400" y="385572"/>
                </a:lnTo>
                <a:lnTo>
                  <a:pt x="152400" y="0"/>
                </a:lnTo>
                <a:close/>
              </a:path>
              <a:path w="228600" h="576072">
                <a:moveTo>
                  <a:pt x="228600" y="347472"/>
                </a:moveTo>
                <a:lnTo>
                  <a:pt x="152400" y="347472"/>
                </a:lnTo>
                <a:lnTo>
                  <a:pt x="152400" y="385572"/>
                </a:lnTo>
                <a:lnTo>
                  <a:pt x="209550" y="385572"/>
                </a:lnTo>
                <a:lnTo>
                  <a:pt x="228600" y="347472"/>
                </a:lnTo>
                <a:close/>
              </a:path>
            </a:pathLst>
          </a:custGeom>
          <a:solidFill>
            <a:srgbClr val="FF0000"/>
          </a:solidFill>
        </p:spPr>
        <p:txBody>
          <a:bodyPr wrap="square" lIns="0" tIns="0" rIns="0" bIns="0" rtlCol="0">
            <a:noAutofit/>
          </a:bodyPr>
          <a:lstStyle/>
          <a:p>
            <a:endParaRPr/>
          </a:p>
        </p:txBody>
      </p:sp>
    </p:spTree>
    <p:extLst>
      <p:ext uri="{BB962C8B-B14F-4D97-AF65-F5344CB8AC3E}">
        <p14:creationId xmlns:p14="http://schemas.microsoft.com/office/powerpoint/2010/main" val="2908812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accent1">
                    <a:lumMod val="50000"/>
                  </a:schemeClr>
                </a:solidFill>
              </a:rPr>
              <a:t>PATHOPHYSIOLGY  of Infertility in </a:t>
            </a:r>
            <a:r>
              <a:rPr lang="en-US" b="1" dirty="0" err="1" smtClean="0">
                <a:solidFill>
                  <a:schemeClr val="accent1">
                    <a:lumMod val="50000"/>
                  </a:schemeClr>
                </a:solidFill>
              </a:rPr>
              <a:t>Endomtetriosis</a:t>
            </a:r>
            <a:endParaRPr lang="fa-IR" b="1" dirty="0">
              <a:solidFill>
                <a:schemeClr val="accent1">
                  <a:lumMod val="50000"/>
                </a:schemeClr>
              </a:solidFill>
            </a:endParaRPr>
          </a:p>
        </p:txBody>
      </p:sp>
      <p:sp>
        <p:nvSpPr>
          <p:cNvPr id="3" name="Content Placeholder 2"/>
          <p:cNvSpPr>
            <a:spLocks noGrp="1"/>
          </p:cNvSpPr>
          <p:nvPr>
            <p:ph idx="1"/>
          </p:nvPr>
        </p:nvSpPr>
        <p:spPr>
          <a:xfrm>
            <a:off x="807813" y="1946606"/>
            <a:ext cx="7599441" cy="3863123"/>
          </a:xfrm>
        </p:spPr>
        <p:txBody>
          <a:bodyPr>
            <a:noAutofit/>
          </a:bodyPr>
          <a:lstStyle/>
          <a:p>
            <a:pPr algn="l" rtl="0"/>
            <a:r>
              <a:rPr lang="en-US" sz="1800" b="1" dirty="0" smtClean="0">
                <a:solidFill>
                  <a:srgbClr val="C00000"/>
                </a:solidFill>
              </a:rPr>
              <a:t>Inflammation :</a:t>
            </a:r>
            <a:r>
              <a:rPr lang="en-US" sz="1800" b="1" dirty="0" smtClean="0"/>
              <a:t>(high macrophage activity and cytokine ),increased oxidative stress</a:t>
            </a:r>
          </a:p>
          <a:p>
            <a:pPr lvl="1" algn="l" rtl="0"/>
            <a:r>
              <a:rPr lang="en-US" sz="1600" b="1" dirty="0"/>
              <a:t>inhibin sperm motility </a:t>
            </a:r>
            <a:endParaRPr lang="en-US" sz="1600" b="1" dirty="0" smtClean="0"/>
          </a:p>
          <a:p>
            <a:pPr lvl="1" algn="l" rtl="0"/>
            <a:r>
              <a:rPr lang="en-US" sz="1600" b="1" dirty="0" smtClean="0"/>
              <a:t>Compromised  tubal and sperm  function</a:t>
            </a:r>
          </a:p>
          <a:p>
            <a:pPr algn="l" rtl="0"/>
            <a:r>
              <a:rPr lang="en-US" sz="1800" b="1" dirty="0" smtClean="0">
                <a:solidFill>
                  <a:srgbClr val="C00000"/>
                </a:solidFill>
              </a:rPr>
              <a:t>Anatomic distortion </a:t>
            </a:r>
          </a:p>
          <a:p>
            <a:pPr algn="l" rtl="0"/>
            <a:r>
              <a:rPr lang="en-US" sz="1800" b="1" dirty="0" smtClean="0">
                <a:solidFill>
                  <a:srgbClr val="C00000"/>
                </a:solidFill>
              </a:rPr>
              <a:t>Abnormal </a:t>
            </a:r>
            <a:r>
              <a:rPr lang="en-US" sz="1800" b="1" dirty="0" err="1" smtClean="0">
                <a:solidFill>
                  <a:srgbClr val="C00000"/>
                </a:solidFill>
              </a:rPr>
              <a:t>eutopic</a:t>
            </a:r>
            <a:r>
              <a:rPr lang="en-US" sz="1800" b="1" dirty="0" smtClean="0">
                <a:solidFill>
                  <a:srgbClr val="C00000"/>
                </a:solidFill>
              </a:rPr>
              <a:t> endometrium</a:t>
            </a:r>
            <a:r>
              <a:rPr lang="en-US" sz="1800" b="1" dirty="0"/>
              <a:t> </a:t>
            </a:r>
            <a:r>
              <a:rPr lang="en-US" sz="1800" b="1" dirty="0" smtClean="0"/>
              <a:t>&amp;  Autoantibodies against endometrium</a:t>
            </a:r>
          </a:p>
          <a:p>
            <a:pPr lvl="1" algn="l" rtl="0"/>
            <a:r>
              <a:rPr lang="en-US" sz="1400" b="1" dirty="0" smtClean="0"/>
              <a:t>Dysregulation of progesterone  receptor:</a:t>
            </a:r>
          </a:p>
          <a:p>
            <a:pPr lvl="1" algn="l" rtl="0"/>
            <a:r>
              <a:rPr lang="en-US" sz="1400" b="1" dirty="0" smtClean="0"/>
              <a:t>Reduce endometrial receptivity </a:t>
            </a:r>
          </a:p>
          <a:p>
            <a:pPr algn="l" rtl="0"/>
            <a:r>
              <a:rPr lang="en-US" sz="1800" b="1" dirty="0" smtClean="0">
                <a:solidFill>
                  <a:srgbClr val="C00000"/>
                </a:solidFill>
              </a:rPr>
              <a:t>Luteal phase dysfunction</a:t>
            </a:r>
          </a:p>
          <a:p>
            <a:pPr algn="l" rtl="0"/>
            <a:r>
              <a:rPr lang="en-US" sz="1800" b="1" dirty="0" smtClean="0">
                <a:solidFill>
                  <a:srgbClr val="C00000"/>
                </a:solidFill>
              </a:rPr>
              <a:t>Ovarian reserve </a:t>
            </a:r>
            <a:r>
              <a:rPr lang="en-US" sz="1800" b="1" dirty="0" smtClean="0"/>
              <a:t>:</a:t>
            </a:r>
          </a:p>
        </p:txBody>
      </p:sp>
    </p:spTree>
    <p:extLst>
      <p:ext uri="{BB962C8B-B14F-4D97-AF65-F5344CB8AC3E}">
        <p14:creationId xmlns:p14="http://schemas.microsoft.com/office/powerpoint/2010/main" val="280153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5946" y="1176477"/>
            <a:ext cx="7200897" cy="977900"/>
          </a:xfrm>
        </p:spPr>
        <p:txBody>
          <a:bodyPr>
            <a:normAutofit/>
          </a:bodyPr>
          <a:lstStyle/>
          <a:p>
            <a:pPr rtl="0"/>
            <a:r>
              <a:rPr lang="en-US" b="1" dirty="0">
                <a:solidFill>
                  <a:schemeClr val="accent1">
                    <a:lumMod val="50000"/>
                  </a:schemeClr>
                </a:solidFill>
              </a:rPr>
              <a:t>Embryo/oocyte cryopreservation</a:t>
            </a:r>
          </a:p>
        </p:txBody>
      </p:sp>
      <p:graphicFrame>
        <p:nvGraphicFramePr>
          <p:cNvPr id="4" name="Content Placeholder 3"/>
          <p:cNvGraphicFramePr>
            <a:graphicFrameLocks noGrp="1"/>
          </p:cNvGraphicFramePr>
          <p:nvPr>
            <p:ph idx="1"/>
            <p:extLst/>
          </p:nvPr>
        </p:nvGraphicFramePr>
        <p:xfrm>
          <a:off x="1558882" y="2544175"/>
          <a:ext cx="5915026" cy="2842260"/>
        </p:xfrm>
        <a:graphic>
          <a:graphicData uri="http://schemas.openxmlformats.org/drawingml/2006/table">
            <a:tbl>
              <a:tblPr firstRow="1" bandRow="1">
                <a:tableStyleId>{5940675A-B579-460E-94D1-54222C63F5DA}</a:tableStyleId>
              </a:tblPr>
              <a:tblGrid>
                <a:gridCol w="2957513">
                  <a:extLst>
                    <a:ext uri="{9D8B030D-6E8A-4147-A177-3AD203B41FA5}">
                      <a16:colId xmlns:a16="http://schemas.microsoft.com/office/drawing/2014/main" val="20000"/>
                    </a:ext>
                  </a:extLst>
                </a:gridCol>
                <a:gridCol w="2957513">
                  <a:extLst>
                    <a:ext uri="{9D8B030D-6E8A-4147-A177-3AD203B41FA5}">
                      <a16:colId xmlns:a16="http://schemas.microsoft.com/office/drawing/2014/main" val="20001"/>
                    </a:ext>
                  </a:extLst>
                </a:gridCol>
              </a:tblGrid>
              <a:tr h="0">
                <a:tc>
                  <a:txBody>
                    <a:bodyPr/>
                    <a:lstStyle/>
                    <a:p>
                      <a:pPr algn="ctr" rtl="0"/>
                      <a:r>
                        <a:rPr lang="en-US" sz="1400" b="1"/>
                        <a:t>PROs</a:t>
                      </a:r>
                      <a:endParaRPr lang="en-US" sz="1400" b="1" dirty="0"/>
                    </a:p>
                  </a:txBody>
                  <a:tcPr marL="63375" marR="63375" marT="34290" marB="34290"/>
                </a:tc>
                <a:tc>
                  <a:txBody>
                    <a:bodyPr/>
                    <a:lstStyle/>
                    <a:p>
                      <a:pPr algn="ctr" rtl="0"/>
                      <a:r>
                        <a:rPr lang="en-US" sz="1400" b="1" dirty="0"/>
                        <a:t>CONS</a:t>
                      </a:r>
                    </a:p>
                  </a:txBody>
                  <a:tcPr marL="63375" marR="63375" marT="34290" marB="34290"/>
                </a:tc>
                <a:extLst>
                  <a:ext uri="{0D108BD9-81ED-4DB2-BD59-A6C34878D82A}">
                    <a16:rowId xmlns:a16="http://schemas.microsoft.com/office/drawing/2014/main" val="10000"/>
                  </a:ext>
                </a:extLst>
              </a:tr>
              <a:tr h="525780">
                <a:tc>
                  <a:txBody>
                    <a:bodyPr/>
                    <a:lstStyle/>
                    <a:p>
                      <a:pPr algn="l" rtl="0"/>
                      <a:r>
                        <a:rPr lang="en-US" sz="1500" b="1" i="0" u="none" strike="noStrike" kern="1200" baseline="0" dirty="0">
                          <a:solidFill>
                            <a:schemeClr val="tx1"/>
                          </a:solidFill>
                          <a:latin typeface="+mn-lt"/>
                          <a:ea typeface="+mn-ea"/>
                          <a:cs typeface="+mn-cs"/>
                        </a:rPr>
                        <a:t>Documented results especially</a:t>
                      </a:r>
                    </a:p>
                    <a:p>
                      <a:pPr algn="l" rtl="0"/>
                      <a:r>
                        <a:rPr lang="en-US" sz="1500" b="1" i="0" u="none" strike="noStrike" kern="1200" baseline="0" dirty="0">
                          <a:solidFill>
                            <a:schemeClr val="tx1"/>
                          </a:solidFill>
                          <a:latin typeface="+mn-lt"/>
                          <a:ea typeface="+mn-ea"/>
                          <a:cs typeface="+mn-cs"/>
                        </a:rPr>
                        <a:t>when embryos are frozen</a:t>
                      </a:r>
                    </a:p>
                  </a:txBody>
                  <a:tcPr marL="63375" marR="63375" marT="34290" marB="34290"/>
                </a:tc>
                <a:tc>
                  <a:txBody>
                    <a:bodyPr/>
                    <a:lstStyle/>
                    <a:p>
                      <a:pPr algn="l" rtl="0"/>
                      <a:r>
                        <a:rPr lang="en-US" sz="1500" b="1" i="0" u="none" strike="noStrike" kern="1200" baseline="0" dirty="0">
                          <a:solidFill>
                            <a:schemeClr val="tx1"/>
                          </a:solidFill>
                          <a:latin typeface="+mn-lt"/>
                          <a:ea typeface="+mn-ea"/>
                          <a:cs typeface="+mn-cs"/>
                        </a:rPr>
                        <a:t>Risk of infections related to oocyte retrieval  and abscess formation</a:t>
                      </a:r>
                    </a:p>
                  </a:txBody>
                  <a:tcPr marL="63375" marR="63375" marT="34290" marB="34290"/>
                </a:tc>
                <a:extLst>
                  <a:ext uri="{0D108BD9-81ED-4DB2-BD59-A6C34878D82A}">
                    <a16:rowId xmlns:a16="http://schemas.microsoft.com/office/drawing/2014/main" val="10001"/>
                  </a:ext>
                </a:extLst>
              </a:tr>
              <a:tr h="525780">
                <a:tc>
                  <a:txBody>
                    <a:bodyPr/>
                    <a:lstStyle/>
                    <a:p>
                      <a:pPr algn="l" rtl="0"/>
                      <a:r>
                        <a:rPr lang="en-US" sz="1500" b="1" i="0" u="none" strike="noStrike" kern="1200" baseline="0">
                          <a:solidFill>
                            <a:schemeClr val="tx1"/>
                          </a:solidFill>
                          <a:latin typeface="+mn-lt"/>
                          <a:ea typeface="+mn-ea"/>
                          <a:cs typeface="+mn-cs"/>
                        </a:rPr>
                        <a:t>No risk of procedure-related</a:t>
                      </a:r>
                    </a:p>
                    <a:p>
                      <a:pPr algn="l" rtl="0"/>
                      <a:r>
                        <a:rPr lang="en-US" sz="1500" b="1" i="0" u="none" strike="noStrike" kern="1200" baseline="0">
                          <a:solidFill>
                            <a:schemeClr val="tx1"/>
                          </a:solidFill>
                          <a:latin typeface="+mn-lt"/>
                          <a:ea typeface="+mn-ea"/>
                          <a:cs typeface="+mn-cs"/>
                        </a:rPr>
                        <a:t>ovarian reserve depletion</a:t>
                      </a:r>
                      <a:endParaRPr lang="en-US" sz="1500" b="1" i="0" u="none" strike="noStrike" kern="1200" baseline="0" dirty="0">
                        <a:solidFill>
                          <a:schemeClr val="tx1"/>
                        </a:solidFill>
                        <a:latin typeface="+mn-lt"/>
                        <a:ea typeface="+mn-ea"/>
                        <a:cs typeface="+mn-cs"/>
                      </a:endParaRPr>
                    </a:p>
                  </a:txBody>
                  <a:tcPr marL="63375" marR="63375" marT="34290" marB="34290"/>
                </a:tc>
                <a:tc>
                  <a:txBody>
                    <a:bodyPr/>
                    <a:lstStyle/>
                    <a:p>
                      <a:pPr algn="l" rtl="0"/>
                      <a:r>
                        <a:rPr lang="en-US" sz="1500" b="1" i="0" u="none" strike="noStrike" kern="1200" baseline="0" dirty="0">
                          <a:solidFill>
                            <a:schemeClr val="tx1"/>
                          </a:solidFill>
                          <a:latin typeface="+mn-lt"/>
                          <a:ea typeface="+mn-ea"/>
                          <a:cs typeface="+mn-cs"/>
                        </a:rPr>
                        <a:t>Poor quality oocytes, embryos</a:t>
                      </a:r>
                    </a:p>
                    <a:p>
                      <a:pPr algn="l" rtl="0"/>
                      <a:r>
                        <a:rPr lang="en-US" sz="1500" b="1" i="0" u="none" strike="noStrike" kern="1200" baseline="0" dirty="0">
                          <a:solidFill>
                            <a:schemeClr val="tx1"/>
                          </a:solidFill>
                          <a:latin typeface="+mn-lt"/>
                          <a:ea typeface="+mn-ea"/>
                          <a:cs typeface="+mn-cs"/>
                        </a:rPr>
                        <a:t>(controversial data)</a:t>
                      </a:r>
                    </a:p>
                  </a:txBody>
                  <a:tcPr marL="63375" marR="63375" marT="34290" marB="34290"/>
                </a:tc>
                <a:extLst>
                  <a:ext uri="{0D108BD9-81ED-4DB2-BD59-A6C34878D82A}">
                    <a16:rowId xmlns:a16="http://schemas.microsoft.com/office/drawing/2014/main" val="10002"/>
                  </a:ext>
                </a:extLst>
              </a:tr>
              <a:tr h="754380">
                <a:tc>
                  <a:txBody>
                    <a:bodyPr/>
                    <a:lstStyle/>
                    <a:p>
                      <a:pPr algn="l" rtl="0"/>
                      <a:r>
                        <a:rPr lang="en-US" sz="1500" b="1" i="0" u="none" strike="noStrike" kern="1200" baseline="0" dirty="0">
                          <a:solidFill>
                            <a:schemeClr val="tx1"/>
                          </a:solidFill>
                          <a:latin typeface="+mn-lt"/>
                          <a:ea typeface="+mn-ea"/>
                          <a:cs typeface="+mn-cs"/>
                        </a:rPr>
                        <a:t>The pickup may avoid contact of the oocyte with the detrimental effect of the peritoneal fluid</a:t>
                      </a:r>
                    </a:p>
                  </a:txBody>
                  <a:tcPr marL="63375" marR="63375" marT="34290" marB="34290"/>
                </a:tc>
                <a:tc>
                  <a:txBody>
                    <a:bodyPr/>
                    <a:lstStyle/>
                    <a:p>
                      <a:pPr algn="l" rtl="0"/>
                      <a:r>
                        <a:rPr lang="en-US" sz="1500" b="1" i="0" u="none" strike="noStrike" kern="1200" baseline="0" dirty="0">
                          <a:solidFill>
                            <a:schemeClr val="tx1"/>
                          </a:solidFill>
                          <a:latin typeface="+mn-lt"/>
                          <a:ea typeface="+mn-ea"/>
                          <a:cs typeface="+mn-cs"/>
                        </a:rPr>
                        <a:t>Need for ovarian stimulation might cause disease progression (controversial data)</a:t>
                      </a:r>
                    </a:p>
                  </a:txBody>
                  <a:tcPr marL="63375" marR="63375" marT="34290" marB="34290"/>
                </a:tc>
                <a:extLst>
                  <a:ext uri="{0D108BD9-81ED-4DB2-BD59-A6C34878D82A}">
                    <a16:rowId xmlns:a16="http://schemas.microsoft.com/office/drawing/2014/main" val="10003"/>
                  </a:ext>
                </a:extLst>
              </a:tr>
              <a:tr h="754380">
                <a:tc>
                  <a:txBody>
                    <a:bodyPr/>
                    <a:lstStyle/>
                    <a:p>
                      <a:pPr algn="l" rtl="0"/>
                      <a:r>
                        <a:rPr lang="en-US" sz="1500" b="1" i="0" u="none" strike="noStrike" kern="1200" baseline="0" dirty="0">
                          <a:solidFill>
                            <a:schemeClr val="tx1"/>
                          </a:solidFill>
                          <a:latin typeface="+mn-lt"/>
                          <a:ea typeface="+mn-ea"/>
                          <a:cs typeface="+mn-cs"/>
                        </a:rPr>
                        <a:t>Patients suffering from endometriosis often receive ART procedures</a:t>
                      </a:r>
                    </a:p>
                  </a:txBody>
                  <a:tcPr marL="63375" marR="63375" marT="34290" marB="34290"/>
                </a:tc>
                <a:tc>
                  <a:txBody>
                    <a:bodyPr/>
                    <a:lstStyle/>
                    <a:p>
                      <a:pPr algn="l" rtl="0"/>
                      <a:r>
                        <a:rPr lang="en-US" sz="1500" b="1" i="0" u="none" strike="noStrike" kern="1200" baseline="0" dirty="0">
                          <a:solidFill>
                            <a:schemeClr val="tx1"/>
                          </a:solidFill>
                          <a:latin typeface="+mn-lt"/>
                          <a:ea typeface="+mn-ea"/>
                          <a:cs typeface="+mn-cs"/>
                        </a:rPr>
                        <a:t>Need for repeated IVF cycles to collect an adequate number of oocytes that can be stored</a:t>
                      </a:r>
                      <a:endParaRPr lang="en-US" sz="1500" b="1" dirty="0"/>
                    </a:p>
                  </a:txBody>
                  <a:tcPr marL="63375" marR="63375" marT="34290" marB="3429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231983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50000"/>
                  </a:schemeClr>
                </a:solidFill>
              </a:rPr>
              <a:t>Ovarian tissue cryopreservation</a:t>
            </a:r>
          </a:p>
        </p:txBody>
      </p:sp>
      <p:graphicFrame>
        <p:nvGraphicFramePr>
          <p:cNvPr id="4" name="Content Placeholder 3"/>
          <p:cNvGraphicFramePr>
            <a:graphicFrameLocks noGrp="1"/>
          </p:cNvGraphicFramePr>
          <p:nvPr>
            <p:ph idx="1"/>
            <p:extLst/>
          </p:nvPr>
        </p:nvGraphicFramePr>
        <p:xfrm>
          <a:off x="1614488" y="2557632"/>
          <a:ext cx="5915026" cy="3421380"/>
        </p:xfrm>
        <a:graphic>
          <a:graphicData uri="http://schemas.openxmlformats.org/drawingml/2006/table">
            <a:tbl>
              <a:tblPr firstRow="1" bandRow="1">
                <a:tableStyleId>{5940675A-B579-460E-94D1-54222C63F5DA}</a:tableStyleId>
              </a:tblPr>
              <a:tblGrid>
                <a:gridCol w="2957513">
                  <a:extLst>
                    <a:ext uri="{9D8B030D-6E8A-4147-A177-3AD203B41FA5}">
                      <a16:colId xmlns:a16="http://schemas.microsoft.com/office/drawing/2014/main" val="20000"/>
                    </a:ext>
                  </a:extLst>
                </a:gridCol>
                <a:gridCol w="2957513">
                  <a:extLst>
                    <a:ext uri="{9D8B030D-6E8A-4147-A177-3AD203B41FA5}">
                      <a16:colId xmlns:a16="http://schemas.microsoft.com/office/drawing/2014/main" val="20001"/>
                    </a:ext>
                  </a:extLst>
                </a:gridCol>
              </a:tblGrid>
              <a:tr h="428625">
                <a:tc>
                  <a:txBody>
                    <a:bodyPr/>
                    <a:lstStyle/>
                    <a:p>
                      <a:pPr algn="l" rtl="0"/>
                      <a:r>
                        <a:rPr lang="en-US" sz="1400" b="1" i="0" u="none" strike="noStrike" kern="1200" baseline="0" dirty="0">
                          <a:solidFill>
                            <a:schemeClr val="tx1"/>
                          </a:solidFill>
                          <a:latin typeface="+mn-lt"/>
                          <a:ea typeface="+mn-ea"/>
                          <a:cs typeface="+mn-cs"/>
                        </a:rPr>
                        <a:t>Pros</a:t>
                      </a:r>
                      <a:endParaRPr lang="en-US" sz="1000" b="1" dirty="0"/>
                    </a:p>
                  </a:txBody>
                  <a:tcPr marL="65723" marR="65723"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mn-lt"/>
                          <a:ea typeface="+mn-ea"/>
                          <a:cs typeface="+mn-cs"/>
                        </a:rPr>
                        <a:t>Cons</a:t>
                      </a:r>
                    </a:p>
                    <a:p>
                      <a:pPr algn="l" rtl="0"/>
                      <a:endParaRPr lang="en-US" sz="1000" b="1" dirty="0"/>
                    </a:p>
                  </a:txBody>
                  <a:tcPr marL="65723" marR="65723" marT="34290" marB="34290"/>
                </a:tc>
                <a:extLst>
                  <a:ext uri="{0D108BD9-81ED-4DB2-BD59-A6C34878D82A}">
                    <a16:rowId xmlns:a16="http://schemas.microsoft.com/office/drawing/2014/main" val="10000"/>
                  </a:ext>
                </a:extLst>
              </a:tr>
              <a:tr h="480060">
                <a:tc>
                  <a:txBody>
                    <a:bodyPr/>
                    <a:lstStyle/>
                    <a:p>
                      <a:pPr algn="l" rtl="0"/>
                      <a:r>
                        <a:rPr lang="en-US" sz="1400" b="1" i="0" u="none" strike="noStrike" kern="1200" baseline="0" dirty="0">
                          <a:solidFill>
                            <a:schemeClr val="tx1"/>
                          </a:solidFill>
                          <a:latin typeface="+mn-lt"/>
                          <a:ea typeface="+mn-ea"/>
                          <a:cs typeface="+mn-cs"/>
                        </a:rPr>
                        <a:t>Highly effective technique for</a:t>
                      </a:r>
                    </a:p>
                    <a:p>
                      <a:pPr algn="l" rtl="0"/>
                      <a:r>
                        <a:rPr lang="en-US" sz="1400" b="1" i="0" u="none" strike="noStrike" kern="1200" baseline="0" dirty="0">
                          <a:solidFill>
                            <a:schemeClr val="tx1"/>
                          </a:solidFill>
                          <a:latin typeface="+mn-lt"/>
                          <a:ea typeface="+mn-ea"/>
                          <a:cs typeface="+mn-cs"/>
                        </a:rPr>
                        <a:t>fertility preservation</a:t>
                      </a:r>
                    </a:p>
                  </a:txBody>
                  <a:tcPr marL="65723" marR="65723" marT="34290" marB="34290"/>
                </a:tc>
                <a:tc>
                  <a:txBody>
                    <a:bodyPr/>
                    <a:lstStyle/>
                    <a:p>
                      <a:pPr algn="l" rtl="0"/>
                      <a:r>
                        <a:rPr lang="en-US" sz="1400" b="1" i="0" u="none" strike="noStrike" kern="1200" baseline="0" dirty="0">
                          <a:solidFill>
                            <a:schemeClr val="tx1"/>
                          </a:solidFill>
                          <a:latin typeface="+mn-lt"/>
                          <a:ea typeface="+mn-ea"/>
                          <a:cs typeface="+mn-cs"/>
                        </a:rPr>
                        <a:t>Laparoscopic procedure in these patients may be more difficult and risky</a:t>
                      </a:r>
                    </a:p>
                  </a:txBody>
                  <a:tcPr marL="65723" marR="65723" marT="34290" marB="34290"/>
                </a:tc>
                <a:extLst>
                  <a:ext uri="{0D108BD9-81ED-4DB2-BD59-A6C34878D82A}">
                    <a16:rowId xmlns:a16="http://schemas.microsoft.com/office/drawing/2014/main" val="10001"/>
                  </a:ext>
                </a:extLst>
              </a:tr>
              <a:tr h="685800">
                <a:tc>
                  <a:txBody>
                    <a:bodyPr/>
                    <a:lstStyle/>
                    <a:p>
                      <a:pPr algn="l" rtl="0"/>
                      <a:r>
                        <a:rPr lang="en-US" sz="1400" b="1" i="0" u="none" strike="noStrike" kern="1200" baseline="0" dirty="0">
                          <a:solidFill>
                            <a:schemeClr val="tx1"/>
                          </a:solidFill>
                          <a:latin typeface="+mn-lt"/>
                          <a:ea typeface="+mn-ea"/>
                          <a:cs typeface="+mn-cs"/>
                        </a:rPr>
                        <a:t>Easily performed during the surgical intervention for the disease</a:t>
                      </a:r>
                    </a:p>
                    <a:p>
                      <a:pPr algn="l" rtl="0"/>
                      <a:endParaRPr lang="en-US" sz="1000" b="1" dirty="0"/>
                    </a:p>
                  </a:txBody>
                  <a:tcPr marL="65723" marR="65723" marT="34290" marB="34290"/>
                </a:tc>
                <a:tc>
                  <a:txBody>
                    <a:bodyPr/>
                    <a:lstStyle/>
                    <a:p>
                      <a:pPr algn="l" rtl="0"/>
                      <a:r>
                        <a:rPr lang="en-US" sz="1400" b="1" i="0" u="none" strike="noStrike" kern="1200" baseline="0" dirty="0">
                          <a:solidFill>
                            <a:schemeClr val="tx1"/>
                          </a:solidFill>
                          <a:latin typeface="+mn-lt"/>
                          <a:ea typeface="+mn-ea"/>
                          <a:cs typeface="+mn-cs"/>
                        </a:rPr>
                        <a:t>Storing tissue surrounding cyst or</a:t>
                      </a:r>
                    </a:p>
                    <a:p>
                      <a:pPr algn="l" rtl="0"/>
                      <a:r>
                        <a:rPr lang="en-US" sz="1400" b="1" i="0" u="none" strike="noStrike" kern="1200" baseline="0" dirty="0" err="1">
                          <a:solidFill>
                            <a:schemeClr val="tx1"/>
                          </a:solidFill>
                          <a:latin typeface="+mn-lt"/>
                          <a:ea typeface="+mn-ea"/>
                          <a:cs typeface="+mn-cs"/>
                        </a:rPr>
                        <a:t>pseudocapsule</a:t>
                      </a:r>
                      <a:r>
                        <a:rPr lang="en-US" sz="1400" b="1" i="0" u="none" strike="noStrike" kern="1200" baseline="0" dirty="0">
                          <a:solidFill>
                            <a:schemeClr val="tx1"/>
                          </a:solidFill>
                          <a:latin typeface="+mn-lt"/>
                          <a:ea typeface="+mn-ea"/>
                          <a:cs typeface="+mn-cs"/>
                        </a:rPr>
                        <a:t>—number and</a:t>
                      </a:r>
                    </a:p>
                    <a:p>
                      <a:pPr algn="l" rtl="0"/>
                      <a:r>
                        <a:rPr lang="en-US" sz="1400" b="1" i="0" u="none" strike="noStrike" kern="1200" baseline="0" dirty="0">
                          <a:solidFill>
                            <a:schemeClr val="tx1"/>
                          </a:solidFill>
                          <a:latin typeface="+mn-lt"/>
                          <a:ea typeface="+mn-ea"/>
                          <a:cs typeface="+mn-cs"/>
                        </a:rPr>
                        <a:t>quality of follicles are questionable</a:t>
                      </a:r>
                    </a:p>
                  </a:txBody>
                  <a:tcPr marL="65723" marR="65723" marT="34290" marB="34290"/>
                </a:tc>
                <a:extLst>
                  <a:ext uri="{0D108BD9-81ED-4DB2-BD59-A6C34878D82A}">
                    <a16:rowId xmlns:a16="http://schemas.microsoft.com/office/drawing/2014/main" val="10002"/>
                  </a:ext>
                </a:extLst>
              </a:tr>
              <a:tr h="685800">
                <a:tc>
                  <a:txBody>
                    <a:bodyPr/>
                    <a:lstStyle/>
                    <a:p>
                      <a:pPr algn="l" rtl="0"/>
                      <a:r>
                        <a:rPr lang="en-US" sz="1400" b="1" i="0" u="none" strike="noStrike" kern="1200" baseline="0" dirty="0">
                          <a:solidFill>
                            <a:schemeClr val="tx1"/>
                          </a:solidFill>
                          <a:latin typeface="+mn-lt"/>
                          <a:ea typeface="+mn-ea"/>
                          <a:cs typeface="+mn-cs"/>
                        </a:rPr>
                        <a:t>No need of ovarian stimulation</a:t>
                      </a:r>
                      <a:endParaRPr lang="en-US" sz="1000" b="1" dirty="0"/>
                    </a:p>
                  </a:txBody>
                  <a:tcPr marL="65723" marR="65723" marT="34290" marB="34290"/>
                </a:tc>
                <a:tc>
                  <a:txBody>
                    <a:bodyPr/>
                    <a:lstStyle/>
                    <a:p>
                      <a:pPr algn="l" rtl="0"/>
                      <a:r>
                        <a:rPr lang="en-US" sz="1400" b="1" i="0" u="none" strike="noStrike" kern="1200" baseline="0" dirty="0">
                          <a:solidFill>
                            <a:schemeClr val="tx1"/>
                          </a:solidFill>
                          <a:latin typeface="+mn-lt"/>
                          <a:ea typeface="+mn-ea"/>
                          <a:cs typeface="+mn-cs"/>
                        </a:rPr>
                        <a:t>Storing healthy tissue remote from cyst may result in ovarian damage and reduced ovarian reserve</a:t>
                      </a:r>
                    </a:p>
                  </a:txBody>
                  <a:tcPr marL="65723" marR="65723" marT="34290" marB="34290"/>
                </a:tc>
                <a:extLst>
                  <a:ext uri="{0D108BD9-81ED-4DB2-BD59-A6C34878D82A}">
                    <a16:rowId xmlns:a16="http://schemas.microsoft.com/office/drawing/2014/main" val="10003"/>
                  </a:ext>
                </a:extLst>
              </a:tr>
              <a:tr h="840105">
                <a:tc>
                  <a:txBody>
                    <a:bodyPr/>
                    <a:lstStyle/>
                    <a:p>
                      <a:pPr algn="l" rtl="0"/>
                      <a:r>
                        <a:rPr lang="en-US" sz="1400" b="1" i="0" u="none" strike="noStrike" kern="1200" baseline="0" dirty="0">
                          <a:solidFill>
                            <a:schemeClr val="tx1"/>
                          </a:solidFill>
                          <a:latin typeface="+mn-lt"/>
                          <a:ea typeface="+mn-ea"/>
                          <a:cs typeface="+mn-cs"/>
                        </a:rPr>
                        <a:t>Frozen tissue is spared from</a:t>
                      </a:r>
                    </a:p>
                    <a:p>
                      <a:pPr algn="l" rtl="0"/>
                      <a:r>
                        <a:rPr lang="en-US" sz="1400" b="1" i="0" u="none" strike="noStrike" kern="1200" baseline="0" dirty="0">
                          <a:solidFill>
                            <a:schemeClr val="tx1"/>
                          </a:solidFill>
                          <a:latin typeface="+mn-lt"/>
                          <a:ea typeface="+mn-ea"/>
                          <a:cs typeface="+mn-cs"/>
                        </a:rPr>
                        <a:t>potential destruction in cases of</a:t>
                      </a:r>
                    </a:p>
                    <a:p>
                      <a:pPr algn="l" rtl="0"/>
                      <a:r>
                        <a:rPr lang="en-US" sz="1400" b="1" i="0" u="none" strike="noStrike" kern="1200" baseline="0" dirty="0">
                          <a:solidFill>
                            <a:schemeClr val="tx1"/>
                          </a:solidFill>
                          <a:latin typeface="+mn-lt"/>
                          <a:ea typeface="+mn-ea"/>
                          <a:cs typeface="+mn-cs"/>
                        </a:rPr>
                        <a:t>disease recurrence</a:t>
                      </a:r>
                    </a:p>
                    <a:p>
                      <a:pPr algn="l" rtl="0"/>
                      <a:endParaRPr lang="en-US" sz="1000" b="1" dirty="0"/>
                    </a:p>
                  </a:txBody>
                  <a:tcPr marL="65723" marR="65723" marT="34290" marB="34290"/>
                </a:tc>
                <a:tc>
                  <a:txBody>
                    <a:bodyPr/>
                    <a:lstStyle/>
                    <a:p>
                      <a:pPr algn="l" rtl="0"/>
                      <a:r>
                        <a:rPr lang="en-US" sz="1400" b="1" i="0" u="none" strike="noStrike" kern="1200" baseline="0" dirty="0">
                          <a:solidFill>
                            <a:schemeClr val="tx1"/>
                          </a:solidFill>
                          <a:latin typeface="+mn-lt"/>
                          <a:ea typeface="+mn-ea"/>
                          <a:cs typeface="+mn-cs"/>
                        </a:rPr>
                        <a:t>No results, so far, have been</a:t>
                      </a:r>
                    </a:p>
                    <a:p>
                      <a:pPr algn="l" rtl="0"/>
                      <a:r>
                        <a:rPr lang="en-US" sz="1400" b="1" i="0" u="none" strike="noStrike" kern="1200" baseline="0" dirty="0">
                          <a:solidFill>
                            <a:schemeClr val="tx1"/>
                          </a:solidFill>
                          <a:latin typeface="+mn-lt"/>
                          <a:ea typeface="+mn-ea"/>
                          <a:cs typeface="+mn-cs"/>
                        </a:rPr>
                        <a:t>shown in this class of patients</a:t>
                      </a:r>
                    </a:p>
                  </a:txBody>
                  <a:tcPr marL="65723" marR="65723" marT="34290" marB="3429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240894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chemeClr val="accent1">
                    <a:lumMod val="50000"/>
                  </a:schemeClr>
                </a:solidFill>
              </a:rPr>
              <a:t>Cobo</a:t>
            </a:r>
            <a:r>
              <a:rPr lang="en-US" b="1" dirty="0" smtClean="0">
                <a:solidFill>
                  <a:schemeClr val="accent1">
                    <a:lumMod val="50000"/>
                  </a:schemeClr>
                </a:solidFill>
              </a:rPr>
              <a:t> et al : </a:t>
            </a:r>
            <a:r>
              <a:rPr lang="fa-IR" b="1" dirty="0" smtClean="0">
                <a:solidFill>
                  <a:schemeClr val="accent1">
                    <a:lumMod val="50000"/>
                  </a:schemeClr>
                </a:solidFill>
              </a:rPr>
              <a:t>‍</a:t>
            </a:r>
            <a:endParaRPr lang="fa-IR" b="1" dirty="0">
              <a:solidFill>
                <a:schemeClr val="accent1">
                  <a:lumMod val="50000"/>
                </a:schemeClr>
              </a:solidFill>
            </a:endParaRPr>
          </a:p>
        </p:txBody>
      </p:sp>
      <p:sp>
        <p:nvSpPr>
          <p:cNvPr id="3" name="Content Placeholder 2"/>
          <p:cNvSpPr>
            <a:spLocks noGrp="1"/>
          </p:cNvSpPr>
          <p:nvPr>
            <p:ph idx="1"/>
          </p:nvPr>
        </p:nvSpPr>
        <p:spPr/>
        <p:txBody>
          <a:bodyPr/>
          <a:lstStyle/>
          <a:p>
            <a:pPr algn="l" rtl="0"/>
            <a:r>
              <a:rPr lang="en-US" dirty="0" smtClean="0"/>
              <a:t>43%  of frozen eggs used after FP</a:t>
            </a:r>
          </a:p>
          <a:p>
            <a:pPr algn="l" rtl="0"/>
            <a:r>
              <a:rPr lang="en-US" dirty="0" smtClean="0"/>
              <a:t>Short time from egg freezing to transfer </a:t>
            </a:r>
          </a:p>
          <a:p>
            <a:pPr algn="l" rtl="0"/>
            <a:r>
              <a:rPr lang="en-US" dirty="0" smtClean="0"/>
              <a:t>There is 1.5 years between FP and  transfer</a:t>
            </a:r>
          </a:p>
          <a:p>
            <a:pPr algn="l" rtl="0"/>
            <a:r>
              <a:rPr lang="en-US" dirty="0" smtClean="0"/>
              <a:t>39%   of females need to  new cycles of ART due to failed IVF </a:t>
            </a:r>
          </a:p>
          <a:p>
            <a:pPr algn="l" rtl="0"/>
            <a:r>
              <a:rPr lang="en-US" dirty="0" smtClean="0"/>
              <a:t>So, it is recommended to use from Some validated tools are available to predict pregnancy after surgery</a:t>
            </a:r>
            <a:endParaRPr lang="fa-IR" dirty="0"/>
          </a:p>
        </p:txBody>
      </p:sp>
    </p:spTree>
    <p:extLst>
      <p:ext uri="{BB962C8B-B14F-4D97-AF65-F5344CB8AC3E}">
        <p14:creationId xmlns:p14="http://schemas.microsoft.com/office/powerpoint/2010/main" val="39476603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b="1" dirty="0">
                <a:solidFill>
                  <a:schemeClr val="accent1">
                    <a:lumMod val="50000"/>
                  </a:schemeClr>
                </a:solidFill>
              </a:rPr>
              <a:t>Conclusion </a:t>
            </a:r>
          </a:p>
        </p:txBody>
      </p:sp>
      <p:sp>
        <p:nvSpPr>
          <p:cNvPr id="3" name="Content Placeholder 2"/>
          <p:cNvSpPr>
            <a:spLocks noGrp="1"/>
          </p:cNvSpPr>
          <p:nvPr>
            <p:ph idx="1"/>
          </p:nvPr>
        </p:nvSpPr>
        <p:spPr>
          <a:xfrm>
            <a:off x="834888" y="2455536"/>
            <a:ext cx="7686260" cy="3444997"/>
          </a:xfrm>
        </p:spPr>
        <p:txBody>
          <a:bodyPr>
            <a:noAutofit/>
          </a:bodyPr>
          <a:lstStyle/>
          <a:p>
            <a:pPr algn="l" rtl="0"/>
            <a:r>
              <a:rPr lang="en-US" sz="1600" b="1" dirty="0" err="1" smtClean="0"/>
              <a:t>Fertilti</a:t>
            </a:r>
            <a:r>
              <a:rPr lang="en-US" sz="1600" b="1" dirty="0" smtClean="0"/>
              <a:t> </a:t>
            </a:r>
            <a:r>
              <a:rPr lang="en-US" sz="1600" b="1" dirty="0" err="1" smtClean="0"/>
              <a:t>preservaitn</a:t>
            </a:r>
            <a:r>
              <a:rPr lang="en-US" sz="1600" b="1" dirty="0" smtClean="0"/>
              <a:t> is recommended in endometriosis </a:t>
            </a:r>
          </a:p>
          <a:p>
            <a:pPr algn="l" rtl="0"/>
            <a:r>
              <a:rPr lang="en-US" sz="1600" b="1" dirty="0" smtClean="0"/>
              <a:t>The best surgical approaches when is indicated </a:t>
            </a:r>
          </a:p>
          <a:p>
            <a:pPr algn="l" rtl="0"/>
            <a:r>
              <a:rPr lang="en-US" sz="1600" b="1" dirty="0" smtClean="0"/>
              <a:t>ART before surgery </a:t>
            </a:r>
          </a:p>
          <a:p>
            <a:pPr algn="l" rtl="0"/>
            <a:r>
              <a:rPr lang="en-US" sz="1600" b="1" dirty="0" err="1" smtClean="0"/>
              <a:t>Mutlipe</a:t>
            </a:r>
            <a:r>
              <a:rPr lang="en-US" sz="1600" b="1" dirty="0" smtClean="0"/>
              <a:t> cycles may be need  for egg or embryo freezing</a:t>
            </a:r>
          </a:p>
          <a:p>
            <a:pPr algn="l" rtl="0"/>
            <a:r>
              <a:rPr lang="en-US" sz="1600" b="1" dirty="0" smtClean="0"/>
              <a:t>Ovarian tissue </a:t>
            </a:r>
            <a:r>
              <a:rPr lang="en-US" sz="1600" b="1" dirty="0" err="1" smtClean="0"/>
              <a:t>ceyopreservation</a:t>
            </a:r>
            <a:r>
              <a:rPr lang="en-US" sz="1600" b="1" dirty="0" smtClean="0"/>
              <a:t> in emergency or elective surgery </a:t>
            </a:r>
          </a:p>
          <a:p>
            <a:pPr algn="l" rtl="0"/>
            <a:r>
              <a:rPr lang="en-US" sz="1600" b="1" dirty="0" smtClean="0"/>
              <a:t>Notice to adverse effect of POF after ovarian cryopreservation</a:t>
            </a:r>
            <a:endParaRPr lang="en-US" sz="1600" b="1" dirty="0"/>
          </a:p>
          <a:p>
            <a:pPr marL="0" indent="0" algn="l" rtl="0">
              <a:buNone/>
            </a:pPr>
            <a:r>
              <a:rPr lang="en-US" sz="1600" b="1" dirty="0"/>
              <a:t> </a:t>
            </a:r>
          </a:p>
        </p:txBody>
      </p:sp>
    </p:spTree>
    <p:extLst>
      <p:ext uri="{BB962C8B-B14F-4D97-AF65-F5344CB8AC3E}">
        <p14:creationId xmlns:p14="http://schemas.microsoft.com/office/powerpoint/2010/main" val="15781146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sp>
        <p:nvSpPr>
          <p:cNvPr id="4" name="Footer Placeholder 3"/>
          <p:cNvSpPr>
            <a:spLocks noGrp="1"/>
          </p:cNvSpPr>
          <p:nvPr>
            <p:ph type="ftr" sz="quarter" idx="11"/>
          </p:nvPr>
        </p:nvSpPr>
        <p:spPr/>
        <p:txBody>
          <a:bodyPr/>
          <a:lstStyle/>
          <a:p>
            <a:pPr algn="ctr">
              <a:defRPr/>
            </a:pPr>
            <a:r>
              <a:rPr lang="fr-FR" b="1" smtClean="0">
                <a:solidFill>
                  <a:schemeClr val="accent1">
                    <a:lumMod val="75000"/>
                  </a:schemeClr>
                </a:solidFill>
              </a:rPr>
              <a:t>22</a:t>
            </a:r>
            <a:r>
              <a:rPr lang="fr-FR" b="1" baseline="30000" smtClean="0">
                <a:solidFill>
                  <a:schemeClr val="accent1">
                    <a:lumMod val="75000"/>
                  </a:schemeClr>
                </a:solidFill>
              </a:rPr>
              <a:t>nd</a:t>
            </a:r>
            <a:r>
              <a:rPr lang="fr-FR" b="1" smtClean="0">
                <a:solidFill>
                  <a:schemeClr val="accent1">
                    <a:lumMod val="75000"/>
                  </a:schemeClr>
                </a:solidFill>
              </a:rPr>
              <a:t> October &amp; 23</a:t>
            </a:r>
            <a:r>
              <a:rPr lang="fr-FR" b="1" baseline="30000" smtClean="0">
                <a:solidFill>
                  <a:schemeClr val="accent1">
                    <a:lumMod val="75000"/>
                  </a:schemeClr>
                </a:solidFill>
              </a:rPr>
              <a:t>rd</a:t>
            </a:r>
            <a:r>
              <a:rPr lang="fr-FR" b="1" smtClean="0">
                <a:solidFill>
                  <a:schemeClr val="accent1">
                    <a:lumMod val="75000"/>
                  </a:schemeClr>
                </a:solidFill>
              </a:rPr>
              <a:t> October 2016 - IPSEN Masterclass</a:t>
            </a:r>
            <a:endParaRPr lang="fr-FR" b="1" dirty="0">
              <a:solidFill>
                <a:schemeClr val="accent1">
                  <a:lumMod val="75000"/>
                </a:schemeClr>
              </a:solidFill>
            </a:endParaRPr>
          </a:p>
        </p:txBody>
      </p:sp>
      <p:sp>
        <p:nvSpPr>
          <p:cNvPr id="5" name="Slide Number Placeholder 4"/>
          <p:cNvSpPr>
            <a:spLocks noGrp="1"/>
          </p:cNvSpPr>
          <p:nvPr>
            <p:ph type="sldNum" sz="quarter" idx="12"/>
          </p:nvPr>
        </p:nvSpPr>
        <p:spPr/>
        <p:txBody>
          <a:bodyPr/>
          <a:lstStyle/>
          <a:p>
            <a:fld id="{5D421880-7DDB-DB48-853F-71FB1BE7D86E}" type="slidenum">
              <a:rPr lang="fr-FR" smtClean="0"/>
              <a:t>34</a:t>
            </a:fld>
            <a:endParaRPr lang="fr-FR"/>
          </a:p>
        </p:txBody>
      </p:sp>
      <p:pic>
        <p:nvPicPr>
          <p:cNvPr id="6" name="Picture 5"/>
          <p:cNvPicPr>
            <a:picLocks noChangeAspect="1"/>
          </p:cNvPicPr>
          <p:nvPr/>
        </p:nvPicPr>
        <p:blipFill>
          <a:blip r:embed="rId2"/>
          <a:stretch>
            <a:fillRect/>
          </a:stretch>
        </p:blipFill>
        <p:spPr>
          <a:xfrm>
            <a:off x="165846" y="49742"/>
            <a:ext cx="8812307" cy="6808258"/>
          </a:xfrm>
          <a:prstGeom prst="rect">
            <a:avLst/>
          </a:prstGeom>
        </p:spPr>
      </p:pic>
    </p:spTree>
    <p:extLst>
      <p:ext uri="{BB962C8B-B14F-4D97-AF65-F5344CB8AC3E}">
        <p14:creationId xmlns:p14="http://schemas.microsoft.com/office/powerpoint/2010/main" val="14790416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171450"/>
            <a:ext cx="8229600" cy="874713"/>
          </a:xfrm>
        </p:spPr>
        <p:txBody>
          <a:bodyPr anchor="ctr"/>
          <a:lstStyle/>
          <a:p>
            <a:pPr algn="ctr"/>
            <a:r>
              <a:rPr lang="en-US" b="1" dirty="0">
                <a:solidFill>
                  <a:schemeClr val="accent1">
                    <a:lumMod val="50000"/>
                  </a:schemeClr>
                </a:solidFill>
              </a:rPr>
              <a:t>Thanks for your Attention </a:t>
            </a:r>
          </a:p>
        </p:txBody>
      </p:sp>
      <p:pic>
        <p:nvPicPr>
          <p:cNvPr id="6" name="Content Placeholder 5"/>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4572000" y="3710287"/>
            <a:ext cx="4572000" cy="3041650"/>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1" y="990600"/>
            <a:ext cx="4565567" cy="2282784"/>
          </a:xfrm>
          <a:prstGeom prst="rect">
            <a:avLst/>
          </a:prstGeom>
        </p:spPr>
      </p:pic>
    </p:spTree>
    <p:extLst>
      <p:ext uri="{BB962C8B-B14F-4D97-AF65-F5344CB8AC3E}">
        <p14:creationId xmlns:p14="http://schemas.microsoft.com/office/powerpoint/2010/main" val="35371445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1" dirty="0" smtClean="0">
                <a:solidFill>
                  <a:schemeClr val="accent1">
                    <a:lumMod val="50000"/>
                  </a:schemeClr>
                </a:solidFill>
              </a:rPr>
              <a:t>The effect of Endometriosis </a:t>
            </a:r>
            <a:r>
              <a:rPr lang="en-US" b="1" dirty="0">
                <a:solidFill>
                  <a:schemeClr val="accent1">
                    <a:lumMod val="50000"/>
                  </a:schemeClr>
                </a:solidFill>
              </a:rPr>
              <a:t>on ovarian reserve</a:t>
            </a:r>
          </a:p>
        </p:txBody>
      </p:sp>
      <p:sp>
        <p:nvSpPr>
          <p:cNvPr id="3" name="Content Placeholder 2"/>
          <p:cNvSpPr>
            <a:spLocks noGrp="1"/>
          </p:cNvSpPr>
          <p:nvPr>
            <p:ph idx="1"/>
          </p:nvPr>
        </p:nvSpPr>
        <p:spPr>
          <a:xfrm>
            <a:off x="383068" y="2045051"/>
            <a:ext cx="8515349" cy="3769197"/>
          </a:xfrm>
        </p:spPr>
        <p:txBody>
          <a:bodyPr>
            <a:noAutofit/>
          </a:bodyPr>
          <a:lstStyle/>
          <a:p>
            <a:pPr algn="l" rtl="0"/>
            <a:r>
              <a:rPr lang="en-US" sz="2400" b="1" dirty="0" smtClean="0"/>
              <a:t>Ovarian tissue damage, which may lead to</a:t>
            </a:r>
          </a:p>
          <a:p>
            <a:pPr lvl="1" algn="l" rtl="0"/>
            <a:r>
              <a:rPr lang="en-US" sz="2000" b="1" dirty="0" smtClean="0"/>
              <a:t> </a:t>
            </a:r>
            <a:r>
              <a:rPr lang="en-US" sz="2000" b="1" dirty="0"/>
              <a:t>Infertility,</a:t>
            </a:r>
          </a:p>
          <a:p>
            <a:pPr lvl="1" algn="l" rtl="0"/>
            <a:r>
              <a:rPr lang="en-US" sz="2000" b="1" dirty="0"/>
              <a:t> Reduced response to ovarian stimulation,</a:t>
            </a:r>
          </a:p>
          <a:p>
            <a:pPr lvl="1" algn="l" rtl="0"/>
            <a:r>
              <a:rPr lang="en-US" sz="2000" b="1" dirty="0"/>
              <a:t>Premature ovarian failure. </a:t>
            </a:r>
          </a:p>
          <a:p>
            <a:pPr algn="l" rtl="0"/>
            <a:r>
              <a:rPr lang="en-US" sz="2400" b="1" dirty="0" smtClean="0"/>
              <a:t>The risk for a compromised ovarian reserve in young patients is :</a:t>
            </a:r>
          </a:p>
          <a:p>
            <a:pPr lvl="1" algn="l" rtl="0"/>
            <a:r>
              <a:rPr lang="en-US" sz="2000" b="1" dirty="0" smtClean="0"/>
              <a:t>Repeated surgical intervention for OMA or DIE</a:t>
            </a:r>
          </a:p>
          <a:p>
            <a:pPr lvl="1" algn="l" rtl="0"/>
            <a:r>
              <a:rPr lang="en-US" sz="2000" b="1" dirty="0" smtClean="0"/>
              <a:t>Presence of bilateral </a:t>
            </a:r>
            <a:r>
              <a:rPr lang="en-US" sz="2000" b="1" dirty="0" err="1" smtClean="0"/>
              <a:t>endometriomas</a:t>
            </a:r>
            <a:r>
              <a:rPr lang="en-US" sz="2000" b="1" dirty="0" smtClean="0"/>
              <a:t>. </a:t>
            </a:r>
          </a:p>
          <a:p>
            <a:pPr lvl="1" algn="l" rtl="0"/>
            <a:r>
              <a:rPr lang="en-US" sz="2000" b="1" dirty="0" smtClean="0"/>
              <a:t>Long term effect of presence of </a:t>
            </a:r>
            <a:r>
              <a:rPr lang="en-US" sz="2000" b="1" dirty="0" err="1" smtClean="0"/>
              <a:t>endometrioma</a:t>
            </a:r>
            <a:r>
              <a:rPr lang="en-US" sz="2000" b="1" dirty="0" smtClean="0"/>
              <a:t> on follicle reservoir even without surgical interventions.</a:t>
            </a:r>
            <a:endParaRPr lang="en-US" sz="2000" b="1" dirty="0"/>
          </a:p>
        </p:txBody>
      </p:sp>
    </p:spTree>
    <p:extLst>
      <p:ext uri="{BB962C8B-B14F-4D97-AF65-F5344CB8AC3E}">
        <p14:creationId xmlns:p14="http://schemas.microsoft.com/office/powerpoint/2010/main" val="31067658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9247" y="0"/>
            <a:ext cx="7503021" cy="1303867"/>
          </a:xfrm>
        </p:spPr>
        <p:txBody>
          <a:bodyPr/>
          <a:lstStyle/>
          <a:p>
            <a:pPr algn="ctr" rtl="0"/>
            <a:r>
              <a:rPr lang="en-US" b="1" dirty="0" smtClean="0">
                <a:solidFill>
                  <a:schemeClr val="accent1">
                    <a:lumMod val="50000"/>
                  </a:schemeClr>
                </a:solidFill>
              </a:rPr>
              <a:t>Endometrioma management </a:t>
            </a:r>
            <a:endParaRPr lang="en-US" b="1" dirty="0">
              <a:solidFill>
                <a:schemeClr val="accent1">
                  <a:lumMod val="50000"/>
                </a:schemeClr>
              </a:solidFill>
            </a:endParaRPr>
          </a:p>
        </p:txBody>
      </p:sp>
      <p:sp>
        <p:nvSpPr>
          <p:cNvPr id="3" name="Content Placeholder 2"/>
          <p:cNvSpPr>
            <a:spLocks noGrp="1"/>
          </p:cNvSpPr>
          <p:nvPr>
            <p:ph idx="1"/>
          </p:nvPr>
        </p:nvSpPr>
        <p:spPr>
          <a:xfrm>
            <a:off x="801930" y="3441026"/>
            <a:ext cx="7503023" cy="3444997"/>
          </a:xfrm>
        </p:spPr>
        <p:txBody>
          <a:bodyPr>
            <a:normAutofit/>
          </a:bodyPr>
          <a:lstStyle/>
          <a:p>
            <a:r>
              <a:rPr lang="en-US" dirty="0" smtClean="0"/>
              <a:t>ESHRE guidelines :Excisional surgery of ovarian endometriosis &gt;3cm - effect of surgical technique has an important role in ovarian reserve and future fertility</a:t>
            </a:r>
          </a:p>
          <a:p>
            <a:pPr lvl="1" algn="l" rtl="0"/>
            <a:r>
              <a:rPr lang="en-US" sz="2600" b="1" dirty="0" smtClean="0"/>
              <a:t>surgical skill</a:t>
            </a:r>
          </a:p>
          <a:p>
            <a:pPr lvl="1" algn="l" rtl="0"/>
            <a:r>
              <a:rPr lang="en-US" sz="2600" b="1" dirty="0" smtClean="0"/>
              <a:t>Age </a:t>
            </a:r>
          </a:p>
          <a:p>
            <a:pPr lvl="1" algn="l" rtl="0"/>
            <a:r>
              <a:rPr lang="en-US" sz="2600" b="1" dirty="0"/>
              <a:t>S</a:t>
            </a:r>
            <a:r>
              <a:rPr lang="en-US" sz="2600" b="1" dirty="0" smtClean="0"/>
              <a:t>ize of the lesion</a:t>
            </a:r>
            <a:endParaRPr lang="en-US" sz="2600" b="1" dirty="0"/>
          </a:p>
        </p:txBody>
      </p:sp>
      <p:sp>
        <p:nvSpPr>
          <p:cNvPr id="5" name="Slide Number Placeholder 4"/>
          <p:cNvSpPr>
            <a:spLocks noGrp="1"/>
          </p:cNvSpPr>
          <p:nvPr>
            <p:ph type="sldNum" sz="quarter" idx="12"/>
          </p:nvPr>
        </p:nvSpPr>
        <p:spPr>
          <a:xfrm>
            <a:off x="7562522" y="5960533"/>
            <a:ext cx="436481" cy="279400"/>
          </a:xfrm>
        </p:spPr>
        <p:txBody>
          <a:bodyPr/>
          <a:lstStyle/>
          <a:p>
            <a:fld id="{5D421880-7DDB-DB48-853F-71FB1BE7D86E}" type="slidenum">
              <a:rPr lang="fr-FR" b="1" smtClean="0"/>
              <a:pPr/>
              <a:t>5</a:t>
            </a:fld>
            <a:endParaRPr lang="fr-FR" b="1" dirty="0"/>
          </a:p>
        </p:txBody>
      </p:sp>
      <p:graphicFrame>
        <p:nvGraphicFramePr>
          <p:cNvPr id="6" name="Diagram 5"/>
          <p:cNvGraphicFramePr/>
          <p:nvPr>
            <p:extLst>
              <p:ext uri="{D42A27DB-BD31-4B8C-83A1-F6EECF244321}">
                <p14:modId xmlns:p14="http://schemas.microsoft.com/office/powerpoint/2010/main" val="2481110006"/>
              </p:ext>
            </p:extLst>
          </p:nvPr>
        </p:nvGraphicFramePr>
        <p:xfrm>
          <a:off x="1826358" y="982653"/>
          <a:ext cx="5736164" cy="24583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94530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5D421880-7DDB-DB48-853F-71FB1BE7D86E}" type="slidenum">
              <a:rPr lang="fr-FR" smtClean="0"/>
              <a:t>6</a:t>
            </a:fld>
            <a:endParaRPr lang="fr-FR"/>
          </a:p>
        </p:txBody>
      </p:sp>
      <p:pic>
        <p:nvPicPr>
          <p:cNvPr id="6" name="Picture 5"/>
          <p:cNvPicPr>
            <a:picLocks noChangeAspect="1"/>
          </p:cNvPicPr>
          <p:nvPr/>
        </p:nvPicPr>
        <p:blipFill>
          <a:blip r:embed="rId3"/>
          <a:stretch>
            <a:fillRect/>
          </a:stretch>
        </p:blipFill>
        <p:spPr>
          <a:xfrm>
            <a:off x="381001" y="1371600"/>
            <a:ext cx="7101160" cy="5020316"/>
          </a:xfrm>
          <a:prstGeom prst="rect">
            <a:avLst/>
          </a:prstGeom>
        </p:spPr>
      </p:pic>
      <p:pic>
        <p:nvPicPr>
          <p:cNvPr id="9" name="Picture 8"/>
          <p:cNvPicPr>
            <a:picLocks noChangeAspect="1"/>
          </p:cNvPicPr>
          <p:nvPr/>
        </p:nvPicPr>
        <p:blipFill>
          <a:blip r:embed="rId4"/>
          <a:stretch>
            <a:fillRect/>
          </a:stretch>
        </p:blipFill>
        <p:spPr>
          <a:xfrm>
            <a:off x="5638800" y="131100"/>
            <a:ext cx="3306125" cy="3079781"/>
          </a:xfrm>
          <a:prstGeom prst="rect">
            <a:avLst/>
          </a:prstGeom>
        </p:spPr>
      </p:pic>
      <p:cxnSp>
        <p:nvCxnSpPr>
          <p:cNvPr id="16" name="Straight Connector 15"/>
          <p:cNvCxnSpPr/>
          <p:nvPr/>
        </p:nvCxnSpPr>
        <p:spPr>
          <a:xfrm>
            <a:off x="533400" y="3886200"/>
            <a:ext cx="3429000"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92176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a:stretch>
            <a:fillRect/>
          </a:stretch>
        </p:blipFill>
        <p:spPr>
          <a:xfrm>
            <a:off x="76200" y="0"/>
            <a:ext cx="8991600" cy="3718522"/>
          </a:xfrm>
          <a:prstGeom prst="rect">
            <a:avLst/>
          </a:prstGeom>
        </p:spPr>
      </p:pic>
      <p:grpSp>
        <p:nvGrpSpPr>
          <p:cNvPr id="27" name="Group 26"/>
          <p:cNvGrpSpPr/>
          <p:nvPr/>
        </p:nvGrpSpPr>
        <p:grpSpPr>
          <a:xfrm>
            <a:off x="3048000" y="3627403"/>
            <a:ext cx="3934462" cy="3197615"/>
            <a:chOff x="3048000" y="3627403"/>
            <a:chExt cx="3934462" cy="3197615"/>
          </a:xfrm>
        </p:grpSpPr>
        <p:pic>
          <p:nvPicPr>
            <p:cNvPr id="24" name="Picture 23"/>
            <p:cNvPicPr>
              <a:picLocks noChangeAspect="1"/>
            </p:cNvPicPr>
            <p:nvPr/>
          </p:nvPicPr>
          <p:blipFill>
            <a:blip r:embed="rId4"/>
            <a:stretch>
              <a:fillRect/>
            </a:stretch>
          </p:blipFill>
          <p:spPr>
            <a:xfrm>
              <a:off x="3048000" y="3627403"/>
              <a:ext cx="3934462" cy="3197615"/>
            </a:xfrm>
            <a:prstGeom prst="rect">
              <a:avLst/>
            </a:prstGeom>
          </p:spPr>
        </p:pic>
        <p:sp>
          <p:nvSpPr>
            <p:cNvPr id="25" name="object 4"/>
            <p:cNvSpPr/>
            <p:nvPr/>
          </p:nvSpPr>
          <p:spPr>
            <a:xfrm>
              <a:off x="6400800" y="4495800"/>
              <a:ext cx="228600" cy="872066"/>
            </a:xfrm>
            <a:prstGeom prst="rect">
              <a:avLst/>
            </a:prstGeom>
            <a:blipFill>
              <a:blip r:embed="rId5" cstate="print"/>
              <a:stretch>
                <a:fillRect/>
              </a:stretch>
            </a:blipFill>
          </p:spPr>
          <p:txBody>
            <a:bodyPr wrap="square" lIns="0" tIns="0" rIns="0" bIns="0" rtlCol="0">
              <a:noAutofit/>
            </a:bodyPr>
            <a:lstStyle/>
            <a:p>
              <a:endParaRPr/>
            </a:p>
          </p:txBody>
        </p:sp>
        <p:sp>
          <p:nvSpPr>
            <p:cNvPr id="26" name="object 6"/>
            <p:cNvSpPr/>
            <p:nvPr/>
          </p:nvSpPr>
          <p:spPr>
            <a:xfrm>
              <a:off x="5712462" y="6248400"/>
              <a:ext cx="1270000" cy="499533"/>
            </a:xfrm>
            <a:prstGeom prst="rect">
              <a:avLst/>
            </a:prstGeom>
            <a:blipFill>
              <a:blip r:embed="rId6" cstate="print"/>
              <a:stretch>
                <a:fillRect/>
              </a:stretch>
            </a:blipFill>
          </p:spPr>
          <p:txBody>
            <a:bodyPr wrap="square" lIns="0" tIns="0" rIns="0" bIns="0" rtlCol="0">
              <a:noAutofit/>
            </a:bodyPr>
            <a:lstStyle/>
            <a:p>
              <a:endParaRPr/>
            </a:p>
          </p:txBody>
        </p:sp>
      </p:grpSp>
    </p:spTree>
    <p:extLst>
      <p:ext uri="{BB962C8B-B14F-4D97-AF65-F5344CB8AC3E}">
        <p14:creationId xmlns:p14="http://schemas.microsoft.com/office/powerpoint/2010/main" val="3652518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1" dirty="0">
                <a:solidFill>
                  <a:schemeClr val="accent1">
                    <a:lumMod val="50000"/>
                  </a:schemeClr>
                </a:solidFill>
              </a:rPr>
              <a:t>Disadvantages of surgery :</a:t>
            </a:r>
          </a:p>
        </p:txBody>
      </p:sp>
      <p:sp>
        <p:nvSpPr>
          <p:cNvPr id="3" name="Content Placeholder 2"/>
          <p:cNvSpPr>
            <a:spLocks noGrp="1"/>
          </p:cNvSpPr>
          <p:nvPr>
            <p:ph idx="1"/>
          </p:nvPr>
        </p:nvSpPr>
        <p:spPr>
          <a:xfrm>
            <a:off x="721636" y="2490135"/>
            <a:ext cx="7789698" cy="3444997"/>
          </a:xfrm>
        </p:spPr>
        <p:txBody>
          <a:bodyPr>
            <a:normAutofit/>
          </a:bodyPr>
          <a:lstStyle/>
          <a:p>
            <a:pPr algn="l" rtl="0"/>
            <a:r>
              <a:rPr lang="en-US" b="1" dirty="0" smtClean="0"/>
              <a:t>An </a:t>
            </a:r>
            <a:r>
              <a:rPr lang="en-US" b="1" dirty="0"/>
              <a:t>excessive and accidental removal of a significant amount of healthy ovarian tissue during cystectomy</a:t>
            </a:r>
          </a:p>
          <a:p>
            <a:pPr marL="0" indent="0" rtl="0">
              <a:buNone/>
            </a:pPr>
            <a:r>
              <a:rPr lang="en-US" sz="2925" b="1" dirty="0"/>
              <a:t>	</a:t>
            </a:r>
            <a:r>
              <a:rPr lang="en-US" sz="1200" b="1" dirty="0" smtClean="0"/>
              <a:t> </a:t>
            </a:r>
            <a:r>
              <a:rPr lang="en-US" sz="1200" b="1" dirty="0"/>
              <a:t>(</a:t>
            </a:r>
            <a:r>
              <a:rPr lang="en-US" sz="1200" b="1" dirty="0" err="1"/>
              <a:t>Hachisuga</a:t>
            </a:r>
            <a:r>
              <a:rPr lang="en-US" sz="1200" b="1" dirty="0"/>
              <a:t> and </a:t>
            </a:r>
            <a:r>
              <a:rPr lang="en-US" sz="1200" b="1" dirty="0" err="1"/>
              <a:t>Kawarabayashi</a:t>
            </a:r>
            <a:r>
              <a:rPr lang="en-US" sz="1200" b="1" dirty="0"/>
              <a:t>, 2002;Muzii et al., 2002</a:t>
            </a:r>
            <a:r>
              <a:rPr lang="en-US" sz="1200" b="1" dirty="0" smtClean="0"/>
              <a:t>)</a:t>
            </a:r>
            <a:endParaRPr lang="en-US" sz="2925" b="1" dirty="0"/>
          </a:p>
          <a:p>
            <a:pPr algn="l" rtl="0"/>
            <a:r>
              <a:rPr lang="en-US" b="1" dirty="0"/>
              <a:t> A vascular compromise and  autoimmune reaction due to electrosurgical coagulation  caused by a severe local inflammatory </a:t>
            </a:r>
            <a:r>
              <a:rPr lang="en-US" b="1" dirty="0" smtClean="0"/>
              <a:t>process                 </a:t>
            </a:r>
            <a:r>
              <a:rPr lang="en-US" b="1" dirty="0"/>
              <a:t>	</a:t>
            </a:r>
            <a:r>
              <a:rPr lang="en-US" sz="1200" b="1" dirty="0"/>
              <a:t>(Garcia-Velasco and </a:t>
            </a:r>
            <a:r>
              <a:rPr lang="en-US" sz="1200" b="1" dirty="0" err="1"/>
              <a:t>Somigliana</a:t>
            </a:r>
            <a:r>
              <a:rPr lang="en-US" sz="1200" b="1" dirty="0"/>
              <a:t>, 2009</a:t>
            </a:r>
            <a:r>
              <a:rPr lang="en-US" sz="1200" b="1" dirty="0" smtClean="0"/>
              <a:t>)</a:t>
            </a:r>
            <a:endParaRPr lang="en-US" sz="1950" b="1" dirty="0"/>
          </a:p>
        </p:txBody>
      </p:sp>
    </p:spTree>
    <p:extLst>
      <p:ext uri="{BB962C8B-B14F-4D97-AF65-F5344CB8AC3E}">
        <p14:creationId xmlns:p14="http://schemas.microsoft.com/office/powerpoint/2010/main" val="39551844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31" y="449722"/>
            <a:ext cx="7562843" cy="1303867"/>
          </a:xfrm>
        </p:spPr>
        <p:txBody>
          <a:bodyPr>
            <a:noAutofit/>
          </a:bodyPr>
          <a:lstStyle/>
          <a:p>
            <a:pPr rtl="0"/>
            <a:r>
              <a:rPr lang="en-US" sz="2800" b="1" dirty="0" smtClean="0">
                <a:solidFill>
                  <a:schemeClr val="accent1">
                    <a:lumMod val="50000"/>
                  </a:schemeClr>
                </a:solidFill>
              </a:rPr>
              <a:t>Conservative  management of OMA:</a:t>
            </a:r>
            <a:br>
              <a:rPr lang="en-US" sz="2800" b="1" dirty="0" smtClean="0">
                <a:solidFill>
                  <a:schemeClr val="accent1">
                    <a:lumMod val="50000"/>
                  </a:schemeClr>
                </a:solidFill>
              </a:rPr>
            </a:br>
            <a:r>
              <a:rPr lang="en-US" sz="2800" b="1" dirty="0" smtClean="0">
                <a:solidFill>
                  <a:schemeClr val="accent1">
                    <a:lumMod val="50000"/>
                  </a:schemeClr>
                </a:solidFill>
              </a:rPr>
              <a:t>Effects on Ovarian reserve</a:t>
            </a:r>
            <a:endParaRPr lang="en-US" sz="2800" b="1" dirty="0">
              <a:solidFill>
                <a:schemeClr val="accent1">
                  <a:lumMod val="50000"/>
                </a:schemeClr>
              </a:solidFill>
            </a:endParaRPr>
          </a:p>
        </p:txBody>
      </p:sp>
      <p:sp>
        <p:nvSpPr>
          <p:cNvPr id="3" name="Content Placeholder 2"/>
          <p:cNvSpPr>
            <a:spLocks noGrp="1"/>
          </p:cNvSpPr>
          <p:nvPr>
            <p:ph idx="1"/>
          </p:nvPr>
        </p:nvSpPr>
        <p:spPr>
          <a:xfrm>
            <a:off x="748109" y="2380549"/>
            <a:ext cx="7656247" cy="3444997"/>
          </a:xfrm>
        </p:spPr>
        <p:txBody>
          <a:bodyPr>
            <a:noAutofit/>
          </a:bodyPr>
          <a:lstStyle/>
          <a:p>
            <a:pPr algn="l" rtl="0"/>
            <a:r>
              <a:rPr lang="en-US" sz="1800" b="1" dirty="0" smtClean="0"/>
              <a:t>Controversy</a:t>
            </a:r>
            <a:endParaRPr lang="en-US" sz="1800" b="1" dirty="0"/>
          </a:p>
          <a:p>
            <a:pPr algn="l" rtl="0"/>
            <a:r>
              <a:rPr lang="en-US" sz="1800" b="1" dirty="0" smtClean="0"/>
              <a:t>Histological: significant </a:t>
            </a:r>
            <a:r>
              <a:rPr lang="en-US" sz="1800" b="1" dirty="0"/>
              <a:t>reduction of pool of primordial follicles in the ovarian cortex of affected gonads </a:t>
            </a:r>
            <a:r>
              <a:rPr lang="en-US" sz="1800" b="1" dirty="0" smtClean="0"/>
              <a:t>                                                             </a:t>
            </a:r>
            <a:r>
              <a:rPr lang="en-US" sz="900" b="1" dirty="0" smtClean="0"/>
              <a:t>(</a:t>
            </a:r>
            <a:r>
              <a:rPr lang="en-US" sz="900" b="1" dirty="0" err="1"/>
              <a:t>Kitajima</a:t>
            </a:r>
            <a:r>
              <a:rPr lang="en-US" sz="900" b="1" dirty="0"/>
              <a:t>  2011, 2014). </a:t>
            </a:r>
          </a:p>
          <a:p>
            <a:pPr algn="l" rtl="0"/>
            <a:r>
              <a:rPr lang="en-US" sz="1800" b="1" dirty="0" smtClean="0"/>
              <a:t>High oxidative stress in the ovarian cortex and  toxic effect of free iron on cyst wall that </a:t>
            </a:r>
            <a:r>
              <a:rPr lang="en-US" sz="1800" b="1" dirty="0"/>
              <a:t>may diffuse through the cyst wall and damage the ovarian reserve </a:t>
            </a:r>
            <a:endParaRPr lang="en-US" sz="1800" b="1" dirty="0" smtClean="0"/>
          </a:p>
          <a:p>
            <a:pPr marL="0" indent="0" rtl="0">
              <a:buNone/>
            </a:pPr>
            <a:r>
              <a:rPr lang="en-US" sz="900" b="1" dirty="0"/>
              <a:t>(Sanchez , 2014). </a:t>
            </a:r>
            <a:endParaRPr lang="en-US" sz="1800" b="1" dirty="0"/>
          </a:p>
          <a:p>
            <a:pPr rtl="0"/>
            <a:r>
              <a:rPr lang="en-US" sz="1800" b="1" dirty="0" smtClean="0"/>
              <a:t>Mechanical </a:t>
            </a:r>
            <a:r>
              <a:rPr lang="en-US" sz="1800" b="1" dirty="0"/>
              <a:t>long-lasting stretching </a:t>
            </a:r>
            <a:r>
              <a:rPr lang="en-US" sz="1800" b="1" dirty="0" smtClean="0"/>
              <a:t>of the cyst on </a:t>
            </a:r>
            <a:r>
              <a:rPr lang="en-US" sz="1800" b="1" dirty="0"/>
              <a:t>ovarian cortex </a:t>
            </a:r>
            <a:r>
              <a:rPr lang="en-US" sz="1800" b="1" dirty="0" smtClean="0"/>
              <a:t>								</a:t>
            </a:r>
            <a:r>
              <a:rPr lang="en-US" sz="900" b="1" dirty="0"/>
              <a:t>(Sanchez, 2014). </a:t>
            </a:r>
            <a:endParaRPr lang="en-US" sz="1800" b="1" dirty="0"/>
          </a:p>
          <a:p>
            <a:pPr algn="l" rtl="0"/>
            <a:r>
              <a:rPr lang="en-US" sz="1800" b="1" dirty="0" smtClean="0"/>
              <a:t>Lower response of affected ovary on COH with similar oocyte quality  </a:t>
            </a:r>
          </a:p>
          <a:p>
            <a:pPr marL="0" indent="0" rtl="0">
              <a:buNone/>
            </a:pPr>
            <a:r>
              <a:rPr lang="en-US" sz="900" b="1" dirty="0"/>
              <a:t>(</a:t>
            </a:r>
            <a:r>
              <a:rPr lang="en-US" sz="900" b="1" dirty="0" err="1"/>
              <a:t>Almog</a:t>
            </a:r>
            <a:r>
              <a:rPr lang="en-US" sz="900" b="1" dirty="0"/>
              <a:t> , 2011; </a:t>
            </a:r>
            <a:r>
              <a:rPr lang="en-US" sz="900" b="1" dirty="0" err="1"/>
              <a:t>Benaglia</a:t>
            </a:r>
            <a:r>
              <a:rPr lang="da-DK" sz="900" b="1" dirty="0"/>
              <a:t> 2011; Esinler 2012; Ashrafi 2014; Coccia  2014; </a:t>
            </a:r>
            <a:r>
              <a:rPr lang="en-US" sz="900" b="1" dirty="0" err="1"/>
              <a:t>Filippi</a:t>
            </a:r>
            <a:r>
              <a:rPr lang="en-US" sz="900" b="1" dirty="0"/>
              <a:t>  2014)</a:t>
            </a:r>
            <a:endParaRPr lang="en-US" sz="1800" b="1" dirty="0"/>
          </a:p>
          <a:p>
            <a:pPr algn="l" rtl="0"/>
            <a:endParaRPr lang="en-US" sz="1800" b="1" dirty="0"/>
          </a:p>
        </p:txBody>
      </p:sp>
    </p:spTree>
    <p:extLst>
      <p:ext uri="{BB962C8B-B14F-4D97-AF65-F5344CB8AC3E}">
        <p14:creationId xmlns:p14="http://schemas.microsoft.com/office/powerpoint/2010/main" val="32629579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5851</TotalTime>
  <Words>3136</Words>
  <Application>Microsoft Office PowerPoint</Application>
  <PresentationFormat>On-screen Show (4:3)</PresentationFormat>
  <Paragraphs>333</Paragraphs>
  <Slides>35</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Cambria</vt:lpstr>
      <vt:lpstr>Times New Roman</vt:lpstr>
      <vt:lpstr>Office Theme</vt:lpstr>
      <vt:lpstr>FERTILITY PRESERVATION IN ENDOMETRIOSIS</vt:lpstr>
      <vt:lpstr>Introduction  </vt:lpstr>
      <vt:lpstr>PATHOPHYSIOLGY  of Infertility in Endomtetriosis</vt:lpstr>
      <vt:lpstr>The effect of Endometriosis on ovarian reserve</vt:lpstr>
      <vt:lpstr>Endometrioma management </vt:lpstr>
      <vt:lpstr>PowerPoint Presentation</vt:lpstr>
      <vt:lpstr>PowerPoint Presentation</vt:lpstr>
      <vt:lpstr>Disadvantages of surgery :</vt:lpstr>
      <vt:lpstr>Conservative  management of OMA: Effects on Ovarian reserve</vt:lpstr>
      <vt:lpstr>Surgery for IVF`</vt:lpstr>
      <vt:lpstr>Should we Offer of the  fertility  preservation to young  patients ?</vt:lpstr>
      <vt:lpstr>PowerPoint Presentation</vt:lpstr>
      <vt:lpstr>Assessment of ovarian reserve in Endometriosis and Endometrioma</vt:lpstr>
      <vt:lpstr>PowerPoint Presentation</vt:lpstr>
      <vt:lpstr>PowerPoint Presentation</vt:lpstr>
      <vt:lpstr>Schematic overview of the options for female fertility preservation (FP). Adapted from (Anderson et al., 2015)</vt:lpstr>
      <vt:lpstr>PowerPoint Presentation</vt:lpstr>
      <vt:lpstr>Fertility Preservation Techniques  in endometriosis </vt:lpstr>
      <vt:lpstr>PowerPoint Presentation</vt:lpstr>
      <vt:lpstr>PowerPoint Presentation</vt:lpstr>
      <vt:lpstr>PowerPoint Presentation</vt:lpstr>
      <vt:lpstr>Egg/Embryo Freezing </vt:lpstr>
      <vt:lpstr>Ovarian Tissue Cryopreservation</vt:lpstr>
      <vt:lpstr>PowerPoint Presentation</vt:lpstr>
      <vt:lpstr>PowerPoint Presentation</vt:lpstr>
      <vt:lpstr>PowerPoint Presentation</vt:lpstr>
      <vt:lpstr>PowerPoint Presentation</vt:lpstr>
      <vt:lpstr>PowerPoint Presentation</vt:lpstr>
      <vt:lpstr>PowerPoint Presentation</vt:lpstr>
      <vt:lpstr>Embryo/oocyte cryopreservation</vt:lpstr>
      <vt:lpstr>Ovarian tissue cryopreservation</vt:lpstr>
      <vt:lpstr>Cobo et al : ‍</vt:lpstr>
      <vt:lpstr>Conclusion </vt:lpstr>
      <vt:lpstr>PowerPoint Presentation</vt:lpstr>
      <vt:lpstr>Thanks for your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FERTILITY PRESERVATION IN ENDOMETRIOSS</dc:title>
  <dc:creator>robabeh taheripanah</dc:creator>
  <cp:lastModifiedBy>robabeh taheripanah</cp:lastModifiedBy>
  <cp:revision>97</cp:revision>
  <dcterms:created xsi:type="dcterms:W3CDTF">2019-10-03T20:09:40Z</dcterms:created>
  <dcterms:modified xsi:type="dcterms:W3CDTF">2022-01-26T06:31:58Z</dcterms:modified>
</cp:coreProperties>
</file>