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73" r:id="rId5"/>
    <p:sldId id="260" r:id="rId6"/>
    <p:sldId id="269" r:id="rId7"/>
    <p:sldId id="261" r:id="rId8"/>
    <p:sldId id="262" r:id="rId9"/>
    <p:sldId id="263" r:id="rId10"/>
    <p:sldId id="270" r:id="rId11"/>
    <p:sldId id="265" r:id="rId12"/>
    <p:sldId id="274" r:id="rId13"/>
    <p:sldId id="266" r:id="rId14"/>
    <p:sldId id="267" r:id="rId15"/>
    <p:sldId id="268" r:id="rId16"/>
    <p:sldId id="271" r:id="rId17"/>
    <p:sldId id="272" r:id="rId18"/>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184"/>
    <a:srgbClr val="25477A"/>
    <a:srgbClr val="E5E417"/>
    <a:srgbClr val="1C2858"/>
    <a:srgbClr val="20699F"/>
    <a:srgbClr val="667F9D"/>
    <a:srgbClr val="1C69A1"/>
    <a:srgbClr val="0099FF"/>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69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C07B2245-C3D7-46BA-9F55-96B1D10E8EC1}"/>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5" name="Footer Placeholder 4">
            <a:extLst>
              <a:ext uri="{FF2B5EF4-FFF2-40B4-BE49-F238E27FC236}">
                <a16:creationId xmlns:a16="http://schemas.microsoft.com/office/drawing/2014/main" id="{5947E55F-6401-4233-B3C4-9E2D94A352A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643A83A-300F-4A81-8907-20EADBA305BE}"/>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2813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2FF8-4185-4D13-814D-B8337A632F4D}"/>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4CDD74F0-7A6F-4549-BD9B-B74FF263D9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5862C5-FE54-4400-8EC7-4E0E7E6A86B9}"/>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5" name="Footer Placeholder 4">
            <a:extLst>
              <a:ext uri="{FF2B5EF4-FFF2-40B4-BE49-F238E27FC236}">
                <a16:creationId xmlns:a16="http://schemas.microsoft.com/office/drawing/2014/main" id="{B1899A29-8CDA-44B2-A3F4-83D09BB028C0}"/>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80E5BB6F-C3FC-4A0A-AC81-33836BDCC040}"/>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3909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E4E0A-AAA0-4070-96A0-0F6B6CD3E3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17C036D0-D57A-4B13-B284-4522445CD2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E9E4A39-0708-4846-A3D8-2D4468976BD0}"/>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5" name="Footer Placeholder 4">
            <a:extLst>
              <a:ext uri="{FF2B5EF4-FFF2-40B4-BE49-F238E27FC236}">
                <a16:creationId xmlns:a16="http://schemas.microsoft.com/office/drawing/2014/main" id="{F90536DC-49E2-437E-AC35-16EA7A2425F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C9D80281-FAA9-4A33-92A0-4278F7CDB5B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400211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4CF3-2919-40DC-98FE-F4EB5A9AB42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29D8D09D-BDB3-4023-980D-4D272F7E3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7FC823-5271-4FAF-B63C-925D0332F394}"/>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5" name="Footer Placeholder 4">
            <a:extLst>
              <a:ext uri="{FF2B5EF4-FFF2-40B4-BE49-F238E27FC236}">
                <a16:creationId xmlns:a16="http://schemas.microsoft.com/office/drawing/2014/main" id="{FEE107A7-DC9A-4658-BAC1-DB102558D12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2301712-58EF-454C-8ED8-96AA9ED4D2A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2292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73089-1AC7-4F38-A934-168813AA26E7}"/>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5" name="Footer Placeholder 4">
            <a:extLst>
              <a:ext uri="{FF2B5EF4-FFF2-40B4-BE49-F238E27FC236}">
                <a16:creationId xmlns:a16="http://schemas.microsoft.com/office/drawing/2014/main" id="{A1C257B3-0C54-497D-B92E-2732C3EA03E5}"/>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7BE80C4-C3FC-416A-BA05-44C1157E9D8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6247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67D2-A5EC-4738-BC85-D83EA262C01A}"/>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90140684-592B-4F8A-83A2-FFD966AA1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E4183F66-2C67-4A6C-A0AB-96496C061B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EDFB1EF-24FE-4833-8E78-6FD3D47401CD}"/>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6" name="Footer Placeholder 5">
            <a:extLst>
              <a:ext uri="{FF2B5EF4-FFF2-40B4-BE49-F238E27FC236}">
                <a16:creationId xmlns:a16="http://schemas.microsoft.com/office/drawing/2014/main" id="{DDC79A77-0078-439D-8ACA-B0E27602C45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0FE6E69-83D0-409E-9805-5BF4CF43BF0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99541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3807-9531-430C-ABBB-E847E1ECE2A0}"/>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F0A23-17B0-4E7D-9C9A-D2EB25FBFC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A4CE73-E10D-4A5C-A742-15EF67B624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9221BC5-7DE5-43B5-8A20-AC8718FF548D}"/>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8" name="Footer Placeholder 7">
            <a:extLst>
              <a:ext uri="{FF2B5EF4-FFF2-40B4-BE49-F238E27FC236}">
                <a16:creationId xmlns:a16="http://schemas.microsoft.com/office/drawing/2014/main" id="{02618300-6552-4839-9A19-F3E70F16BCCB}"/>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91333D44-FD7B-4807-BB2C-7E21ECF424B3}"/>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9401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EC40-387F-4CDF-8D3B-5912F2D4A8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44A4F97B-1791-4A66-B4F1-27E6F5330F1A}"/>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4" name="Footer Placeholder 3">
            <a:extLst>
              <a:ext uri="{FF2B5EF4-FFF2-40B4-BE49-F238E27FC236}">
                <a16:creationId xmlns:a16="http://schemas.microsoft.com/office/drawing/2014/main" id="{C11A2DA1-A1FE-45E3-BD84-A1A7B47AD7E5}"/>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0711C07-B495-4EE2-BF6C-B0A0BC34AC1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173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12F4FD-5019-4656-9D37-702761EB91D8}"/>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3" name="Footer Placeholder 2">
            <a:extLst>
              <a:ext uri="{FF2B5EF4-FFF2-40B4-BE49-F238E27FC236}">
                <a16:creationId xmlns:a16="http://schemas.microsoft.com/office/drawing/2014/main" id="{4F9C3F16-6F1C-4721-80A6-8C8E08A3DA5B}"/>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40608189-464D-40D2-A8F5-1375DA301B7A}"/>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71675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61A13-EC45-4BE1-97ED-54D5809F9645}"/>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6" name="Footer Placeholder 5">
            <a:extLst>
              <a:ext uri="{FF2B5EF4-FFF2-40B4-BE49-F238E27FC236}">
                <a16:creationId xmlns:a16="http://schemas.microsoft.com/office/drawing/2014/main" id="{5001BA87-D2B2-4E35-AF63-F848DDA3D4E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6BABF99D-055A-4C98-839C-17C57340723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21645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E72F3E-80A8-4C73-AE19-EBD6FC586177}"/>
              </a:ext>
            </a:extLst>
          </p:cNvPr>
          <p:cNvSpPr>
            <a:spLocks noGrp="1"/>
          </p:cNvSpPr>
          <p:nvPr>
            <p:ph type="dt" sz="half" idx="10"/>
          </p:nvPr>
        </p:nvSpPr>
        <p:spPr/>
        <p:txBody>
          <a:bodyPr/>
          <a:lstStyle/>
          <a:p>
            <a:fld id="{8A8CFE47-6D8F-45FE-87B3-EBD46AA6683A}" type="datetimeFigureOut">
              <a:rPr lang="fa-IR" smtClean="0"/>
              <a:t>10/06/1443</a:t>
            </a:fld>
            <a:endParaRPr lang="fa-IR"/>
          </a:p>
        </p:txBody>
      </p:sp>
      <p:sp>
        <p:nvSpPr>
          <p:cNvPr id="6" name="Footer Placeholder 5">
            <a:extLst>
              <a:ext uri="{FF2B5EF4-FFF2-40B4-BE49-F238E27FC236}">
                <a16:creationId xmlns:a16="http://schemas.microsoft.com/office/drawing/2014/main" id="{7023A63F-8761-479D-91E3-C84A612F8D77}"/>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4B8CC39E-EC0F-40D6-8D4E-79E44A1685F2}"/>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79505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CFE47-6D8F-45FE-87B3-EBD46AA6683A}" type="datetimeFigureOut">
              <a:rPr lang="fa-IR" smtClean="0"/>
              <a:t>10/06/1443</a:t>
            </a:fld>
            <a:endParaRPr lang="fa-IR"/>
          </a:p>
        </p:txBody>
      </p:sp>
      <p:sp>
        <p:nvSpPr>
          <p:cNvPr id="5" name="Footer Placeholder 4">
            <a:extLst>
              <a:ext uri="{FF2B5EF4-FFF2-40B4-BE49-F238E27FC236}">
                <a16:creationId xmlns:a16="http://schemas.microsoft.com/office/drawing/2014/main"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64337-2B7B-4678-8197-057D6BB77432}" type="slidenum">
              <a:rPr lang="fa-IR" smtClean="0"/>
              <a:t>‹#›</a:t>
            </a:fld>
            <a:endParaRPr lang="fa-IR"/>
          </a:p>
        </p:txBody>
      </p:sp>
    </p:spTree>
    <p:extLst>
      <p:ext uri="{BB962C8B-B14F-4D97-AF65-F5344CB8AC3E}">
        <p14:creationId xmlns:p14="http://schemas.microsoft.com/office/powerpoint/2010/main" val="318673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00773EE-FAEC-4A1D-B706-ED116072E5FC}"/>
              </a:ext>
            </a:extLst>
          </p:cNvPr>
          <p:cNvSpPr>
            <a:spLocks noGrp="1"/>
          </p:cNvSpPr>
          <p:nvPr>
            <p:ph type="ctrTitle"/>
          </p:nvPr>
        </p:nvSpPr>
        <p:spPr>
          <a:xfrm>
            <a:off x="1524000" y="1589649"/>
            <a:ext cx="9144000" cy="1839351"/>
          </a:xfrm>
        </p:spPr>
        <p:txBody>
          <a:bodyPr>
            <a:normAutofit/>
          </a:bodyPr>
          <a:lstStyle/>
          <a:p>
            <a:r>
              <a:rPr lang="en-US" sz="7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Ovarian Reserve Test</a:t>
            </a:r>
          </a:p>
        </p:txBody>
      </p:sp>
      <p:sp>
        <p:nvSpPr>
          <p:cNvPr id="6" name="Subtitle 2">
            <a:extLst>
              <a:ext uri="{FF2B5EF4-FFF2-40B4-BE49-F238E27FC236}">
                <a16:creationId xmlns:a16="http://schemas.microsoft.com/office/drawing/2014/main" id="{E03A4BC9-369F-4E1A-9621-B9BA1477B730}"/>
              </a:ext>
            </a:extLst>
          </p:cNvPr>
          <p:cNvSpPr>
            <a:spLocks noGrp="1"/>
          </p:cNvSpPr>
          <p:nvPr>
            <p:ph type="subTitle" idx="1"/>
          </p:nvPr>
        </p:nvSpPr>
        <p:spPr>
          <a:xfrm>
            <a:off x="1524000" y="3770142"/>
            <a:ext cx="9144000" cy="2762784"/>
          </a:xfrm>
        </p:spPr>
        <p:txBody>
          <a:bodyPr>
            <a:normAutofit/>
          </a:bodyPr>
          <a:lstStyle/>
          <a:p>
            <a:r>
              <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A. </a:t>
            </a:r>
            <a:r>
              <a:rPr lang="en-US" sz="44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Mohammadzadeh</a:t>
            </a:r>
            <a:endPar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3200" b="1" dirty="0">
                <a:effectLst>
                  <a:outerShdw blurRad="38100" dist="38100" dir="2700000" algn="tl">
                    <a:srgbClr val="000000">
                      <a:alpha val="43137"/>
                    </a:srgbClr>
                  </a:outerShdw>
                </a:effectLst>
              </a:rPr>
              <a:t>OB &amp; GYN &amp; Infertility</a:t>
            </a:r>
          </a:p>
          <a:p>
            <a:r>
              <a:rPr lang="en-US" sz="3200" b="1" dirty="0">
                <a:effectLst>
                  <a:outerShdw blurRad="38100" dist="38100" dir="2700000" algn="tl">
                    <a:srgbClr val="000000">
                      <a:alpha val="43137"/>
                    </a:srgbClr>
                  </a:outerShdw>
                </a:effectLst>
              </a:rPr>
              <a:t>Fellowship in IVF </a:t>
            </a:r>
          </a:p>
          <a:p>
            <a:r>
              <a:rPr lang="en-US" sz="3200" b="1" dirty="0">
                <a:effectLst>
                  <a:outerShdw blurRad="38100" dist="38100" dir="2700000" algn="tl">
                    <a:srgbClr val="000000">
                      <a:alpha val="43137"/>
                    </a:srgbClr>
                  </a:outerShdw>
                </a:effectLst>
              </a:rPr>
              <a:t>1400</a:t>
            </a:r>
          </a:p>
        </p:txBody>
      </p:sp>
    </p:spTree>
    <p:extLst>
      <p:ext uri="{BB962C8B-B14F-4D97-AF65-F5344CB8AC3E}">
        <p14:creationId xmlns:p14="http://schemas.microsoft.com/office/powerpoint/2010/main" val="292901198"/>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6AA9C-471A-4C38-BD1C-E3C5F4805EAC}"/>
              </a:ext>
            </a:extLst>
          </p:cNvPr>
          <p:cNvSpPr>
            <a:spLocks noGrp="1"/>
          </p:cNvSpPr>
          <p:nvPr>
            <p:ph type="title"/>
          </p:nvPr>
        </p:nvSpPr>
        <p:spPr>
          <a:xfrm>
            <a:off x="838200" y="1139484"/>
            <a:ext cx="10515600" cy="1153552"/>
          </a:xfrm>
        </p:spPr>
        <p:txBody>
          <a:bodyPr>
            <a:normAutofit/>
          </a:bodyPr>
          <a:lstStyle/>
          <a:p>
            <a:r>
              <a:rPr lang="en-US" dirty="0"/>
              <a:t>                                </a:t>
            </a:r>
            <a:r>
              <a:rPr lang="en-US" b="1" dirty="0">
                <a:latin typeface="Times New Roman" panose="02020603050405020304" pitchFamily="18" charset="0"/>
                <a:cs typeface="Times New Roman" panose="02020603050405020304" pitchFamily="18" charset="0"/>
              </a:rPr>
              <a:t>AMH</a:t>
            </a:r>
          </a:p>
        </p:txBody>
      </p:sp>
      <p:sp>
        <p:nvSpPr>
          <p:cNvPr id="3" name="Content Placeholder 2">
            <a:extLst>
              <a:ext uri="{FF2B5EF4-FFF2-40B4-BE49-F238E27FC236}">
                <a16:creationId xmlns:a16="http://schemas.microsoft.com/office/drawing/2014/main" id="{85B0A4F4-05AD-4C4E-ADA8-48916E9563A2}"/>
              </a:ext>
            </a:extLst>
          </p:cNvPr>
          <p:cNvSpPr>
            <a:spLocks noGrp="1"/>
          </p:cNvSpPr>
          <p:nvPr>
            <p:ph idx="1"/>
          </p:nvPr>
        </p:nvSpPr>
        <p:spPr>
          <a:xfrm>
            <a:off x="838200" y="2152357"/>
            <a:ext cx="10515600" cy="4487594"/>
          </a:xfrm>
        </p:spPr>
        <p:txBody>
          <a:bodyPr>
            <a:normAutofit fontScale="92500" lnSpcReduction="20000"/>
          </a:bodyPr>
          <a:lstStyle/>
          <a:p>
            <a:r>
              <a:rPr lang="en-US" sz="2400" b="1" dirty="0"/>
              <a:t>AMH is a more sensitive measure of ovarian reserve than FSH and tends to decline before FSH rises . For this reason, AMH has largely replaced basal FSH and E2 level testing as a biomarker of ovarian reserve. Basal FSH and E2 levels may provide additional information in women with very low AMH levels.</a:t>
            </a:r>
          </a:p>
          <a:p>
            <a:endParaRPr lang="en-US" sz="2400" b="1" dirty="0"/>
          </a:p>
          <a:p>
            <a:pPr algn="l"/>
            <a:r>
              <a:rPr lang="en-US" sz="2400" b="1" dirty="0"/>
              <a:t>Lower level of AMH has been associated with poor ovarian response to gonadotropins , low oocyte yield, embryo quality and pregnancy rates. </a:t>
            </a:r>
          </a:p>
          <a:p>
            <a:pPr marL="0" indent="0" algn="l">
              <a:buNone/>
            </a:pPr>
            <a:endParaRPr lang="en-US" sz="2400" b="1" dirty="0"/>
          </a:p>
          <a:p>
            <a:pPr marL="0" indent="0">
              <a:buNone/>
            </a:pPr>
            <a:endParaRPr lang="en-US" sz="2400" b="1" dirty="0"/>
          </a:p>
          <a:p>
            <a:r>
              <a:rPr lang="en-US" sz="2400" b="1" dirty="0"/>
              <a:t>AMH is a very promising screening test for DOR specially in IVF women group</a:t>
            </a:r>
          </a:p>
          <a:p>
            <a:endParaRPr lang="en-US" sz="2400" b="1" dirty="0"/>
          </a:p>
          <a:p>
            <a:pPr algn="l"/>
            <a:r>
              <a:rPr lang="en-US" sz="2400" b="1" i="0" u="none" strike="noStrike" baseline="0" dirty="0"/>
              <a:t>Anti-</a:t>
            </a:r>
            <a:r>
              <a:rPr lang="en-US" sz="2400" b="1" i="0" u="none" strike="noStrike" baseline="0" dirty="0" err="1"/>
              <a:t>mullerian</a:t>
            </a:r>
            <a:r>
              <a:rPr lang="en-US" sz="2400" b="1" i="0" u="none" strike="noStrike" baseline="0" dirty="0"/>
              <a:t> hormone was found to be a good predictor of both excessive (&gt;3.5 ng/mL) and poor (&lt;1 ng/mL) IVF stimulation response and is strongly correlated to the AFC.</a:t>
            </a:r>
            <a:endParaRPr lang="en-US" sz="2400" b="1" dirty="0"/>
          </a:p>
          <a:p>
            <a:endParaRPr lang="en-US" sz="2400" b="1" dirty="0"/>
          </a:p>
        </p:txBody>
      </p:sp>
    </p:spTree>
    <p:extLst>
      <p:ext uri="{BB962C8B-B14F-4D97-AF65-F5344CB8AC3E}">
        <p14:creationId xmlns:p14="http://schemas.microsoft.com/office/powerpoint/2010/main" val="2021749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4E7F3-2F4C-44C0-85EE-2E163D21287A}"/>
              </a:ext>
            </a:extLst>
          </p:cNvPr>
          <p:cNvSpPr txBox="1">
            <a:spLocks/>
          </p:cNvSpPr>
          <p:nvPr/>
        </p:nvSpPr>
        <p:spPr>
          <a:xfrm>
            <a:off x="838200" y="787791"/>
            <a:ext cx="10515600" cy="129422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dirty="0">
                <a:latin typeface="TimesNewRomanPS-BoldMT"/>
              </a:rPr>
              <a:t>Antral Follicle Count</a:t>
            </a:r>
            <a:endParaRPr lang="en-US" sz="4400" dirty="0"/>
          </a:p>
        </p:txBody>
      </p:sp>
      <p:sp>
        <p:nvSpPr>
          <p:cNvPr id="3" name="Content Placeholder 2">
            <a:extLst>
              <a:ext uri="{FF2B5EF4-FFF2-40B4-BE49-F238E27FC236}">
                <a16:creationId xmlns:a16="http://schemas.microsoft.com/office/drawing/2014/main" id="{B2678324-3C96-4A98-8FAC-5065210ABF20}"/>
              </a:ext>
            </a:extLst>
          </p:cNvPr>
          <p:cNvSpPr txBox="1">
            <a:spLocks/>
          </p:cNvSpPr>
          <p:nvPr/>
        </p:nvSpPr>
        <p:spPr>
          <a:xfrm>
            <a:off x="838200" y="2082018"/>
            <a:ext cx="10515600" cy="489189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400" b="1" i="0" u="none" strike="noStrike" baseline="0" dirty="0"/>
              <a:t>Reproductive-aged women have an estimated 20–150 growing follicles in the ovaries at any one time, although only those large enough to be imaged (&gt;2 mm) can be visualized by transvaginal ultrasonography (TVUS)..</a:t>
            </a:r>
          </a:p>
          <a:p>
            <a:pPr algn="l"/>
            <a:r>
              <a:rPr lang="en-US" sz="2400" b="1" i="0" u="none" strike="noStrike" baseline="0" dirty="0">
                <a:solidFill>
                  <a:srgbClr val="000000"/>
                </a:solidFill>
              </a:rPr>
              <a:t>Antral follicles are FSH sensitive</a:t>
            </a:r>
            <a:r>
              <a:rPr lang="en-US" sz="2400" b="1" i="0" u="none" strike="noStrike" dirty="0">
                <a:solidFill>
                  <a:srgbClr val="000000"/>
                </a:solidFill>
              </a:rPr>
              <a:t> </a:t>
            </a:r>
            <a:r>
              <a:rPr lang="en-US" sz="2400" b="1" i="0" u="none" strike="noStrike" baseline="0" dirty="0">
                <a:solidFill>
                  <a:srgbClr val="000000"/>
                </a:solidFill>
              </a:rPr>
              <a:t>and can progress to more advanced stages of development when stimulated with exogenous FSH. Histologic studies have revealed that the number of small antral follicles in the ovaries is proportional to the number of primordial follicles remaining.</a:t>
            </a:r>
            <a:r>
              <a:rPr lang="en-US" sz="2400" b="1" i="0" u="none" strike="noStrike" baseline="0" dirty="0">
                <a:solidFill>
                  <a:srgbClr val="0000EF"/>
                </a:solidFill>
              </a:rPr>
              <a:t> </a:t>
            </a:r>
            <a:r>
              <a:rPr lang="en-US" sz="2400" b="1" i="0" u="none" strike="noStrike" baseline="0" dirty="0">
                <a:solidFill>
                  <a:srgbClr val="000000"/>
                </a:solidFill>
              </a:rPr>
              <a:t>Therefore, as the supply of primordial follicles decreases, the number of visible small antral follicles also declines.</a:t>
            </a:r>
          </a:p>
          <a:p>
            <a:pPr algn="l"/>
            <a:r>
              <a:rPr lang="en-US" sz="2400" b="1" i="0" u="none" strike="noStrike" baseline="0" dirty="0"/>
              <a:t>The antral follicle count (AFC; total number of antral follicles measuring 2–10 mm in both ovaries) thus provides an indirect but useful measure of ovarian reserve </a:t>
            </a:r>
            <a:r>
              <a:rPr lang="en-US" sz="2400" b="1" dirty="0"/>
              <a:t>as observed with transvaginal ultrasonography during the early-follicular phase.</a:t>
            </a:r>
          </a:p>
          <a:p>
            <a:pPr algn="l"/>
            <a:endParaRPr lang="en-US" b="1" dirty="0"/>
          </a:p>
        </p:txBody>
      </p:sp>
    </p:spTree>
    <p:extLst>
      <p:ext uri="{BB962C8B-B14F-4D97-AF65-F5344CB8AC3E}">
        <p14:creationId xmlns:p14="http://schemas.microsoft.com/office/powerpoint/2010/main" val="3577372122"/>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BDA13-191E-4724-84E0-F355BD734648}"/>
              </a:ext>
            </a:extLst>
          </p:cNvPr>
          <p:cNvSpPr>
            <a:spLocks noGrp="1"/>
          </p:cNvSpPr>
          <p:nvPr>
            <p:ph type="title"/>
          </p:nvPr>
        </p:nvSpPr>
        <p:spPr>
          <a:xfrm>
            <a:off x="838200" y="998805"/>
            <a:ext cx="10515600" cy="1237957"/>
          </a:xfrm>
        </p:spPr>
        <p:txBody>
          <a:bodyPr/>
          <a:lstStyle/>
          <a:p>
            <a:r>
              <a:rPr lang="en-US" dirty="0">
                <a:latin typeface="Times New Roman" panose="02020603050405020304" pitchFamily="18" charset="0"/>
                <a:cs typeface="Times New Roman" panose="02020603050405020304" pitchFamily="18" charset="0"/>
              </a:rPr>
              <a:t>                                 </a:t>
            </a:r>
            <a:r>
              <a:rPr lang="en-US" sz="5400" b="1" dirty="0">
                <a:latin typeface="Times New Roman" panose="02020603050405020304" pitchFamily="18" charset="0"/>
                <a:cs typeface="Times New Roman" panose="02020603050405020304" pitchFamily="18" charset="0"/>
              </a:rPr>
              <a:t>AFC</a:t>
            </a:r>
          </a:p>
        </p:txBody>
      </p:sp>
      <p:sp>
        <p:nvSpPr>
          <p:cNvPr id="3" name="Content Placeholder 2">
            <a:extLst>
              <a:ext uri="{FF2B5EF4-FFF2-40B4-BE49-F238E27FC236}">
                <a16:creationId xmlns:a16="http://schemas.microsoft.com/office/drawing/2014/main" id="{47D67E1E-C6F8-4F8D-BD91-8D1E5311BEFC}"/>
              </a:ext>
            </a:extLst>
          </p:cNvPr>
          <p:cNvSpPr>
            <a:spLocks noGrp="1"/>
          </p:cNvSpPr>
          <p:nvPr>
            <p:ph idx="1"/>
          </p:nvPr>
        </p:nvSpPr>
        <p:spPr>
          <a:xfrm>
            <a:off x="838200" y="2236762"/>
            <a:ext cx="10515600" cy="3940201"/>
          </a:xfrm>
        </p:spPr>
        <p:txBody>
          <a:bodyPr>
            <a:normAutofit fontScale="92500"/>
          </a:bodyPr>
          <a:lstStyle/>
          <a:p>
            <a:pPr algn="l"/>
            <a:r>
              <a:rPr lang="en-US" sz="2800" b="1" i="0" u="none" strike="noStrike" baseline="0" dirty="0">
                <a:solidFill>
                  <a:srgbClr val="000000"/>
                </a:solidFill>
              </a:rPr>
              <a:t>Some, perhaps as much as half, of the antral follicles that can be imaged are probably in the process of atresia, but there is no way other than observing their response to FSH stimulation to distinguish them from viable growing follicles.</a:t>
            </a:r>
            <a:r>
              <a:rPr lang="en-US" sz="2800" b="1" i="0" u="none" strike="noStrike" baseline="0" dirty="0">
                <a:solidFill>
                  <a:srgbClr val="0000EF"/>
                </a:solidFill>
              </a:rPr>
              <a:t> </a:t>
            </a:r>
            <a:r>
              <a:rPr lang="en-US" sz="2800" b="1" i="0" u="none" strike="noStrike" baseline="0" dirty="0">
                <a:solidFill>
                  <a:srgbClr val="000000"/>
                </a:solidFill>
              </a:rPr>
              <a:t>However, AFC correlates well with oocyte yield in IVF cycles,</a:t>
            </a:r>
            <a:r>
              <a:rPr lang="en-US" sz="2800" b="1" i="0" u="none" strike="noStrike" baseline="0" dirty="0">
                <a:solidFill>
                  <a:srgbClr val="0000EF"/>
                </a:solidFill>
              </a:rPr>
              <a:t> </a:t>
            </a:r>
            <a:r>
              <a:rPr lang="en-US" sz="2800" b="1" i="0" u="none" strike="noStrike" baseline="0" dirty="0">
                <a:solidFill>
                  <a:srgbClr val="000000"/>
                </a:solidFill>
              </a:rPr>
              <a:t>suggesting that gonadotropin stimulation can still rescue follicles that may be in the early stages of atresia.</a:t>
            </a:r>
          </a:p>
          <a:p>
            <a:pPr algn="l"/>
            <a:r>
              <a:rPr lang="en-US" sz="2800" b="1" i="0" u="none" strike="noStrike" baseline="0" dirty="0"/>
              <a:t>A low AFC( </a:t>
            </a:r>
            <a:r>
              <a:rPr lang="en-US" sz="2800" b="1" dirty="0"/>
              <a:t> less than </a:t>
            </a:r>
            <a:r>
              <a:rPr lang="en-US" sz="2800" b="1" i="0" u="none" strike="noStrike" baseline="0" dirty="0"/>
              <a:t>4 AFC)  has high specificity for predicting poor response to ovarian stimulation and treatment failure,  and higher cancellation rates with IVF making it a useful test, but low sensitivity limits its overall clinical utility.</a:t>
            </a:r>
            <a:endParaRPr lang="en-US" b="1" dirty="0"/>
          </a:p>
          <a:p>
            <a:endParaRPr lang="en-US" dirty="0"/>
          </a:p>
        </p:txBody>
      </p:sp>
    </p:spTree>
    <p:extLst>
      <p:ext uri="{BB962C8B-B14F-4D97-AF65-F5344CB8AC3E}">
        <p14:creationId xmlns:p14="http://schemas.microsoft.com/office/powerpoint/2010/main" val="4135224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34FC6-8DC3-45F3-BBE8-DD181F325D3D}"/>
              </a:ext>
            </a:extLst>
          </p:cNvPr>
          <p:cNvSpPr txBox="1">
            <a:spLocks/>
          </p:cNvSpPr>
          <p:nvPr/>
        </p:nvSpPr>
        <p:spPr>
          <a:xfrm>
            <a:off x="838200" y="956604"/>
            <a:ext cx="10515600" cy="9847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dirty="0">
                <a:latin typeface="TimesNewRomanPS-BoldMT"/>
              </a:rPr>
              <a:t>Ovarian Volume</a:t>
            </a:r>
            <a:endParaRPr lang="en-US" sz="4400" dirty="0"/>
          </a:p>
        </p:txBody>
      </p:sp>
      <p:sp>
        <p:nvSpPr>
          <p:cNvPr id="3" name="Content Placeholder 2">
            <a:extLst>
              <a:ext uri="{FF2B5EF4-FFF2-40B4-BE49-F238E27FC236}">
                <a16:creationId xmlns:a16="http://schemas.microsoft.com/office/drawing/2014/main" id="{BEA128C5-6A9F-4FD0-B823-64FBB05F258A}"/>
              </a:ext>
            </a:extLst>
          </p:cNvPr>
          <p:cNvSpPr txBox="1">
            <a:spLocks/>
          </p:cNvSpPr>
          <p:nvPr/>
        </p:nvSpPr>
        <p:spPr>
          <a:xfrm>
            <a:off x="838200" y="2180492"/>
            <a:ext cx="10515600" cy="546454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i="0" u="none" strike="noStrike" baseline="0" dirty="0">
                <a:solidFill>
                  <a:srgbClr val="000000"/>
                </a:solidFill>
              </a:rPr>
              <a:t>Not surprisingly, ovarian volume decreases with progressive follicular depletion .However, the measure has high </a:t>
            </a:r>
            <a:r>
              <a:rPr lang="en-US" sz="2000" b="1" i="0" u="none" strike="noStrike" baseline="0" dirty="0" err="1">
                <a:solidFill>
                  <a:srgbClr val="000000"/>
                </a:solidFill>
              </a:rPr>
              <a:t>intercycle</a:t>
            </a:r>
            <a:r>
              <a:rPr lang="en-US" sz="2000" b="1" i="0" u="none" strike="noStrike" baseline="0" dirty="0">
                <a:solidFill>
                  <a:srgbClr val="000000"/>
                </a:solidFill>
              </a:rPr>
              <a:t> and interobserver variability,</a:t>
            </a:r>
            <a:r>
              <a:rPr lang="en-US" sz="2000" b="1" i="0" u="none" strike="noStrike" baseline="0" dirty="0">
                <a:solidFill>
                  <a:srgbClr val="0000EF"/>
                </a:solidFill>
              </a:rPr>
              <a:t> </a:t>
            </a:r>
            <a:r>
              <a:rPr lang="en-US" sz="2000" b="1" i="0" u="none" strike="noStrike" baseline="0" dirty="0">
                <a:solidFill>
                  <a:srgbClr val="000000"/>
                </a:solidFill>
              </a:rPr>
              <a:t>and because most studies of ovarian volume have excluded women with ovarian pathology such as endometriomas and polycystic ovary syndrome, results have limited generalizability.</a:t>
            </a:r>
          </a:p>
          <a:p>
            <a:pPr algn="l"/>
            <a:endParaRPr lang="en-US" sz="2000" b="1" dirty="0">
              <a:solidFill>
                <a:srgbClr val="000000"/>
              </a:solidFill>
            </a:endParaRPr>
          </a:p>
          <a:p>
            <a:pPr algn="l"/>
            <a:r>
              <a:rPr lang="en-US" sz="2000" b="1" i="0" u="none" strike="noStrike" baseline="0" dirty="0">
                <a:solidFill>
                  <a:srgbClr val="000000"/>
                </a:solidFill>
              </a:rPr>
              <a:t>Ovarian volume (length × width × depth × 0.52 = volume) generally correlates with the number of oocytes retrieved, but poorly with pregnancy.</a:t>
            </a:r>
            <a:r>
              <a:rPr lang="en-US" sz="2000" b="1" i="0" u="none" strike="noStrike" baseline="0" dirty="0">
                <a:solidFill>
                  <a:srgbClr val="0000EF"/>
                </a:solidFill>
              </a:rPr>
              <a:t> </a:t>
            </a:r>
            <a:r>
              <a:rPr lang="en-US" sz="2000" b="1" i="0" u="none" strike="noStrike" baseline="0" dirty="0">
                <a:solidFill>
                  <a:srgbClr val="000000"/>
                </a:solidFill>
              </a:rPr>
              <a:t>A low ovarian volume (&lt;3 mL) has high specificity (80–90%) and widely ranging sensitivity (11–80%) for predicting poor response to ovarian stimulation.</a:t>
            </a:r>
            <a:r>
              <a:rPr lang="en-US" sz="2000" b="1" i="0" u="none" strike="noStrike" baseline="0" dirty="0">
                <a:solidFill>
                  <a:srgbClr val="0000EF"/>
                </a:solidFill>
              </a:rPr>
              <a:t> </a:t>
            </a:r>
            <a:r>
              <a:rPr lang="en-US" sz="2000" b="1" i="0" u="none" strike="noStrike" baseline="0" dirty="0">
                <a:solidFill>
                  <a:srgbClr val="000000"/>
                </a:solidFill>
              </a:rPr>
              <a:t>The PPV for poor response can be as low as 17% among women at low risk for DOR and as high as 53% in women at high risk</a:t>
            </a:r>
          </a:p>
          <a:p>
            <a:pPr algn="l"/>
            <a:endParaRPr lang="en-US" sz="2000" b="1" i="0" u="none" strike="noStrike" baseline="0" dirty="0">
              <a:solidFill>
                <a:srgbClr val="000000"/>
              </a:solidFill>
            </a:endParaRPr>
          </a:p>
          <a:p>
            <a:pPr algn="l"/>
            <a:r>
              <a:rPr lang="en-US" sz="2000" b="1" i="0" u="none" strike="noStrike" baseline="0" dirty="0">
                <a:solidFill>
                  <a:srgbClr val="0000EF"/>
                </a:solidFill>
              </a:rPr>
              <a:t> </a:t>
            </a:r>
            <a:r>
              <a:rPr lang="en-US" sz="2000" b="1" i="0" u="none" strike="noStrike" baseline="0" dirty="0">
                <a:solidFill>
                  <a:srgbClr val="000000"/>
                </a:solidFill>
              </a:rPr>
              <a:t>Overall, ovarian volume has very limited clinical utility as an ovarian reserve test.</a:t>
            </a:r>
            <a:endParaRPr lang="en-US" sz="2000" b="1" dirty="0"/>
          </a:p>
          <a:p>
            <a:pPr algn="l"/>
            <a:endParaRPr lang="en-US" sz="2000" b="1" dirty="0"/>
          </a:p>
        </p:txBody>
      </p:sp>
    </p:spTree>
    <p:extLst>
      <p:ext uri="{BB962C8B-B14F-4D97-AF65-F5344CB8AC3E}">
        <p14:creationId xmlns:p14="http://schemas.microsoft.com/office/powerpoint/2010/main" val="1148328472"/>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5AEF8-DA7C-4897-9FB6-6DC10C8102E8}"/>
              </a:ext>
            </a:extLst>
          </p:cNvPr>
          <p:cNvSpPr txBox="1">
            <a:spLocks/>
          </p:cNvSpPr>
          <p:nvPr/>
        </p:nvSpPr>
        <p:spPr>
          <a:xfrm>
            <a:off x="838200" y="1392702"/>
            <a:ext cx="10515600" cy="66118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latin typeface="TimesNewRomanPS-BoldMT"/>
              </a:rPr>
              <a:t>               </a:t>
            </a:r>
            <a:r>
              <a:rPr lang="en-US" sz="4000" b="1" dirty="0">
                <a:latin typeface="TimesNewRomanPS-BoldMT"/>
              </a:rPr>
              <a:t>Combined Tests of Ovarian Reserve</a:t>
            </a:r>
            <a:endParaRPr lang="en-US" sz="4000" dirty="0"/>
          </a:p>
        </p:txBody>
      </p:sp>
      <p:sp>
        <p:nvSpPr>
          <p:cNvPr id="3" name="Content Placeholder 2">
            <a:extLst>
              <a:ext uri="{FF2B5EF4-FFF2-40B4-BE49-F238E27FC236}">
                <a16:creationId xmlns:a16="http://schemas.microsoft.com/office/drawing/2014/main" id="{68AB4A6A-F28D-4414-835C-861B63CA3D31}"/>
              </a:ext>
            </a:extLst>
          </p:cNvPr>
          <p:cNvSpPr txBox="1">
            <a:spLocks/>
          </p:cNvSpPr>
          <p:nvPr/>
        </p:nvSpPr>
        <p:spPr>
          <a:xfrm>
            <a:off x="838200" y="2053883"/>
            <a:ext cx="10515600" cy="480411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b="1" i="0" u="none" strike="noStrike" baseline="0" dirty="0"/>
              <a:t>Since none of the ovarian reserve tests alone has 100% sensitivity and specificity, varying combinations of ovarian reserve tests have been tried to improve diagnostic performance.</a:t>
            </a:r>
          </a:p>
          <a:p>
            <a:pPr algn="l"/>
            <a:endParaRPr lang="en-US" b="1" dirty="0"/>
          </a:p>
          <a:p>
            <a:pPr algn="l"/>
            <a:r>
              <a:rPr lang="en-US" b="1" i="0" u="none" strike="noStrike" baseline="0" dirty="0">
                <a:solidFill>
                  <a:srgbClr val="C00000"/>
                </a:solidFill>
              </a:rPr>
              <a:t>The use of combined tests will not only increase the cost of testing but also complicate clinical decision-making. </a:t>
            </a:r>
            <a:r>
              <a:rPr lang="en-US" b="1" i="0" u="none" strike="noStrike" baseline="0" dirty="0">
                <a:solidFill>
                  <a:srgbClr val="000000"/>
                </a:solidFill>
              </a:rPr>
              <a:t>A combination of AMH, inhibin B, AFC, and ovarian volume was not found to be a better predictor of response to stimulation than only AFC and AMH alone</a:t>
            </a:r>
          </a:p>
          <a:p>
            <a:pPr algn="l"/>
            <a:endParaRPr lang="en-US" b="1" i="0" u="none" strike="noStrike" baseline="0" dirty="0">
              <a:solidFill>
                <a:srgbClr val="000000"/>
              </a:solidFill>
            </a:endParaRPr>
          </a:p>
          <a:p>
            <a:pPr algn="l"/>
            <a:r>
              <a:rPr lang="en-US" b="1" dirty="0">
                <a:solidFill>
                  <a:srgbClr val="C00000"/>
                </a:solidFill>
              </a:rPr>
              <a:t>AFC and AMH have been shown in multiple studies to be equivalent. When performed in an experienced center, AFC is a reasonable alternative to AMH.</a:t>
            </a:r>
          </a:p>
          <a:p>
            <a:pPr algn="l"/>
            <a:endParaRPr lang="en-US" b="1" dirty="0"/>
          </a:p>
        </p:txBody>
      </p:sp>
    </p:spTree>
    <p:extLst>
      <p:ext uri="{BB962C8B-B14F-4D97-AF65-F5344CB8AC3E}">
        <p14:creationId xmlns:p14="http://schemas.microsoft.com/office/powerpoint/2010/main" val="1576697797"/>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B64C1-6B2D-49EE-A1CF-26D065949898}"/>
              </a:ext>
            </a:extLst>
          </p:cNvPr>
          <p:cNvSpPr txBox="1">
            <a:spLocks/>
          </p:cNvSpPr>
          <p:nvPr/>
        </p:nvSpPr>
        <p:spPr>
          <a:xfrm>
            <a:off x="838200" y="1069146"/>
            <a:ext cx="10515600" cy="8862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800" b="1" dirty="0">
                <a:latin typeface="TimesNewRomanPS-BoldMT"/>
              </a:rPr>
              <a:t>Summary</a:t>
            </a:r>
            <a:endParaRPr lang="en-US" sz="4800" dirty="0"/>
          </a:p>
        </p:txBody>
      </p:sp>
      <p:sp>
        <p:nvSpPr>
          <p:cNvPr id="3" name="Content Placeholder 2">
            <a:extLst>
              <a:ext uri="{FF2B5EF4-FFF2-40B4-BE49-F238E27FC236}">
                <a16:creationId xmlns:a16="http://schemas.microsoft.com/office/drawing/2014/main" id="{0B3E4DF2-24BE-4B13-8F83-D7DAE0163883}"/>
              </a:ext>
            </a:extLst>
          </p:cNvPr>
          <p:cNvSpPr txBox="1">
            <a:spLocks/>
          </p:cNvSpPr>
          <p:nvPr/>
        </p:nvSpPr>
        <p:spPr>
          <a:xfrm>
            <a:off x="838200" y="2053883"/>
            <a:ext cx="10515600" cy="4804117"/>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400" b="1" i="0" u="none" strike="noStrike" baseline="0" dirty="0"/>
              <a:t>Currently, there is no ovarian reserve test that predicts the likelihood of spontaneous conception for a regularly menstruating woman.</a:t>
            </a:r>
          </a:p>
          <a:p>
            <a:pPr algn="l"/>
            <a:r>
              <a:rPr lang="en-US" sz="2400" b="1" i="0" u="none" strike="noStrike" baseline="0" dirty="0"/>
              <a:t>AFC and </a:t>
            </a:r>
            <a:r>
              <a:rPr lang="en-US" sz="2400" b="1" i="0" u="none" strike="noStrike" baseline="0" dirty="0" err="1"/>
              <a:t>antimüllerian</a:t>
            </a:r>
            <a:r>
              <a:rPr lang="en-US" sz="2400" b="1" i="0" u="none" strike="noStrike" baseline="0" dirty="0"/>
              <a:t> hormone are replacing basal FSH levels as the most commonly used ovarian reserve test in clinical practice.</a:t>
            </a:r>
          </a:p>
          <a:p>
            <a:pPr algn="l"/>
            <a:r>
              <a:rPr lang="en-US" sz="2400" b="1" i="0" u="none" strike="noStrike" baseline="0" dirty="0">
                <a:solidFill>
                  <a:srgbClr val="000000"/>
                </a:solidFill>
              </a:rPr>
              <a:t>In this context, ovarian reserve testing can best be justified for women with any of the following characteristics</a:t>
            </a:r>
            <a:r>
              <a:rPr lang="en-US" sz="2400" b="1" dirty="0">
                <a:solidFill>
                  <a:srgbClr val="0000EF"/>
                </a:solidFill>
              </a:rPr>
              <a:t>:</a:t>
            </a:r>
            <a:endParaRPr lang="en-US" sz="2400" b="1" i="0" u="none" strike="noStrike" baseline="0" dirty="0">
              <a:solidFill>
                <a:srgbClr val="0000EF"/>
              </a:solidFill>
            </a:endParaRPr>
          </a:p>
          <a:p>
            <a:pPr algn="l"/>
            <a:r>
              <a:rPr lang="en-US" sz="2400" b="1" i="0" u="none" strike="noStrike" baseline="0" dirty="0">
                <a:solidFill>
                  <a:srgbClr val="000000"/>
                </a:solidFill>
              </a:rPr>
              <a:t>1-Age over 35</a:t>
            </a:r>
          </a:p>
          <a:p>
            <a:pPr algn="l"/>
            <a:r>
              <a:rPr lang="en-US" sz="2400" b="1" i="0" u="none" strike="noStrike" baseline="0" dirty="0">
                <a:solidFill>
                  <a:srgbClr val="000000"/>
                </a:solidFill>
              </a:rPr>
              <a:t>2-Unexplained infertility to identify unsuspected loss of ovarian reserve</a:t>
            </a:r>
          </a:p>
          <a:p>
            <a:pPr algn="l"/>
            <a:r>
              <a:rPr lang="en-US" sz="2400" b="1" i="0" u="none" strike="noStrike" baseline="0" dirty="0">
                <a:solidFill>
                  <a:srgbClr val="000000"/>
                </a:solidFill>
              </a:rPr>
              <a:t>3-Family history of early menopause</a:t>
            </a:r>
          </a:p>
          <a:p>
            <a:pPr algn="l"/>
            <a:r>
              <a:rPr lang="en-US" b="1" dirty="0">
                <a:solidFill>
                  <a:srgbClr val="000000"/>
                </a:solidFill>
              </a:rPr>
              <a:t>4</a:t>
            </a:r>
            <a:r>
              <a:rPr lang="en-US" sz="2400" b="1" i="0" u="none" strike="noStrike" baseline="0" dirty="0">
                <a:solidFill>
                  <a:srgbClr val="000000"/>
                </a:solidFill>
              </a:rPr>
              <a:t>-Previous ovarian surgery (ovarian cystectomy or drilling, unilateral oophorectomy), chemotherapy, or radiation ,</a:t>
            </a:r>
          </a:p>
          <a:p>
            <a:pPr algn="l"/>
            <a:r>
              <a:rPr lang="en-US" b="1" dirty="0">
                <a:solidFill>
                  <a:srgbClr val="000000"/>
                </a:solidFill>
              </a:rPr>
              <a:t>5-</a:t>
            </a:r>
            <a:r>
              <a:rPr lang="en-US" sz="2400" b="1" i="0" u="none" strike="noStrike" baseline="0" dirty="0">
                <a:solidFill>
                  <a:srgbClr val="000000"/>
                </a:solidFill>
              </a:rPr>
              <a:t>Smoking </a:t>
            </a:r>
          </a:p>
          <a:p>
            <a:pPr algn="l"/>
            <a:r>
              <a:rPr lang="en-US" b="1" dirty="0">
                <a:solidFill>
                  <a:srgbClr val="000000"/>
                </a:solidFill>
              </a:rPr>
              <a:t>6</a:t>
            </a:r>
            <a:r>
              <a:rPr lang="en-US" sz="2400" b="1" i="0" u="none" strike="noStrike" baseline="0" dirty="0">
                <a:solidFill>
                  <a:srgbClr val="000000"/>
                </a:solidFill>
              </a:rPr>
              <a:t>-Demonstrated poor response to exogenous gonadotropin stimulation</a:t>
            </a:r>
            <a:endParaRPr lang="en-US" b="1" dirty="0"/>
          </a:p>
          <a:p>
            <a:pPr algn="l"/>
            <a:endParaRPr lang="en-US" b="1" dirty="0"/>
          </a:p>
        </p:txBody>
      </p:sp>
    </p:spTree>
    <p:extLst>
      <p:ext uri="{BB962C8B-B14F-4D97-AF65-F5344CB8AC3E}">
        <p14:creationId xmlns:p14="http://schemas.microsoft.com/office/powerpoint/2010/main" val="380834327"/>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46162-A589-4832-A4F1-00DA6A5544F1}"/>
              </a:ext>
            </a:extLst>
          </p:cNvPr>
          <p:cNvSpPr>
            <a:spLocks noGrp="1"/>
          </p:cNvSpPr>
          <p:nvPr>
            <p:ph type="title"/>
          </p:nvPr>
        </p:nvSpPr>
        <p:spPr>
          <a:xfrm>
            <a:off x="838200" y="1167617"/>
            <a:ext cx="10515600" cy="998807"/>
          </a:xfrm>
        </p:spPr>
        <p:txBody>
          <a:bodyPr>
            <a:normAutofit/>
          </a:bodyPr>
          <a:lstStyle/>
          <a:p>
            <a:r>
              <a:rPr lang="en-US" b="1" dirty="0">
                <a:latin typeface="Times New Roman" panose="02020603050405020304" pitchFamily="18" charset="0"/>
                <a:cs typeface="Times New Roman" panose="02020603050405020304" pitchFamily="18" charset="0"/>
              </a:rPr>
              <a:t>                          </a:t>
            </a:r>
            <a:r>
              <a:rPr lang="en-US" sz="4800" b="1" dirty="0">
                <a:latin typeface="Times New Roman" panose="02020603050405020304" pitchFamily="18" charset="0"/>
                <a:cs typeface="Times New Roman" panose="02020603050405020304" pitchFamily="18" charset="0"/>
              </a:rPr>
              <a:t>Summary</a:t>
            </a:r>
          </a:p>
        </p:txBody>
      </p:sp>
      <p:sp>
        <p:nvSpPr>
          <p:cNvPr id="3" name="Content Placeholder 2">
            <a:extLst>
              <a:ext uri="{FF2B5EF4-FFF2-40B4-BE49-F238E27FC236}">
                <a16:creationId xmlns:a16="http://schemas.microsoft.com/office/drawing/2014/main" id="{DBC24E30-C0C4-445F-B8CA-3FC9CD2702F5}"/>
              </a:ext>
            </a:extLst>
          </p:cNvPr>
          <p:cNvSpPr>
            <a:spLocks noGrp="1"/>
          </p:cNvSpPr>
          <p:nvPr>
            <p:ph idx="1"/>
          </p:nvPr>
        </p:nvSpPr>
        <p:spPr>
          <a:xfrm>
            <a:off x="838200" y="2039815"/>
            <a:ext cx="10515600" cy="4818185"/>
          </a:xfrm>
        </p:spPr>
        <p:txBody>
          <a:bodyPr>
            <a:normAutofit fontScale="92500" lnSpcReduction="20000"/>
          </a:bodyPr>
          <a:lstStyle/>
          <a:p>
            <a:r>
              <a:rPr lang="en-US" b="1" dirty="0"/>
              <a:t>Combined ovarian reserve test models do not consistently improve predictive ability over that of single ovarian reserve tests.</a:t>
            </a:r>
          </a:p>
          <a:p>
            <a:pPr marL="0" indent="0">
              <a:buNone/>
            </a:pPr>
            <a:endParaRPr lang="en-US" b="1" dirty="0"/>
          </a:p>
          <a:p>
            <a:r>
              <a:rPr lang="en-US" b="1" dirty="0"/>
              <a:t> Markers of ovarian reserve do not predict current reproductive potential among women with unproven fertility.</a:t>
            </a:r>
          </a:p>
          <a:p>
            <a:pPr marL="0" indent="0">
              <a:buNone/>
            </a:pPr>
            <a:endParaRPr lang="en-US" b="1" dirty="0"/>
          </a:p>
          <a:p>
            <a:r>
              <a:rPr lang="en-US" b="1" dirty="0"/>
              <a:t> Results of ovarian reserve tests are not useful in predicting the likelihood of unassisted pregnancy in women with infertility, nor do they offer clinically meaningful improvements over already established pregnancy prediction models.</a:t>
            </a:r>
          </a:p>
          <a:p>
            <a:pPr marL="0" indent="0">
              <a:buNone/>
            </a:pPr>
            <a:endParaRPr lang="en-US" b="1" dirty="0"/>
          </a:p>
          <a:p>
            <a:r>
              <a:rPr lang="en-US" b="1" dirty="0"/>
              <a:t> Markers of ovarian reserve do not appear to predict pregnancy after OS/IUI for unexplained infertility.</a:t>
            </a:r>
          </a:p>
          <a:p>
            <a:endParaRPr lang="en-US" b="1" dirty="0"/>
          </a:p>
        </p:txBody>
      </p:sp>
    </p:spTree>
    <p:extLst>
      <p:ext uri="{BB962C8B-B14F-4D97-AF65-F5344CB8AC3E}">
        <p14:creationId xmlns:p14="http://schemas.microsoft.com/office/powerpoint/2010/main" val="2607780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AFE23-5C70-47AE-9D01-204AAF43298C}"/>
              </a:ext>
            </a:extLst>
          </p:cNvPr>
          <p:cNvSpPr>
            <a:spLocks noGrp="1"/>
          </p:cNvSpPr>
          <p:nvPr>
            <p:ph type="title"/>
          </p:nvPr>
        </p:nvSpPr>
        <p:spPr>
          <a:xfrm>
            <a:off x="838200" y="1111348"/>
            <a:ext cx="10515600" cy="1252024"/>
          </a:xfrm>
        </p:spPr>
        <p:txBody>
          <a:bodyPr>
            <a:normAutofit/>
          </a:bodyPr>
          <a:lstStyle/>
          <a:p>
            <a:r>
              <a:rPr lang="en-US" b="1" dirty="0">
                <a:latin typeface="TimesNewRomanPS-BoldMT"/>
              </a:rPr>
              <a:t>                            </a:t>
            </a:r>
            <a:r>
              <a:rPr lang="en-US" sz="4800" b="1" dirty="0">
                <a:latin typeface="TimesNewRomanPS-BoldMT"/>
              </a:rPr>
              <a:t>Summary</a:t>
            </a:r>
            <a:endParaRPr lang="en-US" sz="4800" dirty="0"/>
          </a:p>
        </p:txBody>
      </p:sp>
      <p:sp>
        <p:nvSpPr>
          <p:cNvPr id="3" name="Content Placeholder 2">
            <a:extLst>
              <a:ext uri="{FF2B5EF4-FFF2-40B4-BE49-F238E27FC236}">
                <a16:creationId xmlns:a16="http://schemas.microsoft.com/office/drawing/2014/main" id="{205AA7DC-636A-4ABB-994A-4062EBF37B4F}"/>
              </a:ext>
            </a:extLst>
          </p:cNvPr>
          <p:cNvSpPr>
            <a:spLocks noGrp="1"/>
          </p:cNvSpPr>
          <p:nvPr>
            <p:ph idx="1"/>
          </p:nvPr>
        </p:nvSpPr>
        <p:spPr>
          <a:xfrm>
            <a:off x="838200" y="2124223"/>
            <a:ext cx="10515600" cy="4515728"/>
          </a:xfrm>
        </p:spPr>
        <p:txBody>
          <a:bodyPr>
            <a:normAutofit fontScale="92500"/>
          </a:bodyPr>
          <a:lstStyle/>
          <a:p>
            <a:r>
              <a:rPr lang="en-US" b="1" dirty="0"/>
              <a:t>The ability of AMH and AFC to predict oocyte yield as well as poor and excessive ovarian responsiveness in IVF has been well demonstrated.</a:t>
            </a:r>
          </a:p>
          <a:p>
            <a:pPr marL="0" indent="0">
              <a:buNone/>
            </a:pPr>
            <a:endParaRPr lang="en-US" b="1" dirty="0"/>
          </a:p>
          <a:p>
            <a:r>
              <a:rPr lang="en-US" b="1" dirty="0"/>
              <a:t>Extremely low AMH values should not be used to refuse treatment in IVF.</a:t>
            </a:r>
          </a:p>
          <a:p>
            <a:pPr marL="0" indent="0">
              <a:buNone/>
            </a:pPr>
            <a:endParaRPr lang="en-US" b="1" dirty="0"/>
          </a:p>
          <a:p>
            <a:r>
              <a:rPr lang="en-US" b="1" dirty="0"/>
              <a:t>AMH and AFC have only a weak association with qualitative outcomes such as oocyte quality, clinical pregnancy rates, and live birth rates.</a:t>
            </a:r>
          </a:p>
          <a:p>
            <a:pPr marL="0" indent="0">
              <a:buNone/>
            </a:pPr>
            <a:endParaRPr lang="en-US" b="1" dirty="0"/>
          </a:p>
          <a:p>
            <a:r>
              <a:rPr lang="en-US" b="1" dirty="0"/>
              <a:t> Poor ovarian response to maximal stimulation during IVF procedures reflects DOR, and further ovarian reserve testing is unnecessary.</a:t>
            </a:r>
          </a:p>
          <a:p>
            <a:endParaRPr lang="en-US" b="1" dirty="0"/>
          </a:p>
        </p:txBody>
      </p:sp>
    </p:spTree>
    <p:extLst>
      <p:ext uri="{BB962C8B-B14F-4D97-AF65-F5344CB8AC3E}">
        <p14:creationId xmlns:p14="http://schemas.microsoft.com/office/powerpoint/2010/main" val="47818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09F60-B29A-43B6-BAA9-A42008D9A975}"/>
              </a:ext>
            </a:extLst>
          </p:cNvPr>
          <p:cNvSpPr txBox="1">
            <a:spLocks/>
          </p:cNvSpPr>
          <p:nvPr/>
        </p:nvSpPr>
        <p:spPr>
          <a:xfrm>
            <a:off x="838200" y="689318"/>
            <a:ext cx="10515600" cy="135049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dirty="0">
                <a:latin typeface="TimesNewRomanPS-BoldMT"/>
              </a:rPr>
              <a:t>Ovarian Reserve Tests</a:t>
            </a:r>
            <a:endParaRPr lang="en-US" sz="4400" dirty="0"/>
          </a:p>
        </p:txBody>
      </p:sp>
      <p:sp>
        <p:nvSpPr>
          <p:cNvPr id="3" name="Content Placeholder 2">
            <a:extLst>
              <a:ext uri="{FF2B5EF4-FFF2-40B4-BE49-F238E27FC236}">
                <a16:creationId xmlns:a16="http://schemas.microsoft.com/office/drawing/2014/main" id="{37398B73-6BC5-4DF0-ADF0-122E89F99029}"/>
              </a:ext>
            </a:extLst>
          </p:cNvPr>
          <p:cNvSpPr txBox="1">
            <a:spLocks/>
          </p:cNvSpPr>
          <p:nvPr/>
        </p:nvSpPr>
        <p:spPr>
          <a:xfrm>
            <a:off x="838200" y="2321169"/>
            <a:ext cx="10515600" cy="4627581"/>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400" b="1" i="0" u="none" strike="noStrike" baseline="0" dirty="0">
                <a:solidFill>
                  <a:srgbClr val="000000"/>
                </a:solidFill>
              </a:rPr>
              <a:t>Most women will experience an age-related decline in fecundability that is physiologic rather than pathologic. </a:t>
            </a:r>
            <a:r>
              <a:rPr lang="en-US" sz="2400" b="1" i="0" u="none" strike="noStrike" baseline="0" dirty="0">
                <a:solidFill>
                  <a:srgbClr val="7A0046"/>
                </a:solidFill>
              </a:rPr>
              <a:t> </a:t>
            </a:r>
            <a:r>
              <a:rPr lang="en-US" sz="2400" b="1" i="0" u="none" strike="noStrike" baseline="0" dirty="0">
                <a:solidFill>
                  <a:srgbClr val="000000"/>
                </a:solidFill>
              </a:rPr>
              <a:t>This decline begins in the early 30s and accelerates during the late 30s and early 40s, reflecting declines in oocyte quantity and quality, commonly referred to as ovarian reserve</a:t>
            </a:r>
          </a:p>
          <a:p>
            <a:pPr algn="l"/>
            <a:endParaRPr lang="en-US" sz="2400" b="1" dirty="0"/>
          </a:p>
          <a:p>
            <a:pPr algn="l"/>
            <a:r>
              <a:rPr lang="en-US" sz="2900" b="1" i="0" u="none" strike="noStrike" baseline="0" dirty="0">
                <a:solidFill>
                  <a:srgbClr val="C00000"/>
                </a:solidFill>
              </a:rPr>
              <a:t>The term ovarian reserve refers to (1) the size and quality of the remaining ovarian</a:t>
            </a:r>
          </a:p>
          <a:p>
            <a:pPr marL="0" indent="0" algn="l">
              <a:buNone/>
            </a:pPr>
            <a:r>
              <a:rPr lang="en-US" sz="2900" b="1" i="0" u="none" strike="noStrike" baseline="0" dirty="0">
                <a:solidFill>
                  <a:srgbClr val="C00000"/>
                </a:solidFill>
              </a:rPr>
              <a:t> follicular pool and (2) the ability of the ovaries to respond to exogenous gonadotropin stimulation, which are related concepts</a:t>
            </a:r>
          </a:p>
          <a:p>
            <a:pPr marL="0" indent="0" algn="l">
              <a:buNone/>
            </a:pPr>
            <a:endParaRPr lang="en-US" sz="2400" b="1" i="0" u="none" strike="noStrike" baseline="0" dirty="0"/>
          </a:p>
          <a:p>
            <a:pPr algn="l"/>
            <a:r>
              <a:rPr lang="en-US" sz="2400" b="1" i="0" u="none" strike="noStrike" baseline="0" dirty="0"/>
              <a:t>The prevalence of diminished ovarian reserve diagnoses in a U.S. IVF cohort increased to 26% in 2011</a:t>
            </a:r>
          </a:p>
          <a:p>
            <a:pPr algn="l"/>
            <a:endParaRPr lang="en-US" sz="2400" b="1" i="0" u="none" strike="noStrike" baseline="0" dirty="0"/>
          </a:p>
          <a:p>
            <a:pPr algn="l"/>
            <a:r>
              <a:rPr lang="en-US" sz="2400" b="1" i="0" u="none" strike="noStrike" baseline="0" dirty="0"/>
              <a:t>Since the major effect of aging on a woman’s reproductive potential is through declining oocyte number and increased oocyte aneuploidy, the concept of ovarian reserve is relevant for female reproductive aging.</a:t>
            </a:r>
          </a:p>
          <a:p>
            <a:pPr algn="l"/>
            <a:endParaRPr lang="en-US" sz="2400" b="1" dirty="0"/>
          </a:p>
          <a:p>
            <a:pPr algn="l"/>
            <a:endParaRPr lang="en-US" b="1" dirty="0"/>
          </a:p>
        </p:txBody>
      </p:sp>
    </p:spTree>
    <p:extLst>
      <p:ext uri="{BB962C8B-B14F-4D97-AF65-F5344CB8AC3E}">
        <p14:creationId xmlns:p14="http://schemas.microsoft.com/office/powerpoint/2010/main" val="989442938"/>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64C71-9A82-440F-90E4-092D9B63E120}"/>
              </a:ext>
            </a:extLst>
          </p:cNvPr>
          <p:cNvSpPr txBox="1">
            <a:spLocks/>
          </p:cNvSpPr>
          <p:nvPr/>
        </p:nvSpPr>
        <p:spPr>
          <a:xfrm>
            <a:off x="838200" y="1237957"/>
            <a:ext cx="10515600" cy="84406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dirty="0">
                <a:latin typeface="TimesNewRomanPS-BoldMT"/>
              </a:rPr>
              <a:t>Ovarian Reserve Tests</a:t>
            </a:r>
            <a:endParaRPr lang="en-US" dirty="0"/>
          </a:p>
        </p:txBody>
      </p:sp>
      <p:sp>
        <p:nvSpPr>
          <p:cNvPr id="3" name="Content Placeholder 2">
            <a:extLst>
              <a:ext uri="{FF2B5EF4-FFF2-40B4-BE49-F238E27FC236}">
                <a16:creationId xmlns:a16="http://schemas.microsoft.com/office/drawing/2014/main" id="{D6479402-F0EC-49C2-9317-65DB9BB4137E}"/>
              </a:ext>
            </a:extLst>
          </p:cNvPr>
          <p:cNvSpPr txBox="1">
            <a:spLocks/>
          </p:cNvSpPr>
          <p:nvPr/>
        </p:nvSpPr>
        <p:spPr>
          <a:xfrm>
            <a:off x="838200" y="2574389"/>
            <a:ext cx="10515600" cy="4283612"/>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800" b="1" dirty="0"/>
              <a:t>Ovarian reserve tests include both biochemical and ultrasonographic measures of the size and  the quality of the ovarian follicular pool. </a:t>
            </a:r>
          </a:p>
          <a:p>
            <a:pPr algn="l"/>
            <a:endParaRPr lang="en-US" sz="1800" b="1" dirty="0"/>
          </a:p>
          <a:p>
            <a:pPr algn="l"/>
            <a:r>
              <a:rPr lang="en-US" sz="1800" b="1" dirty="0"/>
              <a:t>Biochemical tests include both basal measurements, such as FSH, estradiol, inhibin B, and </a:t>
            </a:r>
            <a:r>
              <a:rPr lang="en-US" sz="1800" b="1" dirty="0" err="1"/>
              <a:t>antimüllerian</a:t>
            </a:r>
            <a:r>
              <a:rPr lang="en-US" sz="1800" b="1" dirty="0"/>
              <a:t> hormone (AMH), and provocative tests, such as the clomiphene citrate challenge test (CCCT). Ultrasonographic measures of ovarian reserve include the antral follicle count (AFC) and ovarian volume</a:t>
            </a:r>
          </a:p>
          <a:p>
            <a:pPr algn="l"/>
            <a:endParaRPr lang="en-US" sz="1800" b="1" dirty="0"/>
          </a:p>
          <a:p>
            <a:pPr algn="l"/>
            <a:r>
              <a:rPr lang="en-US" sz="1800" b="1" dirty="0"/>
              <a:t>It should be noted that both biochemical and ultrasonographic markers of ovarian reserve have poor predictive value for conception. Women should not be told that they cannot conceive spontaneously or should not be denied fertility-promoting treatments, including ART, based solely on finding of decreased ovarian reserve.</a:t>
            </a:r>
          </a:p>
          <a:p>
            <a:pPr algn="l"/>
            <a:endParaRPr lang="en-US" sz="1800" b="1" dirty="0"/>
          </a:p>
          <a:p>
            <a:pPr algn="l"/>
            <a:r>
              <a:rPr lang="en-US" sz="1800" b="1" i="0" u="none" strike="noStrike" baseline="0" dirty="0"/>
              <a:t>There are two intentions for ovarian reserve testing: (1) to predict fecundity and (2) to gain prognostic information regarding the likelihood of successful response to ovarian stimulation in women undergoing infertility treatment.</a:t>
            </a:r>
            <a:endParaRPr lang="en-US" sz="1800" b="1" dirty="0"/>
          </a:p>
          <a:p>
            <a:pPr algn="l"/>
            <a:endParaRPr lang="en-US" sz="1800" b="1" dirty="0"/>
          </a:p>
        </p:txBody>
      </p:sp>
    </p:spTree>
    <p:extLst>
      <p:ext uri="{BB962C8B-B14F-4D97-AF65-F5344CB8AC3E}">
        <p14:creationId xmlns:p14="http://schemas.microsoft.com/office/powerpoint/2010/main" val="2696632587"/>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7E639-240D-443E-81E0-D62A3C394045}"/>
              </a:ext>
            </a:extLst>
          </p:cNvPr>
          <p:cNvSpPr>
            <a:spLocks noGrp="1"/>
          </p:cNvSpPr>
          <p:nvPr>
            <p:ph type="title"/>
          </p:nvPr>
        </p:nvSpPr>
        <p:spPr>
          <a:xfrm>
            <a:off x="838200" y="970671"/>
            <a:ext cx="10515600" cy="1280160"/>
          </a:xfrm>
        </p:spPr>
        <p:txBody>
          <a:bodyPr/>
          <a:lstStyle/>
          <a:p>
            <a:r>
              <a:rPr lang="en-US" dirty="0">
                <a:latin typeface="Times New Roman" panose="02020603050405020304" pitchFamily="18" charset="0"/>
                <a:cs typeface="Times New Roman" panose="02020603050405020304" pitchFamily="18" charset="0"/>
              </a:rPr>
              <a:t>                                  </a:t>
            </a:r>
            <a:r>
              <a:rPr lang="en-US" sz="6000" b="1" dirty="0">
                <a:latin typeface="Times New Roman" panose="02020603050405020304" pitchFamily="18" charset="0"/>
                <a:cs typeface="Times New Roman" panose="02020603050405020304" pitchFamily="18" charset="0"/>
              </a:rPr>
              <a:t>Age</a:t>
            </a:r>
          </a:p>
        </p:txBody>
      </p:sp>
      <p:sp>
        <p:nvSpPr>
          <p:cNvPr id="3" name="Content Placeholder 2">
            <a:extLst>
              <a:ext uri="{FF2B5EF4-FFF2-40B4-BE49-F238E27FC236}">
                <a16:creationId xmlns:a16="http://schemas.microsoft.com/office/drawing/2014/main" id="{296F6F45-381B-4EB1-9DD6-AA3EB3C23081}"/>
              </a:ext>
            </a:extLst>
          </p:cNvPr>
          <p:cNvSpPr>
            <a:spLocks noGrp="1"/>
          </p:cNvSpPr>
          <p:nvPr>
            <p:ph idx="1"/>
          </p:nvPr>
        </p:nvSpPr>
        <p:spPr>
          <a:xfrm>
            <a:off x="838200" y="2250831"/>
            <a:ext cx="10515600" cy="3926132"/>
          </a:xfrm>
        </p:spPr>
        <p:txBody>
          <a:bodyPr>
            <a:normAutofit/>
          </a:bodyPr>
          <a:lstStyle/>
          <a:p>
            <a:pPr algn="l"/>
            <a:r>
              <a:rPr lang="en-US" sz="1800" b="1" i="0" u="none" strike="noStrike" baseline="0" dirty="0">
                <a:solidFill>
                  <a:srgbClr val="000000"/>
                </a:solidFill>
              </a:rPr>
              <a:t>In humans, the number of oocytes peaks around the 20th week of gestation when approximately 6–7 million   oocytes arrested at the first meiotic prophase are found in the ovarian cortex.</a:t>
            </a:r>
            <a:r>
              <a:rPr lang="en-US" sz="1800" b="1" i="0" u="none" strike="noStrike" baseline="0" dirty="0">
                <a:solidFill>
                  <a:srgbClr val="0000EF"/>
                </a:solidFill>
              </a:rPr>
              <a:t> </a:t>
            </a:r>
            <a:r>
              <a:rPr lang="en-US" sz="1800" b="1" i="0" u="none" strike="noStrike" baseline="0" dirty="0">
                <a:solidFill>
                  <a:srgbClr val="000000"/>
                </a:solidFill>
              </a:rPr>
              <a:t>The number of oocytes declines to 1–2 million at birth</a:t>
            </a:r>
            <a:r>
              <a:rPr lang="en-US" sz="1800" b="1" i="0" u="none" strike="noStrike" baseline="0" dirty="0">
                <a:solidFill>
                  <a:srgbClr val="0000EF"/>
                </a:solidFill>
              </a:rPr>
              <a:t> </a:t>
            </a:r>
            <a:r>
              <a:rPr lang="en-US" sz="1800" b="1" i="0" u="none" strike="noStrike" baseline="0" dirty="0">
                <a:solidFill>
                  <a:srgbClr val="000000"/>
                </a:solidFill>
              </a:rPr>
              <a:t>and to 300,000–400,000 by puberty.</a:t>
            </a:r>
            <a:r>
              <a:rPr lang="en-US" sz="1800" b="1" i="0" u="none" strike="noStrike" baseline="0" dirty="0">
                <a:solidFill>
                  <a:srgbClr val="0000EF"/>
                </a:solidFill>
              </a:rPr>
              <a:t> </a:t>
            </a:r>
            <a:r>
              <a:rPr lang="en-US" sz="1800" b="1" i="0" u="none" strike="noStrike" baseline="0" dirty="0">
                <a:solidFill>
                  <a:srgbClr val="000000"/>
                </a:solidFill>
              </a:rPr>
              <a:t>Over the next 35–40 years of reproductive life, only about 400 oocytes will ovulate, the rest being lost through atresia. By age 40, the number of follicles shrinks to approximately 25,000, and at menopause, there remains less than 1,000 follicles.</a:t>
            </a:r>
          </a:p>
          <a:p>
            <a:pPr algn="l"/>
            <a:endParaRPr lang="en-US" sz="1800" b="1" dirty="0">
              <a:solidFill>
                <a:srgbClr val="000000"/>
              </a:solidFill>
            </a:endParaRPr>
          </a:p>
          <a:p>
            <a:pPr algn="l"/>
            <a:r>
              <a:rPr lang="en-US" sz="1800" b="1" i="0" u="none" strike="noStrike" baseline="0" dirty="0"/>
              <a:t>A model of ovarian aging, describing a biphasic pattern of oocyte depletion, with a distinct increase in the rate of decline beginning at approximately age 37.5 years.</a:t>
            </a:r>
          </a:p>
          <a:p>
            <a:pPr algn="l"/>
            <a:endParaRPr lang="en-US" sz="1800" b="1" dirty="0"/>
          </a:p>
          <a:p>
            <a:pPr algn="l"/>
            <a:r>
              <a:rPr lang="en-US" sz="1800" b="1" i="0" u="none" strike="noStrike" baseline="0" dirty="0"/>
              <a:t>The available evidence indicates that both the age-related decline in female fertility and the increase in risk of miscarriage can be attributed to an increase in the proportion of abnormal oocytes in an aging and shrinking follicular pool.</a:t>
            </a:r>
            <a:endParaRPr lang="en-US" b="1" dirty="0"/>
          </a:p>
        </p:txBody>
      </p:sp>
    </p:spTree>
    <p:extLst>
      <p:ext uri="{BB962C8B-B14F-4D97-AF65-F5344CB8AC3E}">
        <p14:creationId xmlns:p14="http://schemas.microsoft.com/office/powerpoint/2010/main" val="2082288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2220D-E753-41F0-863C-366A68021E03}"/>
              </a:ext>
            </a:extLst>
          </p:cNvPr>
          <p:cNvSpPr txBox="1">
            <a:spLocks/>
          </p:cNvSpPr>
          <p:nvPr/>
        </p:nvSpPr>
        <p:spPr>
          <a:xfrm>
            <a:off x="838200" y="1026942"/>
            <a:ext cx="10515600" cy="102694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800" b="1" dirty="0">
                <a:latin typeface="TimesNewRomanPS-BoldMT"/>
              </a:rPr>
              <a:t>Basal FSH</a:t>
            </a:r>
            <a:endParaRPr lang="en-US" sz="4800" dirty="0"/>
          </a:p>
        </p:txBody>
      </p:sp>
      <p:sp>
        <p:nvSpPr>
          <p:cNvPr id="3" name="Content Placeholder 2">
            <a:extLst>
              <a:ext uri="{FF2B5EF4-FFF2-40B4-BE49-F238E27FC236}">
                <a16:creationId xmlns:a16="http://schemas.microsoft.com/office/drawing/2014/main" id="{9D43EBE4-68FF-4BFE-A784-8C7772422B26}"/>
              </a:ext>
            </a:extLst>
          </p:cNvPr>
          <p:cNvSpPr txBox="1">
            <a:spLocks/>
          </p:cNvSpPr>
          <p:nvPr/>
        </p:nvSpPr>
        <p:spPr>
          <a:xfrm>
            <a:off x="838200" y="2222695"/>
            <a:ext cx="10515600" cy="46353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i="0" u="none" strike="noStrike" baseline="0" dirty="0"/>
              <a:t>Serum FSH concentration was one of the earliest and commonly used tests of ovarian reserve. Since an isolated increase in FSH levels is one of the earliest indications of reproductive aging in women, it was an obvious choice for identifying women with diminished ovarian reserve (DOR). As a marker of ovarian reserve, serum FSH concentration is best obtained during the early follicular phase (cycle days 2–4).</a:t>
            </a:r>
          </a:p>
          <a:p>
            <a:pPr algn="l"/>
            <a:endParaRPr lang="en-US" sz="2000" b="1" i="0" u="none" strike="noStrike" baseline="0" dirty="0"/>
          </a:p>
          <a:p>
            <a:pPr algn="l"/>
            <a:r>
              <a:rPr lang="en-US" sz="2000" b="1" i="0" u="none" strike="noStrike" baseline="0" dirty="0">
                <a:solidFill>
                  <a:srgbClr val="000000"/>
                </a:solidFill>
              </a:rPr>
              <a:t>As women age, FSH physiologically rises in the early follicular phase (cycle day 3), with levels of 5.74 IU/L at ages 35 to 39 and 14.34 IU/L at ages 45 to 59 . In a study of 181,536 IVF cycles in the United States, a basal FSH ≥12 constituted the 90th centile of the dataset and was selected as the threshold for elevated level .In women in their 40s, levels &gt;20 IU/L are predictive of menopause.</a:t>
            </a:r>
          </a:p>
          <a:p>
            <a:pPr algn="l"/>
            <a:endParaRPr lang="en-US" sz="2000" b="1" i="0" u="none" strike="noStrike" baseline="0" dirty="0"/>
          </a:p>
          <a:p>
            <a:pPr algn="l"/>
            <a:r>
              <a:rPr lang="en-US" sz="2000" b="1" i="0" u="none" strike="noStrike" baseline="0" dirty="0">
                <a:solidFill>
                  <a:srgbClr val="000000"/>
                </a:solidFill>
              </a:rPr>
              <a:t>Elevated basal serum FSH is a specific, but not sensitive test for DOR . However, FSH levels have significant inter- and intracycle variability that limits the reliability of a single measurement.</a:t>
            </a:r>
            <a:endParaRPr lang="en-US" sz="2000" b="1" dirty="0"/>
          </a:p>
        </p:txBody>
      </p:sp>
    </p:spTree>
    <p:extLst>
      <p:ext uri="{BB962C8B-B14F-4D97-AF65-F5344CB8AC3E}">
        <p14:creationId xmlns:p14="http://schemas.microsoft.com/office/powerpoint/2010/main" val="4190663059"/>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5740A-0F12-4455-80B5-FDFCF433627B}"/>
              </a:ext>
            </a:extLst>
          </p:cNvPr>
          <p:cNvSpPr>
            <a:spLocks noGrp="1"/>
          </p:cNvSpPr>
          <p:nvPr>
            <p:ph type="title"/>
          </p:nvPr>
        </p:nvSpPr>
        <p:spPr>
          <a:xfrm>
            <a:off x="838200" y="1308295"/>
            <a:ext cx="10515600" cy="872197"/>
          </a:xfrm>
        </p:spPr>
        <p:txBody>
          <a:bodyPr>
            <a:normAutofit/>
          </a:bodyPr>
          <a:lstStyle/>
          <a:p>
            <a:r>
              <a:rPr lang="en-US" b="1" dirty="0">
                <a:latin typeface="TimesNewRomanPS-BoldMT"/>
              </a:rPr>
              <a:t>                Estradiol Concentrations</a:t>
            </a:r>
            <a:endParaRPr lang="en-US" dirty="0"/>
          </a:p>
        </p:txBody>
      </p:sp>
      <p:sp>
        <p:nvSpPr>
          <p:cNvPr id="3" name="Content Placeholder 2">
            <a:extLst>
              <a:ext uri="{FF2B5EF4-FFF2-40B4-BE49-F238E27FC236}">
                <a16:creationId xmlns:a16="http://schemas.microsoft.com/office/drawing/2014/main" id="{3303F6DD-E78C-4DA6-A092-41F0F2755C1A}"/>
              </a:ext>
            </a:extLst>
          </p:cNvPr>
          <p:cNvSpPr>
            <a:spLocks noGrp="1"/>
          </p:cNvSpPr>
          <p:nvPr>
            <p:ph idx="1"/>
          </p:nvPr>
        </p:nvSpPr>
        <p:spPr>
          <a:xfrm>
            <a:off x="838200" y="2180492"/>
            <a:ext cx="10515600" cy="4677508"/>
          </a:xfrm>
        </p:spPr>
        <p:txBody>
          <a:bodyPr>
            <a:normAutofit fontScale="77500" lnSpcReduction="20000"/>
          </a:bodyPr>
          <a:lstStyle/>
          <a:p>
            <a:r>
              <a:rPr lang="en-US" b="1" dirty="0">
                <a:solidFill>
                  <a:srgbClr val="000000"/>
                </a:solidFill>
              </a:rPr>
              <a:t>The basal serum estradiol concentration, by itself, has little value as an ovarian reserve test,</a:t>
            </a:r>
            <a:r>
              <a:rPr lang="en-US" b="1" dirty="0">
                <a:solidFill>
                  <a:srgbClr val="0000EF"/>
                </a:solidFill>
              </a:rPr>
              <a:t> </a:t>
            </a:r>
            <a:r>
              <a:rPr lang="en-US" b="1" dirty="0">
                <a:solidFill>
                  <a:srgbClr val="000000"/>
                </a:solidFill>
              </a:rPr>
              <a:t>but can provide additional information that helps in the interpretation of the basal FSH level.</a:t>
            </a:r>
          </a:p>
          <a:p>
            <a:endParaRPr lang="en-US" b="1" dirty="0">
              <a:solidFill>
                <a:srgbClr val="000000"/>
              </a:solidFill>
            </a:endParaRPr>
          </a:p>
          <a:p>
            <a:r>
              <a:rPr lang="en-US" b="1" dirty="0">
                <a:solidFill>
                  <a:srgbClr val="000000"/>
                </a:solidFill>
              </a:rPr>
              <a:t> An early elevation in serum estradiol reflects advanced follicular development and early selection of a dominant follicle (as classically observed in women with advanced reproductive aging) and will suppress FSH concentrations, thereby possibly masking an otherwise obviously high FSH level indicating DOR. When the basal FSH is normal and the estradiol concentration is elevated (&gt;60–80 </a:t>
            </a:r>
            <a:r>
              <a:rPr lang="en-US" b="1" dirty="0" err="1">
                <a:solidFill>
                  <a:srgbClr val="000000"/>
                </a:solidFill>
              </a:rPr>
              <a:t>pg</a:t>
            </a:r>
            <a:r>
              <a:rPr lang="en-US" b="1" dirty="0">
                <a:solidFill>
                  <a:srgbClr val="000000"/>
                </a:solidFill>
              </a:rPr>
              <a:t>/mL), the likelihood of poor response to stimulation is increased and the chance for pregnancy is decreased.</a:t>
            </a:r>
            <a:r>
              <a:rPr lang="en-US" b="1" dirty="0">
                <a:solidFill>
                  <a:srgbClr val="0000EF"/>
                </a:solidFill>
              </a:rPr>
              <a:t> </a:t>
            </a:r>
            <a:r>
              <a:rPr lang="en-US" b="1" dirty="0">
                <a:solidFill>
                  <a:srgbClr val="000000"/>
                </a:solidFill>
              </a:rPr>
              <a:t>When both FSH and estradiol are elevated, ovarian response to stimulation is likely to be very poor.</a:t>
            </a:r>
          </a:p>
          <a:p>
            <a:pPr marL="0" indent="0">
              <a:buNone/>
            </a:pPr>
            <a:endParaRPr lang="en-US" b="1" dirty="0">
              <a:solidFill>
                <a:srgbClr val="000000"/>
              </a:solidFill>
            </a:endParaRPr>
          </a:p>
          <a:p>
            <a:r>
              <a:rPr lang="en-US" b="1" dirty="0"/>
              <a:t>Due to their low diagnostic performance, basal FSH and estradiol measurements are being increasingly replaced with serum AMH and AFC in daily practice.</a:t>
            </a:r>
          </a:p>
          <a:p>
            <a:endParaRPr lang="en-US" b="1" dirty="0"/>
          </a:p>
        </p:txBody>
      </p:sp>
    </p:spTree>
    <p:extLst>
      <p:ext uri="{BB962C8B-B14F-4D97-AF65-F5344CB8AC3E}">
        <p14:creationId xmlns:p14="http://schemas.microsoft.com/office/powerpoint/2010/main" val="2208522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A18B1-D492-4B3C-ACD4-BF1232FB15C8}"/>
              </a:ext>
            </a:extLst>
          </p:cNvPr>
          <p:cNvSpPr txBox="1">
            <a:spLocks/>
          </p:cNvSpPr>
          <p:nvPr/>
        </p:nvSpPr>
        <p:spPr>
          <a:xfrm>
            <a:off x="838200" y="1420838"/>
            <a:ext cx="10515600" cy="92846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dirty="0">
                <a:latin typeface="TimesNewRomanPS-BoldMT"/>
              </a:rPr>
              <a:t>Clomiphene Citrate Challenge Test</a:t>
            </a:r>
            <a:endParaRPr lang="en-US" sz="4400" dirty="0"/>
          </a:p>
        </p:txBody>
      </p:sp>
      <p:sp>
        <p:nvSpPr>
          <p:cNvPr id="3" name="Content Placeholder 2">
            <a:extLst>
              <a:ext uri="{FF2B5EF4-FFF2-40B4-BE49-F238E27FC236}">
                <a16:creationId xmlns:a16="http://schemas.microsoft.com/office/drawing/2014/main" id="{9795368A-E9AA-4122-9A4F-86916DF95F2A}"/>
              </a:ext>
            </a:extLst>
          </p:cNvPr>
          <p:cNvSpPr txBox="1">
            <a:spLocks/>
          </p:cNvSpPr>
          <p:nvPr/>
        </p:nvSpPr>
        <p:spPr>
          <a:xfrm>
            <a:off x="838200" y="2897945"/>
            <a:ext cx="10515600" cy="49232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b="1" dirty="0"/>
              <a:t>The CCCT is a provocative and possibly more sensitive test of ovarian reserve that probes the endocrine dynamics of the cycle under both basal and stimulated conditions, before (cycle day 3 FSH and estradiol) and after (cycle day 10 FSH) treatment with clomiphene citrate (100 mg/day, cycle days 5–9).</a:t>
            </a:r>
          </a:p>
          <a:p>
            <a:pPr algn="l"/>
            <a:endParaRPr lang="en-US" b="1" dirty="0"/>
          </a:p>
          <a:p>
            <a:pPr algn="l"/>
            <a:endParaRPr lang="en-US" b="1" dirty="0"/>
          </a:p>
          <a:p>
            <a:pPr algn="l"/>
            <a:r>
              <a:rPr lang="en-US" b="1" dirty="0"/>
              <a:t>Overall, the additional value of CCCT over basal FSH and AFC is marginal, and it is being used less often in daily practice.</a:t>
            </a:r>
          </a:p>
        </p:txBody>
      </p:sp>
    </p:spTree>
    <p:extLst>
      <p:ext uri="{BB962C8B-B14F-4D97-AF65-F5344CB8AC3E}">
        <p14:creationId xmlns:p14="http://schemas.microsoft.com/office/powerpoint/2010/main" val="491877741"/>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A852B-2082-4177-9700-EC53F69477C4}"/>
              </a:ext>
            </a:extLst>
          </p:cNvPr>
          <p:cNvSpPr txBox="1">
            <a:spLocks/>
          </p:cNvSpPr>
          <p:nvPr/>
        </p:nvSpPr>
        <p:spPr>
          <a:xfrm>
            <a:off x="838200" y="1125416"/>
            <a:ext cx="10515600" cy="101287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dirty="0">
                <a:latin typeface="TimesNewRomanPS-BoldMT"/>
              </a:rPr>
              <a:t>Inhibin B</a:t>
            </a:r>
            <a:endParaRPr lang="en-US" sz="4400" dirty="0"/>
          </a:p>
        </p:txBody>
      </p:sp>
      <p:sp>
        <p:nvSpPr>
          <p:cNvPr id="3" name="Content Placeholder 2">
            <a:extLst>
              <a:ext uri="{FF2B5EF4-FFF2-40B4-BE49-F238E27FC236}">
                <a16:creationId xmlns:a16="http://schemas.microsoft.com/office/drawing/2014/main" id="{3CCBCA74-334E-45F8-B4CF-6972BFAF2C15}"/>
              </a:ext>
            </a:extLst>
          </p:cNvPr>
          <p:cNvSpPr txBox="1">
            <a:spLocks/>
          </p:cNvSpPr>
          <p:nvPr/>
        </p:nvSpPr>
        <p:spPr>
          <a:xfrm>
            <a:off x="838200" y="2363372"/>
            <a:ext cx="10515600" cy="575144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b="1" dirty="0">
                <a:solidFill>
                  <a:srgbClr val="000000"/>
                </a:solidFill>
              </a:rPr>
              <a:t>Inhibin B is secreted primarily during the follicular phase by the granulosa cells of smaller antral follicles. </a:t>
            </a:r>
            <a:r>
              <a:rPr lang="en-US" b="1" dirty="0">
                <a:solidFill>
                  <a:srgbClr val="C00000"/>
                </a:solidFill>
              </a:rPr>
              <a:t>Its concentrations increase in response to exogenous GnRH or FSH stimulation and show wide intra- and inter cycle variation. Thus, inhibin B is generally not regarded as a reliable measure of ovarian reserve.</a:t>
            </a:r>
          </a:p>
          <a:p>
            <a:pPr algn="l"/>
            <a:endParaRPr lang="en-US" b="1" dirty="0">
              <a:solidFill>
                <a:srgbClr val="000000"/>
              </a:solidFill>
            </a:endParaRPr>
          </a:p>
          <a:p>
            <a:pPr algn="l"/>
            <a:r>
              <a:rPr lang="en-US" b="1" i="0" u="none" strike="noStrike" baseline="0" dirty="0">
                <a:solidFill>
                  <a:srgbClr val="000000"/>
                </a:solidFill>
              </a:rPr>
              <a:t>Although inhibin B levels are generally lower in women who respond poorly to exogenous gonadotropin stimulation than in those who respond normally,</a:t>
            </a:r>
            <a:r>
              <a:rPr lang="en-US" b="1" i="0" u="none" strike="noStrike" baseline="0" dirty="0">
                <a:solidFill>
                  <a:srgbClr val="0000EF"/>
                </a:solidFill>
              </a:rPr>
              <a:t> </a:t>
            </a:r>
            <a:r>
              <a:rPr lang="en-US" b="1" i="0" u="none" strike="noStrike" baseline="0" dirty="0">
                <a:solidFill>
                  <a:srgbClr val="000000"/>
                </a:solidFill>
              </a:rPr>
              <a:t>even low threshold values (40–45 </a:t>
            </a:r>
            <a:r>
              <a:rPr lang="en-US" b="1" i="0" u="none" strike="noStrike" baseline="0" dirty="0" err="1">
                <a:solidFill>
                  <a:srgbClr val="000000"/>
                </a:solidFill>
              </a:rPr>
              <a:t>pg</a:t>
            </a:r>
            <a:r>
              <a:rPr lang="en-US" b="1" i="0" u="none" strike="noStrike" baseline="0" dirty="0">
                <a:solidFill>
                  <a:srgbClr val="000000"/>
                </a:solidFill>
              </a:rPr>
              <a:t>/mL) have only 64–90% specificity and 40–80% sensitivity for predicting poor response. Inhibin B has a relatively low PPV (19–22%) but </a:t>
            </a:r>
            <a:r>
              <a:rPr lang="en-US" b="1" dirty="0">
                <a:solidFill>
                  <a:srgbClr val="000000"/>
                </a:solidFill>
              </a:rPr>
              <a:t> </a:t>
            </a:r>
            <a:r>
              <a:rPr lang="en-US" b="1" i="0" u="none" strike="noStrike" baseline="0" dirty="0">
                <a:solidFill>
                  <a:srgbClr val="000000"/>
                </a:solidFill>
              </a:rPr>
              <a:t>relatively high NPV for detecting DOR in a general IVF population; in a </a:t>
            </a:r>
            <a:r>
              <a:rPr lang="en-US" b="1" i="0" u="none" strike="noStrike" baseline="0" dirty="0" err="1">
                <a:solidFill>
                  <a:srgbClr val="000000"/>
                </a:solidFill>
              </a:rPr>
              <a:t>hig</a:t>
            </a:r>
            <a:r>
              <a:rPr lang="en-US" b="1" i="0" u="none" strike="noStrike" baseline="0" dirty="0">
                <a:solidFill>
                  <a:srgbClr val="000000"/>
                </a:solidFill>
              </a:rPr>
              <a:t> prevalence population, the PPV of inhibin B can exceed 80%.</a:t>
            </a:r>
            <a:r>
              <a:rPr lang="en-US" b="1" dirty="0">
                <a:solidFill>
                  <a:srgbClr val="0000EF"/>
                </a:solidFill>
              </a:rPr>
              <a:t>.</a:t>
            </a:r>
            <a:r>
              <a:rPr lang="en-US" b="1" i="0" u="none" strike="noStrike" baseline="0" dirty="0">
                <a:solidFill>
                  <a:srgbClr val="0000EF"/>
                </a:solidFill>
              </a:rPr>
              <a:t> </a:t>
            </a:r>
            <a:r>
              <a:rPr lang="en-US" b="1" i="0" u="none" strike="noStrike" baseline="0" dirty="0">
                <a:solidFill>
                  <a:srgbClr val="000000"/>
                </a:solidFill>
              </a:rPr>
              <a:t>In most studies, inhibi</a:t>
            </a:r>
            <a:r>
              <a:rPr lang="en-US" b="1" dirty="0">
                <a:solidFill>
                  <a:srgbClr val="000000"/>
                </a:solidFill>
              </a:rPr>
              <a:t>n </a:t>
            </a:r>
            <a:r>
              <a:rPr lang="en-US" b="1" i="0" u="none" strike="noStrike" baseline="0" dirty="0">
                <a:solidFill>
                  <a:srgbClr val="000000"/>
                </a:solidFill>
              </a:rPr>
              <a:t>B has had poor PPV for failed treatment.</a:t>
            </a:r>
            <a:endParaRPr lang="en-US" b="1" dirty="0"/>
          </a:p>
        </p:txBody>
      </p:sp>
    </p:spTree>
    <p:extLst>
      <p:ext uri="{BB962C8B-B14F-4D97-AF65-F5344CB8AC3E}">
        <p14:creationId xmlns:p14="http://schemas.microsoft.com/office/powerpoint/2010/main" val="3633902353"/>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3995C-17D4-4D70-809C-7F8054DBCF7D}"/>
              </a:ext>
            </a:extLst>
          </p:cNvPr>
          <p:cNvSpPr txBox="1">
            <a:spLocks/>
          </p:cNvSpPr>
          <p:nvPr/>
        </p:nvSpPr>
        <p:spPr>
          <a:xfrm>
            <a:off x="838200" y="1153551"/>
            <a:ext cx="10515600" cy="106914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dirty="0" err="1">
                <a:latin typeface="TimesNewRomanPS-BoldMT"/>
              </a:rPr>
              <a:t>Antimüllerian</a:t>
            </a:r>
            <a:r>
              <a:rPr lang="en-US" sz="4400" b="1" dirty="0">
                <a:latin typeface="TimesNewRomanPS-BoldMT"/>
              </a:rPr>
              <a:t> Hormone</a:t>
            </a:r>
            <a:endParaRPr lang="en-US" sz="4400" dirty="0"/>
          </a:p>
        </p:txBody>
      </p:sp>
      <p:sp>
        <p:nvSpPr>
          <p:cNvPr id="3" name="Content Placeholder 2">
            <a:extLst>
              <a:ext uri="{FF2B5EF4-FFF2-40B4-BE49-F238E27FC236}">
                <a16:creationId xmlns:a16="http://schemas.microsoft.com/office/drawing/2014/main" id="{FFC0ADEF-ECA5-43DA-8C6D-F9D04346F592}"/>
              </a:ext>
            </a:extLst>
          </p:cNvPr>
          <p:cNvSpPr txBox="1">
            <a:spLocks/>
          </p:cNvSpPr>
          <p:nvPr/>
        </p:nvSpPr>
        <p:spPr>
          <a:xfrm>
            <a:off x="838200" y="2391507"/>
            <a:ext cx="10515600" cy="4466493"/>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400" b="1" i="0" u="none" strike="noStrike" baseline="0" dirty="0" err="1">
                <a:solidFill>
                  <a:srgbClr val="000000"/>
                </a:solidFill>
              </a:rPr>
              <a:t>Antimüllerian</a:t>
            </a:r>
            <a:r>
              <a:rPr lang="en-US" sz="2400" b="1" i="0" u="none" strike="noStrike" baseline="0" dirty="0">
                <a:solidFill>
                  <a:srgbClr val="000000"/>
                </a:solidFill>
              </a:rPr>
              <a:t> hormone (AMH) is produced by the granulosa cells of preantral and small antral follicles, beginning when primordial follicles start developing into primary follicles and ending when early antral follicles reach a diameter of 2–6 mm.</a:t>
            </a:r>
            <a:r>
              <a:rPr lang="en-US" sz="2400" b="1" i="0" u="none" strike="noStrike" baseline="0" dirty="0">
                <a:solidFill>
                  <a:srgbClr val="0000EF"/>
                </a:solidFill>
              </a:rPr>
              <a:t> </a:t>
            </a:r>
            <a:r>
              <a:rPr lang="en-US" sz="2400" b="1" i="0" u="none" strike="noStrike" baseline="0" dirty="0">
                <a:solidFill>
                  <a:srgbClr val="000000"/>
                </a:solidFill>
              </a:rPr>
              <a:t>Small antral follicles are likely the primary source because they contain larger numbers of granulosa cells and a more developed microvasculature. </a:t>
            </a:r>
          </a:p>
          <a:p>
            <a:pPr algn="l"/>
            <a:r>
              <a:rPr lang="en-US" sz="2400" b="1" i="0" u="none" strike="noStrike" baseline="0" dirty="0"/>
              <a:t>The number of small antral follicles correlates with the size of the residual follicular pool and AMH levels decline progressively with age and , becoming undetectable near the menopause.</a:t>
            </a:r>
          </a:p>
          <a:p>
            <a:pPr algn="l"/>
            <a:endParaRPr lang="en-US" sz="2400" b="1" dirty="0"/>
          </a:p>
          <a:p>
            <a:pPr algn="l"/>
            <a:r>
              <a:rPr lang="en-US" sz="2400" b="1" dirty="0"/>
              <a:t>Serum concentrations of AMH, produced by granulosa cells of early follicles, are gonadotropin independent and, therefore, remain relatively consistent within and between menstrual cycles in both normal, young, ovulating women and women with infertility</a:t>
            </a:r>
          </a:p>
          <a:p>
            <a:pPr algn="l"/>
            <a:endParaRPr lang="en-US" sz="2400" b="1" dirty="0"/>
          </a:p>
          <a:p>
            <a:pPr algn="l"/>
            <a:r>
              <a:rPr lang="en-US" sz="2400" b="1" dirty="0"/>
              <a:t>However recent studies show that AMH level decreases with the use of the oral contraceptive pills and GnRH agonists.</a:t>
            </a:r>
          </a:p>
          <a:p>
            <a:pPr algn="l"/>
            <a:endParaRPr lang="en-US" b="1" dirty="0"/>
          </a:p>
        </p:txBody>
      </p:sp>
    </p:spTree>
    <p:extLst>
      <p:ext uri="{BB962C8B-B14F-4D97-AF65-F5344CB8AC3E}">
        <p14:creationId xmlns:p14="http://schemas.microsoft.com/office/powerpoint/2010/main" val="3589888229"/>
      </p:ext>
    </p:extLst>
  </p:cSld>
  <p:clrMapOvr>
    <a:masterClrMapping/>
  </p:clrMapOvr>
  <mc:AlternateContent xmlns:mc="http://schemas.openxmlformats.org/markup-compatibility/2006" xmlns:p14="http://schemas.microsoft.com/office/powerpoint/2010/main">
    <mc:Choice Requires="p14">
      <p:transition spd="slow" p14:dur="2000" advTm="16933"/>
    </mc:Choice>
    <mc:Fallback xmlns="">
      <p:transition spd="slow" advTm="16933"/>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TotalTime>
  <Words>2199</Words>
  <Application>Microsoft Office PowerPoint</Application>
  <PresentationFormat>Widescreen</PresentationFormat>
  <Paragraphs>110</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Times New Roman</vt:lpstr>
      <vt:lpstr>TimesNewRomanPS-BoldMT</vt:lpstr>
      <vt:lpstr>Office Theme</vt:lpstr>
      <vt:lpstr>Ovarian Reserve Test</vt:lpstr>
      <vt:lpstr>PowerPoint Presentation</vt:lpstr>
      <vt:lpstr>PowerPoint Presentation</vt:lpstr>
      <vt:lpstr>                                  Age</vt:lpstr>
      <vt:lpstr>PowerPoint Presentation</vt:lpstr>
      <vt:lpstr>                Estradiol Concentrations</vt:lpstr>
      <vt:lpstr>PowerPoint Presentation</vt:lpstr>
      <vt:lpstr>PowerPoint Presentation</vt:lpstr>
      <vt:lpstr>PowerPoint Presentation</vt:lpstr>
      <vt:lpstr>                                AMH</vt:lpstr>
      <vt:lpstr>PowerPoint Presentation</vt:lpstr>
      <vt:lpstr>                                 AFC</vt:lpstr>
      <vt:lpstr>PowerPoint Presentation</vt:lpstr>
      <vt:lpstr>PowerPoint Presentation</vt:lpstr>
      <vt:lpstr>PowerPoint Presentation</vt:lpstr>
      <vt:lpstr>                          Summary</vt:lpstr>
      <vt:lpstr>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Mohsen</dc:creator>
  <cp:lastModifiedBy>Farzaneh 3610</cp:lastModifiedBy>
  <cp:revision>157</cp:revision>
  <dcterms:created xsi:type="dcterms:W3CDTF">2021-12-21T10:40:51Z</dcterms:created>
  <dcterms:modified xsi:type="dcterms:W3CDTF">2022-01-13T18:57:37Z</dcterms:modified>
</cp:coreProperties>
</file>