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8" r:id="rId10"/>
    <p:sldId id="269" r:id="rId11"/>
    <p:sldId id="270" r:id="rId12"/>
    <p:sldId id="271" r:id="rId13"/>
    <p:sldId id="272" r:id="rId14"/>
    <p:sldId id="273" r:id="rId15"/>
    <p:sldId id="276" r:id="rId16"/>
    <p:sldId id="277" r:id="rId17"/>
    <p:sldId id="278" r:id="rId18"/>
    <p:sldId id="279" r:id="rId19"/>
    <p:sldId id="280" r:id="rId20"/>
    <p:sldId id="281" r:id="rId21"/>
    <p:sldId id="282" r:id="rId22"/>
    <p:sldId id="284"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Lst>
  <p:sldSz cx="9144000" cy="6858000" type="screen4x3"/>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3" algn="l" defTabSz="914276" rtl="0" eaLnBrk="1" latinLnBrk="0" hangingPunct="1">
      <a:defRPr sz="1800" kern="1200">
        <a:solidFill>
          <a:schemeClr val="tx1"/>
        </a:solidFill>
        <a:latin typeface="+mn-lt"/>
        <a:ea typeface="+mn-ea"/>
        <a:cs typeface="+mn-cs"/>
      </a:defRPr>
    </a:lvl4pPr>
    <a:lvl5pPr marL="1828551" algn="l" defTabSz="914276" rtl="0" eaLnBrk="1" latinLnBrk="0" hangingPunct="1">
      <a:defRPr sz="1800" kern="1200">
        <a:solidFill>
          <a:schemeClr val="tx1"/>
        </a:solidFill>
        <a:latin typeface="+mn-lt"/>
        <a:ea typeface="+mn-ea"/>
        <a:cs typeface="+mn-cs"/>
      </a:defRPr>
    </a:lvl5pPr>
    <a:lvl6pPr marL="2285689" algn="l" defTabSz="914276" rtl="0" eaLnBrk="1" latinLnBrk="0" hangingPunct="1">
      <a:defRPr sz="1800" kern="1200">
        <a:solidFill>
          <a:schemeClr val="tx1"/>
        </a:solidFill>
        <a:latin typeface="+mn-lt"/>
        <a:ea typeface="+mn-ea"/>
        <a:cs typeface="+mn-cs"/>
      </a:defRPr>
    </a:lvl6pPr>
    <a:lvl7pPr marL="2742827" algn="l" defTabSz="914276" rtl="0" eaLnBrk="1" latinLnBrk="0" hangingPunct="1">
      <a:defRPr sz="1800" kern="1200">
        <a:solidFill>
          <a:schemeClr val="tx1"/>
        </a:solidFill>
        <a:latin typeface="+mn-lt"/>
        <a:ea typeface="+mn-ea"/>
        <a:cs typeface="+mn-cs"/>
      </a:defRPr>
    </a:lvl7pPr>
    <a:lvl8pPr marL="3199965" algn="l" defTabSz="914276" rtl="0" eaLnBrk="1" latinLnBrk="0" hangingPunct="1">
      <a:defRPr sz="1800" kern="1200">
        <a:solidFill>
          <a:schemeClr val="tx1"/>
        </a:solidFill>
        <a:latin typeface="+mn-lt"/>
        <a:ea typeface="+mn-ea"/>
        <a:cs typeface="+mn-cs"/>
      </a:defRPr>
    </a:lvl8pPr>
    <a:lvl9pPr marL="3657103" algn="l" defTabSz="91427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74" autoAdjust="0"/>
    <p:restoredTop sz="94660"/>
  </p:normalViewPr>
  <p:slideViewPr>
    <p:cSldViewPr snapToGrid="0">
      <p:cViewPr varScale="1">
        <p:scale>
          <a:sx n="73" d="100"/>
          <a:sy n="73" d="100"/>
        </p:scale>
        <p:origin x="-1254"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E8C059-349E-4038-98D4-86891F339039}" type="datetimeFigureOut">
              <a:rPr lang="en-US" smtClean="0"/>
              <a:pPr/>
              <a:t>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2032236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E8C059-349E-4038-98D4-86891F339039}" type="datetimeFigureOut">
              <a:rPr lang="en-US" smtClean="0"/>
              <a:pPr/>
              <a:t>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1122688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E8C059-349E-4038-98D4-86891F339039}" type="datetimeFigureOut">
              <a:rPr lang="en-US" smtClean="0"/>
              <a:pPr/>
              <a:t>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2118006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E8C059-349E-4038-98D4-86891F339039}" type="datetimeFigureOut">
              <a:rPr lang="en-US" smtClean="0"/>
              <a:pPr/>
              <a:t>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985835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AE8C059-349E-4038-98D4-86891F339039}" type="datetimeFigureOut">
              <a:rPr lang="en-US" smtClean="0"/>
              <a:pPr/>
              <a:t>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1113646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E8C059-349E-4038-98D4-86891F339039}" type="datetimeFigureOut">
              <a:rPr lang="en-US" smtClean="0"/>
              <a:pPr/>
              <a:t>1/24/2022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854872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E8C059-349E-4038-98D4-86891F339039}" type="datetimeFigureOut">
              <a:rPr lang="en-US" smtClean="0"/>
              <a:pPr/>
              <a:t>1/24/2022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174501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E8C059-349E-4038-98D4-86891F339039}" type="datetimeFigureOut">
              <a:rPr lang="en-US" smtClean="0"/>
              <a:pPr/>
              <a:t>1/24/2022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4034933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E8C059-349E-4038-98D4-86891F339039}" type="datetimeFigureOut">
              <a:rPr lang="en-US" smtClean="0"/>
              <a:pPr/>
              <a:t>1/24/2022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3760550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8AE8C059-349E-4038-98D4-86891F339039}" type="datetimeFigureOut">
              <a:rPr lang="en-US" smtClean="0"/>
              <a:pPr/>
              <a:t>1/24/2022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2194908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8AE8C059-349E-4038-98D4-86891F339039}" type="datetimeFigureOut">
              <a:rPr lang="en-US" smtClean="0"/>
              <a:pPr/>
              <a:t>1/24/2022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199789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99000"/>
            <a:lum/>
          </a:blip>
          <a:srcRect/>
          <a:stretch>
            <a:fillRect l="-3000" r="-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E8C059-349E-4038-98D4-86891F339039}" type="datetimeFigureOut">
              <a:rPr lang="en-US" smtClean="0"/>
              <a:pPr/>
              <a:t>1/24/2022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B27E085-F7CD-4FBF-876E-2DF39772D465}" type="slidenum">
              <a:rPr lang="en-US" smtClean="0"/>
              <a:pPr/>
              <a:t>‹#›</a:t>
            </a:fld>
            <a:endParaRPr lang="en-US"/>
          </a:p>
        </p:txBody>
      </p:sp>
    </p:spTree>
    <p:extLst>
      <p:ext uri="{BB962C8B-B14F-4D97-AF65-F5344CB8AC3E}">
        <p14:creationId xmlns:p14="http://schemas.microsoft.com/office/powerpoint/2010/main" xmlns="" val="8294331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331640" y="2277192"/>
            <a:ext cx="6927963" cy="1656184"/>
          </a:xfrm>
          <a:prstGeom prst="rect">
            <a:avLst/>
          </a:prstGeom>
          <a:effectLst>
            <a:outerShdw blurRad="50800" dist="38100" dir="2700000" algn="tl" rotWithShape="0">
              <a:prstClr val="black">
                <a:alpha val="40000"/>
              </a:prstClr>
            </a:outerShdw>
          </a:effectLst>
        </p:spPr>
        <p:txBody>
          <a:bodyPr vert="horz" anchor="ctr">
            <a:normAutofit/>
          </a:bodyPr>
          <a:lstStyle>
            <a:lvl1pPr marL="0" indent="0" algn="l" rtl="0" eaLnBrk="1" latinLnBrk="0" hangingPunct="1">
              <a:spcBef>
                <a:spcPts val="700"/>
              </a:spcBef>
              <a:buClr>
                <a:schemeClr val="accent2"/>
              </a:buClr>
              <a:buSzPct val="60000"/>
              <a:buFont typeface="Wingdings"/>
              <a:buNone/>
              <a:defRPr kumimoji="0" sz="2600" kern="120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Wingdings 2"/>
              <a:buNone/>
              <a:defRPr kumimoji="0" sz="2600" kern="1200">
                <a:solidFill>
                  <a:schemeClr val="tx1"/>
                </a:solidFill>
                <a:latin typeface="+mn-lt"/>
                <a:ea typeface="+mn-ea"/>
                <a:cs typeface="+mn-cs"/>
              </a:defRPr>
            </a:lvl2pPr>
            <a:lvl3pPr marL="914400" indent="0" algn="ctr" rtl="0" eaLnBrk="1" latinLnBrk="0" hangingPunct="1">
              <a:spcBef>
                <a:spcPts val="500"/>
              </a:spcBef>
              <a:buClr>
                <a:schemeClr val="accent2"/>
              </a:buClr>
              <a:buSzPct val="75000"/>
              <a:buFont typeface="Wingdings"/>
              <a:buNone/>
              <a:defRPr kumimoji="0"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75000"/>
              <a:buFont typeface="Wingdings"/>
              <a:buNone/>
              <a:defRPr kumimoji="0" sz="2000" kern="1200">
                <a:solidFill>
                  <a:schemeClr val="tx1"/>
                </a:solidFill>
                <a:latin typeface="+mn-lt"/>
                <a:ea typeface="+mn-ea"/>
                <a:cs typeface="+mn-cs"/>
              </a:defRPr>
            </a:lvl4pPr>
            <a:lvl5pPr marL="1828800" indent="0" algn="ctr" rtl="0" eaLnBrk="1" latinLnBrk="0" hangingPunct="1">
              <a:spcBef>
                <a:spcPts val="400"/>
              </a:spcBef>
              <a:buClr>
                <a:schemeClr val="accent4"/>
              </a:buClr>
              <a:buSzPct val="65000"/>
              <a:buFont typeface="Wingdings"/>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1"/>
              </a:buClr>
              <a:buFont typeface="Wingdings"/>
              <a:buNone/>
              <a:defRPr kumimoji="0"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kumimoji="0"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kumimoji="0"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kumimoji="0" sz="1800" kern="1200" baseline="0">
                <a:solidFill>
                  <a:schemeClr val="tx1"/>
                </a:solidFill>
                <a:latin typeface="+mn-lt"/>
                <a:ea typeface="+mn-ea"/>
                <a:cs typeface="+mn-cs"/>
              </a:defRPr>
            </a:lvl9pPr>
          </a:lstStyle>
          <a:p>
            <a:pPr algn="ctr" rtl="1"/>
            <a:endParaRPr lang="en-US" sz="2200" b="1" dirty="0">
              <a:solidFill>
                <a:schemeClr val="tx1"/>
              </a:solidFill>
              <a:cs typeface="B Mitra" panose="00000400000000000000" pitchFamily="2" charset="-78"/>
            </a:endParaRPr>
          </a:p>
        </p:txBody>
      </p:sp>
      <p:sp>
        <p:nvSpPr>
          <p:cNvPr id="10" name="Subtitle 2"/>
          <p:cNvSpPr txBox="1">
            <a:spLocks/>
          </p:cNvSpPr>
          <p:nvPr/>
        </p:nvSpPr>
        <p:spPr>
          <a:xfrm>
            <a:off x="1331640" y="4159513"/>
            <a:ext cx="6567040" cy="1082886"/>
          </a:xfrm>
          <a:prstGeom prst="rect">
            <a:avLst/>
          </a:prstGeom>
          <a:effectLst>
            <a:outerShdw blurRad="50800" dist="38100" dir="2700000" algn="tl" rotWithShape="0">
              <a:prstClr val="black">
                <a:alpha val="40000"/>
              </a:prstClr>
            </a:outerShdw>
          </a:effectLst>
        </p:spPr>
        <p:txBody>
          <a:bodyPr vert="horz" anchor="ctr">
            <a:normAutofit/>
          </a:bodyPr>
          <a:lstStyle>
            <a:lvl1pPr marL="0" indent="0" algn="l" rtl="0" eaLnBrk="1" latinLnBrk="0" hangingPunct="1">
              <a:spcBef>
                <a:spcPts val="700"/>
              </a:spcBef>
              <a:buClr>
                <a:schemeClr val="accent2"/>
              </a:buClr>
              <a:buSzPct val="60000"/>
              <a:buFont typeface="Wingdings"/>
              <a:buNone/>
              <a:defRPr kumimoji="0" sz="2600" kern="1200">
                <a:solidFill>
                  <a:srgbClr val="FFFFFF"/>
                </a:solidFill>
                <a:latin typeface="+mn-lt"/>
                <a:ea typeface="+mn-ea"/>
                <a:cs typeface="+mn-cs"/>
              </a:defRPr>
            </a:lvl1pPr>
            <a:lvl2pPr marL="457200" indent="0" algn="ctr" rtl="0" eaLnBrk="1" latinLnBrk="0" hangingPunct="1">
              <a:spcBef>
                <a:spcPts val="550"/>
              </a:spcBef>
              <a:buClr>
                <a:schemeClr val="accent1"/>
              </a:buClr>
              <a:buSzPct val="70000"/>
              <a:buFont typeface="Wingdings 2"/>
              <a:buNone/>
              <a:defRPr kumimoji="0" sz="2600" kern="1200">
                <a:solidFill>
                  <a:schemeClr val="tx1"/>
                </a:solidFill>
                <a:latin typeface="+mn-lt"/>
                <a:ea typeface="+mn-ea"/>
                <a:cs typeface="+mn-cs"/>
              </a:defRPr>
            </a:lvl2pPr>
            <a:lvl3pPr marL="914400" indent="0" algn="ctr" rtl="0" eaLnBrk="1" latinLnBrk="0" hangingPunct="1">
              <a:spcBef>
                <a:spcPts val="500"/>
              </a:spcBef>
              <a:buClr>
                <a:schemeClr val="accent2"/>
              </a:buClr>
              <a:buSzPct val="75000"/>
              <a:buFont typeface="Wingdings"/>
              <a:buNone/>
              <a:defRPr kumimoji="0" sz="2300" kern="1200">
                <a:solidFill>
                  <a:schemeClr val="tx1"/>
                </a:solidFill>
                <a:latin typeface="+mn-lt"/>
                <a:ea typeface="+mn-ea"/>
                <a:cs typeface="+mn-cs"/>
              </a:defRPr>
            </a:lvl3pPr>
            <a:lvl4pPr marL="1371600" indent="0" algn="ctr" rtl="0" eaLnBrk="1" latinLnBrk="0" hangingPunct="1">
              <a:spcBef>
                <a:spcPts val="400"/>
              </a:spcBef>
              <a:buClr>
                <a:schemeClr val="accent3"/>
              </a:buClr>
              <a:buSzPct val="75000"/>
              <a:buFont typeface="Wingdings"/>
              <a:buNone/>
              <a:defRPr kumimoji="0" sz="2000" kern="1200">
                <a:solidFill>
                  <a:schemeClr val="tx1"/>
                </a:solidFill>
                <a:latin typeface="+mn-lt"/>
                <a:ea typeface="+mn-ea"/>
                <a:cs typeface="+mn-cs"/>
              </a:defRPr>
            </a:lvl4pPr>
            <a:lvl5pPr marL="1828800" indent="0" algn="ctr" rtl="0" eaLnBrk="1" latinLnBrk="0" hangingPunct="1">
              <a:spcBef>
                <a:spcPts val="400"/>
              </a:spcBef>
              <a:buClr>
                <a:schemeClr val="accent4"/>
              </a:buClr>
              <a:buSzPct val="65000"/>
              <a:buFont typeface="Wingdings"/>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1"/>
              </a:buClr>
              <a:buFont typeface="Wingdings"/>
              <a:buNone/>
              <a:defRPr kumimoji="0" sz="1800" kern="1200" baseline="0">
                <a:solidFill>
                  <a:schemeClr val="tx1"/>
                </a:solidFill>
                <a:latin typeface="+mn-lt"/>
                <a:ea typeface="+mn-ea"/>
                <a:cs typeface="+mn-cs"/>
              </a:defRPr>
            </a:lvl6pPr>
            <a:lvl7pPr marL="2743200" indent="0" algn="ctr" rtl="0" eaLnBrk="1" latinLnBrk="0" hangingPunct="1">
              <a:spcBef>
                <a:spcPct val="20000"/>
              </a:spcBef>
              <a:buClr>
                <a:schemeClr val="accent2"/>
              </a:buClr>
              <a:buFont typeface="Wingdings"/>
              <a:buNone/>
              <a:defRPr kumimoji="0" sz="1800" kern="1200" baseline="0">
                <a:solidFill>
                  <a:schemeClr val="tx1"/>
                </a:solidFill>
                <a:latin typeface="+mn-lt"/>
                <a:ea typeface="+mn-ea"/>
                <a:cs typeface="+mn-cs"/>
              </a:defRPr>
            </a:lvl7pPr>
            <a:lvl8pPr marL="3200400" indent="0" algn="ctr" rtl="0" eaLnBrk="1" latinLnBrk="0" hangingPunct="1">
              <a:spcBef>
                <a:spcPct val="20000"/>
              </a:spcBef>
              <a:buClr>
                <a:schemeClr val="accent3"/>
              </a:buClr>
              <a:buFont typeface="Wingdings"/>
              <a:buNone/>
              <a:defRPr kumimoji="0" sz="1800" kern="1200" baseline="0">
                <a:solidFill>
                  <a:schemeClr val="tx1"/>
                </a:solidFill>
                <a:latin typeface="+mn-lt"/>
                <a:ea typeface="+mn-ea"/>
                <a:cs typeface="+mn-cs"/>
              </a:defRPr>
            </a:lvl8pPr>
            <a:lvl9pPr marL="3657600" indent="0" algn="ctr" rtl="0" eaLnBrk="1" latinLnBrk="0" hangingPunct="1">
              <a:spcBef>
                <a:spcPct val="20000"/>
              </a:spcBef>
              <a:buClr>
                <a:schemeClr val="accent4"/>
              </a:buClr>
              <a:buFont typeface="Wingdings"/>
              <a:buNone/>
              <a:defRPr kumimoji="0" sz="1800" kern="1200" baseline="0">
                <a:solidFill>
                  <a:schemeClr val="tx1"/>
                </a:solidFill>
                <a:latin typeface="+mn-lt"/>
                <a:ea typeface="+mn-ea"/>
                <a:cs typeface="+mn-cs"/>
              </a:defRPr>
            </a:lvl9pPr>
          </a:lstStyle>
          <a:p>
            <a:pPr algn="ctr" rtl="1"/>
            <a:r>
              <a:rPr lang="en-US" sz="1200" b="1" smtClean="0">
                <a:solidFill>
                  <a:schemeClr val="tx1"/>
                </a:solidFill>
                <a:cs typeface="B Mitra" panose="00000400000000000000" pitchFamily="2" charset="-78"/>
              </a:rPr>
              <a:t>By: dr.morvarid ahmadbeigi</a:t>
            </a:r>
            <a:endParaRPr lang="en-US" sz="1200" b="1" dirty="0">
              <a:solidFill>
                <a:schemeClr val="tx1"/>
              </a:solidFill>
              <a:cs typeface="B Mitra" panose="00000400000000000000" pitchFamily="2" charset="-78"/>
            </a:endParaRPr>
          </a:p>
        </p:txBody>
      </p:sp>
      <p:sp>
        <p:nvSpPr>
          <p:cNvPr id="2" name="Rectangle 1"/>
          <p:cNvSpPr/>
          <p:nvPr/>
        </p:nvSpPr>
        <p:spPr>
          <a:xfrm>
            <a:off x="2959633" y="3228545"/>
            <a:ext cx="3570465" cy="338554"/>
          </a:xfrm>
          <a:prstGeom prst="rect">
            <a:avLst/>
          </a:prstGeom>
        </p:spPr>
        <p:txBody>
          <a:bodyPr wrap="none">
            <a:spAutoFit/>
          </a:bodyPr>
          <a:lstStyle/>
          <a:p>
            <a:r>
              <a:rPr lang="en-US" sz="1600" b="1">
                <a:cs typeface="B Mitra" panose="00000400000000000000" pitchFamily="2" charset="-78"/>
              </a:rPr>
              <a:t>Diagnose and treatment of pelvic </a:t>
            </a:r>
            <a:r>
              <a:rPr lang="en-US" sz="1600" b="1" smtClean="0">
                <a:cs typeface="B Mitra" panose="00000400000000000000" pitchFamily="2" charset="-78"/>
              </a:rPr>
              <a:t>pain   </a:t>
            </a:r>
            <a:endParaRPr lang="en-AU" sz="1600" b="1">
              <a:cs typeface="B Mitra" panose="00000400000000000000" pitchFamily="2" charset="-78"/>
            </a:endParaRPr>
          </a:p>
        </p:txBody>
      </p:sp>
    </p:spTree>
    <p:extLst>
      <p:ext uri="{BB962C8B-B14F-4D97-AF65-F5344CB8AC3E}">
        <p14:creationId xmlns:p14="http://schemas.microsoft.com/office/powerpoint/2010/main" xmlns="" val="42938118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5587" y="2178322"/>
            <a:ext cx="7886700" cy="4351338"/>
          </a:xfrm>
        </p:spPr>
        <p:txBody>
          <a:bodyPr/>
          <a:lstStyle/>
          <a:p>
            <a:r>
              <a:rPr lang="en-US"/>
              <a:t>The review of systems should emphasize symptoms of urogynecologic diseases and gastrointestinal, musculoskeletal, and psychoneurologic disorders.</a:t>
            </a:r>
          </a:p>
          <a:p>
            <a:endParaRPr lang="en-US" smtClean="0"/>
          </a:p>
          <a:p>
            <a:r>
              <a:rPr lang="en-US" smtClean="0"/>
              <a:t> </a:t>
            </a:r>
            <a:r>
              <a:rPr lang="en-US"/>
              <a:t>The clinician should be familiar with visceral and somatic pain referral patterns, and the nerves that correspond to the region.</a:t>
            </a:r>
          </a:p>
          <a:p>
            <a:endParaRPr lang="en-AU"/>
          </a:p>
        </p:txBody>
      </p:sp>
    </p:spTree>
    <p:extLst>
      <p:ext uri="{BB962C8B-B14F-4D97-AF65-F5344CB8AC3E}">
        <p14:creationId xmlns:p14="http://schemas.microsoft.com/office/powerpoint/2010/main" xmlns="" val="151407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9462" y="2230574"/>
            <a:ext cx="7886700" cy="4351338"/>
          </a:xfrm>
        </p:spPr>
        <p:txBody>
          <a:bodyPr/>
          <a:lstStyle/>
          <a:p>
            <a:r>
              <a:rPr lang="en-US"/>
              <a:t>The clinician should inquire about patient perspectives on possible origins of the pain, and validate her concerns and anxiety. </a:t>
            </a:r>
          </a:p>
          <a:p>
            <a:r>
              <a:rPr lang="en-US"/>
              <a:t>Effects on quality of life and function should be assessed using a validated questionnaire, such as the Quality of Life Scale.</a:t>
            </a:r>
          </a:p>
          <a:p>
            <a:r>
              <a:rPr lang="en-US"/>
              <a:t> A pain log can be useful for understanding the pattern of pain and its impact on the patient's life</a:t>
            </a:r>
            <a:r>
              <a:rPr lang="en-US" smtClean="0"/>
              <a:t>.</a:t>
            </a:r>
          </a:p>
          <a:p>
            <a:r>
              <a:rPr lang="en-US" smtClean="0"/>
              <a:t> </a:t>
            </a:r>
            <a:r>
              <a:rPr lang="en-US"/>
              <a:t>The log might include dates of pain episodes, a numeric rating from zero to 10, pain location and severity, associated factors (e.g., menses, mood, bowel/bladder function, coitus, physical activity), and use of analgesic medications.</a:t>
            </a:r>
          </a:p>
          <a:p>
            <a:endParaRPr lang="en-AU"/>
          </a:p>
        </p:txBody>
      </p:sp>
    </p:spTree>
    <p:extLst>
      <p:ext uri="{BB962C8B-B14F-4D97-AF65-F5344CB8AC3E}">
        <p14:creationId xmlns:p14="http://schemas.microsoft.com/office/powerpoint/2010/main" xmlns="" val="25932104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587" y="1501594"/>
            <a:ext cx="7886700" cy="1325563"/>
          </a:xfrm>
        </p:spPr>
        <p:txBody>
          <a:bodyPr/>
          <a:lstStyle/>
          <a:p>
            <a:r>
              <a:rPr lang="en-AU" smtClean="0"/>
              <a:t>PHYSICAL EXAMINATION</a:t>
            </a:r>
            <a:endParaRPr lang="en-AU"/>
          </a:p>
        </p:txBody>
      </p:sp>
      <p:sp>
        <p:nvSpPr>
          <p:cNvPr id="3" name="Content Placeholder 2"/>
          <p:cNvSpPr>
            <a:spLocks noGrp="1"/>
          </p:cNvSpPr>
          <p:nvPr>
            <p:ph idx="1"/>
          </p:nvPr>
        </p:nvSpPr>
        <p:spPr>
          <a:xfrm>
            <a:off x="458833" y="2950799"/>
            <a:ext cx="7886700" cy="4351338"/>
          </a:xfrm>
        </p:spPr>
        <p:txBody>
          <a:bodyPr/>
          <a:lstStyle/>
          <a:p>
            <a:r>
              <a:rPr lang="en-US" smtClean="0"/>
              <a:t>The goal of the physical examination is to identify the dermatome, tissues, nerves, muscles, and organs that reproduce the patient's pain symptoms in an attempt to determine the underlying cause.</a:t>
            </a:r>
          </a:p>
          <a:p>
            <a:pPr marL="0" indent="0">
              <a:buNone/>
            </a:pPr>
            <a:endParaRPr lang="en-US" smtClean="0"/>
          </a:p>
          <a:p>
            <a:r>
              <a:rPr lang="en-US" smtClean="0"/>
              <a:t> Findings are rarely normal in women with chronic pelvic pain. </a:t>
            </a:r>
          </a:p>
          <a:p>
            <a:endParaRPr lang="en-US" smtClean="0"/>
          </a:p>
          <a:p>
            <a:r>
              <a:rPr lang="en-US" smtClean="0"/>
              <a:t> </a:t>
            </a:r>
            <a:r>
              <a:rPr lang="en-US" smtClean="0"/>
              <a:t>they can be nonspecific and thus inconclusive.</a:t>
            </a:r>
            <a:endParaRPr lang="en-AU" smtClean="0"/>
          </a:p>
          <a:p>
            <a:endParaRPr lang="en-AU"/>
          </a:p>
        </p:txBody>
      </p:sp>
    </p:spTree>
    <p:extLst>
      <p:ext uri="{BB962C8B-B14F-4D97-AF65-F5344CB8AC3E}">
        <p14:creationId xmlns:p14="http://schemas.microsoft.com/office/powerpoint/2010/main" xmlns="" val="4565484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273" y="2230574"/>
            <a:ext cx="7886700" cy="4351338"/>
          </a:xfrm>
        </p:spPr>
        <p:txBody>
          <a:bodyPr/>
          <a:lstStyle/>
          <a:p>
            <a:r>
              <a:rPr lang="en-US" smtClean="0"/>
              <a:t>Physical examination, including a speculum examination, should be performed gently to limit exacerbation of pain. </a:t>
            </a:r>
          </a:p>
          <a:p>
            <a:r>
              <a:rPr lang="en-US" smtClean="0"/>
              <a:t>The abdomen and pelvis should be examined for any trigger points, surgical scars, vaginal discharge, pelvic organ prolapse, uterine enlargement, or masses.</a:t>
            </a:r>
          </a:p>
          <a:p>
            <a:r>
              <a:rPr lang="en-US" smtClean="0"/>
              <a:t> A one-handed, single-digit examination of the pelvis and abdomen using the flat tip of the index finger of the dominant hand may be helpful to identify the structures related to focal tenderness. Alternatively, a cotton swab may be used.</a:t>
            </a:r>
            <a:endParaRPr lang="en-AU"/>
          </a:p>
        </p:txBody>
      </p:sp>
    </p:spTree>
    <p:extLst>
      <p:ext uri="{BB962C8B-B14F-4D97-AF65-F5344CB8AC3E}">
        <p14:creationId xmlns:p14="http://schemas.microsoft.com/office/powerpoint/2010/main" xmlns="" val="16566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3335" y="2348140"/>
            <a:ext cx="7886700" cy="4351338"/>
          </a:xfrm>
        </p:spPr>
        <p:txBody>
          <a:bodyPr/>
          <a:lstStyle/>
          <a:p>
            <a:r>
              <a:rPr lang="en-US" smtClean="0"/>
              <a:t>The external genitalia should be examined for signs of infection, inflammatory dermatologic conditions, vulvar malignancy, and neurogenic etiologies.</a:t>
            </a:r>
          </a:p>
          <a:p>
            <a:endParaRPr lang="en-US" smtClean="0"/>
          </a:p>
          <a:p>
            <a:r>
              <a:rPr lang="en-US" smtClean="0"/>
              <a:t> Examination of the pelvic floor musculature may reveal hypertonicity, tenderness, or trigger </a:t>
            </a:r>
            <a:r>
              <a:rPr lang="en-US" smtClean="0"/>
              <a:t>points</a:t>
            </a:r>
            <a:r>
              <a:rPr lang="en-US" smtClean="0"/>
              <a:t>.</a:t>
            </a:r>
          </a:p>
          <a:p>
            <a:endParaRPr lang="en-US" smtClean="0"/>
          </a:p>
          <a:p>
            <a:r>
              <a:rPr lang="en-US" smtClean="0"/>
              <a:t>Tenderness </a:t>
            </a:r>
            <a:r>
              <a:rPr lang="en-US" smtClean="0"/>
              <a:t>to palpation over the lower back, sacroiliac joints, or pubic symphysis may indicate a musculoskeletal origin of pain. </a:t>
            </a:r>
          </a:p>
          <a:p>
            <a:pPr>
              <a:buNone/>
            </a:pPr>
            <a:endParaRPr lang="en-US" smtClean="0"/>
          </a:p>
          <a:p>
            <a:endParaRPr lang="en-AU" smtClean="0"/>
          </a:p>
          <a:p>
            <a:endParaRPr lang="en-AU"/>
          </a:p>
        </p:txBody>
      </p:sp>
    </p:spTree>
    <p:extLst>
      <p:ext uri="{BB962C8B-B14F-4D97-AF65-F5344CB8AC3E}">
        <p14:creationId xmlns:p14="http://schemas.microsoft.com/office/powerpoint/2010/main" xmlns="" val="637597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216" y="1449342"/>
            <a:ext cx="7886700" cy="1325563"/>
          </a:xfrm>
        </p:spPr>
        <p:txBody>
          <a:bodyPr/>
          <a:lstStyle/>
          <a:p>
            <a:r>
              <a:rPr lang="en-AU" smtClean="0"/>
              <a:t>DIAGNOSTIC TESTING</a:t>
            </a:r>
            <a:endParaRPr lang="en-AU"/>
          </a:p>
        </p:txBody>
      </p:sp>
      <p:sp>
        <p:nvSpPr>
          <p:cNvPr id="3" name="Content Placeholder 2"/>
          <p:cNvSpPr>
            <a:spLocks noGrp="1"/>
          </p:cNvSpPr>
          <p:nvPr>
            <p:ph idx="1"/>
          </p:nvPr>
        </p:nvSpPr>
        <p:spPr>
          <a:xfrm>
            <a:off x="484958" y="2741794"/>
            <a:ext cx="7886700" cy="4351338"/>
          </a:xfrm>
        </p:spPr>
        <p:txBody>
          <a:bodyPr/>
          <a:lstStyle/>
          <a:p>
            <a:r>
              <a:rPr lang="en-US" smtClean="0"/>
              <a:t>The history and physical examination are the most important components of the diagnostic evaluation. </a:t>
            </a:r>
          </a:p>
          <a:p>
            <a:r>
              <a:rPr lang="en-US" smtClean="0"/>
              <a:t>Limited laboratory testing and imaging are also indicated, with possible referral for laparoscopic or urologic evaluation as warranted by the clinical findings.</a:t>
            </a:r>
            <a:endParaRPr lang="en-AU" smtClean="0"/>
          </a:p>
          <a:p>
            <a:endParaRPr lang="en-AU"/>
          </a:p>
        </p:txBody>
      </p:sp>
    </p:spTree>
    <p:extLst>
      <p:ext uri="{BB962C8B-B14F-4D97-AF65-F5344CB8AC3E}">
        <p14:creationId xmlns:p14="http://schemas.microsoft.com/office/powerpoint/2010/main" xmlns="" val="2198463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8833" y="2506662"/>
            <a:ext cx="7886700" cy="4351338"/>
          </a:xfrm>
        </p:spPr>
        <p:txBody>
          <a:bodyPr/>
          <a:lstStyle/>
          <a:p>
            <a:r>
              <a:rPr lang="en-US" smtClean="0"/>
              <a:t>Laboratory testing is of limited value in evaluating women with chronic pelvic pain.</a:t>
            </a:r>
          </a:p>
          <a:p>
            <a:endParaRPr lang="en-US" smtClean="0"/>
          </a:p>
          <a:p>
            <a:r>
              <a:rPr lang="en-US" smtClean="0"/>
              <a:t> A complete blood count with differential, erythrocyte sedimentation rate, urinalysis, chlamydia and gonorrhea testing, and pregnancy test may be ordered to screen for a chronic infectious or inflammatory process and to exclude pregnancy.</a:t>
            </a:r>
            <a:endParaRPr lang="en-AU" smtClean="0"/>
          </a:p>
          <a:p>
            <a:endParaRPr lang="en-AU"/>
          </a:p>
        </p:txBody>
      </p:sp>
    </p:spTree>
    <p:extLst>
      <p:ext uri="{BB962C8B-B14F-4D97-AF65-F5344CB8AC3E}">
        <p14:creationId xmlns:p14="http://schemas.microsoft.com/office/powerpoint/2010/main" xmlns="" val="4354869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3336" y="2165259"/>
            <a:ext cx="7886700" cy="4351338"/>
          </a:xfrm>
        </p:spPr>
        <p:txBody>
          <a:bodyPr/>
          <a:lstStyle/>
          <a:p>
            <a:r>
              <a:rPr lang="en-US" smtClean="0"/>
              <a:t>Transvaginal ultrasonography is helpful to identify pelvic masses and adenomyosis.</a:t>
            </a:r>
          </a:p>
          <a:p>
            <a:r>
              <a:rPr lang="en-US" smtClean="0"/>
              <a:t> It is particularly useful for detecting pelvic masses less than 4 cm in diameter, which often cannot be palpated on bimanual examination.</a:t>
            </a:r>
          </a:p>
          <a:p>
            <a:r>
              <a:rPr lang="en-US" smtClean="0"/>
              <a:t> Ultrasonography is also useful for detection of hydrosalpinx, an indicator of pelvic inflammatory disease.</a:t>
            </a:r>
          </a:p>
          <a:p>
            <a:r>
              <a:rPr lang="en-US" smtClean="0"/>
              <a:t> Follow-up magnetic resonance imaging may be useful to define an abnormality detected on ultrasonography.</a:t>
            </a:r>
            <a:endParaRPr lang="en-AU" smtClean="0"/>
          </a:p>
          <a:p>
            <a:endParaRPr lang="en-AU"/>
          </a:p>
        </p:txBody>
      </p:sp>
    </p:spTree>
    <p:extLst>
      <p:ext uri="{BB962C8B-B14F-4D97-AF65-F5344CB8AC3E}">
        <p14:creationId xmlns:p14="http://schemas.microsoft.com/office/powerpoint/2010/main" xmlns="" val="4743871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191385"/>
            <a:ext cx="7886700" cy="4351338"/>
          </a:xfrm>
        </p:spPr>
        <p:txBody>
          <a:bodyPr/>
          <a:lstStyle/>
          <a:p>
            <a:r>
              <a:rPr lang="en-US" smtClean="0"/>
              <a:t>When the pain is severe, the patient should be referred for laparoscopy if the diagnosis remains unclear after the initial evaluation.</a:t>
            </a:r>
          </a:p>
          <a:p>
            <a:endParaRPr lang="en-US" smtClean="0"/>
          </a:p>
          <a:p>
            <a:r>
              <a:rPr lang="en-US" smtClean="0"/>
              <a:t> Laparoscopy may be useful to confirm and possibly treat endometriosis or pelvic/abdominal adhesions, but it is negative in nearly 40% of cases.</a:t>
            </a:r>
          </a:p>
          <a:p>
            <a:endParaRPr lang="en-AU"/>
          </a:p>
        </p:txBody>
      </p:sp>
    </p:spTree>
    <p:extLst>
      <p:ext uri="{BB962C8B-B14F-4D97-AF65-F5344CB8AC3E}">
        <p14:creationId xmlns:p14="http://schemas.microsoft.com/office/powerpoint/2010/main" xmlns="" val="42483273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152197"/>
            <a:ext cx="7886700" cy="4351338"/>
          </a:xfrm>
        </p:spPr>
        <p:txBody>
          <a:bodyPr/>
          <a:lstStyle/>
          <a:p>
            <a:r>
              <a:rPr lang="en-US" smtClean="0"/>
              <a:t>Pain mapping may be useful while the patient is conscious and under local anesthesia during the procedure.</a:t>
            </a:r>
          </a:p>
          <a:p>
            <a:r>
              <a:rPr lang="en-US" smtClean="0"/>
              <a:t> The tissues should be probed and pulled with surgical instruments while the patient is asked about the severity and nature of any pain she perceives.</a:t>
            </a:r>
          </a:p>
          <a:p>
            <a:r>
              <a:rPr lang="en-US" smtClean="0"/>
              <a:t> This approach can help target medical and surgical treatments, although less than one-half of patients can expect a reduction in pain.</a:t>
            </a:r>
          </a:p>
          <a:p>
            <a:endParaRPr lang="en-AU"/>
          </a:p>
        </p:txBody>
      </p:sp>
    </p:spTree>
    <p:extLst>
      <p:ext uri="{BB962C8B-B14F-4D97-AF65-F5344CB8AC3E}">
        <p14:creationId xmlns:p14="http://schemas.microsoft.com/office/powerpoint/2010/main" xmlns="" val="11618098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618509"/>
            <a:ext cx="7886700" cy="3558454"/>
          </a:xfrm>
        </p:spPr>
        <p:txBody>
          <a:bodyPr/>
          <a:lstStyle/>
          <a:p>
            <a:endParaRPr lang="en-US" smtClean="0"/>
          </a:p>
          <a:p>
            <a:endParaRPr lang="en-US"/>
          </a:p>
          <a:p>
            <a:endParaRPr lang="en-US" smtClean="0"/>
          </a:p>
          <a:p>
            <a:endParaRPr lang="en-US"/>
          </a:p>
          <a:p>
            <a:pPr marL="0" indent="0">
              <a:buNone/>
            </a:pPr>
            <a:endParaRPr lang="en-US" dirty="0"/>
          </a:p>
        </p:txBody>
      </p:sp>
      <p:sp>
        <p:nvSpPr>
          <p:cNvPr id="2" name="Rectangle 1"/>
          <p:cNvSpPr/>
          <p:nvPr/>
        </p:nvSpPr>
        <p:spPr>
          <a:xfrm>
            <a:off x="2286000" y="2551837"/>
            <a:ext cx="4572000" cy="1754326"/>
          </a:xfrm>
          <a:prstGeom prst="rect">
            <a:avLst/>
          </a:prstGeom>
        </p:spPr>
        <p:txBody>
          <a:bodyPr>
            <a:spAutoFit/>
          </a:bodyPr>
          <a:lstStyle/>
          <a:p>
            <a:r>
              <a:rPr lang="en-US"/>
              <a:t>Chronic pelvic pain in women is defined as persistent, noncyclic pain perceived to be in structures related to the pelvis.</a:t>
            </a:r>
          </a:p>
          <a:p>
            <a:endParaRPr lang="en-US"/>
          </a:p>
          <a:p>
            <a:r>
              <a:rPr lang="en-US"/>
              <a:t> An arbitrary duration of six months is usually considered chronic.</a:t>
            </a:r>
          </a:p>
        </p:txBody>
      </p:sp>
    </p:spTree>
    <p:extLst>
      <p:ext uri="{BB962C8B-B14F-4D97-AF65-F5344CB8AC3E}">
        <p14:creationId xmlns:p14="http://schemas.microsoft.com/office/powerpoint/2010/main" xmlns="" val="99563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089" y="1540783"/>
            <a:ext cx="7886700" cy="1325563"/>
          </a:xfrm>
        </p:spPr>
        <p:txBody>
          <a:bodyPr/>
          <a:lstStyle/>
          <a:p>
            <a:r>
              <a:rPr lang="en-AU" smtClean="0"/>
              <a:t>Treatment</a:t>
            </a:r>
            <a:endParaRPr lang="en-AU"/>
          </a:p>
        </p:txBody>
      </p:sp>
      <p:sp>
        <p:nvSpPr>
          <p:cNvPr id="3" name="Content Placeholder 2"/>
          <p:cNvSpPr>
            <a:spLocks noGrp="1"/>
          </p:cNvSpPr>
          <p:nvPr>
            <p:ph idx="1"/>
          </p:nvPr>
        </p:nvSpPr>
        <p:spPr>
          <a:xfrm>
            <a:off x="550273" y="2833233"/>
            <a:ext cx="7886700" cy="4351338"/>
          </a:xfrm>
        </p:spPr>
        <p:txBody>
          <a:bodyPr/>
          <a:lstStyle/>
          <a:p>
            <a:r>
              <a:rPr lang="en-US" smtClean="0"/>
              <a:t>The goal of treatment is to maximize patient quality of life and overall function, with an emphasis on engaging the patient in self-management.</a:t>
            </a:r>
          </a:p>
          <a:p>
            <a:r>
              <a:rPr lang="en-US" smtClean="0"/>
              <a:t> Evidence-based therapy for chronic pelvic pain remains limited and is often focused on symptom relief.</a:t>
            </a:r>
          </a:p>
          <a:p>
            <a:r>
              <a:rPr lang="en-US" smtClean="0"/>
              <a:t> Any obvious disease process should be treated, though even targeted treatment may not result in resolution of pain.</a:t>
            </a:r>
            <a:endParaRPr lang="en-AU" smtClean="0"/>
          </a:p>
          <a:p>
            <a:endParaRPr lang="en-AU"/>
          </a:p>
        </p:txBody>
      </p:sp>
    </p:spTree>
    <p:extLst>
      <p:ext uri="{BB962C8B-B14F-4D97-AF65-F5344CB8AC3E}">
        <p14:creationId xmlns:p14="http://schemas.microsoft.com/office/powerpoint/2010/main" xmlns="" val="11697471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506662"/>
            <a:ext cx="7886700" cy="4351338"/>
          </a:xfrm>
        </p:spPr>
        <p:txBody>
          <a:bodyPr/>
          <a:lstStyle/>
          <a:p>
            <a:r>
              <a:rPr lang="en-US" smtClean="0"/>
              <a:t>The cause and consequence of pain can involve multiple mechanisms, so treatment requires a holistic approach addressing physical, behavioral, psychological, and sexual components.</a:t>
            </a:r>
          </a:p>
          <a:p>
            <a:endParaRPr lang="en-US" smtClean="0"/>
          </a:p>
          <a:p>
            <a:pPr>
              <a:buNone/>
            </a:pPr>
            <a:endParaRPr lang="en-AU"/>
          </a:p>
        </p:txBody>
      </p:sp>
    </p:spTree>
    <p:extLst>
      <p:ext uri="{BB962C8B-B14F-4D97-AF65-F5344CB8AC3E}">
        <p14:creationId xmlns:p14="http://schemas.microsoft.com/office/powerpoint/2010/main" xmlns="" val="29608416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14658"/>
            <a:ext cx="7886700" cy="1325563"/>
          </a:xfrm>
        </p:spPr>
        <p:txBody>
          <a:bodyPr/>
          <a:lstStyle/>
          <a:p>
            <a:r>
              <a:rPr lang="en-AU" smtClean="0"/>
              <a:t>MEDICATIONS</a:t>
            </a:r>
            <a:endParaRPr lang="en-AU"/>
          </a:p>
        </p:txBody>
      </p:sp>
      <p:sp>
        <p:nvSpPr>
          <p:cNvPr id="3" name="Content Placeholder 2"/>
          <p:cNvSpPr>
            <a:spLocks noGrp="1"/>
          </p:cNvSpPr>
          <p:nvPr>
            <p:ph idx="1"/>
          </p:nvPr>
        </p:nvSpPr>
        <p:spPr>
          <a:xfrm>
            <a:off x="667838" y="2885485"/>
            <a:ext cx="7886700" cy="4351338"/>
          </a:xfrm>
        </p:spPr>
        <p:txBody>
          <a:bodyPr/>
          <a:lstStyle/>
          <a:p>
            <a:r>
              <a:rPr lang="en-US" smtClean="0"/>
              <a:t>Medical management should address the underlying cause of pelvic pain, if known. </a:t>
            </a:r>
          </a:p>
          <a:p>
            <a:r>
              <a:rPr lang="en-US" smtClean="0"/>
              <a:t>If treatment is inadequate or the cause of pain is not known, pharmacologic therapy is aimed at symptom relief</a:t>
            </a:r>
            <a:r>
              <a:rPr lang="en-US" smtClean="0"/>
              <a:t>. </a:t>
            </a:r>
            <a:endParaRPr lang="en-US" smtClean="0"/>
          </a:p>
          <a:p>
            <a:endParaRPr lang="en-US" smtClean="0"/>
          </a:p>
          <a:p>
            <a:pPr>
              <a:buNone/>
            </a:pPr>
            <a:endParaRPr lang="en-AU"/>
          </a:p>
        </p:txBody>
      </p:sp>
    </p:spTree>
    <p:extLst>
      <p:ext uri="{BB962C8B-B14F-4D97-AF65-F5344CB8AC3E}">
        <p14:creationId xmlns:p14="http://schemas.microsoft.com/office/powerpoint/2010/main" xmlns="" val="42625412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901" y="2295888"/>
            <a:ext cx="7886700" cy="4351338"/>
          </a:xfrm>
        </p:spPr>
        <p:txBody>
          <a:bodyPr/>
          <a:lstStyle/>
          <a:p>
            <a:r>
              <a:rPr lang="en-AU" smtClean="0"/>
              <a:t>Analgesics such as acetaminophen and nonsteroidal anti-inflammatory drugs are usually </a:t>
            </a:r>
            <a:r>
              <a:rPr lang="en-AU" smtClean="0"/>
              <a:t>well </a:t>
            </a:r>
            <a:r>
              <a:rPr lang="en-AU" smtClean="0"/>
              <a:t>tolerated</a:t>
            </a:r>
            <a:endParaRPr lang="en-AU" smtClean="0"/>
          </a:p>
          <a:p>
            <a:endParaRPr lang="en-AU" smtClean="0"/>
          </a:p>
          <a:p>
            <a:r>
              <a:rPr lang="en-AU" smtClean="0"/>
              <a:t> although a Cochrane review concluded that nonsteroidal anti-inflammatory drugs are not effective for treating chronic pelvic pain associated with endometriosis.</a:t>
            </a:r>
          </a:p>
          <a:p>
            <a:endParaRPr lang="en-AU"/>
          </a:p>
        </p:txBody>
      </p:sp>
    </p:spTree>
    <p:extLst>
      <p:ext uri="{BB962C8B-B14F-4D97-AF65-F5344CB8AC3E}">
        <p14:creationId xmlns:p14="http://schemas.microsoft.com/office/powerpoint/2010/main" xmlns="" val="6078465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1713" y="2506662"/>
            <a:ext cx="7886700" cy="4351338"/>
          </a:xfrm>
        </p:spPr>
        <p:txBody>
          <a:bodyPr/>
          <a:lstStyle/>
          <a:p>
            <a:r>
              <a:rPr lang="en-US" smtClean="0"/>
              <a:t>Oral contraceptives are effective for the treatment of dysmenorrhea associated with endometriosis, with only limited evidence that they are useful for nonmenstrual pelvic pain.</a:t>
            </a:r>
          </a:p>
          <a:p>
            <a:endParaRPr lang="en-US" smtClean="0"/>
          </a:p>
          <a:p>
            <a:r>
              <a:rPr lang="en-US" smtClean="0"/>
              <a:t> A Cochrane review concluded that there is moderate evidence to support progestogen treatment for chronic pelvic pain (e.g., depot medroxyprogesterone [Depo-Provera], 150 mg intramuscularly every 12 weeks).</a:t>
            </a:r>
            <a:endParaRPr lang="en-AU" smtClean="0"/>
          </a:p>
          <a:p>
            <a:endParaRPr lang="en-AU"/>
          </a:p>
        </p:txBody>
      </p:sp>
    </p:spTree>
    <p:extLst>
      <p:ext uri="{BB962C8B-B14F-4D97-AF65-F5344CB8AC3E}">
        <p14:creationId xmlns:p14="http://schemas.microsoft.com/office/powerpoint/2010/main" xmlns="" val="19873245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273" y="2008505"/>
            <a:ext cx="7886700" cy="4351338"/>
          </a:xfrm>
        </p:spPr>
        <p:txBody>
          <a:bodyPr/>
          <a:lstStyle/>
          <a:p>
            <a:r>
              <a:rPr lang="en-US" smtClean="0"/>
              <a:t>If the patient has endometriosis, injectable gonadotropin-releasing hormone agonists such as goserelin (Zoladex) provide longer-lasting effects than depot medroxyprogesterone.</a:t>
            </a:r>
          </a:p>
          <a:p>
            <a:r>
              <a:rPr lang="en-US" smtClean="0"/>
              <a:t> Hypoestrogenic adverse effects can be mitigated with hormone therapy</a:t>
            </a:r>
            <a:r>
              <a:rPr lang="en-US" smtClean="0"/>
              <a:t>. </a:t>
            </a:r>
            <a:endParaRPr lang="en-US" smtClean="0"/>
          </a:p>
          <a:p>
            <a:r>
              <a:rPr lang="en-US" smtClean="0"/>
              <a:t>The </a:t>
            </a:r>
            <a:r>
              <a:rPr lang="en-US" smtClean="0"/>
              <a:t>levonorgestrel-releasing intrauterine system (Mirena) has been shown to reduce the recurrence of dysmenorrhea if placed after laparoscopic treatment of endometriosis.</a:t>
            </a:r>
          </a:p>
          <a:p>
            <a:r>
              <a:rPr lang="en-US" smtClean="0"/>
              <a:t> </a:t>
            </a:r>
            <a:r>
              <a:rPr lang="en-US" smtClean="0"/>
              <a:t>in women with pain of unknown etiology, it is associated with only short-term pain relief and low satisfaction because of the adverse effects of progesterone.</a:t>
            </a:r>
            <a:endParaRPr lang="en-AU" smtClean="0"/>
          </a:p>
          <a:p>
            <a:endParaRPr lang="en-AU"/>
          </a:p>
        </p:txBody>
      </p:sp>
    </p:spTree>
    <p:extLst>
      <p:ext uri="{BB962C8B-B14F-4D97-AF65-F5344CB8AC3E}">
        <p14:creationId xmlns:p14="http://schemas.microsoft.com/office/powerpoint/2010/main" xmlns="" val="42943484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4148" y="2113008"/>
            <a:ext cx="7886700" cy="4351338"/>
          </a:xfrm>
        </p:spPr>
        <p:txBody>
          <a:bodyPr/>
          <a:lstStyle/>
          <a:p>
            <a:r>
              <a:rPr lang="en-US" smtClean="0"/>
              <a:t>If neuropathic pain is suspected, tricyclic antidepressants, serotonin-norepinephrine reuptake inhibitors, or anticonvulsants (e.g., gabapentin [Neurontin], pregabalin [Lyrica]) may be helpful.</a:t>
            </a:r>
          </a:p>
          <a:p>
            <a:endParaRPr lang="en-US" smtClean="0"/>
          </a:p>
          <a:p>
            <a:r>
              <a:rPr lang="en-US" smtClean="0"/>
              <a:t> </a:t>
            </a:r>
            <a:r>
              <a:rPr lang="en-US" smtClean="0"/>
              <a:t>Although data regarding their effectiveness in treating chronic pelvic pain are limited, there is evidence of benefit for treating neuropathic pain in general.</a:t>
            </a:r>
          </a:p>
          <a:p>
            <a:endParaRPr lang="en-US" smtClean="0"/>
          </a:p>
          <a:p>
            <a:r>
              <a:rPr lang="en-US" smtClean="0"/>
              <a:t> </a:t>
            </a:r>
            <a:r>
              <a:rPr lang="en-US" smtClean="0"/>
              <a:t>A Cochrane review of tricyclic antidepressants for the treatment of neuropathic pain concluded that they are effective .</a:t>
            </a:r>
            <a:endParaRPr lang="en-AU" smtClean="0"/>
          </a:p>
          <a:p>
            <a:endParaRPr lang="en-AU"/>
          </a:p>
        </p:txBody>
      </p:sp>
    </p:spTree>
    <p:extLst>
      <p:ext uri="{BB962C8B-B14F-4D97-AF65-F5344CB8AC3E}">
        <p14:creationId xmlns:p14="http://schemas.microsoft.com/office/powerpoint/2010/main" xmlns="" val="22126737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There is some evidence of benefit for serotonin-norepinephrine reuptake inhibitors (e.g., venlafaxine, duloxetine [Cymbalta]).</a:t>
            </a:r>
          </a:p>
          <a:p>
            <a:pPr marL="0" indent="0">
              <a:buNone/>
            </a:pPr>
            <a:endParaRPr lang="en-US" smtClean="0"/>
          </a:p>
          <a:p>
            <a:r>
              <a:rPr lang="en-US" smtClean="0"/>
              <a:t> Gabapentin provides good relief of neuropathic pain, with a low number needed to treat.</a:t>
            </a:r>
          </a:p>
          <a:p>
            <a:endParaRPr lang="en-US" smtClean="0"/>
          </a:p>
          <a:p>
            <a:r>
              <a:rPr lang="en-US" smtClean="0"/>
              <a:t> A study of chronic pelvic pain in women suggested that gabapentin used alone or in combination with amitriptyline is more effective than amitriptyline alone.</a:t>
            </a:r>
          </a:p>
          <a:p>
            <a:endParaRPr lang="en-AU"/>
          </a:p>
        </p:txBody>
      </p:sp>
    </p:spTree>
    <p:extLst>
      <p:ext uri="{BB962C8B-B14F-4D97-AF65-F5344CB8AC3E}">
        <p14:creationId xmlns:p14="http://schemas.microsoft.com/office/powerpoint/2010/main" xmlns="" val="25914170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917065"/>
            <a:ext cx="7886700" cy="4351338"/>
          </a:xfrm>
        </p:spPr>
        <p:txBody>
          <a:bodyPr/>
          <a:lstStyle/>
          <a:p>
            <a:r>
              <a:rPr lang="en-US" smtClean="0"/>
              <a:t>A positive response to gabapentin or pregabalin may be a predictor of response to neuromodulation (described later).</a:t>
            </a:r>
          </a:p>
          <a:p>
            <a:endParaRPr lang="en-US" smtClean="0"/>
          </a:p>
          <a:p>
            <a:r>
              <a:rPr lang="en-US" smtClean="0"/>
              <a:t> </a:t>
            </a:r>
            <a:r>
              <a:rPr lang="en-US" smtClean="0"/>
              <a:t>Data are insufficient to recommend selective serotonin reuptake inhibitors for neuropathic pain, but they are effective if there is underlying depression.</a:t>
            </a:r>
          </a:p>
          <a:p>
            <a:endParaRPr lang="en-US" smtClean="0"/>
          </a:p>
          <a:p>
            <a:r>
              <a:rPr lang="en-US" smtClean="0"/>
              <a:t>Opioids </a:t>
            </a:r>
            <a:r>
              <a:rPr lang="en-US" smtClean="0"/>
              <a:t>may be considered for long-term management of nonmalignant pain when other options have been exhausted. </a:t>
            </a:r>
          </a:p>
          <a:p>
            <a:endParaRPr lang="en-US" smtClean="0"/>
          </a:p>
          <a:p>
            <a:r>
              <a:rPr lang="en-US" smtClean="0"/>
              <a:t>Their use in functional somatic pain syndromes is controversial, and referral to a pain management subspecialist should be considered.</a:t>
            </a:r>
            <a:endParaRPr lang="en-AU" smtClean="0"/>
          </a:p>
          <a:p>
            <a:endParaRPr lang="en-AU"/>
          </a:p>
        </p:txBody>
      </p:sp>
    </p:spTree>
    <p:extLst>
      <p:ext uri="{BB962C8B-B14F-4D97-AF65-F5344CB8AC3E}">
        <p14:creationId xmlns:p14="http://schemas.microsoft.com/office/powerpoint/2010/main" xmlns="" val="41746576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7027" y="1279526"/>
            <a:ext cx="7886700" cy="1325563"/>
          </a:xfrm>
        </p:spPr>
        <p:txBody>
          <a:bodyPr/>
          <a:lstStyle/>
          <a:p>
            <a:r>
              <a:rPr lang="en-AU" smtClean="0"/>
              <a:t>SURGICAL INTERVENTIONS</a:t>
            </a:r>
            <a:endParaRPr lang="en-AU"/>
          </a:p>
        </p:txBody>
      </p:sp>
      <p:sp>
        <p:nvSpPr>
          <p:cNvPr id="3" name="Content Placeholder 2"/>
          <p:cNvSpPr>
            <a:spLocks noGrp="1"/>
          </p:cNvSpPr>
          <p:nvPr>
            <p:ph idx="1"/>
          </p:nvPr>
        </p:nvSpPr>
        <p:spPr>
          <a:xfrm>
            <a:off x="628650" y="2506662"/>
            <a:ext cx="7886700" cy="4351338"/>
          </a:xfrm>
        </p:spPr>
        <p:txBody>
          <a:bodyPr/>
          <a:lstStyle/>
          <a:p>
            <a:r>
              <a:rPr lang="en-US" smtClean="0"/>
              <a:t>Surgical intervention should be guided by the underlying diagnosis, although some options may be diagnostic</a:t>
            </a:r>
            <a:r>
              <a:rPr lang="en-US" smtClean="0"/>
              <a:t>. </a:t>
            </a:r>
            <a:endParaRPr lang="en-US" smtClean="0"/>
          </a:p>
          <a:p>
            <a:r>
              <a:rPr lang="en-US" smtClean="0"/>
              <a:t>Pain </a:t>
            </a:r>
            <a:r>
              <a:rPr lang="en-US" smtClean="0"/>
              <a:t>is likely to improve after laparoscopic surgery to treat endometriosis.</a:t>
            </a:r>
          </a:p>
          <a:p>
            <a:r>
              <a:rPr lang="en-US" smtClean="0"/>
              <a:t> Hysterectomy is a last resort because of its high morbidity and limited </a:t>
            </a:r>
            <a:r>
              <a:rPr lang="en-US" smtClean="0"/>
              <a:t>benefit</a:t>
            </a:r>
            <a:r>
              <a:rPr lang="en-US" smtClean="0"/>
              <a:t>.</a:t>
            </a:r>
          </a:p>
          <a:p>
            <a:r>
              <a:rPr lang="en-US" smtClean="0"/>
              <a:t> </a:t>
            </a:r>
            <a:r>
              <a:rPr lang="en-US" smtClean="0"/>
              <a:t>About one-half of women with uterine tenderness on pelvic examination will have improvements in mental health, physical health, and social functioning after hysterectomy.</a:t>
            </a:r>
          </a:p>
          <a:p>
            <a:r>
              <a:rPr lang="en-US" smtClean="0"/>
              <a:t> However, up to 40% will have persistent pain, and at least 5% will have worse pain.</a:t>
            </a:r>
            <a:endParaRPr lang="en-AU" smtClean="0"/>
          </a:p>
          <a:p>
            <a:endParaRPr lang="en-AU"/>
          </a:p>
        </p:txBody>
      </p:sp>
    </p:spTree>
    <p:extLst>
      <p:ext uri="{BB962C8B-B14F-4D97-AF65-F5344CB8AC3E}">
        <p14:creationId xmlns:p14="http://schemas.microsoft.com/office/powerpoint/2010/main" xmlns="" val="1767272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593571"/>
            <a:ext cx="7886700" cy="3583392"/>
          </a:xfrm>
        </p:spPr>
        <p:txBody>
          <a:bodyPr/>
          <a:lstStyle/>
          <a:p>
            <a:r>
              <a:rPr lang="en-US"/>
              <a:t>A systematic review found only seven studies that reported the prevalence of chronic pelvic pain among women worldwide, with rates of 6% to 27%, although there was a lack of consensus on the definition of chronic pelvic pain.</a:t>
            </a:r>
          </a:p>
          <a:p>
            <a:endParaRPr lang="en-US"/>
          </a:p>
          <a:p>
            <a:r>
              <a:rPr lang="en-US"/>
              <a:t> Studies generally did not exclude dysmenorrhea.</a:t>
            </a:r>
          </a:p>
          <a:p>
            <a:pPr marL="0" indent="0">
              <a:buNone/>
            </a:pPr>
            <a:endParaRPr lang="en-US"/>
          </a:p>
        </p:txBody>
      </p:sp>
    </p:spTree>
    <p:extLst>
      <p:ext uri="{BB962C8B-B14F-4D97-AF65-F5344CB8AC3E}">
        <p14:creationId xmlns:p14="http://schemas.microsoft.com/office/powerpoint/2010/main" xmlns="" val="38894206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073820"/>
            <a:ext cx="7886700" cy="4351338"/>
          </a:xfrm>
        </p:spPr>
        <p:txBody>
          <a:bodyPr/>
          <a:lstStyle/>
          <a:p>
            <a:r>
              <a:rPr lang="en-US" smtClean="0"/>
              <a:t>Local injection of steroids may be therapeutic as well as diagnostic when peripheral nerves are involved.</a:t>
            </a:r>
          </a:p>
          <a:p>
            <a:endParaRPr lang="en-US" smtClean="0"/>
          </a:p>
          <a:p>
            <a:r>
              <a:rPr lang="en-US" smtClean="0"/>
              <a:t> </a:t>
            </a:r>
            <a:r>
              <a:rPr lang="en-US" smtClean="0"/>
              <a:t>If there is sacral nerve involvement, pain relief may be possible with sacral nerve blocks or neuromodulation by means of a surgically implanted device that stimulates the nerve with electric pulses.</a:t>
            </a:r>
          </a:p>
          <a:p>
            <a:endParaRPr lang="en-US" smtClean="0"/>
          </a:p>
          <a:p>
            <a:r>
              <a:rPr lang="en-US" smtClean="0"/>
              <a:t> </a:t>
            </a:r>
            <a:r>
              <a:rPr lang="en-US" smtClean="0"/>
              <a:t>However, neuromodulation may not be readily available. Studies are ongoing to investigate the specific role of these modalities in the treatment of chronic pelvic pain.</a:t>
            </a:r>
            <a:endParaRPr lang="en-AU" smtClean="0"/>
          </a:p>
          <a:p>
            <a:endParaRPr lang="en-AU"/>
          </a:p>
        </p:txBody>
      </p:sp>
    </p:spTree>
    <p:extLst>
      <p:ext uri="{BB962C8B-B14F-4D97-AF65-F5344CB8AC3E}">
        <p14:creationId xmlns:p14="http://schemas.microsoft.com/office/powerpoint/2010/main" xmlns="" val="26951039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8284" y="1344840"/>
            <a:ext cx="7886700" cy="1325563"/>
          </a:xfrm>
        </p:spPr>
        <p:txBody>
          <a:bodyPr/>
          <a:lstStyle/>
          <a:p>
            <a:r>
              <a:rPr lang="en-AU" smtClean="0"/>
              <a:t>PHYSICAL MODALITIES</a:t>
            </a:r>
            <a:endParaRPr lang="en-AU"/>
          </a:p>
        </p:txBody>
      </p:sp>
      <p:sp>
        <p:nvSpPr>
          <p:cNvPr id="3" name="Content Placeholder 2"/>
          <p:cNvSpPr>
            <a:spLocks noGrp="1"/>
          </p:cNvSpPr>
          <p:nvPr>
            <p:ph idx="1"/>
          </p:nvPr>
        </p:nvSpPr>
        <p:spPr>
          <a:xfrm>
            <a:off x="641713" y="2506662"/>
            <a:ext cx="7886700" cy="4351338"/>
          </a:xfrm>
        </p:spPr>
        <p:txBody>
          <a:bodyPr/>
          <a:lstStyle/>
          <a:p>
            <a:r>
              <a:rPr lang="en-US" smtClean="0"/>
              <a:t>Pelvic floor physical therapy has been proposed as a treatment for chronic pelvic pain. Its proponents cite benefits for diagnosis and treatment.</a:t>
            </a:r>
          </a:p>
          <a:p>
            <a:r>
              <a:rPr lang="en-US" smtClean="0"/>
              <a:t> Referral should be considered when there is pelvic floor tenderness. Although physical therapy has shown promise in small, well-designed studies when myofascial pain is identified, a systematic review concluded that the current evidence base is too limited to guide practice.</a:t>
            </a:r>
            <a:endParaRPr lang="en-AU" smtClean="0"/>
          </a:p>
          <a:p>
            <a:endParaRPr lang="en-AU"/>
          </a:p>
        </p:txBody>
      </p:sp>
    </p:spTree>
    <p:extLst>
      <p:ext uri="{BB962C8B-B14F-4D97-AF65-F5344CB8AC3E}">
        <p14:creationId xmlns:p14="http://schemas.microsoft.com/office/powerpoint/2010/main" xmlns="" val="41092028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3153" y="2295888"/>
            <a:ext cx="7886700" cy="4351338"/>
          </a:xfrm>
        </p:spPr>
        <p:txBody>
          <a:bodyPr/>
          <a:lstStyle/>
          <a:p>
            <a:r>
              <a:rPr lang="en-US" smtClean="0"/>
              <a:t>Multiple small studies support the use of biofeedback for chronic pelvic pain.</a:t>
            </a:r>
          </a:p>
          <a:p>
            <a:pPr>
              <a:buNone/>
            </a:pPr>
            <a:endParaRPr lang="en-US" smtClean="0"/>
          </a:p>
          <a:p>
            <a:r>
              <a:rPr lang="en-US" smtClean="0"/>
              <a:t>Biofeedback </a:t>
            </a:r>
            <a:r>
              <a:rPr lang="en-US" smtClean="0"/>
              <a:t>helps patients recognize the action of the pelvic floor muscles and has been shown to provide better pain relief than electrostimulation or massage.</a:t>
            </a:r>
            <a:endParaRPr lang="en-AU" smtClean="0"/>
          </a:p>
          <a:p>
            <a:endParaRPr lang="en-AU"/>
          </a:p>
        </p:txBody>
      </p:sp>
    </p:spTree>
    <p:extLst>
      <p:ext uri="{BB962C8B-B14F-4D97-AF65-F5344CB8AC3E}">
        <p14:creationId xmlns:p14="http://schemas.microsoft.com/office/powerpoint/2010/main" xmlns="" val="16949669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342" y="1161961"/>
            <a:ext cx="7886700" cy="1325563"/>
          </a:xfrm>
        </p:spPr>
        <p:txBody>
          <a:bodyPr/>
          <a:lstStyle/>
          <a:p>
            <a:r>
              <a:rPr lang="en-AU" smtClean="0"/>
              <a:t>BEHAVIORAL INTERVENTIONS</a:t>
            </a:r>
            <a:endParaRPr lang="en-AU"/>
          </a:p>
        </p:txBody>
      </p:sp>
      <p:sp>
        <p:nvSpPr>
          <p:cNvPr id="3" name="Content Placeholder 2"/>
          <p:cNvSpPr>
            <a:spLocks noGrp="1"/>
          </p:cNvSpPr>
          <p:nvPr>
            <p:ph idx="1"/>
          </p:nvPr>
        </p:nvSpPr>
        <p:spPr>
          <a:xfrm>
            <a:off x="720091" y="2506662"/>
            <a:ext cx="7886700" cy="4351338"/>
          </a:xfrm>
        </p:spPr>
        <p:txBody>
          <a:bodyPr/>
          <a:lstStyle/>
          <a:p>
            <a:r>
              <a:rPr lang="en-US" smtClean="0"/>
              <a:t>Behavioral health is a critical component of care for women with chronic pelvic pain, regardless of the underlying </a:t>
            </a:r>
            <a:r>
              <a:rPr lang="en-US" smtClean="0"/>
              <a:t>cause</a:t>
            </a:r>
            <a:r>
              <a:rPr lang="en-US" smtClean="0"/>
              <a:t>.</a:t>
            </a:r>
          </a:p>
          <a:p>
            <a:r>
              <a:rPr lang="en-US" smtClean="0"/>
              <a:t> </a:t>
            </a:r>
            <a:r>
              <a:rPr lang="en-US" smtClean="0"/>
              <a:t>One promising treatment method is a hybrid of cognitive psychotherapy and physiotherapy, referred to as somatocognitive therapy.</a:t>
            </a:r>
          </a:p>
          <a:p>
            <a:r>
              <a:rPr lang="en-US" smtClean="0"/>
              <a:t> Its goal is to promote awareness of one's own body, develop coping strategies, and manually release muscular pain.</a:t>
            </a:r>
          </a:p>
          <a:p>
            <a:r>
              <a:rPr lang="en-US" smtClean="0"/>
              <a:t> When combined with specific gynecologic care, somatocognitive therapy improves distress, pain experience, and motor function.</a:t>
            </a:r>
            <a:endParaRPr lang="en-AU" smtClean="0"/>
          </a:p>
          <a:p>
            <a:endParaRPr lang="en-AU"/>
          </a:p>
        </p:txBody>
      </p:sp>
    </p:spTree>
    <p:extLst>
      <p:ext uri="{BB962C8B-B14F-4D97-AF65-F5344CB8AC3E}">
        <p14:creationId xmlns:p14="http://schemas.microsoft.com/office/powerpoint/2010/main" xmlns="" val="38111894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273" y="2086882"/>
            <a:ext cx="7886700" cy="4351338"/>
          </a:xfrm>
        </p:spPr>
        <p:txBody>
          <a:bodyPr/>
          <a:lstStyle/>
          <a:p>
            <a:r>
              <a:rPr lang="en-US" smtClean="0"/>
              <a:t>Diagnosis and treatment of comorbid depression are important for therapeutic </a:t>
            </a:r>
            <a:r>
              <a:rPr lang="en-US" smtClean="0"/>
              <a:t>success</a:t>
            </a:r>
            <a:r>
              <a:rPr lang="en-US" smtClean="0"/>
              <a:t>.</a:t>
            </a:r>
          </a:p>
          <a:p>
            <a:r>
              <a:rPr lang="en-US" smtClean="0"/>
              <a:t> </a:t>
            </a:r>
            <a:r>
              <a:rPr lang="en-US" smtClean="0"/>
              <a:t>Women with depression are three to five times more likely to have persistent pain after surgical intervention.</a:t>
            </a:r>
          </a:p>
          <a:p>
            <a:endParaRPr lang="en-US" smtClean="0"/>
          </a:p>
          <a:p>
            <a:r>
              <a:rPr lang="en-US" smtClean="0"/>
              <a:t>One small study showed that women were more likely to report improvements in pain when they were offered “reassurance” ultrasonography compared with those who were followed with a “wait-and-see” policy.</a:t>
            </a:r>
            <a:endParaRPr lang="en-AU" smtClean="0"/>
          </a:p>
          <a:p>
            <a:endParaRPr lang="en-AU"/>
          </a:p>
        </p:txBody>
      </p:sp>
    </p:spTree>
    <p:extLst>
      <p:ext uri="{BB962C8B-B14F-4D97-AF65-F5344CB8AC3E}">
        <p14:creationId xmlns:p14="http://schemas.microsoft.com/office/powerpoint/2010/main" xmlns="" val="16138952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166" y="1530372"/>
            <a:ext cx="7886700" cy="1325563"/>
          </a:xfrm>
        </p:spPr>
        <p:txBody>
          <a:bodyPr/>
          <a:lstStyle/>
          <a:p>
            <a:r>
              <a:rPr lang="en-AU"/>
              <a:t>COMPLEMENTARY AND ALTERNATIVE THERAPIES</a:t>
            </a:r>
          </a:p>
        </p:txBody>
      </p:sp>
      <p:sp>
        <p:nvSpPr>
          <p:cNvPr id="3" name="Content Placeholder 2"/>
          <p:cNvSpPr>
            <a:spLocks noGrp="1"/>
          </p:cNvSpPr>
          <p:nvPr>
            <p:ph idx="1"/>
          </p:nvPr>
        </p:nvSpPr>
        <p:spPr>
          <a:xfrm>
            <a:off x="474104" y="2855935"/>
            <a:ext cx="7886700" cy="4351338"/>
          </a:xfrm>
        </p:spPr>
        <p:txBody>
          <a:bodyPr/>
          <a:lstStyle/>
          <a:p>
            <a:r>
              <a:rPr lang="en-US" smtClean="0"/>
              <a:t>ear </a:t>
            </a:r>
            <a:r>
              <a:rPr lang="en-US"/>
              <a:t>acupuncture may be helpful for some causes of gynecologic </a:t>
            </a:r>
            <a:r>
              <a:rPr lang="en-US" smtClean="0"/>
              <a:t>pain </a:t>
            </a:r>
          </a:p>
          <a:p>
            <a:endParaRPr lang="en-US"/>
          </a:p>
          <a:p>
            <a:endParaRPr lang="en-US" smtClean="0"/>
          </a:p>
          <a:p>
            <a:r>
              <a:rPr lang="en-US" smtClean="0"/>
              <a:t>likely </a:t>
            </a:r>
            <a:r>
              <a:rPr lang="en-US"/>
              <a:t>more effective than Chinese herbal medicine for endometriosis.</a:t>
            </a:r>
          </a:p>
          <a:p>
            <a:endParaRPr lang="en-AU"/>
          </a:p>
        </p:txBody>
      </p:sp>
    </p:spTree>
    <p:extLst>
      <p:ext uri="{BB962C8B-B14F-4D97-AF65-F5344CB8AC3E}">
        <p14:creationId xmlns:p14="http://schemas.microsoft.com/office/powerpoint/2010/main" xmlns="" val="26144491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421194"/>
            <a:ext cx="7886700" cy="1325563"/>
          </a:xfrm>
        </p:spPr>
        <p:txBody>
          <a:bodyPr/>
          <a:lstStyle/>
          <a:p>
            <a:r>
              <a:rPr lang="en-AU"/>
              <a:t>MONITORING</a:t>
            </a:r>
          </a:p>
        </p:txBody>
      </p:sp>
      <p:sp>
        <p:nvSpPr>
          <p:cNvPr id="3" name="Content Placeholder 2"/>
          <p:cNvSpPr>
            <a:spLocks noGrp="1"/>
          </p:cNvSpPr>
          <p:nvPr>
            <p:ph idx="1"/>
          </p:nvPr>
        </p:nvSpPr>
        <p:spPr>
          <a:xfrm>
            <a:off x="628650" y="2598358"/>
            <a:ext cx="7886700" cy="4351338"/>
          </a:xfrm>
        </p:spPr>
        <p:txBody>
          <a:bodyPr/>
          <a:lstStyle/>
          <a:p>
            <a:r>
              <a:rPr lang="en-US"/>
              <a:t>The goal of treatment is to reduce symptoms and improve quality of life. Treatment plans should account for patient expectations of pain relief and functional ability.</a:t>
            </a:r>
          </a:p>
          <a:p>
            <a:r>
              <a:rPr lang="en-US"/>
              <a:t> Monitoring of mood, pain, and function will help guide the treatment plan. A numeric pain scale can help quantify and measure any change in pain. The validated Quality of Life Scale is useful to monitor patient function.</a:t>
            </a:r>
          </a:p>
          <a:p>
            <a:r>
              <a:rPr lang="en-US"/>
              <a:t> The Patient Health Questionnaire-9 is another validated tool that is used to screen for and monitor depression symptoms.</a:t>
            </a:r>
          </a:p>
          <a:p>
            <a:endParaRPr lang="en-AU"/>
          </a:p>
        </p:txBody>
      </p:sp>
    </p:spTree>
    <p:extLst>
      <p:ext uri="{BB962C8B-B14F-4D97-AF65-F5344CB8AC3E}">
        <p14:creationId xmlns:p14="http://schemas.microsoft.com/office/powerpoint/2010/main" xmlns="" val="36042035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635135"/>
            <a:ext cx="7886700" cy="3541828"/>
          </a:xfrm>
        </p:spPr>
        <p:txBody>
          <a:bodyPr/>
          <a:lstStyle/>
          <a:p>
            <a:r>
              <a:rPr lang="en-US"/>
              <a:t>It usually is not possible to identify a single etiology or definitive cure for chronic pelvic pain.</a:t>
            </a:r>
          </a:p>
          <a:p>
            <a:endParaRPr lang="en-US" smtClean="0"/>
          </a:p>
          <a:p>
            <a:r>
              <a:rPr lang="en-US" smtClean="0"/>
              <a:t> </a:t>
            </a:r>
            <a:r>
              <a:rPr lang="en-US"/>
              <a:t>In at least one-half of cases, there are one or more associated entities, such as irritable bowel syndrome, interstitial cystitis/painful bladder syndrome, endometriosis, or pelvic adhesions.</a:t>
            </a:r>
          </a:p>
          <a:p>
            <a:endParaRPr lang="en-US" smtClean="0"/>
          </a:p>
          <a:p>
            <a:r>
              <a:rPr lang="en-US" smtClean="0"/>
              <a:t> </a:t>
            </a:r>
            <a:r>
              <a:rPr lang="en-US"/>
              <a:t>The presence of both endometriosis and interstitial cystitis is not unusual.</a:t>
            </a:r>
          </a:p>
          <a:p>
            <a:endParaRPr lang="en-US" dirty="0"/>
          </a:p>
        </p:txBody>
      </p:sp>
    </p:spTree>
    <p:extLst>
      <p:ext uri="{BB962C8B-B14F-4D97-AF65-F5344CB8AC3E}">
        <p14:creationId xmlns:p14="http://schemas.microsoft.com/office/powerpoint/2010/main" xmlns="" val="4193078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366538"/>
            <a:ext cx="7886700" cy="4351338"/>
          </a:xfrm>
        </p:spPr>
        <p:txBody>
          <a:bodyPr/>
          <a:lstStyle/>
          <a:p>
            <a:r>
              <a:rPr lang="en-US"/>
              <a:t>Comprehensive guidelines for the diagnosis and treatment of chronic pelvic pain have been developed by the European Association of Urology.</a:t>
            </a:r>
          </a:p>
          <a:p>
            <a:endParaRPr lang="en-US" smtClean="0"/>
          </a:p>
          <a:p>
            <a:r>
              <a:rPr lang="en-US" smtClean="0"/>
              <a:t> </a:t>
            </a:r>
            <a:r>
              <a:rPr lang="en-US"/>
              <a:t>They include a description of the current understanding of pathophysiology and psychosocial aspects, as well as classification, diagnosis, and treatment.</a:t>
            </a:r>
          </a:p>
          <a:p>
            <a:endParaRPr lang="en-AU"/>
          </a:p>
        </p:txBody>
      </p:sp>
    </p:spTree>
    <p:extLst>
      <p:ext uri="{BB962C8B-B14F-4D97-AF65-F5344CB8AC3E}">
        <p14:creationId xmlns:p14="http://schemas.microsoft.com/office/powerpoint/2010/main" xmlns="" val="23931635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070324"/>
            <a:ext cx="7886700" cy="4351338"/>
          </a:xfrm>
        </p:spPr>
        <p:txBody>
          <a:bodyPr/>
          <a:lstStyle/>
          <a:p>
            <a:r>
              <a:rPr lang="en-AU" smtClean="0"/>
              <a:t>in </a:t>
            </a:r>
            <a:r>
              <a:rPr lang="en-AU"/>
              <a:t>the absence of a single clear etiology, chronic pelvic pain can be conceptualized as a complex neuromuscular-psychosocial disorder consistent with a chronic regional pain syndrome (e.g., reflex sympathetic dystrophy) or functional somatic pain syndrome (e.g., irritable bowel syndrome, nonspecific chronic fatigue).</a:t>
            </a:r>
          </a:p>
          <a:p>
            <a:pPr>
              <a:buNone/>
            </a:pPr>
            <a:endParaRPr lang="en-AU" smtClean="0"/>
          </a:p>
          <a:p>
            <a:r>
              <a:rPr lang="en-AU" smtClean="0"/>
              <a:t>The </a:t>
            </a:r>
            <a:r>
              <a:rPr lang="en-AU"/>
              <a:t>pathophysiology is unclear, but it may include aspects of hyperesthesia/allodynia and pelvic floor dysfunction.</a:t>
            </a:r>
          </a:p>
          <a:p>
            <a:endParaRPr lang="en-AU"/>
          </a:p>
        </p:txBody>
      </p:sp>
    </p:spTree>
    <p:extLst>
      <p:ext uri="{BB962C8B-B14F-4D97-AF65-F5344CB8AC3E}">
        <p14:creationId xmlns:p14="http://schemas.microsoft.com/office/powerpoint/2010/main" xmlns="" val="11763978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289264"/>
            <a:ext cx="7886700" cy="4351338"/>
          </a:xfrm>
        </p:spPr>
        <p:txBody>
          <a:bodyPr/>
          <a:lstStyle/>
          <a:p>
            <a:r>
              <a:rPr lang="en-US"/>
              <a:t>The psychosocial context of the patient is important.</a:t>
            </a:r>
          </a:p>
          <a:p>
            <a:endParaRPr lang="en-US"/>
          </a:p>
          <a:p>
            <a:r>
              <a:rPr lang="en-US"/>
              <a:t> Nearly one-half of women seeking care for chronic pelvic pain report a history of sexual, physical, or emotional trauma, and about one-third have positive screening results for posttraumatic stress disorder.</a:t>
            </a:r>
          </a:p>
          <a:p>
            <a:endParaRPr lang="en-AU"/>
          </a:p>
        </p:txBody>
      </p:sp>
    </p:spTree>
    <p:extLst>
      <p:ext uri="{BB962C8B-B14F-4D97-AF65-F5344CB8AC3E}">
        <p14:creationId xmlns:p14="http://schemas.microsoft.com/office/powerpoint/2010/main" xmlns="" val="3056244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560" y="1620524"/>
            <a:ext cx="7886700" cy="1325563"/>
          </a:xfrm>
        </p:spPr>
        <p:txBody>
          <a:bodyPr/>
          <a:lstStyle/>
          <a:p>
            <a:r>
              <a:rPr lang="en-AU"/>
              <a:t>Evaluation</a:t>
            </a:r>
          </a:p>
        </p:txBody>
      </p:sp>
      <p:sp>
        <p:nvSpPr>
          <p:cNvPr id="3" name="Content Placeholder 2"/>
          <p:cNvSpPr>
            <a:spLocks noGrp="1"/>
          </p:cNvSpPr>
          <p:nvPr>
            <p:ph idx="1"/>
          </p:nvPr>
        </p:nvSpPr>
        <p:spPr>
          <a:xfrm>
            <a:off x="628650" y="2946087"/>
            <a:ext cx="7886700" cy="4351338"/>
          </a:xfrm>
        </p:spPr>
        <p:txBody>
          <a:bodyPr/>
          <a:lstStyle/>
          <a:p>
            <a:r>
              <a:rPr lang="en-US"/>
              <a:t>The International Pelvic Pain Society has developed a detailed history and physical examination form for evaluation of women with chronic pelvic pain .</a:t>
            </a:r>
          </a:p>
          <a:p>
            <a:r>
              <a:rPr lang="en-US"/>
              <a:t> It includes tools for quantification and mapping of pelvic pain, screening questionnaires, and an extensive review of the reproductive, urologic, and gastrointestinal systems. </a:t>
            </a:r>
            <a:endParaRPr lang="en-AU"/>
          </a:p>
        </p:txBody>
      </p:sp>
    </p:spTree>
    <p:extLst>
      <p:ext uri="{BB962C8B-B14F-4D97-AF65-F5344CB8AC3E}">
        <p14:creationId xmlns:p14="http://schemas.microsoft.com/office/powerpoint/2010/main" xmlns="" val="37905783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446951"/>
            <a:ext cx="7886700" cy="1325563"/>
          </a:xfrm>
        </p:spPr>
        <p:txBody>
          <a:bodyPr/>
          <a:lstStyle/>
          <a:p>
            <a:r>
              <a:rPr lang="en-AU"/>
              <a:t>HISTORY</a:t>
            </a:r>
          </a:p>
        </p:txBody>
      </p:sp>
      <p:sp>
        <p:nvSpPr>
          <p:cNvPr id="3" name="Content Placeholder 2"/>
          <p:cNvSpPr>
            <a:spLocks noGrp="1"/>
          </p:cNvSpPr>
          <p:nvPr>
            <p:ph idx="1"/>
          </p:nvPr>
        </p:nvSpPr>
        <p:spPr>
          <a:xfrm>
            <a:off x="512740" y="2649873"/>
            <a:ext cx="7886700" cy="4351338"/>
          </a:xfrm>
        </p:spPr>
        <p:txBody>
          <a:bodyPr/>
          <a:lstStyle/>
          <a:p>
            <a:r>
              <a:rPr lang="en-US"/>
              <a:t>The patient history should include questions about precipitating and alleviating factors; </a:t>
            </a:r>
          </a:p>
          <a:p>
            <a:r>
              <a:rPr lang="en-US"/>
              <a:t>association between pain and menses, sexual activity, urination, and defecation; and response to any prior treatments.</a:t>
            </a:r>
          </a:p>
          <a:p>
            <a:r>
              <a:rPr lang="en-US"/>
              <a:t> Pain mapping may be helpful; the patient should localize the pain on a visual representation of the body.</a:t>
            </a:r>
          </a:p>
          <a:p>
            <a:r>
              <a:rPr lang="en-US"/>
              <a:t> This may identify other areas where the patient experiences pain or may reveal a dermatomal distribution, suggesting a nonvisceral source.</a:t>
            </a:r>
          </a:p>
          <a:p>
            <a:endParaRPr lang="en-AU"/>
          </a:p>
        </p:txBody>
      </p:sp>
    </p:spTree>
    <p:extLst>
      <p:ext uri="{BB962C8B-B14F-4D97-AF65-F5344CB8AC3E}">
        <p14:creationId xmlns:p14="http://schemas.microsoft.com/office/powerpoint/2010/main" xmlns="" val="37743098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361</TotalTime>
  <Words>2166</Words>
  <Application>Microsoft Office PowerPoint</Application>
  <PresentationFormat>On-screen Show (4:3)</PresentationFormat>
  <Paragraphs>141</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Slide 1</vt:lpstr>
      <vt:lpstr>Slide 2</vt:lpstr>
      <vt:lpstr>Slide 3</vt:lpstr>
      <vt:lpstr>Slide 4</vt:lpstr>
      <vt:lpstr>Slide 5</vt:lpstr>
      <vt:lpstr>Slide 6</vt:lpstr>
      <vt:lpstr>Slide 7</vt:lpstr>
      <vt:lpstr>Evaluation</vt:lpstr>
      <vt:lpstr>HISTORY</vt:lpstr>
      <vt:lpstr>Slide 10</vt:lpstr>
      <vt:lpstr>Slide 11</vt:lpstr>
      <vt:lpstr>PHYSICAL EXAMINATION</vt:lpstr>
      <vt:lpstr>Slide 13</vt:lpstr>
      <vt:lpstr>Slide 14</vt:lpstr>
      <vt:lpstr>DIAGNOSTIC TESTING</vt:lpstr>
      <vt:lpstr>Slide 16</vt:lpstr>
      <vt:lpstr>Slide 17</vt:lpstr>
      <vt:lpstr>Slide 18</vt:lpstr>
      <vt:lpstr>Slide 19</vt:lpstr>
      <vt:lpstr>Treatment</vt:lpstr>
      <vt:lpstr>Slide 21</vt:lpstr>
      <vt:lpstr>MEDICATIONS</vt:lpstr>
      <vt:lpstr>Slide 23</vt:lpstr>
      <vt:lpstr>Slide 24</vt:lpstr>
      <vt:lpstr>Slide 25</vt:lpstr>
      <vt:lpstr>Slide 26</vt:lpstr>
      <vt:lpstr>Slide 27</vt:lpstr>
      <vt:lpstr>Slide 28</vt:lpstr>
      <vt:lpstr>SURGICAL INTERVENTIONS</vt:lpstr>
      <vt:lpstr>Slide 30</vt:lpstr>
      <vt:lpstr>PHYSICAL MODALITIES</vt:lpstr>
      <vt:lpstr>Slide 32</vt:lpstr>
      <vt:lpstr>BEHAVIORAL INTERVENTIONS</vt:lpstr>
      <vt:lpstr>Slide 34</vt:lpstr>
      <vt:lpstr>COMPLEMENTARY AND ALTERNATIVE THERAPIES</vt:lpstr>
      <vt:lpstr>MONITORING</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Sirang1</dc:creator>
  <cp:lastModifiedBy>doctor</cp:lastModifiedBy>
  <cp:revision>41</cp:revision>
  <dcterms:created xsi:type="dcterms:W3CDTF">2022-01-08T10:49:01Z</dcterms:created>
  <dcterms:modified xsi:type="dcterms:W3CDTF">2022-01-24T05:46:16Z</dcterms:modified>
</cp:coreProperties>
</file>