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</p:sldMasterIdLst>
  <p:notesMasterIdLst>
    <p:notesMasterId r:id="rId42"/>
  </p:notesMasterIdLst>
  <p:handoutMasterIdLst>
    <p:handoutMasterId r:id="rId43"/>
  </p:handoutMasterIdLst>
  <p:sldIdLst>
    <p:sldId id="399" r:id="rId3"/>
    <p:sldId id="364" r:id="rId4"/>
    <p:sldId id="258" r:id="rId5"/>
    <p:sldId id="366" r:id="rId6"/>
    <p:sldId id="356" r:id="rId7"/>
    <p:sldId id="357" r:id="rId8"/>
    <p:sldId id="361" r:id="rId9"/>
    <p:sldId id="419" r:id="rId10"/>
    <p:sldId id="420" r:id="rId11"/>
    <p:sldId id="421" r:id="rId12"/>
    <p:sldId id="378" r:id="rId13"/>
    <p:sldId id="386" r:id="rId14"/>
    <p:sldId id="263" r:id="rId15"/>
    <p:sldId id="367" r:id="rId16"/>
    <p:sldId id="422" r:id="rId17"/>
    <p:sldId id="423" r:id="rId18"/>
    <p:sldId id="424" r:id="rId19"/>
    <p:sldId id="410" r:id="rId20"/>
    <p:sldId id="368" r:id="rId21"/>
    <p:sldId id="407" r:id="rId22"/>
    <p:sldId id="372" r:id="rId23"/>
    <p:sldId id="380" r:id="rId24"/>
    <p:sldId id="360" r:id="rId25"/>
    <p:sldId id="363" r:id="rId26"/>
    <p:sldId id="371" r:id="rId27"/>
    <p:sldId id="369" r:id="rId28"/>
    <p:sldId id="374" r:id="rId29"/>
    <p:sldId id="400" r:id="rId30"/>
    <p:sldId id="411" r:id="rId31"/>
    <p:sldId id="412" r:id="rId32"/>
    <p:sldId id="413" r:id="rId33"/>
    <p:sldId id="414" r:id="rId34"/>
    <p:sldId id="415" r:id="rId35"/>
    <p:sldId id="416" r:id="rId36"/>
    <p:sldId id="417" r:id="rId37"/>
    <p:sldId id="418" r:id="rId38"/>
    <p:sldId id="307" r:id="rId39"/>
    <p:sldId id="381" r:id="rId40"/>
    <p:sldId id="382" r:id="rId41"/>
  </p:sldIdLst>
  <p:sldSz cx="9144000" cy="6858000" type="screen4x3"/>
  <p:notesSz cx="6761163" cy="9942513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3333FF"/>
    <a:srgbClr val="0099FF"/>
    <a:srgbClr val="0066CC"/>
    <a:srgbClr val="0099CC"/>
    <a:srgbClr val="3366CC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94" d="100"/>
          <a:sy n="94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6938E6-EB7B-451A-9AEE-4E0702035A43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F583B0CC-A7B8-4597-9931-85CB164E8548}">
      <dgm:prSet phldrT="[Text]"/>
      <dgm:spPr>
        <a:solidFill>
          <a:schemeClr val="bg1"/>
        </a:solidFill>
      </dgm:spPr>
      <dgm:t>
        <a:bodyPr/>
        <a:lstStyle/>
        <a:p>
          <a:pPr rtl="1"/>
          <a:r>
            <a:rPr lang="en-US" dirty="0">
              <a:solidFill>
                <a:srgbClr val="FF0000"/>
              </a:solidFill>
            </a:rPr>
            <a:t>YES</a:t>
          </a:r>
          <a:endParaRPr lang="fa-IR" dirty="0"/>
        </a:p>
      </dgm:t>
    </dgm:pt>
    <dgm:pt modelId="{C5C7B58B-A85B-4DFC-AD50-FFC96BC50C2A}" type="parTrans" cxnId="{233B081A-7620-40C7-AD97-EE627C32E57B}">
      <dgm:prSet/>
      <dgm:spPr>
        <a:ln>
          <a:solidFill>
            <a:schemeClr val="bg1"/>
          </a:solidFill>
        </a:ln>
      </dgm:spPr>
      <dgm:t>
        <a:bodyPr/>
        <a:lstStyle/>
        <a:p>
          <a:pPr rtl="1"/>
          <a:endParaRPr lang="fa-IR"/>
        </a:p>
      </dgm:t>
    </dgm:pt>
    <dgm:pt modelId="{34E4DD64-AB7E-469D-8391-82C732F757DB}" type="sibTrans" cxnId="{233B081A-7620-40C7-AD97-EE627C32E57B}">
      <dgm:prSet/>
      <dgm:spPr/>
      <dgm:t>
        <a:bodyPr/>
        <a:lstStyle/>
        <a:p>
          <a:pPr rtl="1"/>
          <a:endParaRPr lang="fa-IR"/>
        </a:p>
      </dgm:t>
    </dgm:pt>
    <dgm:pt modelId="{31A3054C-4A12-4F8E-B239-D9DF8B623DC7}" type="asst">
      <dgm:prSet phldrT="[Text]"/>
      <dgm:spPr>
        <a:solidFill>
          <a:schemeClr val="bg1"/>
        </a:solidFill>
      </dgm:spPr>
      <dgm:t>
        <a:bodyPr/>
        <a:lstStyle/>
        <a:p>
          <a:pPr rtl="1"/>
          <a:r>
            <a:rPr lang="en-US" dirty="0">
              <a:solidFill>
                <a:srgbClr val="FF0000"/>
              </a:solidFill>
            </a:rPr>
            <a:t>Low AMH</a:t>
          </a:r>
          <a:endParaRPr lang="fa-IR" dirty="0"/>
        </a:p>
      </dgm:t>
    </dgm:pt>
    <dgm:pt modelId="{5941639F-B0C8-459A-9B31-AF75732F95DB}" type="parTrans" cxnId="{06C9F612-4790-449A-9072-272ADE654788}">
      <dgm:prSet/>
      <dgm:spPr>
        <a:ln>
          <a:solidFill>
            <a:schemeClr val="bg1"/>
          </a:solidFill>
        </a:ln>
      </dgm:spPr>
      <dgm:t>
        <a:bodyPr/>
        <a:lstStyle/>
        <a:p>
          <a:pPr rtl="1"/>
          <a:endParaRPr lang="fa-IR"/>
        </a:p>
      </dgm:t>
    </dgm:pt>
    <dgm:pt modelId="{7357FE33-A4F8-461B-9F31-2955C07CEEBD}" type="sibTrans" cxnId="{06C9F612-4790-449A-9072-272ADE654788}">
      <dgm:prSet/>
      <dgm:spPr/>
      <dgm:t>
        <a:bodyPr/>
        <a:lstStyle/>
        <a:p>
          <a:pPr rtl="1"/>
          <a:endParaRPr lang="fa-IR"/>
        </a:p>
      </dgm:t>
    </dgm:pt>
    <dgm:pt modelId="{6901AE4C-C855-4272-88F3-EB99B7DB3EBE}">
      <dgm:prSet phldrT="[Text]"/>
      <dgm:spPr>
        <a:solidFill>
          <a:schemeClr val="bg1"/>
        </a:solidFill>
      </dgm:spPr>
      <dgm:t>
        <a:bodyPr/>
        <a:lstStyle/>
        <a:p>
          <a:pPr rtl="1"/>
          <a:r>
            <a:rPr lang="en-US" dirty="0">
              <a:solidFill>
                <a:srgbClr val="FF0000"/>
              </a:solidFill>
            </a:rPr>
            <a:t>Bilateral</a:t>
          </a:r>
          <a:endParaRPr lang="fa-IR" dirty="0"/>
        </a:p>
      </dgm:t>
    </dgm:pt>
    <dgm:pt modelId="{CA1EDB54-F62A-4E07-88F9-FE81D9E2E79B}" type="parTrans" cxnId="{48D46D28-7167-4550-ADCB-478878E0386D}">
      <dgm:prSet/>
      <dgm:spPr>
        <a:ln>
          <a:solidFill>
            <a:schemeClr val="bg1"/>
          </a:solidFill>
        </a:ln>
      </dgm:spPr>
      <dgm:t>
        <a:bodyPr/>
        <a:lstStyle/>
        <a:p>
          <a:pPr rtl="1"/>
          <a:endParaRPr lang="fa-IR"/>
        </a:p>
      </dgm:t>
    </dgm:pt>
    <dgm:pt modelId="{B2A51976-D555-4D38-9FF9-B8B25DB02465}" type="sibTrans" cxnId="{48D46D28-7167-4550-ADCB-478878E0386D}">
      <dgm:prSet/>
      <dgm:spPr/>
      <dgm:t>
        <a:bodyPr/>
        <a:lstStyle/>
        <a:p>
          <a:pPr rtl="1"/>
          <a:endParaRPr lang="fa-IR"/>
        </a:p>
      </dgm:t>
    </dgm:pt>
    <dgm:pt modelId="{B7311D32-D82D-407E-9D18-035573F7FC89}">
      <dgm:prSet phldrT="[Text]"/>
      <dgm:spPr>
        <a:solidFill>
          <a:schemeClr val="bg1"/>
        </a:solidFill>
      </dgm:spPr>
      <dgm:t>
        <a:bodyPr/>
        <a:lstStyle/>
        <a:p>
          <a:pPr rtl="1"/>
          <a:r>
            <a:rPr lang="en-US" dirty="0">
              <a:solidFill>
                <a:srgbClr val="FF0000"/>
              </a:solidFill>
            </a:rPr>
            <a:t>Recurrence</a:t>
          </a:r>
          <a:endParaRPr lang="fa-IR" dirty="0"/>
        </a:p>
      </dgm:t>
    </dgm:pt>
    <dgm:pt modelId="{B2BF5318-F04B-414E-8A14-80BAA2CB87EF}" type="parTrans" cxnId="{F00479C8-30EE-4C06-8ACA-A739029F3FD6}">
      <dgm:prSet/>
      <dgm:spPr>
        <a:ln>
          <a:solidFill>
            <a:schemeClr val="bg1"/>
          </a:solidFill>
        </a:ln>
      </dgm:spPr>
      <dgm:t>
        <a:bodyPr/>
        <a:lstStyle/>
        <a:p>
          <a:pPr rtl="1"/>
          <a:endParaRPr lang="fa-IR"/>
        </a:p>
      </dgm:t>
    </dgm:pt>
    <dgm:pt modelId="{68F970F6-895E-4751-A8C6-5A02DAAC4298}" type="sibTrans" cxnId="{F00479C8-30EE-4C06-8ACA-A739029F3FD6}">
      <dgm:prSet/>
      <dgm:spPr/>
      <dgm:t>
        <a:bodyPr/>
        <a:lstStyle/>
        <a:p>
          <a:pPr rtl="1"/>
          <a:endParaRPr lang="fa-IR"/>
        </a:p>
      </dgm:t>
    </dgm:pt>
    <dgm:pt modelId="{8A1E9DE2-9CCA-48E3-96FC-11F15D591668}">
      <dgm:prSet phldrT="[Text]"/>
      <dgm:spPr>
        <a:solidFill>
          <a:schemeClr val="bg1"/>
        </a:solidFill>
      </dgm:spPr>
      <dgm:t>
        <a:bodyPr/>
        <a:lstStyle/>
        <a:p>
          <a:pPr rtl="1"/>
          <a:r>
            <a:rPr lang="en-US" dirty="0">
              <a:solidFill>
                <a:srgbClr val="FF0000"/>
              </a:solidFill>
            </a:rPr>
            <a:t>Candidate for ART</a:t>
          </a:r>
          <a:endParaRPr lang="fa-IR" dirty="0"/>
        </a:p>
      </dgm:t>
    </dgm:pt>
    <dgm:pt modelId="{B20A24FB-24E2-4BC7-AEC8-E907CE4654CF}" type="parTrans" cxnId="{F412532F-4A3D-4866-BAC4-2D438B6F998B}">
      <dgm:prSet/>
      <dgm:spPr>
        <a:ln>
          <a:solidFill>
            <a:schemeClr val="bg1"/>
          </a:solidFill>
        </a:ln>
      </dgm:spPr>
      <dgm:t>
        <a:bodyPr/>
        <a:lstStyle/>
        <a:p>
          <a:pPr rtl="1"/>
          <a:endParaRPr lang="fa-IR"/>
        </a:p>
      </dgm:t>
    </dgm:pt>
    <dgm:pt modelId="{FAEB2045-A831-4760-B0D9-71F4A81202E0}" type="sibTrans" cxnId="{F412532F-4A3D-4866-BAC4-2D438B6F998B}">
      <dgm:prSet/>
      <dgm:spPr/>
      <dgm:t>
        <a:bodyPr/>
        <a:lstStyle/>
        <a:p>
          <a:pPr rtl="1"/>
          <a:endParaRPr lang="fa-IR"/>
        </a:p>
      </dgm:t>
    </dgm:pt>
    <dgm:pt modelId="{6D2AE7A4-AAD0-43EE-8C93-2852C19F3897}">
      <dgm:prSet/>
      <dgm:spPr>
        <a:solidFill>
          <a:schemeClr val="bg1"/>
        </a:solidFill>
      </dgm:spPr>
      <dgm:t>
        <a:bodyPr/>
        <a:lstStyle/>
        <a:p>
          <a:pPr rtl="1"/>
          <a:r>
            <a:rPr lang="en-US" dirty="0" err="1">
              <a:solidFill>
                <a:srgbClr val="FF0000"/>
              </a:solidFill>
            </a:rPr>
            <a:t>Sclerotherapy</a:t>
          </a:r>
          <a:endParaRPr lang="fa-IR" dirty="0"/>
        </a:p>
      </dgm:t>
    </dgm:pt>
    <dgm:pt modelId="{B6B916A1-0E70-42E0-866E-E4EB9C0F9038}" type="parTrans" cxnId="{5B0A7F02-F313-43C2-9FAE-BFB39C1F694D}">
      <dgm:prSet/>
      <dgm:spPr/>
      <dgm:t>
        <a:bodyPr/>
        <a:lstStyle/>
        <a:p>
          <a:pPr rtl="1"/>
          <a:endParaRPr lang="fa-IR"/>
        </a:p>
      </dgm:t>
    </dgm:pt>
    <dgm:pt modelId="{FB593E1E-A5D7-4CCE-B4FF-AFD234ED8900}" type="sibTrans" cxnId="{5B0A7F02-F313-43C2-9FAE-BFB39C1F694D}">
      <dgm:prSet/>
      <dgm:spPr/>
      <dgm:t>
        <a:bodyPr/>
        <a:lstStyle/>
        <a:p>
          <a:pPr rtl="1"/>
          <a:endParaRPr lang="fa-IR"/>
        </a:p>
      </dgm:t>
    </dgm:pt>
    <dgm:pt modelId="{82D168FC-C7C2-4873-8D42-65BA5D0DBA12}">
      <dgm:prSet/>
      <dgm:spPr>
        <a:solidFill>
          <a:schemeClr val="bg1"/>
        </a:solidFill>
      </dgm:spPr>
      <dgm:t>
        <a:bodyPr/>
        <a:lstStyle/>
        <a:p>
          <a:pPr rtl="1"/>
          <a:r>
            <a:rPr lang="en-US" dirty="0">
              <a:solidFill>
                <a:srgbClr val="FF0000"/>
              </a:solidFill>
            </a:rPr>
            <a:t>Normal AMH</a:t>
          </a:r>
          <a:endParaRPr lang="fa-IR" dirty="0"/>
        </a:p>
      </dgm:t>
    </dgm:pt>
    <dgm:pt modelId="{FC9594C8-0018-425A-ADF2-8F0B32207931}" type="parTrans" cxnId="{2ABDED54-4A26-4539-AD74-CAE43972DE19}">
      <dgm:prSet/>
      <dgm:spPr>
        <a:ln>
          <a:solidFill>
            <a:schemeClr val="bg1"/>
          </a:solidFill>
        </a:ln>
      </dgm:spPr>
      <dgm:t>
        <a:bodyPr/>
        <a:lstStyle/>
        <a:p>
          <a:pPr rtl="1"/>
          <a:endParaRPr lang="fa-IR"/>
        </a:p>
      </dgm:t>
    </dgm:pt>
    <dgm:pt modelId="{13DE46E5-45BC-4073-ABCF-126CC55993EB}" type="sibTrans" cxnId="{2ABDED54-4A26-4539-AD74-CAE43972DE19}">
      <dgm:prSet/>
      <dgm:spPr/>
      <dgm:t>
        <a:bodyPr/>
        <a:lstStyle/>
        <a:p>
          <a:pPr rtl="1"/>
          <a:endParaRPr lang="fa-IR"/>
        </a:p>
      </dgm:t>
    </dgm:pt>
    <dgm:pt modelId="{A1FEC7C9-E32A-42EA-A402-C60266EA176B}">
      <dgm:prSet/>
      <dgm:spPr>
        <a:solidFill>
          <a:schemeClr val="bg1"/>
        </a:solidFill>
      </dgm:spPr>
      <dgm:t>
        <a:bodyPr/>
        <a:lstStyle/>
        <a:p>
          <a:pPr rtl="1"/>
          <a:r>
            <a:rPr lang="en-US" dirty="0">
              <a:solidFill>
                <a:srgbClr val="FF0000"/>
              </a:solidFill>
            </a:rPr>
            <a:t>NO</a:t>
          </a:r>
          <a:endParaRPr lang="fa-IR" dirty="0"/>
        </a:p>
      </dgm:t>
    </dgm:pt>
    <dgm:pt modelId="{D501B752-07D5-49EF-ACD5-836680637713}" type="parTrans" cxnId="{DEFC76B4-AD9A-4B67-B3A2-3408C2891C3C}">
      <dgm:prSet/>
      <dgm:spPr>
        <a:ln>
          <a:solidFill>
            <a:schemeClr val="bg1"/>
          </a:solidFill>
        </a:ln>
      </dgm:spPr>
      <dgm:t>
        <a:bodyPr/>
        <a:lstStyle/>
        <a:p>
          <a:pPr rtl="1"/>
          <a:endParaRPr lang="fa-IR"/>
        </a:p>
      </dgm:t>
    </dgm:pt>
    <dgm:pt modelId="{715D6394-5117-405B-AD84-23D5C2671D8C}" type="sibTrans" cxnId="{DEFC76B4-AD9A-4B67-B3A2-3408C2891C3C}">
      <dgm:prSet/>
      <dgm:spPr/>
      <dgm:t>
        <a:bodyPr/>
        <a:lstStyle/>
        <a:p>
          <a:pPr rtl="1"/>
          <a:endParaRPr lang="fa-IR"/>
        </a:p>
      </dgm:t>
    </dgm:pt>
    <dgm:pt modelId="{294DDBC1-4EDD-4185-A62F-41CDC88DCED0}">
      <dgm:prSet/>
      <dgm:spPr>
        <a:solidFill>
          <a:schemeClr val="bg1"/>
        </a:solidFill>
      </dgm:spPr>
      <dgm:t>
        <a:bodyPr/>
        <a:lstStyle/>
        <a:p>
          <a:pPr rtl="1"/>
          <a:r>
            <a:rPr lang="en-US" dirty="0">
              <a:solidFill>
                <a:srgbClr val="FF0000"/>
              </a:solidFill>
            </a:rPr>
            <a:t>Unilateral</a:t>
          </a:r>
          <a:endParaRPr lang="fa-IR" dirty="0"/>
        </a:p>
      </dgm:t>
    </dgm:pt>
    <dgm:pt modelId="{D559C3D9-6124-4934-BE99-BC03DB5A098D}" type="parTrans" cxnId="{96F39E17-4E89-446A-A0BA-0D70FBAA5FC2}">
      <dgm:prSet/>
      <dgm:spPr>
        <a:ln>
          <a:solidFill>
            <a:schemeClr val="bg1"/>
          </a:solidFill>
        </a:ln>
      </dgm:spPr>
      <dgm:t>
        <a:bodyPr/>
        <a:lstStyle/>
        <a:p>
          <a:pPr rtl="1"/>
          <a:endParaRPr lang="fa-IR"/>
        </a:p>
      </dgm:t>
    </dgm:pt>
    <dgm:pt modelId="{B1FB9DC0-7D66-4F2A-9C78-2325CE1EDA66}" type="sibTrans" cxnId="{96F39E17-4E89-446A-A0BA-0D70FBAA5FC2}">
      <dgm:prSet/>
      <dgm:spPr/>
      <dgm:t>
        <a:bodyPr/>
        <a:lstStyle/>
        <a:p>
          <a:pPr rtl="1"/>
          <a:endParaRPr lang="fa-IR"/>
        </a:p>
      </dgm:t>
    </dgm:pt>
    <dgm:pt modelId="{5418CB46-3B21-4FAD-A878-19DFB214EB90}">
      <dgm:prSet/>
      <dgm:spPr>
        <a:solidFill>
          <a:schemeClr val="bg1"/>
        </a:solidFill>
      </dgm:spPr>
      <dgm:t>
        <a:bodyPr/>
        <a:lstStyle/>
        <a:p>
          <a:pPr rtl="1"/>
          <a:r>
            <a:rPr lang="en-US" dirty="0">
              <a:solidFill>
                <a:srgbClr val="FF0000"/>
              </a:solidFill>
            </a:rPr>
            <a:t>No previous surgery</a:t>
          </a:r>
          <a:endParaRPr lang="fa-IR" dirty="0"/>
        </a:p>
      </dgm:t>
    </dgm:pt>
    <dgm:pt modelId="{E234A6D2-DD61-4317-9E0B-829D62129EF8}" type="parTrans" cxnId="{CF25825C-6097-461B-A828-ABC4D5565680}">
      <dgm:prSet/>
      <dgm:spPr>
        <a:ln>
          <a:solidFill>
            <a:schemeClr val="bg1"/>
          </a:solidFill>
        </a:ln>
      </dgm:spPr>
      <dgm:t>
        <a:bodyPr/>
        <a:lstStyle/>
        <a:p>
          <a:pPr rtl="1"/>
          <a:endParaRPr lang="fa-IR"/>
        </a:p>
      </dgm:t>
    </dgm:pt>
    <dgm:pt modelId="{117DEB94-241E-4B88-BF1C-E7C857533C30}" type="sibTrans" cxnId="{CF25825C-6097-461B-A828-ABC4D5565680}">
      <dgm:prSet/>
      <dgm:spPr/>
      <dgm:t>
        <a:bodyPr/>
        <a:lstStyle/>
        <a:p>
          <a:pPr rtl="1"/>
          <a:endParaRPr lang="fa-IR"/>
        </a:p>
      </dgm:t>
    </dgm:pt>
    <dgm:pt modelId="{5D2E6C9C-16EF-4790-AD5A-48B8064D8D07}">
      <dgm:prSet custT="1"/>
      <dgm:spPr>
        <a:solidFill>
          <a:schemeClr val="bg1"/>
        </a:solidFill>
      </dgm:spPr>
      <dgm:t>
        <a:bodyPr/>
        <a:lstStyle/>
        <a:p>
          <a:pPr rtl="1"/>
          <a:r>
            <a:rPr lang="en-US" sz="2400" dirty="0">
              <a:solidFill>
                <a:srgbClr val="FF0000"/>
              </a:solidFill>
            </a:rPr>
            <a:t>Young</a:t>
          </a:r>
          <a:endParaRPr lang="fa-IR" sz="2400" dirty="0">
            <a:solidFill>
              <a:srgbClr val="FF0000"/>
            </a:solidFill>
          </a:endParaRPr>
        </a:p>
      </dgm:t>
    </dgm:pt>
    <dgm:pt modelId="{82B4C12E-EFA5-4970-B2F6-F9516F04B369}" type="parTrans" cxnId="{F95B4D1B-78F9-4EB4-AC02-9B0D617A1AE6}">
      <dgm:prSet/>
      <dgm:spPr>
        <a:ln>
          <a:solidFill>
            <a:schemeClr val="bg1"/>
          </a:solidFill>
        </a:ln>
      </dgm:spPr>
      <dgm:t>
        <a:bodyPr/>
        <a:lstStyle/>
        <a:p>
          <a:pPr rtl="1"/>
          <a:endParaRPr lang="fa-IR"/>
        </a:p>
      </dgm:t>
    </dgm:pt>
    <dgm:pt modelId="{3F507D52-0EC1-4E77-B055-598214DB5A74}" type="sibTrans" cxnId="{F95B4D1B-78F9-4EB4-AC02-9B0D617A1AE6}">
      <dgm:prSet/>
      <dgm:spPr/>
      <dgm:t>
        <a:bodyPr/>
        <a:lstStyle/>
        <a:p>
          <a:pPr rtl="1"/>
          <a:endParaRPr lang="fa-IR"/>
        </a:p>
      </dgm:t>
    </dgm:pt>
    <dgm:pt modelId="{7A4BCC2C-7DDA-4099-9B7E-3B6F74A380A8}" type="pres">
      <dgm:prSet presAssocID="{256938E6-EB7B-451A-9AEE-4E0702035A43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A23222-A56A-409A-BC7C-890AAA1D21CF}" type="pres">
      <dgm:prSet presAssocID="{6D2AE7A4-AAD0-43EE-8C93-2852C19F3897}" presName="root1" presStyleCnt="0"/>
      <dgm:spPr/>
    </dgm:pt>
    <dgm:pt modelId="{5CC4EBC3-6329-4E31-9DD6-BD4AE2EB0EC5}" type="pres">
      <dgm:prSet presAssocID="{6D2AE7A4-AAD0-43EE-8C93-2852C19F3897}" presName="LevelOneTextNode" presStyleLbl="node0" presStyleIdx="0" presStyleCnt="1" custScaleX="174078" custScaleY="101622" custLinFactNeighborX="-75777" custLinFactNeighborY="-4853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46583F-D77D-4E80-BBB7-BF81E468E5F4}" type="pres">
      <dgm:prSet presAssocID="{6D2AE7A4-AAD0-43EE-8C93-2852C19F3897}" presName="level2hierChild" presStyleCnt="0"/>
      <dgm:spPr/>
    </dgm:pt>
    <dgm:pt modelId="{25392C96-6B73-49FD-960E-729D9DDEFB83}" type="pres">
      <dgm:prSet presAssocID="{C5C7B58B-A85B-4DFC-AD50-FFC96BC50C2A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2063D1FF-2590-431E-8A2B-9D1B8DEF6381}" type="pres">
      <dgm:prSet presAssocID="{C5C7B58B-A85B-4DFC-AD50-FFC96BC50C2A}" presName="connTx" presStyleLbl="parChTrans1D2" presStyleIdx="0" presStyleCnt="2"/>
      <dgm:spPr/>
      <dgm:t>
        <a:bodyPr/>
        <a:lstStyle/>
        <a:p>
          <a:endParaRPr lang="en-US"/>
        </a:p>
      </dgm:t>
    </dgm:pt>
    <dgm:pt modelId="{907570A6-CCAA-4534-A4B6-174699C28CB1}" type="pres">
      <dgm:prSet presAssocID="{F583B0CC-A7B8-4597-9931-85CB164E8548}" presName="root2" presStyleCnt="0"/>
      <dgm:spPr/>
    </dgm:pt>
    <dgm:pt modelId="{26215D5D-5CB7-4FFE-A0C9-6F813AFDF411}" type="pres">
      <dgm:prSet presAssocID="{F583B0CC-A7B8-4597-9931-85CB164E8548}" presName="LevelTwoTextNode" presStyleLbl="node2" presStyleIdx="0" presStyleCnt="2" custLinFactNeighborX="-41479" custLinFactNeighborY="-5116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6E56AB9-82A5-410D-A1E8-931E3D3628DF}" type="pres">
      <dgm:prSet presAssocID="{F583B0CC-A7B8-4597-9931-85CB164E8548}" presName="level3hierChild" presStyleCnt="0"/>
      <dgm:spPr/>
    </dgm:pt>
    <dgm:pt modelId="{CFD79012-3BF2-4C60-8EE1-56594E031E5F}" type="pres">
      <dgm:prSet presAssocID="{5941639F-B0C8-459A-9B31-AF75732F95DB}" presName="conn2-1" presStyleLbl="parChTrans1D3" presStyleIdx="0" presStyleCnt="8"/>
      <dgm:spPr/>
      <dgm:t>
        <a:bodyPr/>
        <a:lstStyle/>
        <a:p>
          <a:endParaRPr lang="en-US"/>
        </a:p>
      </dgm:t>
    </dgm:pt>
    <dgm:pt modelId="{7D18EF2C-AB68-4DD9-975F-47C31B8B438E}" type="pres">
      <dgm:prSet presAssocID="{5941639F-B0C8-459A-9B31-AF75732F95DB}" presName="connTx" presStyleLbl="parChTrans1D3" presStyleIdx="0" presStyleCnt="8"/>
      <dgm:spPr/>
      <dgm:t>
        <a:bodyPr/>
        <a:lstStyle/>
        <a:p>
          <a:endParaRPr lang="en-US"/>
        </a:p>
      </dgm:t>
    </dgm:pt>
    <dgm:pt modelId="{D0EBB32B-D4D1-4C07-BA66-F090409286D2}" type="pres">
      <dgm:prSet presAssocID="{31A3054C-4A12-4F8E-B239-D9DF8B623DC7}" presName="root2" presStyleCnt="0"/>
      <dgm:spPr/>
    </dgm:pt>
    <dgm:pt modelId="{7D80FF00-2C1C-4D5A-B70A-B6E6C72ED696}" type="pres">
      <dgm:prSet presAssocID="{31A3054C-4A12-4F8E-B239-D9DF8B623DC7}" presName="LevelTwoTextNode" presStyleLbl="asst2" presStyleIdx="0" presStyleCnt="1" custScaleX="1787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854549-4123-40D8-A74A-B61AFBF28F7F}" type="pres">
      <dgm:prSet presAssocID="{31A3054C-4A12-4F8E-B239-D9DF8B623DC7}" presName="level3hierChild" presStyleCnt="0"/>
      <dgm:spPr/>
    </dgm:pt>
    <dgm:pt modelId="{0D027A17-AE23-4ED3-BA59-8A46541AD3E6}" type="pres">
      <dgm:prSet presAssocID="{CA1EDB54-F62A-4E07-88F9-FE81D9E2E79B}" presName="conn2-1" presStyleLbl="parChTrans1D3" presStyleIdx="1" presStyleCnt="8"/>
      <dgm:spPr/>
      <dgm:t>
        <a:bodyPr/>
        <a:lstStyle/>
        <a:p>
          <a:endParaRPr lang="en-US"/>
        </a:p>
      </dgm:t>
    </dgm:pt>
    <dgm:pt modelId="{013483DA-716C-43B4-B676-EA7913009F92}" type="pres">
      <dgm:prSet presAssocID="{CA1EDB54-F62A-4E07-88F9-FE81D9E2E79B}" presName="connTx" presStyleLbl="parChTrans1D3" presStyleIdx="1" presStyleCnt="8"/>
      <dgm:spPr/>
      <dgm:t>
        <a:bodyPr/>
        <a:lstStyle/>
        <a:p>
          <a:endParaRPr lang="en-US"/>
        </a:p>
      </dgm:t>
    </dgm:pt>
    <dgm:pt modelId="{3EDE74E8-6700-453B-BF6F-485A278E02CA}" type="pres">
      <dgm:prSet presAssocID="{6901AE4C-C855-4272-88F3-EB99B7DB3EBE}" presName="root2" presStyleCnt="0"/>
      <dgm:spPr/>
    </dgm:pt>
    <dgm:pt modelId="{D1666F9E-3012-4150-A9B5-829EAA449ED9}" type="pres">
      <dgm:prSet presAssocID="{6901AE4C-C855-4272-88F3-EB99B7DB3EBE}" presName="LevelTwoTextNode" presStyleLbl="node3" presStyleIdx="0" presStyleCnt="7" custScaleX="1787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97F6EC6-81B3-4791-9605-75CC395710A8}" type="pres">
      <dgm:prSet presAssocID="{6901AE4C-C855-4272-88F3-EB99B7DB3EBE}" presName="level3hierChild" presStyleCnt="0"/>
      <dgm:spPr/>
    </dgm:pt>
    <dgm:pt modelId="{751476AE-2FC0-4706-9A8B-DEC2D8378876}" type="pres">
      <dgm:prSet presAssocID="{B2BF5318-F04B-414E-8A14-80BAA2CB87EF}" presName="conn2-1" presStyleLbl="parChTrans1D3" presStyleIdx="2" presStyleCnt="8"/>
      <dgm:spPr/>
      <dgm:t>
        <a:bodyPr/>
        <a:lstStyle/>
        <a:p>
          <a:endParaRPr lang="en-US"/>
        </a:p>
      </dgm:t>
    </dgm:pt>
    <dgm:pt modelId="{EBA9E9DA-BEB9-4AB2-8890-C7F57FB642C0}" type="pres">
      <dgm:prSet presAssocID="{B2BF5318-F04B-414E-8A14-80BAA2CB87EF}" presName="connTx" presStyleLbl="parChTrans1D3" presStyleIdx="2" presStyleCnt="8"/>
      <dgm:spPr/>
      <dgm:t>
        <a:bodyPr/>
        <a:lstStyle/>
        <a:p>
          <a:endParaRPr lang="en-US"/>
        </a:p>
      </dgm:t>
    </dgm:pt>
    <dgm:pt modelId="{0DDAEB2E-2308-4332-8794-F9F6CA187DF4}" type="pres">
      <dgm:prSet presAssocID="{B7311D32-D82D-407E-9D18-035573F7FC89}" presName="root2" presStyleCnt="0"/>
      <dgm:spPr/>
    </dgm:pt>
    <dgm:pt modelId="{BA4AB256-1359-4EBE-8208-54EDF7399701}" type="pres">
      <dgm:prSet presAssocID="{B7311D32-D82D-407E-9D18-035573F7FC89}" presName="LevelTwoTextNode" presStyleLbl="node3" presStyleIdx="1" presStyleCnt="7" custScaleX="1787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C5A549-E012-4DB6-AC7C-36F836BE238B}" type="pres">
      <dgm:prSet presAssocID="{B7311D32-D82D-407E-9D18-035573F7FC89}" presName="level3hierChild" presStyleCnt="0"/>
      <dgm:spPr/>
    </dgm:pt>
    <dgm:pt modelId="{5BD748DF-7C26-4DA6-B56F-8AF006E995DB}" type="pres">
      <dgm:prSet presAssocID="{B20A24FB-24E2-4BC7-AEC8-E907CE4654CF}" presName="conn2-1" presStyleLbl="parChTrans1D3" presStyleIdx="3" presStyleCnt="8"/>
      <dgm:spPr/>
      <dgm:t>
        <a:bodyPr/>
        <a:lstStyle/>
        <a:p>
          <a:endParaRPr lang="en-US"/>
        </a:p>
      </dgm:t>
    </dgm:pt>
    <dgm:pt modelId="{57F7FDC1-9894-454E-A58F-52B6828C63DD}" type="pres">
      <dgm:prSet presAssocID="{B20A24FB-24E2-4BC7-AEC8-E907CE4654CF}" presName="connTx" presStyleLbl="parChTrans1D3" presStyleIdx="3" presStyleCnt="8"/>
      <dgm:spPr/>
      <dgm:t>
        <a:bodyPr/>
        <a:lstStyle/>
        <a:p>
          <a:endParaRPr lang="en-US"/>
        </a:p>
      </dgm:t>
    </dgm:pt>
    <dgm:pt modelId="{A3EC18B6-3387-49B5-AF7C-350BFFA62B97}" type="pres">
      <dgm:prSet presAssocID="{8A1E9DE2-9CCA-48E3-96FC-11F15D591668}" presName="root2" presStyleCnt="0"/>
      <dgm:spPr/>
    </dgm:pt>
    <dgm:pt modelId="{2B9D0A05-E215-4132-8868-EA27DDFF2E46}" type="pres">
      <dgm:prSet presAssocID="{8A1E9DE2-9CCA-48E3-96FC-11F15D591668}" presName="LevelTwoTextNode" presStyleLbl="node3" presStyleIdx="2" presStyleCnt="7" custScaleX="1787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6BFCA6-2FD2-41FD-9141-B55E08C9E03B}" type="pres">
      <dgm:prSet presAssocID="{8A1E9DE2-9CCA-48E3-96FC-11F15D591668}" presName="level3hierChild" presStyleCnt="0"/>
      <dgm:spPr/>
    </dgm:pt>
    <dgm:pt modelId="{C2FBCEC8-5DE8-435D-8D80-C65A3A700B45}" type="pres">
      <dgm:prSet presAssocID="{D501B752-07D5-49EF-ACD5-836680637713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0794F953-E589-43F5-AA47-95BBFA34952B}" type="pres">
      <dgm:prSet presAssocID="{D501B752-07D5-49EF-ACD5-836680637713}" presName="connTx" presStyleLbl="parChTrans1D2" presStyleIdx="1" presStyleCnt="2"/>
      <dgm:spPr/>
      <dgm:t>
        <a:bodyPr/>
        <a:lstStyle/>
        <a:p>
          <a:endParaRPr lang="en-US"/>
        </a:p>
      </dgm:t>
    </dgm:pt>
    <dgm:pt modelId="{7F436060-054B-4832-8F65-08FC4A9091D0}" type="pres">
      <dgm:prSet presAssocID="{A1FEC7C9-E32A-42EA-A402-C60266EA176B}" presName="root2" presStyleCnt="0"/>
      <dgm:spPr/>
    </dgm:pt>
    <dgm:pt modelId="{C39ACDE1-FEA0-48E2-8746-86D6C53B95C6}" type="pres">
      <dgm:prSet presAssocID="{A1FEC7C9-E32A-42EA-A402-C60266EA176B}" presName="LevelTwoTextNode" presStyleLbl="node2" presStyleIdx="1" presStyleCnt="2" custLinFactNeighborX="-42128" custLinFactNeighborY="7389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0D6ADB9-F7A9-4F9D-B136-D1F884D7E7E1}" type="pres">
      <dgm:prSet presAssocID="{A1FEC7C9-E32A-42EA-A402-C60266EA176B}" presName="level3hierChild" presStyleCnt="0"/>
      <dgm:spPr/>
    </dgm:pt>
    <dgm:pt modelId="{B2FADD7E-6B73-47FC-ACB7-4D981EC5A1DD}" type="pres">
      <dgm:prSet presAssocID="{FC9594C8-0018-425A-ADF2-8F0B32207931}" presName="conn2-1" presStyleLbl="parChTrans1D3" presStyleIdx="4" presStyleCnt="8"/>
      <dgm:spPr/>
      <dgm:t>
        <a:bodyPr/>
        <a:lstStyle/>
        <a:p>
          <a:endParaRPr lang="en-US"/>
        </a:p>
      </dgm:t>
    </dgm:pt>
    <dgm:pt modelId="{16A413CB-B574-44E0-9796-7325BE9914A4}" type="pres">
      <dgm:prSet presAssocID="{FC9594C8-0018-425A-ADF2-8F0B32207931}" presName="connTx" presStyleLbl="parChTrans1D3" presStyleIdx="4" presStyleCnt="8"/>
      <dgm:spPr/>
      <dgm:t>
        <a:bodyPr/>
        <a:lstStyle/>
        <a:p>
          <a:endParaRPr lang="en-US"/>
        </a:p>
      </dgm:t>
    </dgm:pt>
    <dgm:pt modelId="{DE6A2D47-76EC-484E-916F-D47986E6221B}" type="pres">
      <dgm:prSet presAssocID="{82D168FC-C7C2-4873-8D42-65BA5D0DBA12}" presName="root2" presStyleCnt="0"/>
      <dgm:spPr/>
    </dgm:pt>
    <dgm:pt modelId="{3D15625A-600A-45E0-9BA5-1E0E84903BA6}" type="pres">
      <dgm:prSet presAssocID="{82D168FC-C7C2-4873-8D42-65BA5D0DBA12}" presName="LevelTwoTextNode" presStyleLbl="node3" presStyleIdx="3" presStyleCnt="7" custScaleX="1787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D3556F-8F50-46A6-B1AC-DA182FA27D98}" type="pres">
      <dgm:prSet presAssocID="{82D168FC-C7C2-4873-8D42-65BA5D0DBA12}" presName="level3hierChild" presStyleCnt="0"/>
      <dgm:spPr/>
    </dgm:pt>
    <dgm:pt modelId="{39081FAE-429F-4AE4-A3AA-33066638CF87}" type="pres">
      <dgm:prSet presAssocID="{D559C3D9-6124-4934-BE99-BC03DB5A098D}" presName="conn2-1" presStyleLbl="parChTrans1D3" presStyleIdx="5" presStyleCnt="8"/>
      <dgm:spPr/>
      <dgm:t>
        <a:bodyPr/>
        <a:lstStyle/>
        <a:p>
          <a:endParaRPr lang="en-US"/>
        </a:p>
      </dgm:t>
    </dgm:pt>
    <dgm:pt modelId="{F85754A2-3390-46E4-A442-F654DF626ABE}" type="pres">
      <dgm:prSet presAssocID="{D559C3D9-6124-4934-BE99-BC03DB5A098D}" presName="connTx" presStyleLbl="parChTrans1D3" presStyleIdx="5" presStyleCnt="8"/>
      <dgm:spPr/>
      <dgm:t>
        <a:bodyPr/>
        <a:lstStyle/>
        <a:p>
          <a:endParaRPr lang="en-US"/>
        </a:p>
      </dgm:t>
    </dgm:pt>
    <dgm:pt modelId="{C4D0D56D-188D-44C1-B8D7-3AA684020A33}" type="pres">
      <dgm:prSet presAssocID="{294DDBC1-4EDD-4185-A62F-41CDC88DCED0}" presName="root2" presStyleCnt="0"/>
      <dgm:spPr/>
    </dgm:pt>
    <dgm:pt modelId="{683DDE2D-BA12-4B8B-8B7D-BD875A80B8E0}" type="pres">
      <dgm:prSet presAssocID="{294DDBC1-4EDD-4185-A62F-41CDC88DCED0}" presName="LevelTwoTextNode" presStyleLbl="node3" presStyleIdx="4" presStyleCnt="7" custScaleX="1787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3FB321-EECF-423F-A554-0B314C028499}" type="pres">
      <dgm:prSet presAssocID="{294DDBC1-4EDD-4185-A62F-41CDC88DCED0}" presName="level3hierChild" presStyleCnt="0"/>
      <dgm:spPr/>
    </dgm:pt>
    <dgm:pt modelId="{7CB853FB-8820-4B51-8CC9-0FCFD66AA183}" type="pres">
      <dgm:prSet presAssocID="{E234A6D2-DD61-4317-9E0B-829D62129EF8}" presName="conn2-1" presStyleLbl="parChTrans1D3" presStyleIdx="6" presStyleCnt="8"/>
      <dgm:spPr/>
      <dgm:t>
        <a:bodyPr/>
        <a:lstStyle/>
        <a:p>
          <a:endParaRPr lang="en-US"/>
        </a:p>
      </dgm:t>
    </dgm:pt>
    <dgm:pt modelId="{56DED3C1-A181-4929-BB48-7BE572B32819}" type="pres">
      <dgm:prSet presAssocID="{E234A6D2-DD61-4317-9E0B-829D62129EF8}" presName="connTx" presStyleLbl="parChTrans1D3" presStyleIdx="6" presStyleCnt="8"/>
      <dgm:spPr/>
      <dgm:t>
        <a:bodyPr/>
        <a:lstStyle/>
        <a:p>
          <a:endParaRPr lang="en-US"/>
        </a:p>
      </dgm:t>
    </dgm:pt>
    <dgm:pt modelId="{39103339-E83E-4315-BE43-921B645503C9}" type="pres">
      <dgm:prSet presAssocID="{5418CB46-3B21-4FAD-A878-19DFB214EB90}" presName="root2" presStyleCnt="0"/>
      <dgm:spPr/>
    </dgm:pt>
    <dgm:pt modelId="{AFA44C8B-90DD-43CD-AF99-DD83E688B85F}" type="pres">
      <dgm:prSet presAssocID="{5418CB46-3B21-4FAD-A878-19DFB214EB90}" presName="LevelTwoTextNode" presStyleLbl="node3" presStyleIdx="5" presStyleCnt="7" custScaleX="1772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2EA9824-8DCC-4472-88A8-9EDF2BFE5CD6}" type="pres">
      <dgm:prSet presAssocID="{5418CB46-3B21-4FAD-A878-19DFB214EB90}" presName="level3hierChild" presStyleCnt="0"/>
      <dgm:spPr/>
    </dgm:pt>
    <dgm:pt modelId="{7FAF0A1D-4F10-46C3-93F1-95D28CBDBEC9}" type="pres">
      <dgm:prSet presAssocID="{82B4C12E-EFA5-4970-B2F6-F9516F04B369}" presName="conn2-1" presStyleLbl="parChTrans1D3" presStyleIdx="7" presStyleCnt="8"/>
      <dgm:spPr/>
      <dgm:t>
        <a:bodyPr/>
        <a:lstStyle/>
        <a:p>
          <a:endParaRPr lang="en-US"/>
        </a:p>
      </dgm:t>
    </dgm:pt>
    <dgm:pt modelId="{59929E73-21AC-4078-9565-C58E9D61DC4A}" type="pres">
      <dgm:prSet presAssocID="{82B4C12E-EFA5-4970-B2F6-F9516F04B369}" presName="connTx" presStyleLbl="parChTrans1D3" presStyleIdx="7" presStyleCnt="8"/>
      <dgm:spPr/>
      <dgm:t>
        <a:bodyPr/>
        <a:lstStyle/>
        <a:p>
          <a:endParaRPr lang="en-US"/>
        </a:p>
      </dgm:t>
    </dgm:pt>
    <dgm:pt modelId="{33F84C57-31F7-4CD5-BEB5-7CD55DBD976B}" type="pres">
      <dgm:prSet presAssocID="{5D2E6C9C-16EF-4790-AD5A-48B8064D8D07}" presName="root2" presStyleCnt="0"/>
      <dgm:spPr/>
    </dgm:pt>
    <dgm:pt modelId="{9A8620C5-AF36-45C9-992F-4B57E78EA580}" type="pres">
      <dgm:prSet presAssocID="{5D2E6C9C-16EF-4790-AD5A-48B8064D8D07}" presName="LevelTwoTextNode" presStyleLbl="node3" presStyleIdx="6" presStyleCnt="7" custScaleX="17579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AB33BFF-7913-4947-97F8-E8AEEC13EF59}" type="pres">
      <dgm:prSet presAssocID="{5D2E6C9C-16EF-4790-AD5A-48B8064D8D07}" presName="level3hierChild" presStyleCnt="0"/>
      <dgm:spPr/>
    </dgm:pt>
  </dgm:ptLst>
  <dgm:cxnLst>
    <dgm:cxn modelId="{F95B4D1B-78F9-4EB4-AC02-9B0D617A1AE6}" srcId="{A1FEC7C9-E32A-42EA-A402-C60266EA176B}" destId="{5D2E6C9C-16EF-4790-AD5A-48B8064D8D07}" srcOrd="3" destOrd="0" parTransId="{82B4C12E-EFA5-4970-B2F6-F9516F04B369}" sibTransId="{3F507D52-0EC1-4E77-B055-598214DB5A74}"/>
    <dgm:cxn modelId="{BB6E8ED2-5D5B-4BD2-810A-D0638812A7D9}" type="presOf" srcId="{E234A6D2-DD61-4317-9E0B-829D62129EF8}" destId="{7CB853FB-8820-4B51-8CC9-0FCFD66AA183}" srcOrd="0" destOrd="0" presId="urn:microsoft.com/office/officeart/2005/8/layout/hierarchy2"/>
    <dgm:cxn modelId="{B8DA7188-9A8B-4636-A7A9-453F07D6AFB4}" type="presOf" srcId="{5418CB46-3B21-4FAD-A878-19DFB214EB90}" destId="{AFA44C8B-90DD-43CD-AF99-DD83E688B85F}" srcOrd="0" destOrd="0" presId="urn:microsoft.com/office/officeart/2005/8/layout/hierarchy2"/>
    <dgm:cxn modelId="{233B081A-7620-40C7-AD97-EE627C32E57B}" srcId="{6D2AE7A4-AAD0-43EE-8C93-2852C19F3897}" destId="{F583B0CC-A7B8-4597-9931-85CB164E8548}" srcOrd="0" destOrd="0" parTransId="{C5C7B58B-A85B-4DFC-AD50-FFC96BC50C2A}" sibTransId="{34E4DD64-AB7E-469D-8391-82C732F757DB}"/>
    <dgm:cxn modelId="{A656434E-4F7F-42F2-A92E-C9ADE6C9DF88}" type="presOf" srcId="{82B4C12E-EFA5-4970-B2F6-F9516F04B369}" destId="{7FAF0A1D-4F10-46C3-93F1-95D28CBDBEC9}" srcOrd="0" destOrd="0" presId="urn:microsoft.com/office/officeart/2005/8/layout/hierarchy2"/>
    <dgm:cxn modelId="{8443E1E1-53DD-4EDD-9A8F-FFEC7DBC7054}" type="presOf" srcId="{D559C3D9-6124-4934-BE99-BC03DB5A098D}" destId="{F85754A2-3390-46E4-A442-F654DF626ABE}" srcOrd="1" destOrd="0" presId="urn:microsoft.com/office/officeart/2005/8/layout/hierarchy2"/>
    <dgm:cxn modelId="{CF25825C-6097-461B-A828-ABC4D5565680}" srcId="{A1FEC7C9-E32A-42EA-A402-C60266EA176B}" destId="{5418CB46-3B21-4FAD-A878-19DFB214EB90}" srcOrd="2" destOrd="0" parTransId="{E234A6D2-DD61-4317-9E0B-829D62129EF8}" sibTransId="{117DEB94-241E-4B88-BF1C-E7C857533C30}"/>
    <dgm:cxn modelId="{826EA282-12CD-4636-9308-A75107A8DDE0}" type="presOf" srcId="{D559C3D9-6124-4934-BE99-BC03DB5A098D}" destId="{39081FAE-429F-4AE4-A3AA-33066638CF87}" srcOrd="0" destOrd="0" presId="urn:microsoft.com/office/officeart/2005/8/layout/hierarchy2"/>
    <dgm:cxn modelId="{D013C292-10CD-40B3-9FEC-BAB66D66C4B1}" type="presOf" srcId="{C5C7B58B-A85B-4DFC-AD50-FFC96BC50C2A}" destId="{2063D1FF-2590-431E-8A2B-9D1B8DEF6381}" srcOrd="1" destOrd="0" presId="urn:microsoft.com/office/officeart/2005/8/layout/hierarchy2"/>
    <dgm:cxn modelId="{DEFC76B4-AD9A-4B67-B3A2-3408C2891C3C}" srcId="{6D2AE7A4-AAD0-43EE-8C93-2852C19F3897}" destId="{A1FEC7C9-E32A-42EA-A402-C60266EA176B}" srcOrd="1" destOrd="0" parTransId="{D501B752-07D5-49EF-ACD5-836680637713}" sibTransId="{715D6394-5117-405B-AD84-23D5C2671D8C}"/>
    <dgm:cxn modelId="{E98F3D3F-439D-4C89-9E66-D60D81151C33}" type="presOf" srcId="{C5C7B58B-A85B-4DFC-AD50-FFC96BC50C2A}" destId="{25392C96-6B73-49FD-960E-729D9DDEFB83}" srcOrd="0" destOrd="0" presId="urn:microsoft.com/office/officeart/2005/8/layout/hierarchy2"/>
    <dgm:cxn modelId="{96F39E17-4E89-446A-A0BA-0D70FBAA5FC2}" srcId="{A1FEC7C9-E32A-42EA-A402-C60266EA176B}" destId="{294DDBC1-4EDD-4185-A62F-41CDC88DCED0}" srcOrd="1" destOrd="0" parTransId="{D559C3D9-6124-4934-BE99-BC03DB5A098D}" sibTransId="{B1FB9DC0-7D66-4F2A-9C78-2325CE1EDA66}"/>
    <dgm:cxn modelId="{D0607295-7ED2-4EAC-951B-B639128B0590}" type="presOf" srcId="{5D2E6C9C-16EF-4790-AD5A-48B8064D8D07}" destId="{9A8620C5-AF36-45C9-992F-4B57E78EA580}" srcOrd="0" destOrd="0" presId="urn:microsoft.com/office/officeart/2005/8/layout/hierarchy2"/>
    <dgm:cxn modelId="{BEDF51A5-7EA6-4F0C-A82E-D6B59021866E}" type="presOf" srcId="{A1FEC7C9-E32A-42EA-A402-C60266EA176B}" destId="{C39ACDE1-FEA0-48E2-8746-86D6C53B95C6}" srcOrd="0" destOrd="0" presId="urn:microsoft.com/office/officeart/2005/8/layout/hierarchy2"/>
    <dgm:cxn modelId="{687068EE-116B-4D2B-90CC-7FE24F1DE51C}" type="presOf" srcId="{8A1E9DE2-9CCA-48E3-96FC-11F15D591668}" destId="{2B9D0A05-E215-4132-8868-EA27DDFF2E46}" srcOrd="0" destOrd="0" presId="urn:microsoft.com/office/officeart/2005/8/layout/hierarchy2"/>
    <dgm:cxn modelId="{2B703F8A-1B83-4C33-AC36-8FE034F054E8}" type="presOf" srcId="{B2BF5318-F04B-414E-8A14-80BAA2CB87EF}" destId="{EBA9E9DA-BEB9-4AB2-8890-C7F57FB642C0}" srcOrd="1" destOrd="0" presId="urn:microsoft.com/office/officeart/2005/8/layout/hierarchy2"/>
    <dgm:cxn modelId="{48D46D28-7167-4550-ADCB-478878E0386D}" srcId="{F583B0CC-A7B8-4597-9931-85CB164E8548}" destId="{6901AE4C-C855-4272-88F3-EB99B7DB3EBE}" srcOrd="1" destOrd="0" parTransId="{CA1EDB54-F62A-4E07-88F9-FE81D9E2E79B}" sibTransId="{B2A51976-D555-4D38-9FF9-B8B25DB02465}"/>
    <dgm:cxn modelId="{93A2342B-AB3A-41CA-8D67-9AE08BE21D07}" type="presOf" srcId="{FC9594C8-0018-425A-ADF2-8F0B32207931}" destId="{B2FADD7E-6B73-47FC-ACB7-4D981EC5A1DD}" srcOrd="0" destOrd="0" presId="urn:microsoft.com/office/officeart/2005/8/layout/hierarchy2"/>
    <dgm:cxn modelId="{2ABDED54-4A26-4539-AD74-CAE43972DE19}" srcId="{A1FEC7C9-E32A-42EA-A402-C60266EA176B}" destId="{82D168FC-C7C2-4873-8D42-65BA5D0DBA12}" srcOrd="0" destOrd="0" parTransId="{FC9594C8-0018-425A-ADF2-8F0B32207931}" sibTransId="{13DE46E5-45BC-4073-ABCF-126CC55993EB}"/>
    <dgm:cxn modelId="{26202DE1-6356-4652-8066-FE9E2B0A4045}" type="presOf" srcId="{5941639F-B0C8-459A-9B31-AF75732F95DB}" destId="{CFD79012-3BF2-4C60-8EE1-56594E031E5F}" srcOrd="0" destOrd="0" presId="urn:microsoft.com/office/officeart/2005/8/layout/hierarchy2"/>
    <dgm:cxn modelId="{9DE697FE-40EC-4896-B875-1D160EA9E4C1}" type="presOf" srcId="{D501B752-07D5-49EF-ACD5-836680637713}" destId="{C2FBCEC8-5DE8-435D-8D80-C65A3A700B45}" srcOrd="0" destOrd="0" presId="urn:microsoft.com/office/officeart/2005/8/layout/hierarchy2"/>
    <dgm:cxn modelId="{5853DE6C-E6A9-4912-B68A-A10EB62376C5}" type="presOf" srcId="{CA1EDB54-F62A-4E07-88F9-FE81D9E2E79B}" destId="{0D027A17-AE23-4ED3-BA59-8A46541AD3E6}" srcOrd="0" destOrd="0" presId="urn:microsoft.com/office/officeart/2005/8/layout/hierarchy2"/>
    <dgm:cxn modelId="{E9B482CC-F2D1-4F27-98D6-EB012977F350}" type="presOf" srcId="{D501B752-07D5-49EF-ACD5-836680637713}" destId="{0794F953-E589-43F5-AA47-95BBFA34952B}" srcOrd="1" destOrd="0" presId="urn:microsoft.com/office/officeart/2005/8/layout/hierarchy2"/>
    <dgm:cxn modelId="{7EA9EE7F-C20D-40BA-85C1-65D5969D510A}" type="presOf" srcId="{F583B0CC-A7B8-4597-9931-85CB164E8548}" destId="{26215D5D-5CB7-4FFE-A0C9-6F813AFDF411}" srcOrd="0" destOrd="0" presId="urn:microsoft.com/office/officeart/2005/8/layout/hierarchy2"/>
    <dgm:cxn modelId="{B969B2A3-A1E1-4F00-8940-E095E46A9903}" type="presOf" srcId="{B20A24FB-24E2-4BC7-AEC8-E907CE4654CF}" destId="{5BD748DF-7C26-4DA6-B56F-8AF006E995DB}" srcOrd="0" destOrd="0" presId="urn:microsoft.com/office/officeart/2005/8/layout/hierarchy2"/>
    <dgm:cxn modelId="{C82373BC-82F1-4285-B51E-0D04A733B3E7}" type="presOf" srcId="{82B4C12E-EFA5-4970-B2F6-F9516F04B369}" destId="{59929E73-21AC-4078-9565-C58E9D61DC4A}" srcOrd="1" destOrd="0" presId="urn:microsoft.com/office/officeart/2005/8/layout/hierarchy2"/>
    <dgm:cxn modelId="{6C5DEBF5-452B-4EC6-AB41-FF87749BC123}" type="presOf" srcId="{256938E6-EB7B-451A-9AEE-4E0702035A43}" destId="{7A4BCC2C-7DDA-4099-9B7E-3B6F74A380A8}" srcOrd="0" destOrd="0" presId="urn:microsoft.com/office/officeart/2005/8/layout/hierarchy2"/>
    <dgm:cxn modelId="{D6776E60-6C74-4769-BE97-07F9C8D5CD72}" type="presOf" srcId="{B2BF5318-F04B-414E-8A14-80BAA2CB87EF}" destId="{751476AE-2FC0-4706-9A8B-DEC2D8378876}" srcOrd="0" destOrd="0" presId="urn:microsoft.com/office/officeart/2005/8/layout/hierarchy2"/>
    <dgm:cxn modelId="{F412532F-4A3D-4866-BAC4-2D438B6F998B}" srcId="{F583B0CC-A7B8-4597-9931-85CB164E8548}" destId="{8A1E9DE2-9CCA-48E3-96FC-11F15D591668}" srcOrd="3" destOrd="0" parTransId="{B20A24FB-24E2-4BC7-AEC8-E907CE4654CF}" sibTransId="{FAEB2045-A831-4760-B0D9-71F4A81202E0}"/>
    <dgm:cxn modelId="{71424CD3-9F98-4E8A-BCD3-A813522A64B6}" type="presOf" srcId="{82D168FC-C7C2-4873-8D42-65BA5D0DBA12}" destId="{3D15625A-600A-45E0-9BA5-1E0E84903BA6}" srcOrd="0" destOrd="0" presId="urn:microsoft.com/office/officeart/2005/8/layout/hierarchy2"/>
    <dgm:cxn modelId="{0DD0BD4F-5420-40B6-BC40-3C409CEB4476}" type="presOf" srcId="{294DDBC1-4EDD-4185-A62F-41CDC88DCED0}" destId="{683DDE2D-BA12-4B8B-8B7D-BD875A80B8E0}" srcOrd="0" destOrd="0" presId="urn:microsoft.com/office/officeart/2005/8/layout/hierarchy2"/>
    <dgm:cxn modelId="{3526C88F-4FFE-49CE-B5C7-6CBB18137732}" type="presOf" srcId="{CA1EDB54-F62A-4E07-88F9-FE81D9E2E79B}" destId="{013483DA-716C-43B4-B676-EA7913009F92}" srcOrd="1" destOrd="0" presId="urn:microsoft.com/office/officeart/2005/8/layout/hierarchy2"/>
    <dgm:cxn modelId="{5B0A7F02-F313-43C2-9FAE-BFB39C1F694D}" srcId="{256938E6-EB7B-451A-9AEE-4E0702035A43}" destId="{6D2AE7A4-AAD0-43EE-8C93-2852C19F3897}" srcOrd="0" destOrd="0" parTransId="{B6B916A1-0E70-42E0-866E-E4EB9C0F9038}" sibTransId="{FB593E1E-A5D7-4CCE-B4FF-AFD234ED8900}"/>
    <dgm:cxn modelId="{0055E7A2-A124-4971-B820-E0F7D70BA700}" type="presOf" srcId="{6901AE4C-C855-4272-88F3-EB99B7DB3EBE}" destId="{D1666F9E-3012-4150-A9B5-829EAA449ED9}" srcOrd="0" destOrd="0" presId="urn:microsoft.com/office/officeart/2005/8/layout/hierarchy2"/>
    <dgm:cxn modelId="{5C9CD28E-AB87-423C-A920-40C5ABC0A029}" type="presOf" srcId="{31A3054C-4A12-4F8E-B239-D9DF8B623DC7}" destId="{7D80FF00-2C1C-4D5A-B70A-B6E6C72ED696}" srcOrd="0" destOrd="0" presId="urn:microsoft.com/office/officeart/2005/8/layout/hierarchy2"/>
    <dgm:cxn modelId="{900BBC8A-E338-4778-8BEE-E023C9D8D8D0}" type="presOf" srcId="{6D2AE7A4-AAD0-43EE-8C93-2852C19F3897}" destId="{5CC4EBC3-6329-4E31-9DD6-BD4AE2EB0EC5}" srcOrd="0" destOrd="0" presId="urn:microsoft.com/office/officeart/2005/8/layout/hierarchy2"/>
    <dgm:cxn modelId="{AEE7BB84-4FCF-4BFC-A7F0-F21A4B41235F}" type="presOf" srcId="{B20A24FB-24E2-4BC7-AEC8-E907CE4654CF}" destId="{57F7FDC1-9894-454E-A58F-52B6828C63DD}" srcOrd="1" destOrd="0" presId="urn:microsoft.com/office/officeart/2005/8/layout/hierarchy2"/>
    <dgm:cxn modelId="{5FAD14B2-20F4-4B47-BE3D-C0E6FB2CD574}" type="presOf" srcId="{5941639F-B0C8-459A-9B31-AF75732F95DB}" destId="{7D18EF2C-AB68-4DD9-975F-47C31B8B438E}" srcOrd="1" destOrd="0" presId="urn:microsoft.com/office/officeart/2005/8/layout/hierarchy2"/>
    <dgm:cxn modelId="{F00479C8-30EE-4C06-8ACA-A739029F3FD6}" srcId="{F583B0CC-A7B8-4597-9931-85CB164E8548}" destId="{B7311D32-D82D-407E-9D18-035573F7FC89}" srcOrd="2" destOrd="0" parTransId="{B2BF5318-F04B-414E-8A14-80BAA2CB87EF}" sibTransId="{68F970F6-895E-4751-A8C6-5A02DAAC4298}"/>
    <dgm:cxn modelId="{2C6003FB-D4DE-4C92-871A-D1EA3CE92D30}" type="presOf" srcId="{E234A6D2-DD61-4317-9E0B-829D62129EF8}" destId="{56DED3C1-A181-4929-BB48-7BE572B32819}" srcOrd="1" destOrd="0" presId="urn:microsoft.com/office/officeart/2005/8/layout/hierarchy2"/>
    <dgm:cxn modelId="{8343995A-8674-47AD-AADB-385730AFBF8A}" type="presOf" srcId="{FC9594C8-0018-425A-ADF2-8F0B32207931}" destId="{16A413CB-B574-44E0-9796-7325BE9914A4}" srcOrd="1" destOrd="0" presId="urn:microsoft.com/office/officeart/2005/8/layout/hierarchy2"/>
    <dgm:cxn modelId="{86C1F09C-F3CA-40BD-ABF2-E72FCAF23BE0}" type="presOf" srcId="{B7311D32-D82D-407E-9D18-035573F7FC89}" destId="{BA4AB256-1359-4EBE-8208-54EDF7399701}" srcOrd="0" destOrd="0" presId="urn:microsoft.com/office/officeart/2005/8/layout/hierarchy2"/>
    <dgm:cxn modelId="{06C9F612-4790-449A-9072-272ADE654788}" srcId="{F583B0CC-A7B8-4597-9931-85CB164E8548}" destId="{31A3054C-4A12-4F8E-B239-D9DF8B623DC7}" srcOrd="0" destOrd="0" parTransId="{5941639F-B0C8-459A-9B31-AF75732F95DB}" sibTransId="{7357FE33-A4F8-461B-9F31-2955C07CEEBD}"/>
    <dgm:cxn modelId="{AFDE291A-7F14-44FA-ADE9-9B233E8D393A}" type="presParOf" srcId="{7A4BCC2C-7DDA-4099-9B7E-3B6F74A380A8}" destId="{3BA23222-A56A-409A-BC7C-890AAA1D21CF}" srcOrd="0" destOrd="0" presId="urn:microsoft.com/office/officeart/2005/8/layout/hierarchy2"/>
    <dgm:cxn modelId="{1ADECBE6-6C23-4ECF-AEFA-26A8134A26B3}" type="presParOf" srcId="{3BA23222-A56A-409A-BC7C-890AAA1D21CF}" destId="{5CC4EBC3-6329-4E31-9DD6-BD4AE2EB0EC5}" srcOrd="0" destOrd="0" presId="urn:microsoft.com/office/officeart/2005/8/layout/hierarchy2"/>
    <dgm:cxn modelId="{42E52777-6873-4A4E-9237-D5CB6938016C}" type="presParOf" srcId="{3BA23222-A56A-409A-BC7C-890AAA1D21CF}" destId="{FF46583F-D77D-4E80-BBB7-BF81E468E5F4}" srcOrd="1" destOrd="0" presId="urn:microsoft.com/office/officeart/2005/8/layout/hierarchy2"/>
    <dgm:cxn modelId="{978AB0AE-FEF4-450A-9962-2B5E0F49ED72}" type="presParOf" srcId="{FF46583F-D77D-4E80-BBB7-BF81E468E5F4}" destId="{25392C96-6B73-49FD-960E-729D9DDEFB83}" srcOrd="0" destOrd="0" presId="urn:microsoft.com/office/officeart/2005/8/layout/hierarchy2"/>
    <dgm:cxn modelId="{50E02601-FD6B-4BD3-BFCD-39B9801CD7D7}" type="presParOf" srcId="{25392C96-6B73-49FD-960E-729D9DDEFB83}" destId="{2063D1FF-2590-431E-8A2B-9D1B8DEF6381}" srcOrd="0" destOrd="0" presId="urn:microsoft.com/office/officeart/2005/8/layout/hierarchy2"/>
    <dgm:cxn modelId="{50BBEFD4-B0F2-47BD-B21B-1EB167C84E16}" type="presParOf" srcId="{FF46583F-D77D-4E80-BBB7-BF81E468E5F4}" destId="{907570A6-CCAA-4534-A4B6-174699C28CB1}" srcOrd="1" destOrd="0" presId="urn:microsoft.com/office/officeart/2005/8/layout/hierarchy2"/>
    <dgm:cxn modelId="{D0EE13A0-A622-49F7-BE8D-4BE8D51302D4}" type="presParOf" srcId="{907570A6-CCAA-4534-A4B6-174699C28CB1}" destId="{26215D5D-5CB7-4FFE-A0C9-6F813AFDF411}" srcOrd="0" destOrd="0" presId="urn:microsoft.com/office/officeart/2005/8/layout/hierarchy2"/>
    <dgm:cxn modelId="{5D7DFFEE-E927-413C-88ED-02F9FBC9F208}" type="presParOf" srcId="{907570A6-CCAA-4534-A4B6-174699C28CB1}" destId="{76E56AB9-82A5-410D-A1E8-931E3D3628DF}" srcOrd="1" destOrd="0" presId="urn:microsoft.com/office/officeart/2005/8/layout/hierarchy2"/>
    <dgm:cxn modelId="{A4DB9A05-1B45-47D6-82DD-67A3C482F1F5}" type="presParOf" srcId="{76E56AB9-82A5-410D-A1E8-931E3D3628DF}" destId="{CFD79012-3BF2-4C60-8EE1-56594E031E5F}" srcOrd="0" destOrd="0" presId="urn:microsoft.com/office/officeart/2005/8/layout/hierarchy2"/>
    <dgm:cxn modelId="{47E238C3-6E90-42BC-B4B3-8FE4DC610578}" type="presParOf" srcId="{CFD79012-3BF2-4C60-8EE1-56594E031E5F}" destId="{7D18EF2C-AB68-4DD9-975F-47C31B8B438E}" srcOrd="0" destOrd="0" presId="urn:microsoft.com/office/officeart/2005/8/layout/hierarchy2"/>
    <dgm:cxn modelId="{AA3918BC-5515-48D1-B6C5-E296550F2A4C}" type="presParOf" srcId="{76E56AB9-82A5-410D-A1E8-931E3D3628DF}" destId="{D0EBB32B-D4D1-4C07-BA66-F090409286D2}" srcOrd="1" destOrd="0" presId="urn:microsoft.com/office/officeart/2005/8/layout/hierarchy2"/>
    <dgm:cxn modelId="{EE929C70-6217-4013-8CAD-7D9ACAA3501F}" type="presParOf" srcId="{D0EBB32B-D4D1-4C07-BA66-F090409286D2}" destId="{7D80FF00-2C1C-4D5A-B70A-B6E6C72ED696}" srcOrd="0" destOrd="0" presId="urn:microsoft.com/office/officeart/2005/8/layout/hierarchy2"/>
    <dgm:cxn modelId="{673189D1-7C07-4DF2-91AC-7C52F42C9CBA}" type="presParOf" srcId="{D0EBB32B-D4D1-4C07-BA66-F090409286D2}" destId="{98854549-4123-40D8-A74A-B61AFBF28F7F}" srcOrd="1" destOrd="0" presId="urn:microsoft.com/office/officeart/2005/8/layout/hierarchy2"/>
    <dgm:cxn modelId="{12604CB4-ED25-4392-B681-7768314DAAFC}" type="presParOf" srcId="{76E56AB9-82A5-410D-A1E8-931E3D3628DF}" destId="{0D027A17-AE23-4ED3-BA59-8A46541AD3E6}" srcOrd="2" destOrd="0" presId="urn:microsoft.com/office/officeart/2005/8/layout/hierarchy2"/>
    <dgm:cxn modelId="{B51F8376-520E-4944-86E8-6A1339415C75}" type="presParOf" srcId="{0D027A17-AE23-4ED3-BA59-8A46541AD3E6}" destId="{013483DA-716C-43B4-B676-EA7913009F92}" srcOrd="0" destOrd="0" presId="urn:microsoft.com/office/officeart/2005/8/layout/hierarchy2"/>
    <dgm:cxn modelId="{DCB357D3-B1F6-48F0-A83A-F52C1DD9EDCA}" type="presParOf" srcId="{76E56AB9-82A5-410D-A1E8-931E3D3628DF}" destId="{3EDE74E8-6700-453B-BF6F-485A278E02CA}" srcOrd="3" destOrd="0" presId="urn:microsoft.com/office/officeart/2005/8/layout/hierarchy2"/>
    <dgm:cxn modelId="{2BD0486D-8A2E-487B-A007-7975795FD75C}" type="presParOf" srcId="{3EDE74E8-6700-453B-BF6F-485A278E02CA}" destId="{D1666F9E-3012-4150-A9B5-829EAA449ED9}" srcOrd="0" destOrd="0" presId="urn:microsoft.com/office/officeart/2005/8/layout/hierarchy2"/>
    <dgm:cxn modelId="{41F1F0B5-F981-4253-B2C2-80E9BDE99C7D}" type="presParOf" srcId="{3EDE74E8-6700-453B-BF6F-485A278E02CA}" destId="{897F6EC6-81B3-4791-9605-75CC395710A8}" srcOrd="1" destOrd="0" presId="urn:microsoft.com/office/officeart/2005/8/layout/hierarchy2"/>
    <dgm:cxn modelId="{79A8F3F0-793E-4FB4-9EB4-DD356C84E37A}" type="presParOf" srcId="{76E56AB9-82A5-410D-A1E8-931E3D3628DF}" destId="{751476AE-2FC0-4706-9A8B-DEC2D8378876}" srcOrd="4" destOrd="0" presId="urn:microsoft.com/office/officeart/2005/8/layout/hierarchy2"/>
    <dgm:cxn modelId="{E5120933-C668-49C6-BBE5-834CFDD0193E}" type="presParOf" srcId="{751476AE-2FC0-4706-9A8B-DEC2D8378876}" destId="{EBA9E9DA-BEB9-4AB2-8890-C7F57FB642C0}" srcOrd="0" destOrd="0" presId="urn:microsoft.com/office/officeart/2005/8/layout/hierarchy2"/>
    <dgm:cxn modelId="{791A03BD-6A94-4658-957D-A7FD85EB9476}" type="presParOf" srcId="{76E56AB9-82A5-410D-A1E8-931E3D3628DF}" destId="{0DDAEB2E-2308-4332-8794-F9F6CA187DF4}" srcOrd="5" destOrd="0" presId="urn:microsoft.com/office/officeart/2005/8/layout/hierarchy2"/>
    <dgm:cxn modelId="{A0833392-CAD4-4180-979D-7362CDD2AF3C}" type="presParOf" srcId="{0DDAEB2E-2308-4332-8794-F9F6CA187DF4}" destId="{BA4AB256-1359-4EBE-8208-54EDF7399701}" srcOrd="0" destOrd="0" presId="urn:microsoft.com/office/officeart/2005/8/layout/hierarchy2"/>
    <dgm:cxn modelId="{B9A16F5E-9609-4BC6-9146-9DF359828EDE}" type="presParOf" srcId="{0DDAEB2E-2308-4332-8794-F9F6CA187DF4}" destId="{79C5A549-E012-4DB6-AC7C-36F836BE238B}" srcOrd="1" destOrd="0" presId="urn:microsoft.com/office/officeart/2005/8/layout/hierarchy2"/>
    <dgm:cxn modelId="{BB1C9CF4-93FC-49DE-AA1E-F4184B4C76D1}" type="presParOf" srcId="{76E56AB9-82A5-410D-A1E8-931E3D3628DF}" destId="{5BD748DF-7C26-4DA6-B56F-8AF006E995DB}" srcOrd="6" destOrd="0" presId="urn:microsoft.com/office/officeart/2005/8/layout/hierarchy2"/>
    <dgm:cxn modelId="{4B7EF01E-B091-4607-87FB-4174D9F8B125}" type="presParOf" srcId="{5BD748DF-7C26-4DA6-B56F-8AF006E995DB}" destId="{57F7FDC1-9894-454E-A58F-52B6828C63DD}" srcOrd="0" destOrd="0" presId="urn:microsoft.com/office/officeart/2005/8/layout/hierarchy2"/>
    <dgm:cxn modelId="{B0E5586E-F159-4277-95CA-3DE0DF3BEA14}" type="presParOf" srcId="{76E56AB9-82A5-410D-A1E8-931E3D3628DF}" destId="{A3EC18B6-3387-49B5-AF7C-350BFFA62B97}" srcOrd="7" destOrd="0" presId="urn:microsoft.com/office/officeart/2005/8/layout/hierarchy2"/>
    <dgm:cxn modelId="{13E191F7-1F7E-4F42-B017-9AE1174186FC}" type="presParOf" srcId="{A3EC18B6-3387-49B5-AF7C-350BFFA62B97}" destId="{2B9D0A05-E215-4132-8868-EA27DDFF2E46}" srcOrd="0" destOrd="0" presId="urn:microsoft.com/office/officeart/2005/8/layout/hierarchy2"/>
    <dgm:cxn modelId="{BCB4EA34-4AE4-45A4-87C5-92243D259AF2}" type="presParOf" srcId="{A3EC18B6-3387-49B5-AF7C-350BFFA62B97}" destId="{D36BFCA6-2FD2-41FD-9141-B55E08C9E03B}" srcOrd="1" destOrd="0" presId="urn:microsoft.com/office/officeart/2005/8/layout/hierarchy2"/>
    <dgm:cxn modelId="{0A1DDF78-F432-4C14-9AFE-F8E7D283E8D2}" type="presParOf" srcId="{FF46583F-D77D-4E80-BBB7-BF81E468E5F4}" destId="{C2FBCEC8-5DE8-435D-8D80-C65A3A700B45}" srcOrd="2" destOrd="0" presId="urn:microsoft.com/office/officeart/2005/8/layout/hierarchy2"/>
    <dgm:cxn modelId="{34F4BE6C-3DBC-4E07-AC45-4D647EAF8A05}" type="presParOf" srcId="{C2FBCEC8-5DE8-435D-8D80-C65A3A700B45}" destId="{0794F953-E589-43F5-AA47-95BBFA34952B}" srcOrd="0" destOrd="0" presId="urn:microsoft.com/office/officeart/2005/8/layout/hierarchy2"/>
    <dgm:cxn modelId="{D72FD310-F894-4975-B26A-28D028990CE5}" type="presParOf" srcId="{FF46583F-D77D-4E80-BBB7-BF81E468E5F4}" destId="{7F436060-054B-4832-8F65-08FC4A9091D0}" srcOrd="3" destOrd="0" presId="urn:microsoft.com/office/officeart/2005/8/layout/hierarchy2"/>
    <dgm:cxn modelId="{24478A73-027B-4A57-8B2E-A22D0EA583FF}" type="presParOf" srcId="{7F436060-054B-4832-8F65-08FC4A9091D0}" destId="{C39ACDE1-FEA0-48E2-8746-86D6C53B95C6}" srcOrd="0" destOrd="0" presId="urn:microsoft.com/office/officeart/2005/8/layout/hierarchy2"/>
    <dgm:cxn modelId="{9388CA09-7860-4F78-A86D-EB168E0C6006}" type="presParOf" srcId="{7F436060-054B-4832-8F65-08FC4A9091D0}" destId="{50D6ADB9-F7A9-4F9D-B136-D1F884D7E7E1}" srcOrd="1" destOrd="0" presId="urn:microsoft.com/office/officeart/2005/8/layout/hierarchy2"/>
    <dgm:cxn modelId="{B05B4573-2971-43DB-85C5-AA162DFB2560}" type="presParOf" srcId="{50D6ADB9-F7A9-4F9D-B136-D1F884D7E7E1}" destId="{B2FADD7E-6B73-47FC-ACB7-4D981EC5A1DD}" srcOrd="0" destOrd="0" presId="urn:microsoft.com/office/officeart/2005/8/layout/hierarchy2"/>
    <dgm:cxn modelId="{032B88B6-814A-4BBB-B179-9CD1DADC8D69}" type="presParOf" srcId="{B2FADD7E-6B73-47FC-ACB7-4D981EC5A1DD}" destId="{16A413CB-B574-44E0-9796-7325BE9914A4}" srcOrd="0" destOrd="0" presId="urn:microsoft.com/office/officeart/2005/8/layout/hierarchy2"/>
    <dgm:cxn modelId="{C62A83BF-7CC0-4C78-B957-DC836201F60A}" type="presParOf" srcId="{50D6ADB9-F7A9-4F9D-B136-D1F884D7E7E1}" destId="{DE6A2D47-76EC-484E-916F-D47986E6221B}" srcOrd="1" destOrd="0" presId="urn:microsoft.com/office/officeart/2005/8/layout/hierarchy2"/>
    <dgm:cxn modelId="{2063B5F0-96B0-439A-8DB3-2579EE223D04}" type="presParOf" srcId="{DE6A2D47-76EC-484E-916F-D47986E6221B}" destId="{3D15625A-600A-45E0-9BA5-1E0E84903BA6}" srcOrd="0" destOrd="0" presId="urn:microsoft.com/office/officeart/2005/8/layout/hierarchy2"/>
    <dgm:cxn modelId="{EB3B3928-B9E0-458C-A2E5-578856CB1366}" type="presParOf" srcId="{DE6A2D47-76EC-484E-916F-D47986E6221B}" destId="{4ED3556F-8F50-46A6-B1AC-DA182FA27D98}" srcOrd="1" destOrd="0" presId="urn:microsoft.com/office/officeart/2005/8/layout/hierarchy2"/>
    <dgm:cxn modelId="{E54532B0-6B59-411E-82B8-E7058E86210D}" type="presParOf" srcId="{50D6ADB9-F7A9-4F9D-B136-D1F884D7E7E1}" destId="{39081FAE-429F-4AE4-A3AA-33066638CF87}" srcOrd="2" destOrd="0" presId="urn:microsoft.com/office/officeart/2005/8/layout/hierarchy2"/>
    <dgm:cxn modelId="{FA6E9730-3FFB-4321-AC20-822FDBE09A44}" type="presParOf" srcId="{39081FAE-429F-4AE4-A3AA-33066638CF87}" destId="{F85754A2-3390-46E4-A442-F654DF626ABE}" srcOrd="0" destOrd="0" presId="urn:microsoft.com/office/officeart/2005/8/layout/hierarchy2"/>
    <dgm:cxn modelId="{1494164D-DC08-4F0D-854F-E8C09AEA0109}" type="presParOf" srcId="{50D6ADB9-F7A9-4F9D-B136-D1F884D7E7E1}" destId="{C4D0D56D-188D-44C1-B8D7-3AA684020A33}" srcOrd="3" destOrd="0" presId="urn:microsoft.com/office/officeart/2005/8/layout/hierarchy2"/>
    <dgm:cxn modelId="{B5DBB127-B163-49C8-97A0-296DBC7A4CE6}" type="presParOf" srcId="{C4D0D56D-188D-44C1-B8D7-3AA684020A33}" destId="{683DDE2D-BA12-4B8B-8B7D-BD875A80B8E0}" srcOrd="0" destOrd="0" presId="urn:microsoft.com/office/officeart/2005/8/layout/hierarchy2"/>
    <dgm:cxn modelId="{76639115-F8FA-4E0C-86D1-FB9B67303181}" type="presParOf" srcId="{C4D0D56D-188D-44C1-B8D7-3AA684020A33}" destId="{633FB321-EECF-423F-A554-0B314C028499}" srcOrd="1" destOrd="0" presId="urn:microsoft.com/office/officeart/2005/8/layout/hierarchy2"/>
    <dgm:cxn modelId="{44C67157-DA18-4264-9852-CB645976294D}" type="presParOf" srcId="{50D6ADB9-F7A9-4F9D-B136-D1F884D7E7E1}" destId="{7CB853FB-8820-4B51-8CC9-0FCFD66AA183}" srcOrd="4" destOrd="0" presId="urn:microsoft.com/office/officeart/2005/8/layout/hierarchy2"/>
    <dgm:cxn modelId="{62CE010E-2E4F-4556-9EB5-D6D63165B8FF}" type="presParOf" srcId="{7CB853FB-8820-4B51-8CC9-0FCFD66AA183}" destId="{56DED3C1-A181-4929-BB48-7BE572B32819}" srcOrd="0" destOrd="0" presId="urn:microsoft.com/office/officeart/2005/8/layout/hierarchy2"/>
    <dgm:cxn modelId="{E1B4058C-BADD-4CA9-AE67-5CBE25F5EA2D}" type="presParOf" srcId="{50D6ADB9-F7A9-4F9D-B136-D1F884D7E7E1}" destId="{39103339-E83E-4315-BE43-921B645503C9}" srcOrd="5" destOrd="0" presId="urn:microsoft.com/office/officeart/2005/8/layout/hierarchy2"/>
    <dgm:cxn modelId="{470C1122-3193-4A18-936F-472761B2787C}" type="presParOf" srcId="{39103339-E83E-4315-BE43-921B645503C9}" destId="{AFA44C8B-90DD-43CD-AF99-DD83E688B85F}" srcOrd="0" destOrd="0" presId="urn:microsoft.com/office/officeart/2005/8/layout/hierarchy2"/>
    <dgm:cxn modelId="{F0CE4BE5-94CD-43B1-9D7D-BF091AFAECC5}" type="presParOf" srcId="{39103339-E83E-4315-BE43-921B645503C9}" destId="{C2EA9824-8DCC-4472-88A8-9EDF2BFE5CD6}" srcOrd="1" destOrd="0" presId="urn:microsoft.com/office/officeart/2005/8/layout/hierarchy2"/>
    <dgm:cxn modelId="{8514AF09-9812-4C50-BC7F-D9F951071C4B}" type="presParOf" srcId="{50D6ADB9-F7A9-4F9D-B136-D1F884D7E7E1}" destId="{7FAF0A1D-4F10-46C3-93F1-95D28CBDBEC9}" srcOrd="6" destOrd="0" presId="urn:microsoft.com/office/officeart/2005/8/layout/hierarchy2"/>
    <dgm:cxn modelId="{1CA7E885-C24B-4439-9218-35D1B5746AC6}" type="presParOf" srcId="{7FAF0A1D-4F10-46C3-93F1-95D28CBDBEC9}" destId="{59929E73-21AC-4078-9565-C58E9D61DC4A}" srcOrd="0" destOrd="0" presId="urn:microsoft.com/office/officeart/2005/8/layout/hierarchy2"/>
    <dgm:cxn modelId="{F3720BF6-656C-438C-9018-A634A00E08F5}" type="presParOf" srcId="{50D6ADB9-F7A9-4F9D-B136-D1F884D7E7E1}" destId="{33F84C57-31F7-4CD5-BEB5-7CD55DBD976B}" srcOrd="7" destOrd="0" presId="urn:microsoft.com/office/officeart/2005/8/layout/hierarchy2"/>
    <dgm:cxn modelId="{458B738B-4622-4F3A-A5A4-45F43414BB3C}" type="presParOf" srcId="{33F84C57-31F7-4CD5-BEB5-7CD55DBD976B}" destId="{9A8620C5-AF36-45C9-992F-4B57E78EA580}" srcOrd="0" destOrd="0" presId="urn:microsoft.com/office/officeart/2005/8/layout/hierarchy2"/>
    <dgm:cxn modelId="{F7B52331-E949-403E-A4F3-050A977B7763}" type="presParOf" srcId="{33F84C57-31F7-4CD5-BEB5-7CD55DBD976B}" destId="{0AB33BFF-7913-4947-97F8-E8AEEC13EF5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C4EBC3-6329-4E31-9DD6-BD4AE2EB0EC5}">
      <dsp:nvSpPr>
        <dsp:cNvPr id="0" name=""/>
        <dsp:cNvSpPr/>
      </dsp:nvSpPr>
      <dsp:spPr>
        <a:xfrm>
          <a:off x="0" y="2304259"/>
          <a:ext cx="2271052" cy="662889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solidFill>
                <a:srgbClr val="FF0000"/>
              </a:solidFill>
            </a:rPr>
            <a:t>Sclerotherapy</a:t>
          </a:r>
          <a:endParaRPr lang="fa-IR" sz="2000" kern="1200" dirty="0"/>
        </a:p>
      </dsp:txBody>
      <dsp:txXfrm>
        <a:off x="19415" y="2323674"/>
        <a:ext cx="2232222" cy="624059"/>
      </dsp:txXfrm>
    </dsp:sp>
    <dsp:sp modelId="{25392C96-6B73-49FD-960E-729D9DDEFB83}">
      <dsp:nvSpPr>
        <dsp:cNvPr id="0" name=""/>
        <dsp:cNvSpPr/>
      </dsp:nvSpPr>
      <dsp:spPr>
        <a:xfrm rot="17532664">
          <a:off x="1761313" y="1867031"/>
          <a:ext cx="1639083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639083" y="9942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/>
        </a:p>
      </dsp:txBody>
      <dsp:txXfrm>
        <a:off x="2539877" y="1835997"/>
        <a:ext cx="81954" cy="81954"/>
      </dsp:txXfrm>
    </dsp:sp>
    <dsp:sp modelId="{26215D5D-5CB7-4FFE-A0C9-6F813AFDF411}">
      <dsp:nvSpPr>
        <dsp:cNvPr id="0" name=""/>
        <dsp:cNvSpPr/>
      </dsp:nvSpPr>
      <dsp:spPr>
        <a:xfrm>
          <a:off x="2890657" y="792089"/>
          <a:ext cx="1304617" cy="65230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rgbClr val="FF0000"/>
              </a:solidFill>
            </a:rPr>
            <a:t>YES</a:t>
          </a:r>
          <a:endParaRPr lang="fa-IR" sz="2000" kern="1200" dirty="0"/>
        </a:p>
      </dsp:txBody>
      <dsp:txXfrm>
        <a:off x="2909762" y="811194"/>
        <a:ext cx="1266407" cy="614098"/>
      </dsp:txXfrm>
    </dsp:sp>
    <dsp:sp modelId="{CFD79012-3BF2-4C60-8EE1-56594E031E5F}">
      <dsp:nvSpPr>
        <dsp:cNvPr id="0" name=""/>
        <dsp:cNvSpPr/>
      </dsp:nvSpPr>
      <dsp:spPr>
        <a:xfrm rot="19399806">
          <a:off x="4064132" y="712572"/>
          <a:ext cx="1325275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325275" y="9942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693638" y="689382"/>
        <a:ext cx="66263" cy="66263"/>
      </dsp:txXfrm>
    </dsp:sp>
    <dsp:sp modelId="{7D80FF00-2C1C-4D5A-B70A-B6E6C72ED696}">
      <dsp:nvSpPr>
        <dsp:cNvPr id="0" name=""/>
        <dsp:cNvSpPr/>
      </dsp:nvSpPr>
      <dsp:spPr>
        <a:xfrm>
          <a:off x="5258264" y="630"/>
          <a:ext cx="2332421" cy="65230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rgbClr val="FF0000"/>
              </a:solidFill>
            </a:rPr>
            <a:t>Low AMH</a:t>
          </a:r>
          <a:endParaRPr lang="fa-IR" sz="2000" kern="1200" dirty="0"/>
        </a:p>
      </dsp:txBody>
      <dsp:txXfrm>
        <a:off x="5277369" y="19735"/>
        <a:ext cx="2294211" cy="614098"/>
      </dsp:txXfrm>
    </dsp:sp>
    <dsp:sp modelId="{0D027A17-AE23-4ED3-BA59-8A46541AD3E6}">
      <dsp:nvSpPr>
        <dsp:cNvPr id="0" name=""/>
        <dsp:cNvSpPr/>
      </dsp:nvSpPr>
      <dsp:spPr>
        <a:xfrm rot="21466488">
          <a:off x="4194874" y="1087649"/>
          <a:ext cx="1063791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063791" y="9942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700175" y="1070997"/>
        <a:ext cx="53189" cy="53189"/>
      </dsp:txXfrm>
    </dsp:sp>
    <dsp:sp modelId="{D1666F9E-3012-4150-A9B5-829EAA449ED9}">
      <dsp:nvSpPr>
        <dsp:cNvPr id="0" name=""/>
        <dsp:cNvSpPr/>
      </dsp:nvSpPr>
      <dsp:spPr>
        <a:xfrm>
          <a:off x="5258264" y="750785"/>
          <a:ext cx="2332421" cy="65230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rgbClr val="FF0000"/>
              </a:solidFill>
            </a:rPr>
            <a:t>Bilateral</a:t>
          </a:r>
          <a:endParaRPr lang="fa-IR" sz="2000" kern="1200" dirty="0"/>
        </a:p>
      </dsp:txBody>
      <dsp:txXfrm>
        <a:off x="5277369" y="769890"/>
        <a:ext cx="2294211" cy="614098"/>
      </dsp:txXfrm>
    </dsp:sp>
    <dsp:sp modelId="{751476AE-2FC0-4706-9A8B-DEC2D8378876}">
      <dsp:nvSpPr>
        <dsp:cNvPr id="0" name=""/>
        <dsp:cNvSpPr/>
      </dsp:nvSpPr>
      <dsp:spPr>
        <a:xfrm rot="2021832">
          <a:off x="4087939" y="1462727"/>
          <a:ext cx="1277660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277660" y="9942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694828" y="1440728"/>
        <a:ext cx="63883" cy="63883"/>
      </dsp:txXfrm>
    </dsp:sp>
    <dsp:sp modelId="{BA4AB256-1359-4EBE-8208-54EDF7399701}">
      <dsp:nvSpPr>
        <dsp:cNvPr id="0" name=""/>
        <dsp:cNvSpPr/>
      </dsp:nvSpPr>
      <dsp:spPr>
        <a:xfrm>
          <a:off x="5258264" y="1500940"/>
          <a:ext cx="2332421" cy="65230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rgbClr val="FF0000"/>
              </a:solidFill>
            </a:rPr>
            <a:t>Recurrence</a:t>
          </a:r>
          <a:endParaRPr lang="fa-IR" sz="2000" kern="1200" dirty="0"/>
        </a:p>
      </dsp:txBody>
      <dsp:txXfrm>
        <a:off x="5277369" y="1520045"/>
        <a:ext cx="2294211" cy="614098"/>
      </dsp:txXfrm>
    </dsp:sp>
    <dsp:sp modelId="{5BD748DF-7C26-4DA6-B56F-8AF006E995DB}">
      <dsp:nvSpPr>
        <dsp:cNvPr id="0" name=""/>
        <dsp:cNvSpPr/>
      </dsp:nvSpPr>
      <dsp:spPr>
        <a:xfrm rot="3235440">
          <a:off x="3824184" y="1837804"/>
          <a:ext cx="1805171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805171" y="9942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600" kern="1200"/>
        </a:p>
      </dsp:txBody>
      <dsp:txXfrm>
        <a:off x="4681640" y="1802618"/>
        <a:ext cx="90258" cy="90258"/>
      </dsp:txXfrm>
    </dsp:sp>
    <dsp:sp modelId="{2B9D0A05-E215-4132-8868-EA27DDFF2E46}">
      <dsp:nvSpPr>
        <dsp:cNvPr id="0" name=""/>
        <dsp:cNvSpPr/>
      </dsp:nvSpPr>
      <dsp:spPr>
        <a:xfrm>
          <a:off x="5258264" y="2251096"/>
          <a:ext cx="2332421" cy="65230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rgbClr val="FF0000"/>
              </a:solidFill>
            </a:rPr>
            <a:t>Candidate for ART</a:t>
          </a:r>
          <a:endParaRPr lang="fa-IR" sz="2000" kern="1200" dirty="0"/>
        </a:p>
      </dsp:txBody>
      <dsp:txXfrm>
        <a:off x="5277369" y="2270201"/>
        <a:ext cx="2294211" cy="614098"/>
      </dsp:txXfrm>
    </dsp:sp>
    <dsp:sp modelId="{C2FBCEC8-5DE8-435D-8D80-C65A3A700B45}">
      <dsp:nvSpPr>
        <dsp:cNvPr id="0" name=""/>
        <dsp:cNvSpPr/>
      </dsp:nvSpPr>
      <dsp:spPr>
        <a:xfrm rot="4506794">
          <a:off x="1387217" y="3775243"/>
          <a:ext cx="2378808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2378808" y="9942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900" kern="1200"/>
        </a:p>
      </dsp:txBody>
      <dsp:txXfrm>
        <a:off x="2517151" y="3725715"/>
        <a:ext cx="118940" cy="118940"/>
      </dsp:txXfrm>
    </dsp:sp>
    <dsp:sp modelId="{C39ACDE1-FEA0-48E2-8746-86D6C53B95C6}">
      <dsp:nvSpPr>
        <dsp:cNvPr id="0" name=""/>
        <dsp:cNvSpPr/>
      </dsp:nvSpPr>
      <dsp:spPr>
        <a:xfrm>
          <a:off x="2882190" y="4608513"/>
          <a:ext cx="1304617" cy="65230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rgbClr val="FF0000"/>
              </a:solidFill>
            </a:rPr>
            <a:t>NO</a:t>
          </a:r>
          <a:endParaRPr lang="fa-IR" sz="2000" kern="1200" dirty="0"/>
        </a:p>
      </dsp:txBody>
      <dsp:txXfrm>
        <a:off x="2901295" y="4627618"/>
        <a:ext cx="1266407" cy="614098"/>
      </dsp:txXfrm>
    </dsp:sp>
    <dsp:sp modelId="{B2FADD7E-6B73-47FC-ACB7-4D981EC5A1DD}">
      <dsp:nvSpPr>
        <dsp:cNvPr id="0" name=""/>
        <dsp:cNvSpPr/>
      </dsp:nvSpPr>
      <dsp:spPr>
        <a:xfrm rot="18221327">
          <a:off x="3756706" y="4121094"/>
          <a:ext cx="1931660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931660" y="9942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700" kern="1200"/>
        </a:p>
      </dsp:txBody>
      <dsp:txXfrm>
        <a:off x="4674245" y="4082745"/>
        <a:ext cx="96583" cy="96583"/>
      </dsp:txXfrm>
    </dsp:sp>
    <dsp:sp modelId="{3D15625A-600A-45E0-9BA5-1E0E84903BA6}">
      <dsp:nvSpPr>
        <dsp:cNvPr id="0" name=""/>
        <dsp:cNvSpPr/>
      </dsp:nvSpPr>
      <dsp:spPr>
        <a:xfrm>
          <a:off x="5258264" y="3001251"/>
          <a:ext cx="2332434" cy="65230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rgbClr val="FF0000"/>
              </a:solidFill>
            </a:rPr>
            <a:t>Normal AMH</a:t>
          </a:r>
          <a:endParaRPr lang="fa-IR" sz="2000" kern="1200" dirty="0"/>
        </a:p>
      </dsp:txBody>
      <dsp:txXfrm>
        <a:off x="5277369" y="3020356"/>
        <a:ext cx="2294224" cy="614098"/>
      </dsp:txXfrm>
    </dsp:sp>
    <dsp:sp modelId="{39081FAE-429F-4AE4-A3AA-33066638CF87}">
      <dsp:nvSpPr>
        <dsp:cNvPr id="0" name=""/>
        <dsp:cNvSpPr/>
      </dsp:nvSpPr>
      <dsp:spPr>
        <a:xfrm rot="19280524">
          <a:off x="4036487" y="4496171"/>
          <a:ext cx="1372097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372097" y="9942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688234" y="4471812"/>
        <a:ext cx="68604" cy="68604"/>
      </dsp:txXfrm>
    </dsp:sp>
    <dsp:sp modelId="{683DDE2D-BA12-4B8B-8B7D-BD875A80B8E0}">
      <dsp:nvSpPr>
        <dsp:cNvPr id="0" name=""/>
        <dsp:cNvSpPr/>
      </dsp:nvSpPr>
      <dsp:spPr>
        <a:xfrm>
          <a:off x="5258264" y="3751406"/>
          <a:ext cx="2332434" cy="65230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rgbClr val="FF0000"/>
              </a:solidFill>
            </a:rPr>
            <a:t>Unilateral</a:t>
          </a:r>
          <a:endParaRPr lang="fa-IR" sz="2000" kern="1200" dirty="0"/>
        </a:p>
      </dsp:txBody>
      <dsp:txXfrm>
        <a:off x="5277369" y="3770511"/>
        <a:ext cx="2294224" cy="614098"/>
      </dsp:txXfrm>
    </dsp:sp>
    <dsp:sp modelId="{7CB853FB-8820-4B51-8CC9-0FCFD66AA183}">
      <dsp:nvSpPr>
        <dsp:cNvPr id="0" name=""/>
        <dsp:cNvSpPr/>
      </dsp:nvSpPr>
      <dsp:spPr>
        <a:xfrm rot="21257978">
          <a:off x="4184145" y="4871249"/>
          <a:ext cx="1076781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076781" y="9942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695617" y="4854272"/>
        <a:ext cx="53839" cy="53839"/>
      </dsp:txXfrm>
    </dsp:sp>
    <dsp:sp modelId="{AFA44C8B-90DD-43CD-AF99-DD83E688B85F}">
      <dsp:nvSpPr>
        <dsp:cNvPr id="0" name=""/>
        <dsp:cNvSpPr/>
      </dsp:nvSpPr>
      <dsp:spPr>
        <a:xfrm>
          <a:off x="5258264" y="4501561"/>
          <a:ext cx="2312734" cy="65230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rgbClr val="FF0000"/>
              </a:solidFill>
            </a:rPr>
            <a:t>No previous surgery</a:t>
          </a:r>
          <a:endParaRPr lang="fa-IR" sz="2000" kern="1200" dirty="0"/>
        </a:p>
      </dsp:txBody>
      <dsp:txXfrm>
        <a:off x="5277369" y="4520666"/>
        <a:ext cx="2274524" cy="614098"/>
      </dsp:txXfrm>
    </dsp:sp>
    <dsp:sp modelId="{7FAF0A1D-4F10-46C3-93F1-95D28CBDBEC9}">
      <dsp:nvSpPr>
        <dsp:cNvPr id="0" name=""/>
        <dsp:cNvSpPr/>
      </dsp:nvSpPr>
      <dsp:spPr>
        <a:xfrm rot="1858601">
          <a:off x="4097690" y="5246327"/>
          <a:ext cx="1249691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249691" y="9942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691294" y="5225027"/>
        <a:ext cx="62484" cy="62484"/>
      </dsp:txXfrm>
    </dsp:sp>
    <dsp:sp modelId="{9A8620C5-AF36-45C9-992F-4B57E78EA580}">
      <dsp:nvSpPr>
        <dsp:cNvPr id="0" name=""/>
        <dsp:cNvSpPr/>
      </dsp:nvSpPr>
      <dsp:spPr>
        <a:xfrm>
          <a:off x="5258264" y="5251716"/>
          <a:ext cx="2293400" cy="652308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rgbClr val="FF0000"/>
              </a:solidFill>
            </a:rPr>
            <a:t>Young</a:t>
          </a:r>
          <a:endParaRPr lang="fa-IR" sz="2400" kern="1200" dirty="0">
            <a:solidFill>
              <a:srgbClr val="FF0000"/>
            </a:solidFill>
          </a:endParaRPr>
        </a:p>
      </dsp:txBody>
      <dsp:txXfrm>
        <a:off x="5277369" y="5270821"/>
        <a:ext cx="2255190" cy="6140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31326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66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52024D4-ADB8-4F76-B9FE-D39B41D20EB8}" type="datetimeFigureOut">
              <a:rPr lang="fa-IR" smtClean="0"/>
              <a:t>1443/06/01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31326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66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7DBBCDF-73BE-4BFD-81EF-D80A7232910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93071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B5E16-EC0E-4B5F-BA99-E333CBCAA743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1243013"/>
            <a:ext cx="447516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275" y="4784725"/>
            <a:ext cx="5408613" cy="3914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EC86F-549A-4A9A-86E1-582F68C98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484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BEC86F-549A-4A9A-86E1-582F68C989A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874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876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4468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54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962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05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8832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239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74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400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2339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40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E956F-78A1-48CB-9800-407B68782A42}" type="datetimeFigureOut">
              <a:rPr lang="fa-IR" smtClean="0"/>
              <a:pPr/>
              <a:t>1443/06/01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92ACC-8942-4B59-80F9-F689EB4620B2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F9EC5-4A7C-4C4C-BA21-9AFAA5EB7777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1443/06/01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294E0-F8C1-499F-A21D-FF6DE664F86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28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url?sa=t&amp;rct=j&amp;q=&amp;esrc=s&amp;source=web&amp;cd=2&amp;cad=rja&amp;uact=8&amp;ved=0ahUKEwj61Z3dmaXXAhUN16QKHW8KCCcQFggrMAE&amp;url=https://www.ncbi.nlm.nih.gov/pmc/articles/PMC1243056/&amp;usg=AOvVaw04wmJjKZJAjFx5DbkwPI8c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304800" y="2438400"/>
            <a:ext cx="84436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4800" b="1" dirty="0" err="1">
                <a:solidFill>
                  <a:prstClr val="white"/>
                </a:solidFill>
              </a:rPr>
              <a:t>Sclerotherapy</a:t>
            </a:r>
            <a:r>
              <a:rPr lang="en-US" sz="4800" b="1" dirty="0">
                <a:solidFill>
                  <a:prstClr val="white"/>
                </a:solidFill>
              </a:rPr>
              <a:t> in </a:t>
            </a:r>
            <a:r>
              <a:rPr lang="en-US" sz="4800" b="1" dirty="0" err="1">
                <a:solidFill>
                  <a:prstClr val="white"/>
                </a:solidFill>
              </a:rPr>
              <a:t>endometrioma</a:t>
            </a:r>
            <a:endParaRPr lang="fa-IR" sz="4800" b="1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4058" y="3657600"/>
            <a:ext cx="7472943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Abbas </a:t>
            </a:r>
            <a:r>
              <a:rPr lang="en-US" sz="2800" b="1" dirty="0" err="1">
                <a:solidFill>
                  <a:srgbClr val="C00000"/>
                </a:solidFill>
              </a:rPr>
              <a:t>Aflatoonian</a:t>
            </a:r>
            <a:endParaRPr lang="en-US" sz="2800" b="1" dirty="0">
              <a:solidFill>
                <a:srgbClr val="C00000"/>
              </a:solidFill>
            </a:endParaRPr>
          </a:p>
          <a:p>
            <a:pPr algn="ctr"/>
            <a:r>
              <a:rPr lang="en-US" sz="2800" dirty="0">
                <a:solidFill>
                  <a:srgbClr val="C00000"/>
                </a:solidFill>
              </a:rPr>
              <a:t>Professor of Obstetrics, Gynecology and Infertility</a:t>
            </a:r>
          </a:p>
          <a:p>
            <a:pPr algn="ctr" rtl="0"/>
            <a:endParaRPr lang="en-US" sz="2800" dirty="0">
              <a:solidFill>
                <a:prstClr val="white"/>
              </a:solidFill>
            </a:endParaRPr>
          </a:p>
          <a:p>
            <a:pPr algn="ctr" rtl="0"/>
            <a:r>
              <a:rPr lang="en-US" sz="2800" i="1" dirty="0">
                <a:solidFill>
                  <a:prstClr val="white"/>
                </a:solidFill>
              </a:rPr>
              <a:t>Yazd Reproductive Sciences Institute,</a:t>
            </a:r>
          </a:p>
          <a:p>
            <a:pPr algn="ctr" rtl="0"/>
            <a:r>
              <a:rPr lang="en-US" sz="2800" i="1" dirty="0">
                <a:solidFill>
                  <a:prstClr val="white"/>
                </a:solidFill>
              </a:rPr>
              <a:t> Yazd University of Medical Sciences,</a:t>
            </a:r>
          </a:p>
          <a:p>
            <a:pPr algn="ctr"/>
            <a:r>
              <a:rPr lang="en-US" sz="2800" i="1" dirty="0">
                <a:solidFill>
                  <a:prstClr val="white"/>
                </a:solidFill>
              </a:rPr>
              <a:t>Yazd, Iran</a:t>
            </a:r>
            <a:endParaRPr lang="fa-IR" sz="2800" i="1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7451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2AFD854-46F0-4DFE-9C44-E79B5D40B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363" y="453594"/>
            <a:ext cx="7886700" cy="5866245"/>
          </a:xfrm>
        </p:spPr>
        <p:txBody>
          <a:bodyPr>
            <a:normAutofit fontScale="70000" lnSpcReduction="20000"/>
          </a:bodyPr>
          <a:lstStyle/>
          <a:p>
            <a:pPr algn="just" rtl="0"/>
            <a:r>
              <a:rPr lang="en-US" sz="2800" b="0" i="0" u="none" strike="noStrike" baseline="0" dirty="0">
                <a:solidFill>
                  <a:schemeClr val="bg1"/>
                </a:solidFill>
                <a:latin typeface="Quasimoda Light"/>
              </a:rPr>
              <a:t>Result showed the CLBR increased as the number of oocytes used increased. </a:t>
            </a:r>
          </a:p>
          <a:p>
            <a:pPr algn="just" rtl="0"/>
            <a:r>
              <a:rPr lang="en-US" sz="2800" b="0" i="0" u="none" strike="noStrike" baseline="0" dirty="0">
                <a:solidFill>
                  <a:schemeClr val="bg1"/>
                </a:solidFill>
                <a:latin typeface="Quasimoda Light"/>
              </a:rPr>
              <a:t>With only three oocytes used, the CLBR was below 5%, but more than  doubled to 11.2% when only two oocytes were added (from three to five oocytes), This implies a 3.6% increase per additional oocyte. </a:t>
            </a:r>
          </a:p>
          <a:p>
            <a:pPr algn="just" rtl="0"/>
            <a:r>
              <a:rPr lang="en-US" sz="2800" b="0" i="0" u="none" strike="noStrike" baseline="0" dirty="0">
                <a:solidFill>
                  <a:schemeClr val="bg1"/>
                </a:solidFill>
                <a:latin typeface="Quasimoda Light"/>
              </a:rPr>
              <a:t>By adding three more oocytes (from five to eight oocytes used), the outcome increased to 24.4%, representing a gain of 4.4% per additional oocyte. </a:t>
            </a:r>
          </a:p>
          <a:p>
            <a:pPr algn="just" rtl="0"/>
            <a:r>
              <a:rPr lang="en-US" sz="2800" b="0" i="0" u="none" strike="noStrike" baseline="0" dirty="0">
                <a:solidFill>
                  <a:schemeClr val="bg1"/>
                </a:solidFill>
                <a:latin typeface="Quasimoda Light"/>
              </a:rPr>
              <a:t>The increase per additional oocyte from eight to ten oocytes was 5.5% (CLBR 35.3%). </a:t>
            </a:r>
          </a:p>
          <a:p>
            <a:pPr algn="just" rtl="0"/>
            <a:r>
              <a:rPr lang="en-US" sz="2800" b="0" i="0" u="none" strike="noStrike" baseline="0" dirty="0">
                <a:solidFill>
                  <a:schemeClr val="bg1"/>
                </a:solidFill>
                <a:latin typeface="Quasimoda Light"/>
              </a:rPr>
              <a:t>When the number of oocytes used reached 22, the CLBR was 89.5%.</a:t>
            </a:r>
          </a:p>
          <a:p>
            <a:pPr algn="just" rtl="0"/>
            <a:r>
              <a:rPr lang="en-US" sz="2800" b="0" i="0" u="none" strike="noStrike" baseline="0" dirty="0">
                <a:solidFill>
                  <a:schemeClr val="bg1"/>
                </a:solidFill>
                <a:latin typeface="Quasimoda Light"/>
              </a:rPr>
              <a:t>The CLBR according to the number of oocytes used categorized by age at oocyte retrieval, i.e. age at vitrification for fertility preservation (≤35 years old versus &gt;35 years old). </a:t>
            </a:r>
          </a:p>
          <a:p>
            <a:pPr algn="just" rtl="0"/>
            <a:r>
              <a:rPr lang="en-US" sz="2800" b="0" i="0" u="none" strike="noStrike" baseline="0" dirty="0">
                <a:solidFill>
                  <a:schemeClr val="bg1"/>
                </a:solidFill>
                <a:latin typeface="Quasimoda Light"/>
              </a:rPr>
              <a:t>The gain per additional oocyte was higher all along the curve for patients aged ≤35 years old when compared with the &gt;35.</a:t>
            </a:r>
          </a:p>
          <a:p>
            <a:pPr marR="19200" algn="just" rtl="0"/>
            <a:r>
              <a:rPr lang="en-US" sz="2800" b="0" i="0" u="none" strike="noStrike" baseline="0" dirty="0" smtClean="0">
                <a:solidFill>
                  <a:schemeClr val="bg1"/>
                </a:solidFill>
                <a:latin typeface="Quasimoda SemiBold"/>
              </a:rPr>
              <a:t> </a:t>
            </a:r>
            <a:r>
              <a:rPr lang="en-US" sz="2800" b="1" i="0" u="none" strike="noStrike" baseline="0" dirty="0">
                <a:solidFill>
                  <a:schemeClr val="bg1"/>
                </a:solidFill>
                <a:latin typeface="Quasimoda SemiBold"/>
              </a:rPr>
              <a:t>Conclusion: </a:t>
            </a:r>
            <a:r>
              <a:rPr lang="en-US" sz="2800" b="0" i="0" u="none" strike="noStrike" baseline="0" dirty="0">
                <a:solidFill>
                  <a:schemeClr val="bg1"/>
                </a:solidFill>
                <a:latin typeface="Quasimoda"/>
              </a:rPr>
              <a:t>The probability of live birth increases as the number of oocytes used increases in patients with endometriosis, but better outcomes were observed among young women. </a:t>
            </a:r>
            <a:endParaRPr lang="en-US" dirty="0">
              <a:solidFill>
                <a:schemeClr val="bg1"/>
              </a:solidFill>
            </a:endParaRP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31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Medical Therapy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24136"/>
            <a:ext cx="8424936" cy="5877272"/>
          </a:xfrm>
        </p:spPr>
        <p:txBody>
          <a:bodyPr>
            <a:normAutofit fontScale="85000" lnSpcReduction="10000"/>
          </a:bodyPr>
          <a:lstStyle/>
          <a:p>
            <a:pPr marL="0" indent="0" algn="l" rtl="0">
              <a:buNone/>
            </a:pPr>
            <a:r>
              <a:rPr lang="en-US" b="1" dirty="0">
                <a:solidFill>
                  <a:schemeClr val="bg1"/>
                </a:solidFill>
              </a:rPr>
              <a:t>Therapies that </a:t>
            </a:r>
            <a:r>
              <a:rPr lang="en-US" b="1" dirty="0">
                <a:solidFill>
                  <a:srgbClr val="FF0000"/>
                </a:solidFill>
              </a:rPr>
              <a:t>inhibit ovulation</a:t>
            </a:r>
            <a:r>
              <a:rPr lang="en-US" b="1" dirty="0">
                <a:solidFill>
                  <a:schemeClr val="bg1"/>
                </a:solidFill>
              </a:rPr>
              <a:t>, such as :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 Pseudo pregnancy (</a:t>
            </a:r>
            <a:r>
              <a:rPr lang="en-US" b="1" dirty="0" err="1">
                <a:solidFill>
                  <a:schemeClr val="bg1"/>
                </a:solidFill>
              </a:rPr>
              <a:t>Progestrone</a:t>
            </a:r>
            <a:r>
              <a:rPr lang="en-US" b="1" dirty="0">
                <a:solidFill>
                  <a:schemeClr val="bg1"/>
                </a:solidFill>
              </a:rPr>
              <a:t> or </a:t>
            </a:r>
            <a:r>
              <a:rPr lang="en-US" b="1" dirty="0">
                <a:solidFill>
                  <a:srgbClr val="FF0000"/>
                </a:solidFill>
              </a:rPr>
              <a:t>OCP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Temporary Menopause(</a:t>
            </a:r>
            <a:r>
              <a:rPr lang="en-US" b="1" dirty="0" err="1">
                <a:solidFill>
                  <a:srgbClr val="FF0000"/>
                </a:solidFill>
              </a:rPr>
              <a:t>GnRHa</a:t>
            </a:r>
            <a:r>
              <a:rPr lang="en-US" b="1" dirty="0">
                <a:solidFill>
                  <a:schemeClr val="bg1"/>
                </a:solidFill>
              </a:rPr>
              <a:t>) 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Selective Progesterone Receptor Modulators(</a:t>
            </a:r>
            <a:r>
              <a:rPr lang="en-US" b="1" dirty="0">
                <a:solidFill>
                  <a:srgbClr val="FF0000"/>
                </a:solidFill>
              </a:rPr>
              <a:t>SPRM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0" indent="0" algn="l" rtl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</a:p>
          <a:p>
            <a:pPr marL="0" indent="0" algn="l" rtl="0">
              <a:buNone/>
            </a:pPr>
            <a:r>
              <a:rPr lang="en-US" b="1" dirty="0">
                <a:solidFill>
                  <a:schemeClr val="bg1"/>
                </a:solidFill>
              </a:rPr>
              <a:t>Two types of </a:t>
            </a:r>
            <a:r>
              <a:rPr lang="en-US" b="1" dirty="0">
                <a:solidFill>
                  <a:srgbClr val="FF0000"/>
                </a:solidFill>
              </a:rPr>
              <a:t>New </a:t>
            </a:r>
            <a:r>
              <a:rPr lang="en-US" b="1" dirty="0">
                <a:solidFill>
                  <a:schemeClr val="bg1"/>
                </a:solidFill>
              </a:rPr>
              <a:t>drugs </a:t>
            </a:r>
            <a:r>
              <a:rPr lang="en-US" b="1" dirty="0">
                <a:solidFill>
                  <a:srgbClr val="FF0000"/>
                </a:solidFill>
              </a:rPr>
              <a:t>(Target MCs):</a:t>
            </a:r>
            <a:endParaRPr lang="en-US" b="1" dirty="0">
              <a:solidFill>
                <a:schemeClr val="bg1"/>
              </a:solidFill>
            </a:endParaRP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First, those that </a:t>
            </a:r>
            <a:r>
              <a:rPr lang="en-US" b="1" dirty="0">
                <a:solidFill>
                  <a:srgbClr val="FF0000"/>
                </a:solidFill>
              </a:rPr>
              <a:t>act only as MC stabilizers </a:t>
            </a:r>
            <a:r>
              <a:rPr lang="en-US" b="1" dirty="0">
                <a:solidFill>
                  <a:schemeClr val="bg1"/>
                </a:solidFill>
              </a:rPr>
              <a:t>(</a:t>
            </a:r>
            <a:r>
              <a:rPr lang="en-US" b="1" dirty="0" err="1">
                <a:solidFill>
                  <a:schemeClr val="bg1"/>
                </a:solidFill>
              </a:rPr>
              <a:t>cromolyn</a:t>
            </a:r>
            <a:r>
              <a:rPr lang="en-US" b="1" dirty="0">
                <a:solidFill>
                  <a:schemeClr val="bg1"/>
                </a:solidFill>
              </a:rPr>
              <a:t> sodium, </a:t>
            </a:r>
            <a:r>
              <a:rPr lang="en-US" b="1" dirty="0" err="1">
                <a:solidFill>
                  <a:schemeClr val="bg1"/>
                </a:solidFill>
              </a:rPr>
              <a:t>nedocromil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dirty="0" err="1">
                <a:solidFill>
                  <a:schemeClr val="bg1"/>
                </a:solidFill>
              </a:rPr>
              <a:t>lodoxamide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Second, those that have a dual role as </a:t>
            </a:r>
            <a:r>
              <a:rPr lang="en-US" b="1" dirty="0">
                <a:solidFill>
                  <a:srgbClr val="FF0000"/>
                </a:solidFill>
              </a:rPr>
              <a:t>MC stabilizers and histamine 1 receptor </a:t>
            </a:r>
            <a:r>
              <a:rPr lang="en-US" b="1" dirty="0">
                <a:solidFill>
                  <a:schemeClr val="bg1"/>
                </a:solidFill>
              </a:rPr>
              <a:t>antagonists (</a:t>
            </a:r>
            <a:r>
              <a:rPr lang="en-US" b="1" dirty="0" err="1">
                <a:solidFill>
                  <a:schemeClr val="bg1"/>
                </a:solidFill>
              </a:rPr>
              <a:t>ketotifen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dirty="0" err="1">
                <a:solidFill>
                  <a:schemeClr val="bg1"/>
                </a:solidFill>
              </a:rPr>
              <a:t>olopatadine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dirty="0" err="1">
                <a:solidFill>
                  <a:schemeClr val="bg1"/>
                </a:solidFill>
              </a:rPr>
              <a:t>azelastine</a:t>
            </a:r>
            <a:r>
              <a:rPr lang="en-US" b="1" dirty="0">
                <a:solidFill>
                  <a:schemeClr val="bg1"/>
                </a:solidFill>
              </a:rPr>
              <a:t>)</a:t>
            </a:r>
          </a:p>
          <a:p>
            <a:pPr marL="0" indent="0" algn="l" rtl="0"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0" indent="0" algn="l" rtl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algn="l" rtl="0"/>
            <a:endParaRPr lang="fa-I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25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408712"/>
          </a:xfrm>
        </p:spPr>
        <p:txBody>
          <a:bodyPr/>
          <a:lstStyle/>
          <a:p>
            <a:pPr marL="0" indent="0" algn="l" rtl="0">
              <a:buNone/>
            </a:pPr>
            <a:r>
              <a:rPr lang="en-US" b="1" dirty="0">
                <a:solidFill>
                  <a:schemeClr val="bg1"/>
                </a:solidFill>
              </a:rPr>
              <a:t>Partial suppression of Estradiol: </a:t>
            </a:r>
            <a:r>
              <a:rPr lang="en-US" sz="2800" b="1" dirty="0">
                <a:solidFill>
                  <a:srgbClr val="FF0000"/>
                </a:solidFill>
              </a:rPr>
              <a:t>Oral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GnRH </a:t>
            </a:r>
            <a:r>
              <a:rPr lang="en-US" b="1" dirty="0">
                <a:solidFill>
                  <a:srgbClr val="FF0000"/>
                </a:solidFill>
              </a:rPr>
              <a:t>antagonist</a:t>
            </a:r>
          </a:p>
          <a:p>
            <a:pPr algn="just" rtl="0"/>
            <a:r>
              <a:rPr lang="en-US" b="1" dirty="0" err="1">
                <a:solidFill>
                  <a:srgbClr val="FF0000"/>
                </a:solidFill>
              </a:rPr>
              <a:t>Elagolix</a:t>
            </a:r>
            <a:r>
              <a:rPr lang="en-US" b="1" dirty="0">
                <a:solidFill>
                  <a:srgbClr val="FF0000"/>
                </a:solidFill>
              </a:rPr>
              <a:t> (AbbVie);</a:t>
            </a:r>
            <a:r>
              <a:rPr lang="en-US" b="1" dirty="0">
                <a:solidFill>
                  <a:schemeClr val="bg1"/>
                </a:solidFill>
              </a:rPr>
              <a:t>  150 mg (once daily) and 200 mg (twice daily) for 6 months. Responder rates for menstrual pain (75.3%) and non menstrual pain (62.1%), but decrease in bone mineral density (2.6%).</a:t>
            </a:r>
          </a:p>
          <a:p>
            <a:pPr algn="l" rtl="0"/>
            <a:r>
              <a:rPr lang="en-US" b="1" dirty="0">
                <a:solidFill>
                  <a:srgbClr val="FF0000"/>
                </a:solidFill>
              </a:rPr>
              <a:t>OBE2109 (</a:t>
            </a:r>
            <a:r>
              <a:rPr lang="en-US" b="1" dirty="0" err="1">
                <a:solidFill>
                  <a:srgbClr val="FF0000"/>
                </a:solidFill>
              </a:rPr>
              <a:t>ObsEva</a:t>
            </a:r>
            <a:r>
              <a:rPr lang="en-US" b="1" dirty="0">
                <a:solidFill>
                  <a:srgbClr val="FF0000"/>
                </a:solidFill>
              </a:rPr>
              <a:t> SA)</a:t>
            </a:r>
          </a:p>
          <a:p>
            <a:pPr algn="l" rtl="0"/>
            <a:r>
              <a:rPr lang="en-US" b="1" dirty="0" err="1">
                <a:solidFill>
                  <a:srgbClr val="FF0000"/>
                </a:solidFill>
              </a:rPr>
              <a:t>Relugolix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err="1">
                <a:solidFill>
                  <a:srgbClr val="FF0000"/>
                </a:solidFill>
              </a:rPr>
              <a:t>Myovant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  <a:p>
            <a:pPr algn="l" rtl="0"/>
            <a:r>
              <a:rPr lang="en-US" b="1" dirty="0">
                <a:solidFill>
                  <a:srgbClr val="FF0000"/>
                </a:solidFill>
              </a:rPr>
              <a:t>ASP1707 (</a:t>
            </a:r>
            <a:r>
              <a:rPr lang="en-US" b="1" dirty="0" err="1">
                <a:solidFill>
                  <a:srgbClr val="FF0000"/>
                </a:solidFill>
              </a:rPr>
              <a:t>Astellas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  <a:p>
            <a:pPr marL="0" indent="0" algn="l" rtl="0">
              <a:buNone/>
            </a:pPr>
            <a:r>
              <a:rPr lang="en-US" b="1" dirty="0">
                <a:solidFill>
                  <a:schemeClr val="bg1"/>
                </a:solidFill>
              </a:rPr>
              <a:t>All currently in </a:t>
            </a:r>
            <a:r>
              <a:rPr lang="en-US" b="1" dirty="0">
                <a:solidFill>
                  <a:srgbClr val="FF0000"/>
                </a:solidFill>
              </a:rPr>
              <a:t>phase 2 or 3 </a:t>
            </a:r>
            <a:r>
              <a:rPr lang="en-US" b="1" dirty="0">
                <a:solidFill>
                  <a:schemeClr val="bg1"/>
                </a:solidFill>
              </a:rPr>
              <a:t>of clinical development</a:t>
            </a:r>
          </a:p>
        </p:txBody>
      </p:sp>
    </p:spTree>
    <p:extLst>
      <p:ext uri="{BB962C8B-B14F-4D97-AF65-F5344CB8AC3E}">
        <p14:creationId xmlns:p14="http://schemas.microsoft.com/office/powerpoint/2010/main" val="333197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29074"/>
            <a:ext cx="8229600" cy="865786"/>
          </a:xfrm>
        </p:spPr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Surgery</a:t>
            </a:r>
            <a:endParaRPr lang="fa-IR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5688632"/>
          </a:xfrm>
        </p:spPr>
        <p:txBody>
          <a:bodyPr>
            <a:noAutofit/>
          </a:bodyPr>
          <a:lstStyle/>
          <a:p>
            <a:pPr algn="just" rtl="0"/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800" b="1" dirty="0">
                <a:solidFill>
                  <a:schemeClr val="bg1"/>
                </a:solidFill>
              </a:rPr>
              <a:t>More recent studies indicated that the surgical treatment on </a:t>
            </a:r>
            <a:r>
              <a:rPr lang="en-US" sz="2800" b="1" dirty="0" err="1">
                <a:solidFill>
                  <a:schemeClr val="bg1"/>
                </a:solidFill>
              </a:rPr>
              <a:t>endometrioma</a:t>
            </a:r>
            <a:r>
              <a:rPr lang="en-US" sz="2800" b="1" dirty="0">
                <a:solidFill>
                  <a:schemeClr val="bg1"/>
                </a:solidFill>
              </a:rPr>
              <a:t> could be </a:t>
            </a:r>
            <a:r>
              <a:rPr lang="en-US" sz="2800" b="1" dirty="0">
                <a:solidFill>
                  <a:srgbClr val="FF0000"/>
                </a:solidFill>
              </a:rPr>
              <a:t>detrimental to ovarian </a:t>
            </a:r>
            <a:r>
              <a:rPr lang="it-IT" sz="2800" b="1" dirty="0">
                <a:solidFill>
                  <a:srgbClr val="FF0000"/>
                </a:solidFill>
              </a:rPr>
              <a:t>reserve</a:t>
            </a:r>
            <a:r>
              <a:rPr lang="it-IT" sz="2000" b="1" dirty="0">
                <a:solidFill>
                  <a:srgbClr val="FF0000"/>
                </a:solidFill>
              </a:rPr>
              <a:t> </a:t>
            </a:r>
            <a:r>
              <a:rPr lang="it-IT" sz="2000" b="1" i="1" dirty="0">
                <a:solidFill>
                  <a:schemeClr val="bg1"/>
                </a:solidFill>
              </a:rPr>
              <a:t>(Raffi et al., 2012; Somigliana et al., 2012; Muzii et al., 2014)</a:t>
            </a:r>
            <a:r>
              <a:rPr lang="it-IT" sz="2000" b="1" dirty="0">
                <a:solidFill>
                  <a:schemeClr val="bg1"/>
                </a:solidFill>
              </a:rPr>
              <a:t> </a:t>
            </a:r>
            <a:r>
              <a:rPr lang="en-US" sz="2800" b="1" dirty="0">
                <a:solidFill>
                  <a:schemeClr val="bg1"/>
                </a:solidFill>
              </a:rPr>
              <a:t>and subsequently </a:t>
            </a:r>
            <a:r>
              <a:rPr lang="en-US" sz="2800" b="1" dirty="0">
                <a:solidFill>
                  <a:srgbClr val="FF0000"/>
                </a:solidFill>
              </a:rPr>
              <a:t>adversely affect IVF/ICSI reproductive outcomes</a:t>
            </a:r>
            <a:r>
              <a:rPr lang="en-US" sz="2800" b="1" i="1" dirty="0">
                <a:solidFill>
                  <a:schemeClr val="bg1"/>
                </a:solidFill>
              </a:rPr>
              <a:t>.   </a:t>
            </a:r>
            <a:r>
              <a:rPr lang="fa-IR" sz="2000" b="1" i="1" dirty="0">
                <a:solidFill>
                  <a:schemeClr val="bg1"/>
                </a:solidFill>
              </a:rPr>
              <a:t>  </a:t>
            </a:r>
          </a:p>
          <a:p>
            <a:pPr marL="0" indent="0" algn="just" rtl="0">
              <a:buNone/>
            </a:pPr>
            <a:r>
              <a:rPr lang="fa-IR" sz="2000" b="1" i="1" dirty="0">
                <a:solidFill>
                  <a:schemeClr val="bg1"/>
                </a:solidFill>
              </a:rPr>
              <a:t>      </a:t>
            </a:r>
            <a:r>
              <a:rPr lang="en-US" sz="2000" b="1" i="1" dirty="0">
                <a:solidFill>
                  <a:schemeClr val="bg1"/>
                </a:solidFill>
              </a:rPr>
              <a:t>(</a:t>
            </a:r>
            <a:r>
              <a:rPr lang="en-US" sz="2000" b="1" i="1" dirty="0" err="1">
                <a:solidFill>
                  <a:schemeClr val="bg1"/>
                </a:solidFill>
              </a:rPr>
              <a:t>Tsoumpou</a:t>
            </a:r>
            <a:r>
              <a:rPr lang="en-US" sz="2000" b="1" i="1" dirty="0">
                <a:solidFill>
                  <a:schemeClr val="bg1"/>
                </a:solidFill>
              </a:rPr>
              <a:t> et al., 2009; </a:t>
            </a:r>
            <a:r>
              <a:rPr lang="en-US" sz="2000" b="1" i="1" dirty="0" err="1">
                <a:solidFill>
                  <a:schemeClr val="bg1"/>
                </a:solidFill>
              </a:rPr>
              <a:t>Benschop</a:t>
            </a:r>
            <a:r>
              <a:rPr lang="en-US" sz="2000" b="1" i="1" dirty="0">
                <a:solidFill>
                  <a:schemeClr val="bg1"/>
                </a:solidFill>
              </a:rPr>
              <a:t> et al., 2010).</a:t>
            </a:r>
          </a:p>
          <a:p>
            <a:pPr algn="l" rtl="0"/>
            <a:r>
              <a:rPr lang="en-US" sz="2800" b="1" dirty="0">
                <a:solidFill>
                  <a:schemeClr val="bg1"/>
                </a:solidFill>
              </a:rPr>
              <a:t>Ovarian cystectomy can lead to decreased ovarian reserve due to </a:t>
            </a:r>
            <a:r>
              <a:rPr lang="en-US" sz="2800" b="1" dirty="0">
                <a:solidFill>
                  <a:srgbClr val="FF0000"/>
                </a:solidFill>
              </a:rPr>
              <a:t>removal of healthy ovarian tissue adjacent to the cyst wall</a:t>
            </a:r>
            <a:endParaRPr lang="en-US" sz="2800" b="1" dirty="0">
              <a:solidFill>
                <a:schemeClr val="bg1"/>
              </a:solidFill>
            </a:endParaRPr>
          </a:p>
          <a:p>
            <a:pPr algn="l" rtl="0"/>
            <a:r>
              <a:rPr lang="en-US" sz="2800" b="1" dirty="0">
                <a:solidFill>
                  <a:srgbClr val="FF0000"/>
                </a:solidFill>
              </a:rPr>
              <a:t>Excessive coagulation </a:t>
            </a:r>
            <a:r>
              <a:rPr lang="en-US" sz="2800" b="1" dirty="0">
                <a:solidFill>
                  <a:schemeClr val="bg1"/>
                </a:solidFill>
              </a:rPr>
              <a:t>to the ovary for hemostasis </a:t>
            </a:r>
          </a:p>
          <a:p>
            <a:pPr algn="just" rtl="0"/>
            <a:r>
              <a:rPr lang="en-US" sz="2800" b="1" dirty="0">
                <a:solidFill>
                  <a:srgbClr val="FF0000"/>
                </a:solidFill>
              </a:rPr>
              <a:t>AMH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>
                <a:solidFill>
                  <a:schemeClr val="bg1"/>
                </a:solidFill>
              </a:rPr>
              <a:t>levels can </a:t>
            </a:r>
            <a:r>
              <a:rPr lang="en-US" sz="2800" b="1" dirty="0">
                <a:solidFill>
                  <a:srgbClr val="FF0000"/>
                </a:solidFill>
              </a:rPr>
              <a:t>reduce</a:t>
            </a:r>
            <a:r>
              <a:rPr lang="en-US" sz="2800" b="1" dirty="0">
                <a:solidFill>
                  <a:schemeClr val="bg1"/>
                </a:solidFill>
              </a:rPr>
              <a:t> by as much as </a:t>
            </a:r>
            <a:r>
              <a:rPr lang="en-US" sz="2800" b="1" dirty="0">
                <a:solidFill>
                  <a:srgbClr val="FF0000"/>
                </a:solidFill>
              </a:rPr>
              <a:t>24%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>
                <a:solidFill>
                  <a:schemeClr val="bg1"/>
                </a:solidFill>
              </a:rPr>
              <a:t>in </a:t>
            </a:r>
            <a:r>
              <a:rPr lang="en-US" sz="2800" b="1" dirty="0">
                <a:solidFill>
                  <a:srgbClr val="FF0000"/>
                </a:solidFill>
              </a:rPr>
              <a:t>unilateral</a:t>
            </a:r>
            <a:r>
              <a:rPr lang="en-US" sz="2800" b="1" dirty="0">
                <a:solidFill>
                  <a:schemeClr val="bg1"/>
                </a:solidFill>
              </a:rPr>
              <a:t> excisional surgeries and by up to </a:t>
            </a:r>
            <a:r>
              <a:rPr lang="en-US" sz="2800" b="1" dirty="0">
                <a:solidFill>
                  <a:srgbClr val="FF0000"/>
                </a:solidFill>
              </a:rPr>
              <a:t>67%</a:t>
            </a:r>
            <a:r>
              <a:rPr lang="en-US" sz="2800" b="1" dirty="0">
                <a:solidFill>
                  <a:schemeClr val="bg1"/>
                </a:solidFill>
              </a:rPr>
              <a:t> in </a:t>
            </a:r>
            <a:r>
              <a:rPr lang="en-US" sz="2800" b="1" dirty="0">
                <a:solidFill>
                  <a:srgbClr val="FF0000"/>
                </a:solidFill>
              </a:rPr>
              <a:t>bilateral </a:t>
            </a:r>
            <a:r>
              <a:rPr lang="en-US" sz="2800" b="1" dirty="0">
                <a:solidFill>
                  <a:schemeClr val="bg1"/>
                </a:solidFill>
              </a:rPr>
              <a:t>procedures</a:t>
            </a:r>
            <a:r>
              <a:rPr lang="en-US" sz="1800" b="1" i="1" dirty="0">
                <a:solidFill>
                  <a:schemeClr val="bg1"/>
                </a:solidFill>
              </a:rPr>
              <a:t>.(</a:t>
            </a:r>
            <a:r>
              <a:rPr lang="en-US" sz="1800" b="1" i="1" dirty="0" err="1">
                <a:solidFill>
                  <a:schemeClr val="bg1"/>
                </a:solidFill>
              </a:rPr>
              <a:t>Vercellini</a:t>
            </a:r>
            <a:r>
              <a:rPr lang="en-US" sz="1800" b="1" i="1" dirty="0">
                <a:solidFill>
                  <a:schemeClr val="bg1"/>
                </a:solidFill>
              </a:rPr>
              <a:t> et al, </a:t>
            </a:r>
            <a:r>
              <a:rPr lang="en-US" sz="1800" b="1" i="1" dirty="0" err="1">
                <a:solidFill>
                  <a:schemeClr val="bg1"/>
                </a:solidFill>
              </a:rPr>
              <a:t>Fertil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Steril</a:t>
            </a:r>
            <a:r>
              <a:rPr lang="en-US" sz="1800" b="1" i="1" dirty="0">
                <a:solidFill>
                  <a:schemeClr val="bg1"/>
                </a:solidFill>
              </a:rPr>
              <a:t> 2015)</a:t>
            </a:r>
            <a:endParaRPr lang="fa-IR" sz="1800" b="1" i="1" dirty="0">
              <a:solidFill>
                <a:schemeClr val="bg1"/>
              </a:solidFill>
            </a:endParaRPr>
          </a:p>
          <a:p>
            <a:pPr algn="l" rtl="0"/>
            <a:endParaRPr lang="en-US" sz="2800" dirty="0">
              <a:solidFill>
                <a:schemeClr val="bg1"/>
              </a:solidFill>
            </a:endParaRPr>
          </a:p>
          <a:p>
            <a:pPr algn="l" rtl="0"/>
            <a:endParaRPr lang="en-US" sz="2800" dirty="0">
              <a:solidFill>
                <a:schemeClr val="bg1"/>
              </a:solidFill>
            </a:endParaRPr>
          </a:p>
          <a:p>
            <a:pPr algn="l" rtl="0"/>
            <a:endParaRPr lang="fa-IR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5937523"/>
          </a:xfrm>
        </p:spPr>
        <p:txBody>
          <a:bodyPr>
            <a:normAutofit/>
          </a:bodyPr>
          <a:lstStyle/>
          <a:p>
            <a:pPr algn="just" rtl="0"/>
            <a:r>
              <a:rPr lang="en-US" b="1" dirty="0">
                <a:solidFill>
                  <a:schemeClr val="bg1"/>
                </a:solidFill>
              </a:rPr>
              <a:t>These findings have led to a </a:t>
            </a:r>
            <a:r>
              <a:rPr lang="en-US" b="1" dirty="0">
                <a:solidFill>
                  <a:srgbClr val="FF0000"/>
                </a:solidFill>
              </a:rPr>
              <a:t>shift of opinion toward a more conservative approach</a:t>
            </a:r>
            <a:r>
              <a:rPr lang="en-US" b="1" dirty="0">
                <a:solidFill>
                  <a:schemeClr val="bg1"/>
                </a:solidFill>
              </a:rPr>
              <a:t> in the treatment of </a:t>
            </a:r>
            <a:r>
              <a:rPr lang="en-US" b="1" dirty="0" err="1">
                <a:solidFill>
                  <a:schemeClr val="bg1"/>
                </a:solidFill>
              </a:rPr>
              <a:t>endometrioma</a:t>
            </a:r>
            <a:r>
              <a:rPr lang="en-US" b="1" dirty="0">
                <a:solidFill>
                  <a:schemeClr val="bg1"/>
                </a:solidFill>
              </a:rPr>
              <a:t>.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ESHRE 2013 suggested that surgery before ART treatment should be considered only: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 In women with </a:t>
            </a:r>
            <a:r>
              <a:rPr lang="en-US" b="1" dirty="0" err="1">
                <a:solidFill>
                  <a:srgbClr val="FF0000"/>
                </a:solidFill>
              </a:rPr>
              <a:t>endometriomas</a:t>
            </a:r>
            <a:r>
              <a:rPr lang="en-US" b="1" dirty="0">
                <a:solidFill>
                  <a:srgbClr val="FF0000"/>
                </a:solidFill>
              </a:rPr>
              <a:t> of &gt;3 cm </a:t>
            </a:r>
            <a:r>
              <a:rPr lang="en-US" b="1" dirty="0">
                <a:solidFill>
                  <a:schemeClr val="bg1"/>
                </a:solidFill>
              </a:rPr>
              <a:t>to improve endometriosis-associated pain or the accessibility of follicles.</a:t>
            </a:r>
          </a:p>
        </p:txBody>
      </p:sp>
    </p:spTree>
    <p:extLst>
      <p:ext uri="{BB962C8B-B14F-4D97-AF65-F5344CB8AC3E}">
        <p14:creationId xmlns:p14="http://schemas.microsoft.com/office/powerpoint/2010/main" val="307302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CF7E6C-C911-4E86-B907-CDF73C4FC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157AA34-40C4-4192-89FA-152704A402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CD015B2-A51E-4A9D-AFAB-B8560BED9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38403"/>
            <a:ext cx="6217024" cy="650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31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CAA4733-72C9-4650-9CAE-3A142AF33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05787"/>
            <a:ext cx="7886700" cy="5071177"/>
          </a:xfrm>
        </p:spPr>
        <p:txBody>
          <a:bodyPr>
            <a:normAutofit fontScale="92500" lnSpcReduction="20000"/>
          </a:bodyPr>
          <a:lstStyle/>
          <a:p>
            <a:pPr algn="just" rtl="0"/>
            <a:r>
              <a:rPr lang="en-US" dirty="0">
                <a:solidFill>
                  <a:schemeClr val="bg1"/>
                </a:solidFill>
              </a:rPr>
              <a:t>The results showed no significant differences among the four groups in clinical pregnancy rates. </a:t>
            </a:r>
          </a:p>
          <a:p>
            <a:pPr algn="just" rtl="0"/>
            <a:r>
              <a:rPr lang="en-US" dirty="0">
                <a:solidFill>
                  <a:schemeClr val="bg1"/>
                </a:solidFill>
              </a:rPr>
              <a:t>Group 1 (surgery + ART): pregnancy rate = 38.3% (CI: 32.3‐44.7)</a:t>
            </a:r>
          </a:p>
          <a:p>
            <a:pPr algn="just" rtl="0"/>
            <a:r>
              <a:rPr lang="en-US" dirty="0">
                <a:solidFill>
                  <a:schemeClr val="bg1"/>
                </a:solidFill>
              </a:rPr>
              <a:t>Group 2 (surgery alone): pregnancy rate = 43.8% (CI: 22.5‐66.4) </a:t>
            </a:r>
            <a:r>
              <a:rPr lang="en-US" dirty="0">
                <a:solidFill>
                  <a:srgbClr val="FF0000"/>
                </a:solidFill>
              </a:rPr>
              <a:t>with the highest pregnancy rate</a:t>
            </a:r>
          </a:p>
          <a:p>
            <a:pPr algn="just" rtl="0"/>
            <a:r>
              <a:rPr lang="en-US" dirty="0">
                <a:solidFill>
                  <a:schemeClr val="bg1"/>
                </a:solidFill>
              </a:rPr>
              <a:t>Group 3 (aspiration ± sclerotherapy + ART): pregnancy rate = 40.8% (CI:27.7‐54.6) </a:t>
            </a:r>
          </a:p>
          <a:p>
            <a:pPr algn="just" rtl="0"/>
            <a:r>
              <a:rPr lang="en-US" dirty="0">
                <a:solidFill>
                  <a:schemeClr val="bg1"/>
                </a:solidFill>
              </a:rPr>
              <a:t>Group 4 (ART alone): pregnancy rate = 32% (CI:15.0‐52.0) </a:t>
            </a:r>
            <a:r>
              <a:rPr lang="en-US" dirty="0">
                <a:solidFill>
                  <a:srgbClr val="FF0000"/>
                </a:solidFill>
              </a:rPr>
              <a:t>with the lowest pregnancy rate</a:t>
            </a:r>
          </a:p>
        </p:txBody>
      </p:sp>
    </p:spTree>
    <p:extLst>
      <p:ext uri="{BB962C8B-B14F-4D97-AF65-F5344CB8AC3E}">
        <p14:creationId xmlns:p14="http://schemas.microsoft.com/office/powerpoint/2010/main" val="41355775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B09B85-2DBF-41E5-A4FB-AE5391D51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57C02BF-3F9F-490E-B922-7CE0A648C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0"/>
            <a:endParaRPr lang="en-US" dirty="0">
              <a:solidFill>
                <a:schemeClr val="bg1"/>
              </a:solidFill>
            </a:endParaRPr>
          </a:p>
          <a:p>
            <a:pPr algn="just" rtl="0"/>
            <a:r>
              <a:rPr lang="en-US" dirty="0">
                <a:solidFill>
                  <a:schemeClr val="bg1"/>
                </a:solidFill>
              </a:rPr>
              <a:t>Surgery is applied for patients with: UNILATERAL OMA and GOOD OVARIAN RESERVE</a:t>
            </a:r>
          </a:p>
          <a:p>
            <a:pPr algn="just" rtl="0"/>
            <a:r>
              <a:rPr lang="en-US" dirty="0">
                <a:solidFill>
                  <a:schemeClr val="bg1"/>
                </a:solidFill>
              </a:rPr>
              <a:t>Sclerotherapy is applied for patients with: BILATERAL OMA, POOR OVARIAN RESERVE, ADVANCED AGE AND RECURRENCE</a:t>
            </a:r>
          </a:p>
        </p:txBody>
      </p:sp>
    </p:spTree>
    <p:extLst>
      <p:ext uri="{BB962C8B-B14F-4D97-AF65-F5344CB8AC3E}">
        <p14:creationId xmlns:p14="http://schemas.microsoft.com/office/powerpoint/2010/main" val="15060990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ART</a:t>
            </a:r>
            <a:endParaRPr lang="fa-IR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0">
              <a:buNone/>
            </a:pPr>
            <a:r>
              <a:rPr lang="en-US" dirty="0">
                <a:solidFill>
                  <a:schemeClr val="bg1"/>
                </a:solidFill>
              </a:rPr>
              <a:t>Certain patients may benefit from proceeding </a:t>
            </a:r>
            <a:r>
              <a:rPr lang="en-US" b="1" dirty="0">
                <a:solidFill>
                  <a:srgbClr val="FF0000"/>
                </a:solidFill>
              </a:rPr>
              <a:t>directly to IVF </a:t>
            </a:r>
            <a:r>
              <a:rPr lang="en-US" b="1" dirty="0">
                <a:solidFill>
                  <a:schemeClr val="bg1"/>
                </a:solidFill>
              </a:rPr>
              <a:t>:</a:t>
            </a:r>
          </a:p>
          <a:p>
            <a:pPr algn="l">
              <a:buNone/>
            </a:pPr>
            <a:r>
              <a:rPr lang="en-US" b="1" dirty="0">
                <a:solidFill>
                  <a:schemeClr val="bg1"/>
                </a:solidFill>
              </a:rPr>
              <a:t>1-Older patients, </a:t>
            </a:r>
          </a:p>
          <a:p>
            <a:pPr algn="just" rtl="0">
              <a:buNone/>
            </a:pPr>
            <a:r>
              <a:rPr lang="en-US" b="1" dirty="0">
                <a:solidFill>
                  <a:schemeClr val="bg1"/>
                </a:solidFill>
              </a:rPr>
              <a:t>2-Those that have diminished ovarian reserve,   </a:t>
            </a:r>
          </a:p>
          <a:p>
            <a:pPr algn="just" rtl="0">
              <a:buNone/>
            </a:pPr>
            <a:r>
              <a:rPr lang="en-US" b="1" dirty="0">
                <a:solidFill>
                  <a:schemeClr val="bg1"/>
                </a:solidFill>
              </a:rPr>
              <a:t>3-Those that have bilateral </a:t>
            </a:r>
            <a:r>
              <a:rPr lang="en-US" b="1" dirty="0" err="1">
                <a:solidFill>
                  <a:schemeClr val="bg1"/>
                </a:solidFill>
              </a:rPr>
              <a:t>endometriomas</a:t>
            </a:r>
            <a:r>
              <a:rPr lang="en-US" b="1" dirty="0">
                <a:solidFill>
                  <a:schemeClr val="bg1"/>
                </a:solidFill>
              </a:rPr>
              <a:t>,       </a:t>
            </a:r>
          </a:p>
          <a:p>
            <a:pPr algn="just" rtl="0">
              <a:buNone/>
            </a:pPr>
            <a:r>
              <a:rPr lang="en-US" b="1" dirty="0">
                <a:solidFill>
                  <a:schemeClr val="bg1"/>
                </a:solidFill>
              </a:rPr>
              <a:t>4-Those that have had prior surgical treatment.</a:t>
            </a:r>
            <a:r>
              <a:rPr lang="en-US" b="1" dirty="0">
                <a:solidFill>
                  <a:srgbClr val="7030A0"/>
                </a:solidFill>
              </a:rPr>
              <a:t> </a:t>
            </a:r>
            <a:r>
              <a:rPr lang="en-US" dirty="0"/>
              <a:t>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92362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Less invasive treatments</a:t>
            </a:r>
            <a:endParaRPr lang="fa-IR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92500" lnSpcReduction="10000"/>
          </a:bodyPr>
          <a:lstStyle/>
          <a:p>
            <a:pPr algn="just" rtl="0"/>
            <a:r>
              <a:rPr lang="en-US" b="1" dirty="0">
                <a:solidFill>
                  <a:schemeClr val="bg1"/>
                </a:solidFill>
              </a:rPr>
              <a:t>To preserve the ovarian reserve, </a:t>
            </a:r>
            <a:r>
              <a:rPr lang="en-US" b="1" dirty="0">
                <a:solidFill>
                  <a:srgbClr val="FF0000"/>
                </a:solidFill>
              </a:rPr>
              <a:t>nonsurgical management </a:t>
            </a:r>
            <a:r>
              <a:rPr lang="en-US" b="1" dirty="0">
                <a:solidFill>
                  <a:schemeClr val="bg1"/>
                </a:solidFill>
              </a:rPr>
              <a:t>of ovarian </a:t>
            </a:r>
            <a:r>
              <a:rPr lang="en-US" b="1" dirty="0" err="1">
                <a:solidFill>
                  <a:schemeClr val="bg1"/>
                </a:solidFill>
              </a:rPr>
              <a:t>endometrioma</a:t>
            </a:r>
            <a:endParaRPr lang="en-US" b="1" dirty="0">
              <a:solidFill>
                <a:schemeClr val="bg1"/>
              </a:solidFill>
            </a:endParaRPr>
          </a:p>
          <a:p>
            <a:pPr algn="just" rtl="0"/>
            <a:r>
              <a:rPr lang="en-US" b="1" dirty="0">
                <a:solidFill>
                  <a:srgbClr val="FF0000"/>
                </a:solidFill>
              </a:rPr>
              <a:t>Aspiration, or </a:t>
            </a:r>
            <a:r>
              <a:rPr lang="en-US" b="1" dirty="0" err="1">
                <a:solidFill>
                  <a:srgbClr val="FF0000"/>
                </a:solidFill>
              </a:rPr>
              <a:t>sclerotherapy</a:t>
            </a:r>
            <a:endParaRPr lang="en-US" b="1" dirty="0">
              <a:solidFill>
                <a:srgbClr val="FF0000"/>
              </a:solidFill>
            </a:endParaRPr>
          </a:p>
          <a:p>
            <a:pPr algn="just" rtl="0"/>
            <a:r>
              <a:rPr lang="en-US" b="1" dirty="0" err="1">
                <a:solidFill>
                  <a:schemeClr val="bg1"/>
                </a:solidFill>
              </a:rPr>
              <a:t>Sclerosing</a:t>
            </a:r>
            <a:r>
              <a:rPr lang="en-US" b="1" dirty="0">
                <a:solidFill>
                  <a:schemeClr val="bg1"/>
                </a:solidFill>
              </a:rPr>
              <a:t> agents include: </a:t>
            </a:r>
            <a:r>
              <a:rPr lang="en-US" b="1" dirty="0">
                <a:solidFill>
                  <a:srgbClr val="FF0000"/>
                </a:solidFill>
              </a:rPr>
              <a:t>ethanol , tetracycline 5% (5-10 ml) , synthetic interleukin-2 (600000 IU)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and methotrexate (30 mg) .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Other agents:</a:t>
            </a:r>
            <a:r>
              <a:rPr lang="en-US" b="1" dirty="0">
                <a:solidFill>
                  <a:srgbClr val="FF0000"/>
                </a:solidFill>
              </a:rPr>
              <a:t> Intra cyst </a:t>
            </a:r>
            <a:r>
              <a:rPr lang="en-US" b="1" dirty="0">
                <a:solidFill>
                  <a:schemeClr val="bg1"/>
                </a:solidFill>
              </a:rPr>
              <a:t>injection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Progestins</a:t>
            </a:r>
            <a:r>
              <a:rPr lang="en-US" b="1" dirty="0">
                <a:solidFill>
                  <a:srgbClr val="FF0000"/>
                </a:solidFill>
              </a:rPr>
              <a:t>, SPRM</a:t>
            </a:r>
          </a:p>
          <a:p>
            <a:pPr marL="0" indent="0" algn="l" rtl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595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925144"/>
          </a:xfrm>
        </p:spPr>
        <p:txBody>
          <a:bodyPr>
            <a:normAutofit/>
          </a:bodyPr>
          <a:lstStyle/>
          <a:p>
            <a:pPr algn="just" rtl="0"/>
            <a:r>
              <a:rPr lang="en-US" b="1" dirty="0">
                <a:solidFill>
                  <a:schemeClr val="bg1"/>
                </a:solidFill>
              </a:rPr>
              <a:t>The prevalence of endometriosis in fertile females is around 6.1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Ovarian </a:t>
            </a:r>
            <a:r>
              <a:rPr lang="en-US" b="1" dirty="0" err="1">
                <a:solidFill>
                  <a:schemeClr val="bg1"/>
                </a:solidFill>
              </a:rPr>
              <a:t>endometrioma</a:t>
            </a:r>
            <a:r>
              <a:rPr lang="en-US" b="1" dirty="0">
                <a:solidFill>
                  <a:schemeClr val="bg1"/>
                </a:solidFill>
              </a:rPr>
              <a:t> occurs in 17% to 44% of patients with endometriosis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The risk of malignancy is 0.3% to 0.8% 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Two years after resection, recurrence ranges between 6% and 30%</a:t>
            </a:r>
          </a:p>
          <a:p>
            <a:pPr marL="0" indent="0" algn="just" rtl="0">
              <a:buNone/>
            </a:pPr>
            <a:endParaRPr lang="en-US" sz="2400" b="1" i="1" dirty="0">
              <a:solidFill>
                <a:schemeClr val="bg1"/>
              </a:solidFill>
            </a:endParaRPr>
          </a:p>
          <a:p>
            <a:pPr marL="0" indent="0" algn="just" rtl="0">
              <a:buNone/>
            </a:pPr>
            <a:r>
              <a:rPr lang="en-US" sz="2400" i="1" dirty="0" err="1">
                <a:solidFill>
                  <a:schemeClr val="bg1"/>
                </a:solidFill>
              </a:rPr>
              <a:t>Tejedor</a:t>
            </a:r>
            <a:r>
              <a:rPr lang="en-US" sz="2400" i="1" dirty="0">
                <a:solidFill>
                  <a:schemeClr val="bg1"/>
                </a:solidFill>
              </a:rPr>
              <a:t> et al, 2020</a:t>
            </a:r>
            <a:endParaRPr lang="fa-IR" sz="2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99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5938860"/>
              </p:ext>
            </p:extLst>
          </p:nvPr>
        </p:nvGraphicFramePr>
        <p:xfrm>
          <a:off x="457200" y="620688"/>
          <a:ext cx="8229600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1187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Ethanol Sclerotherapy</a:t>
            </a:r>
            <a:endParaRPr lang="fa-IR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547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>
            <a:normAutofit lnSpcReduction="10000"/>
          </a:bodyPr>
          <a:lstStyle/>
          <a:p>
            <a:pPr algn="just" rtl="0"/>
            <a:r>
              <a:rPr lang="en-US" b="1" dirty="0">
                <a:solidFill>
                  <a:schemeClr val="bg1"/>
                </a:solidFill>
              </a:rPr>
              <a:t>In a </a:t>
            </a:r>
            <a:r>
              <a:rPr lang="en-US" b="1" dirty="0">
                <a:solidFill>
                  <a:srgbClr val="FF0000"/>
                </a:solidFill>
              </a:rPr>
              <a:t>randomized clinical trial</a:t>
            </a:r>
            <a:r>
              <a:rPr lang="en-US" b="1" dirty="0">
                <a:solidFill>
                  <a:schemeClr val="bg1"/>
                </a:solidFill>
              </a:rPr>
              <a:t>, an interventional group of </a:t>
            </a:r>
            <a:r>
              <a:rPr lang="en-US" b="1" dirty="0">
                <a:solidFill>
                  <a:srgbClr val="FF0000"/>
                </a:solidFill>
              </a:rPr>
              <a:t>20 patients </a:t>
            </a:r>
            <a:r>
              <a:rPr lang="en-US" b="1" dirty="0">
                <a:solidFill>
                  <a:schemeClr val="bg1"/>
                </a:solidFill>
              </a:rPr>
              <a:t>underwent </a:t>
            </a:r>
            <a:r>
              <a:rPr lang="en-US" b="1" dirty="0" err="1">
                <a:solidFill>
                  <a:schemeClr val="bg1"/>
                </a:solidFill>
              </a:rPr>
              <a:t>transvaginal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ethanol </a:t>
            </a:r>
            <a:r>
              <a:rPr lang="en-US" b="1" dirty="0" err="1">
                <a:solidFill>
                  <a:srgbClr val="FF0000"/>
                </a:solidFill>
              </a:rPr>
              <a:t>sclerotherapy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for recurrent ovarian </a:t>
            </a:r>
            <a:r>
              <a:rPr lang="en-US" b="1" dirty="0" err="1">
                <a:solidFill>
                  <a:schemeClr val="bg1"/>
                </a:solidFill>
              </a:rPr>
              <a:t>endometrioma</a:t>
            </a:r>
            <a:r>
              <a:rPr lang="en-US" b="1" dirty="0">
                <a:solidFill>
                  <a:schemeClr val="bg1"/>
                </a:solidFill>
              </a:rPr>
              <a:t>.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 The </a:t>
            </a:r>
            <a:r>
              <a:rPr lang="en-US" b="1" dirty="0">
                <a:solidFill>
                  <a:srgbClr val="FF0000"/>
                </a:solidFill>
              </a:rPr>
              <a:t>recurrence rate </a:t>
            </a:r>
            <a:r>
              <a:rPr lang="en-US" b="1" dirty="0">
                <a:solidFill>
                  <a:schemeClr val="bg1"/>
                </a:solidFill>
              </a:rPr>
              <a:t>after 6 months was </a:t>
            </a:r>
            <a:r>
              <a:rPr lang="en-US" b="1" dirty="0">
                <a:solidFill>
                  <a:srgbClr val="FF0000"/>
                </a:solidFill>
              </a:rPr>
              <a:t>20%</a:t>
            </a:r>
            <a:r>
              <a:rPr lang="en-US" b="1" dirty="0">
                <a:solidFill>
                  <a:schemeClr val="bg1"/>
                </a:solidFill>
              </a:rPr>
              <a:t>.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The </a:t>
            </a:r>
            <a:r>
              <a:rPr lang="en-US" b="1" dirty="0">
                <a:solidFill>
                  <a:srgbClr val="FF0000"/>
                </a:solidFill>
              </a:rPr>
              <a:t>clinical pregnancy </a:t>
            </a:r>
            <a:r>
              <a:rPr lang="en-US" b="1" dirty="0">
                <a:solidFill>
                  <a:schemeClr val="bg1"/>
                </a:solidFill>
              </a:rPr>
              <a:t>rate was </a:t>
            </a:r>
            <a:r>
              <a:rPr lang="en-US" b="1" dirty="0">
                <a:solidFill>
                  <a:srgbClr val="FF0000"/>
                </a:solidFill>
              </a:rPr>
              <a:t>(33.3%) </a:t>
            </a:r>
            <a:r>
              <a:rPr lang="en-US" b="1" dirty="0">
                <a:solidFill>
                  <a:schemeClr val="bg1"/>
                </a:solidFill>
              </a:rPr>
              <a:t>vs. </a:t>
            </a:r>
            <a:r>
              <a:rPr lang="en-US" b="1" dirty="0">
                <a:solidFill>
                  <a:srgbClr val="FF0000"/>
                </a:solidFill>
              </a:rPr>
              <a:t>(15%)</a:t>
            </a:r>
            <a:r>
              <a:rPr lang="en-US" b="1" dirty="0">
                <a:solidFill>
                  <a:schemeClr val="bg1"/>
                </a:solidFill>
              </a:rPr>
              <a:t>, (p=0.616).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 The </a:t>
            </a:r>
            <a:r>
              <a:rPr lang="en-US" b="1" dirty="0">
                <a:solidFill>
                  <a:srgbClr val="FF0000"/>
                </a:solidFill>
              </a:rPr>
              <a:t>fertilization rate </a:t>
            </a:r>
            <a:r>
              <a:rPr lang="en-US" b="1" dirty="0">
                <a:solidFill>
                  <a:schemeClr val="bg1"/>
                </a:solidFill>
              </a:rPr>
              <a:t>emerged </a:t>
            </a:r>
            <a:r>
              <a:rPr lang="en-US" b="1" dirty="0">
                <a:solidFill>
                  <a:srgbClr val="FF0000"/>
                </a:solidFill>
              </a:rPr>
              <a:t>63.06% in study </a:t>
            </a:r>
            <a:r>
              <a:rPr lang="en-US" b="1" dirty="0">
                <a:solidFill>
                  <a:schemeClr val="bg1"/>
                </a:solidFill>
              </a:rPr>
              <a:t>group vs. </a:t>
            </a:r>
            <a:r>
              <a:rPr lang="en-US" b="1" dirty="0">
                <a:solidFill>
                  <a:srgbClr val="FF0000"/>
                </a:solidFill>
              </a:rPr>
              <a:t>60.38%</a:t>
            </a:r>
            <a:r>
              <a:rPr lang="en-US" b="1" dirty="0">
                <a:solidFill>
                  <a:schemeClr val="bg1"/>
                </a:solidFill>
              </a:rPr>
              <a:t>, (p=0.57). 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The </a:t>
            </a:r>
            <a:r>
              <a:rPr lang="en-US" b="1" dirty="0">
                <a:solidFill>
                  <a:srgbClr val="FF0000"/>
                </a:solidFill>
              </a:rPr>
              <a:t>implantation rate </a:t>
            </a:r>
            <a:r>
              <a:rPr lang="en-US" b="1" dirty="0">
                <a:solidFill>
                  <a:schemeClr val="bg1"/>
                </a:solidFill>
              </a:rPr>
              <a:t>turned out </a:t>
            </a:r>
            <a:r>
              <a:rPr lang="en-US" b="1" dirty="0">
                <a:solidFill>
                  <a:srgbClr val="FF0000"/>
                </a:solidFill>
              </a:rPr>
              <a:t>12.9% in study group</a:t>
            </a:r>
            <a:r>
              <a:rPr lang="en-US" b="1" dirty="0">
                <a:solidFill>
                  <a:schemeClr val="bg1"/>
                </a:solidFill>
              </a:rPr>
              <a:t> vs. </a:t>
            </a:r>
            <a:r>
              <a:rPr lang="en-US" b="1" dirty="0">
                <a:solidFill>
                  <a:srgbClr val="FF0000"/>
                </a:solidFill>
              </a:rPr>
              <a:t>7.5%</a:t>
            </a:r>
            <a:r>
              <a:rPr lang="en-US" b="1" dirty="0">
                <a:solidFill>
                  <a:schemeClr val="bg1"/>
                </a:solidFill>
              </a:rPr>
              <a:t>, (p=0.52). </a:t>
            </a:r>
          </a:p>
        </p:txBody>
      </p:sp>
    </p:spTree>
    <p:extLst>
      <p:ext uri="{BB962C8B-B14F-4D97-AF65-F5344CB8AC3E}">
        <p14:creationId xmlns:p14="http://schemas.microsoft.com/office/powerpoint/2010/main" val="194488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690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 lnSpcReduction="10000"/>
          </a:bodyPr>
          <a:lstStyle/>
          <a:p>
            <a:pPr marL="0" indent="0" algn="just" rtl="0">
              <a:buNone/>
            </a:pPr>
            <a:r>
              <a:rPr lang="en-US" b="1" dirty="0" err="1">
                <a:solidFill>
                  <a:srgbClr val="FF0000"/>
                </a:solidFill>
              </a:rPr>
              <a:t>Endometrioma</a:t>
            </a:r>
            <a:r>
              <a:rPr lang="en-US" b="1" dirty="0">
                <a:solidFill>
                  <a:srgbClr val="FF0000"/>
                </a:solidFill>
              </a:rPr>
              <a:t> Recurrence and Symptoms Relief</a:t>
            </a:r>
          </a:p>
          <a:p>
            <a:pPr marL="0" indent="0" algn="just" rtl="0"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The risk of recurrence was significantly </a:t>
            </a:r>
            <a:r>
              <a:rPr lang="en-US" b="1" dirty="0">
                <a:solidFill>
                  <a:srgbClr val="FF0000"/>
                </a:solidFill>
              </a:rPr>
              <a:t>higher</a:t>
            </a:r>
            <a:r>
              <a:rPr lang="en-US" b="1" dirty="0">
                <a:solidFill>
                  <a:schemeClr val="bg1"/>
                </a:solidFill>
              </a:rPr>
              <a:t> (62.5%) in women who were treated by means of </a:t>
            </a:r>
            <a:r>
              <a:rPr lang="en-US" b="1" dirty="0">
                <a:solidFill>
                  <a:srgbClr val="FF0000"/>
                </a:solidFill>
              </a:rPr>
              <a:t>ethanol washing </a:t>
            </a:r>
            <a:r>
              <a:rPr lang="en-US" b="1" dirty="0">
                <a:solidFill>
                  <a:schemeClr val="bg1"/>
                </a:solidFill>
              </a:rPr>
              <a:t>than by means of ethanol retention (13.3%).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Pain symptoms </a:t>
            </a:r>
            <a:r>
              <a:rPr lang="en-US" b="1" dirty="0">
                <a:solidFill>
                  <a:srgbClr val="FF0000"/>
                </a:solidFill>
              </a:rPr>
              <a:t>resolved or improved </a:t>
            </a:r>
            <a:r>
              <a:rPr lang="en-US" b="1" dirty="0">
                <a:solidFill>
                  <a:schemeClr val="bg1"/>
                </a:solidFill>
              </a:rPr>
              <a:t>in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68%–96% </a:t>
            </a:r>
            <a:r>
              <a:rPr lang="en-US" b="1" dirty="0">
                <a:solidFill>
                  <a:schemeClr val="bg1"/>
                </a:solidFill>
              </a:rPr>
              <a:t>after ethanol </a:t>
            </a:r>
            <a:r>
              <a:rPr lang="en-US" b="1" dirty="0" err="1">
                <a:solidFill>
                  <a:schemeClr val="bg1"/>
                </a:solidFill>
              </a:rPr>
              <a:t>sclerotherapy</a:t>
            </a:r>
            <a:endParaRPr lang="en-US" b="1" dirty="0">
              <a:solidFill>
                <a:schemeClr val="bg1"/>
              </a:solidFill>
            </a:endParaRPr>
          </a:p>
          <a:p>
            <a:pPr marL="0" indent="0" algn="just" rtl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8654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49" y="1484784"/>
            <a:ext cx="8229600" cy="31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04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Autofit/>
          </a:bodyPr>
          <a:lstStyle/>
          <a:p>
            <a:pPr algn="l"/>
            <a:r>
              <a:rPr lang="en-US" sz="3600" b="1" i="1" dirty="0">
                <a:solidFill>
                  <a:srgbClr val="FF0000"/>
                </a:solidFill>
              </a:rPr>
              <a:t>The effect of </a:t>
            </a:r>
            <a:r>
              <a:rPr lang="en-US" sz="3600" b="1" i="1" dirty="0" err="1">
                <a:solidFill>
                  <a:srgbClr val="FF0000"/>
                </a:solidFill>
              </a:rPr>
              <a:t>endometrioma</a:t>
            </a:r>
            <a:r>
              <a:rPr lang="en-US" sz="3600" b="1" i="1" dirty="0">
                <a:solidFill>
                  <a:srgbClr val="FF0000"/>
                </a:solidFill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</a:rPr>
              <a:t>sclerotherapy</a:t>
            </a:r>
            <a:r>
              <a:rPr lang="en-US" sz="3600" b="1" i="1" dirty="0">
                <a:solidFill>
                  <a:srgbClr val="FF0000"/>
                </a:solidFill>
              </a:rPr>
              <a:t> on in vitro fertilization (IVF) outcome</a:t>
            </a:r>
            <a:endParaRPr lang="fa-IR" sz="3600" b="1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/>
          <a:lstStyle/>
          <a:p>
            <a:pPr algn="just" rtl="0"/>
            <a:r>
              <a:rPr lang="en-US" b="1" dirty="0">
                <a:solidFill>
                  <a:schemeClr val="bg1"/>
                </a:solidFill>
              </a:rPr>
              <a:t>The number of </a:t>
            </a:r>
            <a:r>
              <a:rPr lang="en-US" b="1" dirty="0">
                <a:solidFill>
                  <a:srgbClr val="FF0000"/>
                </a:solidFill>
              </a:rPr>
              <a:t>oocytes retrieved </a:t>
            </a:r>
            <a:r>
              <a:rPr lang="en-US" b="1" dirty="0">
                <a:solidFill>
                  <a:schemeClr val="bg1"/>
                </a:solidFill>
              </a:rPr>
              <a:t>was </a:t>
            </a:r>
            <a:r>
              <a:rPr lang="en-US" b="1" dirty="0">
                <a:solidFill>
                  <a:srgbClr val="FF0000"/>
                </a:solidFill>
              </a:rPr>
              <a:t>higher</a:t>
            </a:r>
            <a:r>
              <a:rPr lang="en-US" b="1" dirty="0">
                <a:solidFill>
                  <a:schemeClr val="bg1"/>
                </a:solidFill>
              </a:rPr>
              <a:t> after </a:t>
            </a:r>
            <a:r>
              <a:rPr lang="en-US" b="1" dirty="0" err="1">
                <a:solidFill>
                  <a:schemeClr val="bg1"/>
                </a:solidFill>
              </a:rPr>
              <a:t>endometrioma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sclerotherapy</a:t>
            </a:r>
            <a:r>
              <a:rPr lang="en-US" b="1" dirty="0">
                <a:solidFill>
                  <a:schemeClr val="bg1"/>
                </a:solidFill>
              </a:rPr>
              <a:t> compared with laparoscopic cystectomy</a:t>
            </a:r>
          </a:p>
          <a:p>
            <a:pPr algn="just" rtl="0"/>
            <a:r>
              <a:rPr lang="en-US" b="1" dirty="0">
                <a:solidFill>
                  <a:srgbClr val="FF0000"/>
                </a:solidFill>
              </a:rPr>
              <a:t>Clinical pregnancy </a:t>
            </a:r>
            <a:r>
              <a:rPr lang="en-US" b="1" dirty="0">
                <a:solidFill>
                  <a:schemeClr val="bg1"/>
                </a:solidFill>
              </a:rPr>
              <a:t>rates were </a:t>
            </a:r>
            <a:r>
              <a:rPr lang="en-US" b="1" dirty="0">
                <a:solidFill>
                  <a:srgbClr val="FF0000"/>
                </a:solidFill>
              </a:rPr>
              <a:t>similar</a:t>
            </a:r>
            <a:r>
              <a:rPr lang="en-US" b="1" dirty="0">
                <a:solidFill>
                  <a:schemeClr val="bg1"/>
                </a:solidFill>
              </a:rPr>
              <a:t>. </a:t>
            </a:r>
          </a:p>
          <a:p>
            <a:pPr algn="just" rtl="0"/>
            <a:r>
              <a:rPr lang="en-US" b="1" dirty="0">
                <a:solidFill>
                  <a:srgbClr val="FF0000"/>
                </a:solidFill>
              </a:rPr>
              <a:t>No difference </a:t>
            </a:r>
            <a:r>
              <a:rPr lang="en-US" b="1" dirty="0">
                <a:solidFill>
                  <a:schemeClr val="bg1"/>
                </a:solidFill>
              </a:rPr>
              <a:t>in the number of oocytes retrieved and the clinical pregnancy rates between the </a:t>
            </a:r>
            <a:r>
              <a:rPr lang="en-US" b="1" dirty="0" err="1">
                <a:solidFill>
                  <a:srgbClr val="FF0000"/>
                </a:solidFill>
              </a:rPr>
              <a:t>sclerotherapy</a:t>
            </a:r>
            <a:r>
              <a:rPr lang="en-US" b="1" dirty="0">
                <a:solidFill>
                  <a:srgbClr val="FF0000"/>
                </a:solidFill>
              </a:rPr>
              <a:t>-treated</a:t>
            </a:r>
            <a:r>
              <a:rPr lang="en-US" b="1" dirty="0">
                <a:solidFill>
                  <a:schemeClr val="bg1"/>
                </a:solidFill>
              </a:rPr>
              <a:t> group with and the </a:t>
            </a:r>
            <a:r>
              <a:rPr lang="en-US" b="1" dirty="0">
                <a:solidFill>
                  <a:srgbClr val="FF0000"/>
                </a:solidFill>
              </a:rPr>
              <a:t>untreated group</a:t>
            </a:r>
            <a:r>
              <a:rPr lang="en-US" b="1" dirty="0">
                <a:solidFill>
                  <a:schemeClr val="bg1"/>
                </a:solidFill>
              </a:rPr>
              <a:t>.</a:t>
            </a:r>
          </a:p>
          <a:p>
            <a:pPr algn="l" rtl="0"/>
            <a:endParaRPr lang="fa-I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52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548680"/>
            <a:ext cx="8507288" cy="5904656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b="1" dirty="0">
                <a:solidFill>
                  <a:schemeClr val="bg1"/>
                </a:solidFill>
              </a:rPr>
              <a:t>The </a:t>
            </a:r>
            <a:r>
              <a:rPr lang="en-US" b="1" dirty="0">
                <a:solidFill>
                  <a:srgbClr val="FF0000"/>
                </a:solidFill>
              </a:rPr>
              <a:t>duration of ethanol inside the </a:t>
            </a:r>
            <a:r>
              <a:rPr lang="en-US" b="1" dirty="0" err="1">
                <a:solidFill>
                  <a:srgbClr val="FF0000"/>
                </a:solidFill>
              </a:rPr>
              <a:t>endometrioma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seems to be important. 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long exposure of endometriosis cells to ethanol (by means of prolonged washing time or in situ retention) is likely to achieve </a:t>
            </a:r>
            <a:r>
              <a:rPr lang="en-US" b="1" dirty="0">
                <a:solidFill>
                  <a:srgbClr val="FF0000"/>
                </a:solidFill>
              </a:rPr>
              <a:t>complete inactivation</a:t>
            </a:r>
            <a:r>
              <a:rPr lang="en-US" b="1" dirty="0">
                <a:solidFill>
                  <a:schemeClr val="bg1"/>
                </a:solidFill>
              </a:rPr>
              <a:t> of these cells.</a:t>
            </a:r>
            <a:endParaRPr lang="fa-IR" b="1" dirty="0">
              <a:solidFill>
                <a:schemeClr val="bg1"/>
              </a:solidFill>
            </a:endParaRP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The </a:t>
            </a:r>
            <a:r>
              <a:rPr lang="en-US" b="1" dirty="0">
                <a:solidFill>
                  <a:srgbClr val="FF0000"/>
                </a:solidFill>
              </a:rPr>
              <a:t>mechanism</a:t>
            </a:r>
            <a:r>
              <a:rPr lang="en-US" b="1" dirty="0">
                <a:solidFill>
                  <a:schemeClr val="bg1"/>
                </a:solidFill>
              </a:rPr>
              <a:t> of action of ethanol </a:t>
            </a:r>
            <a:r>
              <a:rPr lang="en-US" b="1" dirty="0" err="1">
                <a:solidFill>
                  <a:schemeClr val="bg1"/>
                </a:solidFill>
              </a:rPr>
              <a:t>sclerotherapy</a:t>
            </a:r>
            <a:r>
              <a:rPr lang="en-US" b="1" dirty="0">
                <a:solidFill>
                  <a:schemeClr val="bg1"/>
                </a:solidFill>
              </a:rPr>
              <a:t>: 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Cytotoxic damage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 Hypertonic dehydration of cells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Coagulation 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Thrombosis in the presence of blood products</a:t>
            </a:r>
          </a:p>
        </p:txBody>
      </p:sp>
    </p:spTree>
    <p:extLst>
      <p:ext uri="{BB962C8B-B14F-4D97-AF65-F5344CB8AC3E}">
        <p14:creationId xmlns:p14="http://schemas.microsoft.com/office/powerpoint/2010/main" val="55216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577483"/>
          </a:xfrm>
        </p:spPr>
        <p:txBody>
          <a:bodyPr>
            <a:normAutofit/>
          </a:bodyPr>
          <a:lstStyle/>
          <a:p>
            <a:pPr algn="just" rtl="0"/>
            <a:r>
              <a:rPr lang="en-US" b="1" dirty="0">
                <a:solidFill>
                  <a:schemeClr val="bg1"/>
                </a:solidFill>
              </a:rPr>
              <a:t>The hypothesis for future improvements in local </a:t>
            </a:r>
            <a:r>
              <a:rPr lang="en-US" b="1" dirty="0">
                <a:solidFill>
                  <a:srgbClr val="C00000"/>
                </a:solidFill>
              </a:rPr>
              <a:t>intra cyst </a:t>
            </a:r>
            <a:r>
              <a:rPr lang="en-US" b="1" dirty="0">
                <a:solidFill>
                  <a:schemeClr val="bg1"/>
                </a:solidFill>
              </a:rPr>
              <a:t>treatment is that </a:t>
            </a:r>
            <a:r>
              <a:rPr lang="en-US" b="1" dirty="0">
                <a:solidFill>
                  <a:srgbClr val="C00000"/>
                </a:solidFill>
              </a:rPr>
              <a:t>endometrial growth</a:t>
            </a:r>
            <a:r>
              <a:rPr lang="en-US" b="1" dirty="0">
                <a:solidFill>
                  <a:schemeClr val="bg1"/>
                </a:solidFill>
              </a:rPr>
              <a:t> in the </a:t>
            </a:r>
            <a:r>
              <a:rPr lang="en-US" b="1" dirty="0" err="1">
                <a:solidFill>
                  <a:schemeClr val="bg1"/>
                </a:solidFill>
              </a:rPr>
              <a:t>endometrioma</a:t>
            </a:r>
            <a:r>
              <a:rPr lang="en-US" b="1" dirty="0">
                <a:solidFill>
                  <a:schemeClr val="bg1"/>
                </a:solidFill>
              </a:rPr>
              <a:t> can be </a:t>
            </a:r>
            <a:r>
              <a:rPr lang="en-US" b="1" dirty="0">
                <a:solidFill>
                  <a:srgbClr val="C00000"/>
                </a:solidFill>
              </a:rPr>
              <a:t>suppressed</a:t>
            </a:r>
            <a:r>
              <a:rPr lang="en-US" b="1" dirty="0">
                <a:solidFill>
                  <a:schemeClr val="bg1"/>
                </a:solidFill>
              </a:rPr>
              <a:t> by direct application of: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 Synthetic progestins, such as </a:t>
            </a:r>
            <a:r>
              <a:rPr lang="en-US" b="1" dirty="0" err="1">
                <a:solidFill>
                  <a:srgbClr val="C00000"/>
                </a:solidFill>
              </a:rPr>
              <a:t>levonorgestrol</a:t>
            </a:r>
            <a:r>
              <a:rPr lang="en-US" b="1" dirty="0">
                <a:solidFill>
                  <a:schemeClr val="bg1"/>
                </a:solidFill>
              </a:rPr>
              <a:t> or </a:t>
            </a:r>
            <a:r>
              <a:rPr lang="en-US" b="1" dirty="0">
                <a:solidFill>
                  <a:srgbClr val="C00000"/>
                </a:solidFill>
              </a:rPr>
              <a:t>danazol</a:t>
            </a:r>
            <a:endParaRPr lang="en-US" b="1" dirty="0">
              <a:solidFill>
                <a:schemeClr val="bg1"/>
              </a:solidFill>
            </a:endParaRP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Selective progesterone receptor modulators </a:t>
            </a:r>
            <a:r>
              <a:rPr lang="en-US" b="1" dirty="0">
                <a:solidFill>
                  <a:srgbClr val="C00000"/>
                </a:solidFill>
              </a:rPr>
              <a:t>(SPRM)</a:t>
            </a:r>
            <a:r>
              <a:rPr lang="en-US" b="1" dirty="0">
                <a:solidFill>
                  <a:schemeClr val="bg1"/>
                </a:solidFill>
              </a:rPr>
              <a:t>, such as </a:t>
            </a:r>
            <a:r>
              <a:rPr lang="en-US" b="1" dirty="0">
                <a:solidFill>
                  <a:srgbClr val="C00000"/>
                </a:solidFill>
              </a:rPr>
              <a:t>mifepristone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dirty="0" err="1">
                <a:solidFill>
                  <a:srgbClr val="C00000"/>
                </a:solidFill>
              </a:rPr>
              <a:t>ulipristal</a:t>
            </a:r>
            <a:r>
              <a:rPr lang="en-US" b="1" dirty="0">
                <a:solidFill>
                  <a:schemeClr val="bg1"/>
                </a:solidFill>
              </a:rPr>
              <a:t> or </a:t>
            </a:r>
            <a:r>
              <a:rPr lang="en-US" b="1" dirty="0" err="1">
                <a:solidFill>
                  <a:srgbClr val="C00000"/>
                </a:solidFill>
              </a:rPr>
              <a:t>asoprisnil</a:t>
            </a:r>
            <a:r>
              <a:rPr lang="en-US" b="1" dirty="0">
                <a:solidFill>
                  <a:schemeClr val="bg1"/>
                </a:solidFill>
              </a:rPr>
              <a:t>, without affecting </a:t>
            </a:r>
            <a:r>
              <a:rPr lang="en-US" b="1" dirty="0">
                <a:solidFill>
                  <a:srgbClr val="C00000"/>
                </a:solidFill>
              </a:rPr>
              <a:t>ovarian activity</a:t>
            </a:r>
            <a:r>
              <a:rPr lang="en-US" b="1" dirty="0">
                <a:solidFill>
                  <a:schemeClr val="bg1"/>
                </a:solidFill>
              </a:rPr>
              <a:t>.</a:t>
            </a:r>
            <a:endParaRPr lang="fa-I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09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C2D47E-F667-43CA-A40E-97E1A975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2FE9394-6953-425E-9E89-A8A491D19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2343CC7-BB2A-4D5B-AFA3-E2B0452611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250" t="19201" r="16926" b="5200"/>
          <a:stretch/>
        </p:blipFill>
        <p:spPr>
          <a:xfrm>
            <a:off x="457200" y="64096"/>
            <a:ext cx="8480992" cy="672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7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600" b="1" dirty="0">
                <a:solidFill>
                  <a:srgbClr val="FF0000"/>
                </a:solidFill>
              </a:rPr>
              <a:t/>
            </a:r>
            <a:br>
              <a:rPr lang="en-US" sz="3600" b="1" dirty="0">
                <a:solidFill>
                  <a:srgbClr val="FF0000"/>
                </a:solidFill>
              </a:rPr>
            </a:br>
            <a:r>
              <a:rPr lang="en-US" sz="3600" b="1" dirty="0">
                <a:solidFill>
                  <a:srgbClr val="FF0000"/>
                </a:solidFill>
              </a:rPr>
              <a:t>The exact pathophysiology of </a:t>
            </a:r>
            <a:r>
              <a:rPr lang="en-US" sz="3600" b="1" dirty="0" err="1">
                <a:solidFill>
                  <a:srgbClr val="FF0000"/>
                </a:solidFill>
              </a:rPr>
              <a:t>endometrioma</a:t>
            </a:r>
            <a:r>
              <a:rPr lang="en-US" sz="3600" b="1" dirty="0">
                <a:solidFill>
                  <a:srgbClr val="FF0000"/>
                </a:solidFill>
              </a:rPr>
              <a:t> related to infertility is still unknown</a:t>
            </a:r>
            <a:r>
              <a:rPr lang="en-US" sz="3600" dirty="0"/>
              <a:t/>
            </a:r>
            <a:br>
              <a:rPr lang="en-US" sz="3600" dirty="0"/>
            </a:br>
            <a:endParaRPr lang="fa-I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84784"/>
            <a:ext cx="8507288" cy="4641379"/>
          </a:xfrm>
        </p:spPr>
        <p:txBody>
          <a:bodyPr>
            <a:normAutofit/>
          </a:bodyPr>
          <a:lstStyle/>
          <a:p>
            <a:pPr algn="just" rtl="0"/>
            <a:r>
              <a:rPr lang="en-US" b="1" dirty="0">
                <a:solidFill>
                  <a:srgbClr val="FF0000"/>
                </a:solidFill>
              </a:rPr>
              <a:t>“Burnout”</a:t>
            </a:r>
            <a:r>
              <a:rPr lang="en-US" b="1" dirty="0"/>
              <a:t> </a:t>
            </a:r>
            <a:r>
              <a:rPr lang="en-US" b="1" dirty="0">
                <a:solidFill>
                  <a:schemeClr val="bg1"/>
                </a:solidFill>
              </a:rPr>
              <a:t>hypothesis: </a:t>
            </a:r>
            <a:r>
              <a:rPr lang="en-US" b="1" dirty="0" err="1">
                <a:solidFill>
                  <a:schemeClr val="bg1"/>
                </a:solidFill>
              </a:rPr>
              <a:t>endometriomas</a:t>
            </a:r>
            <a:r>
              <a:rPr lang="en-US" b="1" dirty="0">
                <a:solidFill>
                  <a:schemeClr val="bg1"/>
                </a:solidFill>
              </a:rPr>
              <a:t> cause focal inflammation and fibrosis in the ovarian cortex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Distortion of </a:t>
            </a:r>
            <a:r>
              <a:rPr lang="en-US" b="1" dirty="0" err="1">
                <a:solidFill>
                  <a:srgbClr val="FF0000"/>
                </a:solidFill>
              </a:rPr>
              <a:t>tubo</a:t>
            </a:r>
            <a:r>
              <a:rPr lang="en-US" b="1" dirty="0">
                <a:solidFill>
                  <a:srgbClr val="FF0000"/>
                </a:solidFill>
              </a:rPr>
              <a:t>-ovarian</a:t>
            </a:r>
            <a:r>
              <a:rPr lang="en-US" b="1" dirty="0">
                <a:solidFill>
                  <a:schemeClr val="bg1"/>
                </a:solidFill>
              </a:rPr>
              <a:t> anatomy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Damage to the affected ovary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Reduction of cortex-specific stromal cells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 Smooth muscle cell metaplasia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Vascularization defect resulted in follicular loss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595E907-EEAF-4F15-8A6F-D7952110A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048672"/>
          </a:xfrm>
        </p:spPr>
        <p:txBody>
          <a:bodyPr>
            <a:normAutofit/>
          </a:bodyPr>
          <a:lstStyle/>
          <a:p>
            <a:pPr algn="just" rtl="0"/>
            <a:endParaRPr lang="en-US" sz="2400" b="1" dirty="0">
              <a:solidFill>
                <a:schemeClr val="bg1"/>
              </a:solidFill>
            </a:endParaRPr>
          </a:p>
          <a:p>
            <a:pPr algn="just" rtl="0"/>
            <a:endParaRPr lang="en-US" sz="2400" b="1" dirty="0">
              <a:solidFill>
                <a:schemeClr val="bg1"/>
              </a:solidFill>
            </a:endParaRPr>
          </a:p>
          <a:p>
            <a:pPr algn="just" rtl="0"/>
            <a:r>
              <a:rPr lang="en-US" sz="2800" b="1" dirty="0">
                <a:solidFill>
                  <a:schemeClr val="bg1"/>
                </a:solidFill>
              </a:rPr>
              <a:t>In a retrospective study, </a:t>
            </a:r>
            <a:r>
              <a:rPr lang="en-US" sz="2800" b="1" dirty="0">
                <a:solidFill>
                  <a:srgbClr val="C00000"/>
                </a:solidFill>
              </a:rPr>
              <a:t>43</a:t>
            </a:r>
            <a:r>
              <a:rPr lang="en-US" sz="2800" b="1" dirty="0">
                <a:solidFill>
                  <a:schemeClr val="bg1"/>
                </a:solidFill>
              </a:rPr>
              <a:t> women with </a:t>
            </a:r>
            <a:r>
              <a:rPr lang="en-US" sz="2800" b="1" dirty="0">
                <a:solidFill>
                  <a:srgbClr val="C00000"/>
                </a:solidFill>
              </a:rPr>
              <a:t>recurrent or bilateral endometrioma </a:t>
            </a:r>
          </a:p>
          <a:p>
            <a:pPr algn="just" rtl="0"/>
            <a:r>
              <a:rPr lang="en-US" sz="2800" b="1" dirty="0">
                <a:solidFill>
                  <a:schemeClr val="bg1"/>
                </a:solidFill>
              </a:rPr>
              <a:t>Transvaginal ultrasound sclerotherapy to receive </a:t>
            </a:r>
            <a:r>
              <a:rPr lang="en-US" sz="2800" b="1" dirty="0">
                <a:solidFill>
                  <a:srgbClr val="C00000"/>
                </a:solidFill>
              </a:rPr>
              <a:t>either ethanol for 10 min</a:t>
            </a:r>
            <a:r>
              <a:rPr lang="en-US" sz="2800" b="1" dirty="0">
                <a:solidFill>
                  <a:schemeClr val="bg1"/>
                </a:solidFill>
              </a:rPr>
              <a:t>, ethanol injection, irrigation, and then </a:t>
            </a:r>
            <a:r>
              <a:rPr lang="en-US" sz="2800" b="1" dirty="0">
                <a:solidFill>
                  <a:srgbClr val="C00000"/>
                </a:solidFill>
              </a:rPr>
              <a:t>aspiration</a:t>
            </a:r>
            <a:r>
              <a:rPr lang="en-US" sz="2800" b="1" dirty="0">
                <a:solidFill>
                  <a:schemeClr val="bg1"/>
                </a:solidFill>
              </a:rPr>
              <a:t> or </a:t>
            </a:r>
            <a:r>
              <a:rPr lang="en-US" sz="2800" b="1" dirty="0">
                <a:solidFill>
                  <a:srgbClr val="C00000"/>
                </a:solidFill>
              </a:rPr>
              <a:t>total retention without aspiration</a:t>
            </a:r>
          </a:p>
          <a:p>
            <a:pPr algn="just" rtl="0"/>
            <a:r>
              <a:rPr lang="en-US" sz="2800" b="1" dirty="0">
                <a:solidFill>
                  <a:schemeClr val="bg1"/>
                </a:solidFill>
              </a:rPr>
              <a:t>They were followed-up for </a:t>
            </a:r>
            <a:r>
              <a:rPr lang="en-US" sz="2800" b="1" dirty="0">
                <a:solidFill>
                  <a:srgbClr val="C00000"/>
                </a:solidFill>
              </a:rPr>
              <a:t>3, 6 and 12 months </a:t>
            </a:r>
            <a:r>
              <a:rPr lang="en-US" sz="2800" b="1" dirty="0">
                <a:solidFill>
                  <a:schemeClr val="bg1"/>
                </a:solidFill>
              </a:rPr>
              <a:t>for natural or artificial conception as well as for cyst recurrence</a:t>
            </a:r>
          </a:p>
        </p:txBody>
      </p:sp>
    </p:spTree>
    <p:extLst>
      <p:ext uri="{BB962C8B-B14F-4D97-AF65-F5344CB8AC3E}">
        <p14:creationId xmlns:p14="http://schemas.microsoft.com/office/powerpoint/2010/main" val="82747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DD9EB0C-FA9A-473E-80E0-8AAE174E3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20000"/>
          </a:bodyPr>
          <a:lstStyle/>
          <a:p>
            <a:pPr algn="just" rtl="0"/>
            <a:r>
              <a:rPr lang="en-US" sz="3200" b="1" dirty="0">
                <a:solidFill>
                  <a:srgbClr val="C00000"/>
                </a:solidFill>
              </a:rPr>
              <a:t>Chemical pregnancy </a:t>
            </a:r>
            <a:r>
              <a:rPr lang="en-US" sz="3200" b="1" dirty="0">
                <a:solidFill>
                  <a:schemeClr val="bg1"/>
                </a:solidFill>
              </a:rPr>
              <a:t>was positive in </a:t>
            </a:r>
            <a:r>
              <a:rPr lang="en-US" sz="3200" b="1" dirty="0">
                <a:solidFill>
                  <a:srgbClr val="C00000"/>
                </a:solidFill>
              </a:rPr>
              <a:t>52% </a:t>
            </a:r>
            <a:r>
              <a:rPr lang="en-US" sz="3200" b="1" dirty="0">
                <a:solidFill>
                  <a:schemeClr val="bg1"/>
                </a:solidFill>
              </a:rPr>
              <a:t>of the women in the </a:t>
            </a:r>
            <a:r>
              <a:rPr lang="en-US" sz="3200" b="1" dirty="0">
                <a:solidFill>
                  <a:srgbClr val="C00000"/>
                </a:solidFill>
              </a:rPr>
              <a:t>aspiration group and 53.8% in the retention group. </a:t>
            </a:r>
          </a:p>
          <a:p>
            <a:pPr algn="just" rtl="0"/>
            <a:r>
              <a:rPr lang="en-US" sz="3200" b="1" dirty="0">
                <a:solidFill>
                  <a:srgbClr val="C00000"/>
                </a:solidFill>
              </a:rPr>
              <a:t>Ongoing pregnancy (44% vs 46.2%, p = 0.584) </a:t>
            </a:r>
            <a:r>
              <a:rPr lang="en-US" sz="3200" b="1" dirty="0">
                <a:solidFill>
                  <a:schemeClr val="bg1"/>
                </a:solidFill>
              </a:rPr>
              <a:t>and </a:t>
            </a:r>
            <a:r>
              <a:rPr lang="en-US" sz="3200" b="1" dirty="0">
                <a:solidFill>
                  <a:srgbClr val="C00000"/>
                </a:solidFill>
              </a:rPr>
              <a:t>live birth (40% vs 46.2%, p = 0.490)</a:t>
            </a:r>
            <a:r>
              <a:rPr lang="en-US" sz="3200" b="1" dirty="0">
                <a:solidFill>
                  <a:schemeClr val="bg1"/>
                </a:solidFill>
              </a:rPr>
              <a:t> were reported marginally higher in the retention group compared with the aspiration group, the differences </a:t>
            </a:r>
            <a:r>
              <a:rPr lang="en-US" sz="3200" b="1" dirty="0">
                <a:solidFill>
                  <a:srgbClr val="C00000"/>
                </a:solidFill>
              </a:rPr>
              <a:t>were not statistically significant</a:t>
            </a:r>
            <a:r>
              <a:rPr lang="en-US" sz="3200" b="1" dirty="0">
                <a:solidFill>
                  <a:schemeClr val="bg1"/>
                </a:solidFill>
              </a:rPr>
              <a:t>. </a:t>
            </a:r>
          </a:p>
          <a:p>
            <a:pPr algn="just" rtl="0"/>
            <a:r>
              <a:rPr lang="en-US" sz="3200" b="1" dirty="0">
                <a:solidFill>
                  <a:schemeClr val="bg1"/>
                </a:solidFill>
              </a:rPr>
              <a:t>The </a:t>
            </a:r>
            <a:r>
              <a:rPr lang="en-US" sz="3200" b="1" dirty="0">
                <a:solidFill>
                  <a:srgbClr val="C00000"/>
                </a:solidFill>
              </a:rPr>
              <a:t>recurrence rate </a:t>
            </a:r>
            <a:r>
              <a:rPr lang="en-US" sz="3200" b="1" dirty="0">
                <a:solidFill>
                  <a:schemeClr val="bg1"/>
                </a:solidFill>
              </a:rPr>
              <a:t>were found to be </a:t>
            </a:r>
            <a:r>
              <a:rPr lang="en-US" sz="3200" b="1" dirty="0">
                <a:solidFill>
                  <a:srgbClr val="C00000"/>
                </a:solidFill>
              </a:rPr>
              <a:t>48.1% and 37.5% in the aspiration and retention groups</a:t>
            </a:r>
            <a:r>
              <a:rPr lang="en-US" sz="3200" b="1" dirty="0">
                <a:solidFill>
                  <a:schemeClr val="bg1"/>
                </a:solidFill>
              </a:rPr>
              <a:t>, respectively (p = 0.542).</a:t>
            </a:r>
          </a:p>
          <a:p>
            <a:pPr algn="just" rtl="0"/>
            <a:r>
              <a:rPr lang="en-US" sz="3200" b="1" dirty="0">
                <a:solidFill>
                  <a:schemeClr val="bg1"/>
                </a:solidFill>
              </a:rPr>
              <a:t>The </a:t>
            </a:r>
            <a:r>
              <a:rPr lang="en-US" sz="3200" b="1" dirty="0">
                <a:solidFill>
                  <a:srgbClr val="C00000"/>
                </a:solidFill>
              </a:rPr>
              <a:t>cysts size </a:t>
            </a:r>
            <a:r>
              <a:rPr lang="en-US" sz="3200" b="1" dirty="0">
                <a:solidFill>
                  <a:schemeClr val="bg1"/>
                </a:solidFill>
              </a:rPr>
              <a:t>in the retention group </a:t>
            </a:r>
            <a:r>
              <a:rPr lang="en-US" sz="3200" b="1" dirty="0">
                <a:solidFill>
                  <a:srgbClr val="C00000"/>
                </a:solidFill>
              </a:rPr>
              <a:t>was significantly correlated to the recurrence rate.</a:t>
            </a: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22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982E98-745A-4059-BC00-5851DB457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Content Placeholder 14">
            <a:extLst>
              <a:ext uri="{FF2B5EF4-FFF2-40B4-BE49-F238E27FC236}">
                <a16:creationId xmlns="" xmlns:a16="http://schemas.microsoft.com/office/drawing/2014/main" id="{FF4D88B4-D5DA-44BF-BC4B-ECF58F08C6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8F3950C-B77D-40D3-8368-A4B48D405D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00" t="14445" r="23226" b="14444"/>
          <a:stretch/>
        </p:blipFill>
        <p:spPr>
          <a:xfrm>
            <a:off x="241176" y="392832"/>
            <a:ext cx="8661648" cy="607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7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FCEA626-B94A-45BE-91A9-C79D84494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981F30-76B5-4F1A-9889-C77B790E2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sz="3000" b="1" dirty="0">
                <a:solidFill>
                  <a:srgbClr val="FF0000"/>
                </a:solidFill>
              </a:rPr>
              <a:t>Twenty-eight</a:t>
            </a:r>
            <a:r>
              <a:rPr lang="en-US" sz="3000" b="1" dirty="0">
                <a:solidFill>
                  <a:schemeClr val="bg1"/>
                </a:solidFill>
              </a:rPr>
              <a:t> studies (</a:t>
            </a:r>
            <a:r>
              <a:rPr lang="en-US" sz="3000" b="1" dirty="0">
                <a:solidFill>
                  <a:srgbClr val="FF0000"/>
                </a:solidFill>
              </a:rPr>
              <a:t>1301 patients</a:t>
            </a:r>
            <a:r>
              <a:rPr lang="en-US" sz="3000" b="1" dirty="0">
                <a:solidFill>
                  <a:schemeClr val="bg1"/>
                </a:solidFill>
              </a:rPr>
              <a:t>) were included.</a:t>
            </a:r>
          </a:p>
          <a:p>
            <a:pPr marL="0" indent="0" algn="l" rtl="0">
              <a:buNone/>
            </a:pPr>
            <a:endParaRPr lang="en-US" sz="3000" b="1" dirty="0">
              <a:solidFill>
                <a:schemeClr val="bg1"/>
              </a:solidFill>
            </a:endParaRPr>
          </a:p>
          <a:p>
            <a:pPr algn="l" rtl="0"/>
            <a:r>
              <a:rPr lang="en-US" sz="3000" b="1" dirty="0">
                <a:solidFill>
                  <a:schemeClr val="bg1"/>
                </a:solidFill>
              </a:rPr>
              <a:t>The sample size was between 10 and 132 patients.</a:t>
            </a:r>
          </a:p>
          <a:p>
            <a:pPr marL="0" indent="0" algn="l" rtl="0">
              <a:buNone/>
            </a:pPr>
            <a:endParaRPr lang="en-US" sz="3000" b="1" dirty="0">
              <a:solidFill>
                <a:schemeClr val="bg1"/>
              </a:solidFill>
            </a:endParaRPr>
          </a:p>
          <a:p>
            <a:pPr algn="l" rtl="0"/>
            <a:r>
              <a:rPr lang="en-US" sz="3000" b="1" dirty="0">
                <a:solidFill>
                  <a:schemeClr val="bg1"/>
                </a:solidFill>
              </a:rPr>
              <a:t>Regarding the sclerosing agents, 21 articles were </a:t>
            </a:r>
            <a:r>
              <a:rPr lang="en-US" sz="3000" b="1" dirty="0">
                <a:solidFill>
                  <a:srgbClr val="FF0000"/>
                </a:solidFill>
              </a:rPr>
              <a:t>ethanol-based</a:t>
            </a:r>
            <a:r>
              <a:rPr lang="en-US" sz="3000" b="1" dirty="0">
                <a:solidFill>
                  <a:schemeClr val="bg1"/>
                </a:solidFill>
              </a:rPr>
              <a:t>, four used </a:t>
            </a:r>
            <a:r>
              <a:rPr lang="en-US" sz="3000" b="1" dirty="0">
                <a:solidFill>
                  <a:srgbClr val="FF0000"/>
                </a:solidFill>
              </a:rPr>
              <a:t>methotrexate</a:t>
            </a:r>
            <a:r>
              <a:rPr lang="en-US" sz="3000" b="1" dirty="0">
                <a:solidFill>
                  <a:schemeClr val="bg1"/>
                </a:solidFill>
              </a:rPr>
              <a:t>, two used </a:t>
            </a:r>
            <a:r>
              <a:rPr lang="en-US" sz="3000" b="1" dirty="0">
                <a:solidFill>
                  <a:srgbClr val="FF0000"/>
                </a:solidFill>
              </a:rPr>
              <a:t>tetracycline</a:t>
            </a:r>
            <a:r>
              <a:rPr lang="en-US" sz="3000" b="1" dirty="0">
                <a:solidFill>
                  <a:schemeClr val="bg1"/>
                </a:solidFill>
              </a:rPr>
              <a:t>, and one used </a:t>
            </a:r>
            <a:r>
              <a:rPr lang="en-US" sz="3000" b="1" dirty="0" err="1">
                <a:solidFill>
                  <a:srgbClr val="FF0000"/>
                </a:solidFill>
              </a:rPr>
              <a:t>lauromacrogol</a:t>
            </a:r>
            <a:r>
              <a:rPr lang="en-US" sz="3000" b="1" dirty="0">
                <a:solidFill>
                  <a:schemeClr val="bg1"/>
                </a:solidFill>
              </a:rPr>
              <a:t>. </a:t>
            </a:r>
          </a:p>
          <a:p>
            <a:pPr marL="0" indent="0" algn="l" rtl="0">
              <a:buNone/>
            </a:pPr>
            <a:endParaRPr lang="en-US" sz="3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04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38F0EB5-2B20-4AD4-9699-0723F3E04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algn="just" rtl="0"/>
            <a:r>
              <a:rPr lang="en-US" sz="2800" b="1" dirty="0">
                <a:solidFill>
                  <a:schemeClr val="bg1"/>
                </a:solidFill>
              </a:rPr>
              <a:t>The </a:t>
            </a:r>
            <a:r>
              <a:rPr lang="en-US" sz="2800" b="1" dirty="0">
                <a:solidFill>
                  <a:srgbClr val="FF0000"/>
                </a:solidFill>
              </a:rPr>
              <a:t>recurrence rate </a:t>
            </a:r>
            <a:r>
              <a:rPr lang="en-US" sz="2800" b="1" dirty="0">
                <a:solidFill>
                  <a:schemeClr val="bg1"/>
                </a:solidFill>
              </a:rPr>
              <a:t>of sclerotherapy was between 0.0 and 62.5%, with a pooled estimate of </a:t>
            </a:r>
            <a:r>
              <a:rPr lang="en-US" sz="2800" b="1" dirty="0">
                <a:solidFill>
                  <a:srgbClr val="FF0000"/>
                </a:solidFill>
              </a:rPr>
              <a:t>13.8%</a:t>
            </a:r>
            <a:r>
              <a:rPr lang="en-US" sz="2800" b="1" dirty="0">
                <a:solidFill>
                  <a:schemeClr val="bg1"/>
                </a:solidFill>
              </a:rPr>
              <a:t>. </a:t>
            </a:r>
          </a:p>
          <a:p>
            <a:pPr algn="just" rtl="0"/>
            <a:r>
              <a:rPr lang="en-US" sz="2800" b="1" dirty="0">
                <a:solidFill>
                  <a:schemeClr val="bg1"/>
                </a:solidFill>
              </a:rPr>
              <a:t>Subgroup analysis demonstrated that sclerotherapy &gt; 10 min showed a </a:t>
            </a:r>
            <a:r>
              <a:rPr lang="en-US" sz="2800" b="1" dirty="0">
                <a:solidFill>
                  <a:srgbClr val="FF0000"/>
                </a:solidFill>
              </a:rPr>
              <a:t>non-significant lower pooled recurrence rate</a:t>
            </a:r>
            <a:r>
              <a:rPr lang="en-US" sz="2800" b="1" dirty="0">
                <a:solidFill>
                  <a:schemeClr val="bg1"/>
                </a:solidFill>
              </a:rPr>
              <a:t> than sclerotherapy ≤ 10 min (p = 0.106).</a:t>
            </a:r>
          </a:p>
          <a:p>
            <a:pPr algn="l" rtl="0"/>
            <a:r>
              <a:rPr lang="en-US" sz="2800" b="1" dirty="0">
                <a:solidFill>
                  <a:schemeClr val="bg1"/>
                </a:solidFill>
              </a:rPr>
              <a:t>The pooled estimate of pregnancy rates was </a:t>
            </a:r>
            <a:r>
              <a:rPr lang="it-IT" sz="2800" b="1" dirty="0">
                <a:solidFill>
                  <a:srgbClr val="FF0000"/>
                </a:solidFill>
              </a:rPr>
              <a:t>37.6%</a:t>
            </a:r>
            <a:r>
              <a:rPr lang="it-IT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  <a:p>
            <a:pPr algn="l" rtl="0"/>
            <a:r>
              <a:rPr lang="en-US" sz="2800" b="1" dirty="0">
                <a:solidFill>
                  <a:schemeClr val="bg1"/>
                </a:solidFill>
              </a:rPr>
              <a:t>Subgroup analysis demonstrated that sclerotherapy &gt; 10 min showed </a:t>
            </a:r>
            <a:r>
              <a:rPr lang="en-US" sz="2800" b="1" dirty="0">
                <a:solidFill>
                  <a:srgbClr val="FF0000"/>
                </a:solidFill>
              </a:rPr>
              <a:t>no significant difference in pooled pregnancy rate </a:t>
            </a:r>
            <a:r>
              <a:rPr lang="en-US" sz="2800" b="1" dirty="0">
                <a:solidFill>
                  <a:schemeClr val="bg1"/>
                </a:solidFill>
              </a:rPr>
              <a:t>compared with sclerotherapy ≤ 10 min (p = 0.664). </a:t>
            </a:r>
          </a:p>
          <a:p>
            <a:pPr marL="0" indent="0" algn="l" rtl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62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C26C3BE-65EC-4EE6-8E22-87B88E3A0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just" rtl="0"/>
            <a:r>
              <a:rPr lang="en-US" sz="2800" b="1" dirty="0">
                <a:solidFill>
                  <a:schemeClr val="bg1"/>
                </a:solidFill>
              </a:rPr>
              <a:t>Subgroup analysis showed sclerotherapy &gt; 10 min to have a </a:t>
            </a:r>
            <a:r>
              <a:rPr lang="en-US" sz="2800" b="1" dirty="0">
                <a:solidFill>
                  <a:srgbClr val="FF0000"/>
                </a:solidFill>
              </a:rPr>
              <a:t>pooled major complication rate of 1.8%, </a:t>
            </a:r>
            <a:r>
              <a:rPr lang="en-US" sz="2800" b="1" dirty="0">
                <a:solidFill>
                  <a:schemeClr val="bg1"/>
                </a:solidFill>
              </a:rPr>
              <a:t>which was </a:t>
            </a:r>
            <a:r>
              <a:rPr lang="en-US" sz="2800" b="1" dirty="0">
                <a:solidFill>
                  <a:srgbClr val="FF0000"/>
                </a:solidFill>
              </a:rPr>
              <a:t>similar</a:t>
            </a:r>
            <a:r>
              <a:rPr lang="en-US" sz="2800" b="1" dirty="0">
                <a:solidFill>
                  <a:schemeClr val="bg1"/>
                </a:solidFill>
              </a:rPr>
              <a:t> to the rate of </a:t>
            </a:r>
            <a:r>
              <a:rPr lang="en-US" sz="2800" b="1" dirty="0">
                <a:solidFill>
                  <a:srgbClr val="FF0000"/>
                </a:solidFill>
              </a:rPr>
              <a:t>1.6%</a:t>
            </a:r>
            <a:r>
              <a:rPr lang="en-US" sz="2800" b="1" dirty="0">
                <a:solidFill>
                  <a:schemeClr val="bg1"/>
                </a:solidFill>
              </a:rPr>
              <a:t> (p = 0.837) for sclerotherapy ≤ 10 min. </a:t>
            </a:r>
          </a:p>
          <a:p>
            <a:pPr algn="just" rtl="0"/>
            <a:r>
              <a:rPr lang="en-US" sz="2800" b="1" dirty="0">
                <a:solidFill>
                  <a:schemeClr val="bg1"/>
                </a:solidFill>
              </a:rPr>
              <a:t>The only major complication was </a:t>
            </a:r>
            <a:r>
              <a:rPr lang="en-US" sz="2800" b="1" dirty="0">
                <a:solidFill>
                  <a:srgbClr val="FF0000"/>
                </a:solidFill>
              </a:rPr>
              <a:t>abscess</a:t>
            </a:r>
            <a:r>
              <a:rPr lang="en-US" sz="2800" b="1" dirty="0">
                <a:solidFill>
                  <a:schemeClr val="bg1"/>
                </a:solidFill>
              </a:rPr>
              <a:t> 0.3% (3/1117). </a:t>
            </a:r>
          </a:p>
          <a:p>
            <a:pPr algn="just" rtl="0"/>
            <a:r>
              <a:rPr lang="en-US" sz="2800" b="1" dirty="0">
                <a:solidFill>
                  <a:schemeClr val="bg1"/>
                </a:solidFill>
              </a:rPr>
              <a:t>Subgroup analysis showed sclerotherapy &gt; 10 min to have a </a:t>
            </a:r>
            <a:r>
              <a:rPr lang="en-US" sz="2800" b="1" dirty="0">
                <a:solidFill>
                  <a:srgbClr val="FF0000"/>
                </a:solidFill>
              </a:rPr>
              <a:t>pooled minor complication rate of 14.1%, </a:t>
            </a:r>
            <a:r>
              <a:rPr lang="en-US" sz="2800" b="1" dirty="0">
                <a:solidFill>
                  <a:schemeClr val="bg1"/>
                </a:solidFill>
              </a:rPr>
              <a:t>which was higher than that of </a:t>
            </a:r>
            <a:r>
              <a:rPr lang="en-US" sz="2800" b="1" dirty="0">
                <a:solidFill>
                  <a:srgbClr val="FF0000"/>
                </a:solidFill>
              </a:rPr>
              <a:t>5.4%</a:t>
            </a:r>
            <a:r>
              <a:rPr lang="en-US" sz="2800" b="1" dirty="0">
                <a:solidFill>
                  <a:schemeClr val="bg1"/>
                </a:solidFill>
              </a:rPr>
              <a:t> for sclerotherapy ≤ 10 min (p = 0.048). </a:t>
            </a:r>
          </a:p>
          <a:p>
            <a:pPr algn="just" rtl="0"/>
            <a:r>
              <a:rPr lang="en-US" sz="2800" b="1" dirty="0">
                <a:solidFill>
                  <a:schemeClr val="bg1"/>
                </a:solidFill>
              </a:rPr>
              <a:t>The most common minor complications were </a:t>
            </a:r>
            <a:r>
              <a:rPr lang="en-US" sz="2800" b="1" dirty="0">
                <a:solidFill>
                  <a:srgbClr val="FF0000"/>
                </a:solidFill>
              </a:rPr>
              <a:t>abdominal pain </a:t>
            </a:r>
            <a:r>
              <a:rPr lang="en-US" sz="2800" b="1" dirty="0">
                <a:solidFill>
                  <a:schemeClr val="bg1"/>
                </a:solidFill>
              </a:rPr>
              <a:t>(7.6%, 71/934).</a:t>
            </a:r>
          </a:p>
        </p:txBody>
      </p:sp>
    </p:spTree>
    <p:extLst>
      <p:ext uri="{BB962C8B-B14F-4D97-AF65-F5344CB8AC3E}">
        <p14:creationId xmlns:p14="http://schemas.microsoft.com/office/powerpoint/2010/main" val="30665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6981C2-835E-4F81-B672-065779395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EFB9331-3A72-46CD-8E60-829E0DA9E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rtl="0">
              <a:buNone/>
            </a:pPr>
            <a:r>
              <a:rPr lang="en-US" sz="2800" b="1" dirty="0">
                <a:solidFill>
                  <a:srgbClr val="FF0000"/>
                </a:solidFill>
              </a:rPr>
              <a:t>Conclusion:</a:t>
            </a:r>
          </a:p>
          <a:p>
            <a:pPr marL="0" indent="0" algn="just" rtl="0">
              <a:buNone/>
            </a:pPr>
            <a:r>
              <a:rPr lang="en-US" sz="2800" b="1" dirty="0">
                <a:solidFill>
                  <a:schemeClr val="bg1"/>
                </a:solidFill>
              </a:rPr>
              <a:t> US-guided sclerotherapy seems to be an </a:t>
            </a:r>
            <a:r>
              <a:rPr lang="en-US" sz="2800" b="1" dirty="0">
                <a:solidFill>
                  <a:srgbClr val="FF0000"/>
                </a:solidFill>
              </a:rPr>
              <a:t>effective and safe</a:t>
            </a:r>
            <a:r>
              <a:rPr lang="en-US" sz="2800" b="1" dirty="0">
                <a:solidFill>
                  <a:schemeClr val="bg1"/>
                </a:solidFill>
              </a:rPr>
              <a:t> therapeutic option regarding </a:t>
            </a:r>
            <a:r>
              <a:rPr lang="en-US" sz="2800" b="1" dirty="0">
                <a:solidFill>
                  <a:srgbClr val="FF0000"/>
                </a:solidFill>
              </a:rPr>
              <a:t>recurrence, pain resolution, and pregnancy</a:t>
            </a:r>
            <a:r>
              <a:rPr lang="en-US" sz="2800" b="1" dirty="0">
                <a:solidFill>
                  <a:schemeClr val="bg1"/>
                </a:solidFill>
              </a:rPr>
              <a:t> for patients with </a:t>
            </a:r>
            <a:r>
              <a:rPr lang="en-US" sz="2800" b="1" dirty="0">
                <a:solidFill>
                  <a:srgbClr val="FF0000"/>
                </a:solidFill>
              </a:rPr>
              <a:t>ovarian endometrioma.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94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fa-IR" b="1" dirty="0">
                <a:solidFill>
                  <a:srgbClr val="FFFF00"/>
                </a:solidFill>
              </a:rPr>
              <a:t>...</a:t>
            </a:r>
            <a:r>
              <a:rPr lang="en-US" b="1" dirty="0">
                <a:solidFill>
                  <a:srgbClr val="FFFF00"/>
                </a:solidFill>
              </a:rPr>
              <a:t>Conclusion</a:t>
            </a:r>
            <a:endParaRPr lang="fa-IR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2" cy="4886003"/>
          </a:xfrm>
        </p:spPr>
        <p:txBody>
          <a:bodyPr>
            <a:normAutofit/>
          </a:bodyPr>
          <a:lstStyle/>
          <a:p>
            <a:pPr algn="just" rtl="0"/>
            <a:r>
              <a:rPr lang="en-US" b="1" dirty="0">
                <a:solidFill>
                  <a:schemeClr val="bg1"/>
                </a:solidFill>
              </a:rPr>
              <a:t>Endometriosis and </a:t>
            </a:r>
            <a:r>
              <a:rPr lang="en-US" b="1" dirty="0" err="1">
                <a:solidFill>
                  <a:schemeClr val="bg1"/>
                </a:solidFill>
              </a:rPr>
              <a:t>endmetrioma</a:t>
            </a:r>
            <a:r>
              <a:rPr lang="en-US" b="1" dirty="0">
                <a:solidFill>
                  <a:schemeClr val="bg1"/>
                </a:solidFill>
              </a:rPr>
              <a:t> are </a:t>
            </a:r>
            <a:r>
              <a:rPr lang="en-US" b="1" dirty="0">
                <a:solidFill>
                  <a:srgbClr val="FF0000"/>
                </a:solidFill>
              </a:rPr>
              <a:t>multifactorial disease, </a:t>
            </a:r>
            <a:r>
              <a:rPr lang="en-US" b="1" dirty="0">
                <a:solidFill>
                  <a:schemeClr val="bg1"/>
                </a:solidFill>
              </a:rPr>
              <a:t>therefore a </a:t>
            </a:r>
            <a:r>
              <a:rPr lang="en-US" b="1" dirty="0">
                <a:solidFill>
                  <a:srgbClr val="FF0000"/>
                </a:solidFill>
              </a:rPr>
              <a:t>multifactorial approach </a:t>
            </a:r>
            <a:r>
              <a:rPr lang="en-US" b="1" dirty="0">
                <a:solidFill>
                  <a:schemeClr val="bg1"/>
                </a:solidFill>
              </a:rPr>
              <a:t>applied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The increasing </a:t>
            </a:r>
            <a:r>
              <a:rPr lang="en-US" b="1" dirty="0">
                <a:solidFill>
                  <a:srgbClr val="FF0000"/>
                </a:solidFill>
              </a:rPr>
              <a:t>trend</a:t>
            </a:r>
            <a:r>
              <a:rPr lang="en-US" b="1" dirty="0">
                <a:solidFill>
                  <a:schemeClr val="bg1"/>
                </a:solidFill>
              </a:rPr>
              <a:t> toward </a:t>
            </a:r>
            <a:r>
              <a:rPr lang="en-US" b="1" dirty="0">
                <a:solidFill>
                  <a:srgbClr val="FF0000"/>
                </a:solidFill>
              </a:rPr>
              <a:t>non-surgical</a:t>
            </a:r>
            <a:r>
              <a:rPr lang="en-US" b="1" dirty="0">
                <a:solidFill>
                  <a:schemeClr val="bg1"/>
                </a:solidFill>
              </a:rPr>
              <a:t> treatment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Surgical treatment is limited to cases with </a:t>
            </a:r>
            <a:r>
              <a:rPr lang="en-US" b="1" dirty="0">
                <a:solidFill>
                  <a:srgbClr val="FF0000"/>
                </a:solidFill>
              </a:rPr>
              <a:t>good ovarian reserve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dirty="0">
                <a:solidFill>
                  <a:srgbClr val="FF0000"/>
                </a:solidFill>
              </a:rPr>
              <a:t>unilateral</a:t>
            </a:r>
            <a:r>
              <a:rPr lang="en-US" b="1" dirty="0">
                <a:solidFill>
                  <a:schemeClr val="bg1"/>
                </a:solidFill>
              </a:rPr>
              <a:t> endometriosis, </a:t>
            </a:r>
            <a:r>
              <a:rPr lang="en-US" b="1" dirty="0">
                <a:solidFill>
                  <a:srgbClr val="FF0000"/>
                </a:solidFill>
              </a:rPr>
              <a:t>pain</a:t>
            </a:r>
            <a:r>
              <a:rPr lang="en-US" b="1" dirty="0">
                <a:solidFill>
                  <a:schemeClr val="bg1"/>
                </a:solidFill>
              </a:rPr>
              <a:t> relief, ruling out </a:t>
            </a:r>
            <a:r>
              <a:rPr lang="en-US" b="1" dirty="0">
                <a:solidFill>
                  <a:srgbClr val="FF0000"/>
                </a:solidFill>
              </a:rPr>
              <a:t>malignancy</a:t>
            </a:r>
            <a:endParaRPr lang="en-US" b="1" dirty="0">
              <a:solidFill>
                <a:srgbClr val="FF0000"/>
              </a:solidFill>
              <a:hlinkClick r:id="rId2"/>
            </a:endParaRPr>
          </a:p>
          <a:p>
            <a:pPr marL="0" indent="0" algn="l" rtl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algn="l" rtl="0"/>
            <a:endParaRPr lang="en-US" dirty="0">
              <a:solidFill>
                <a:schemeClr val="bg1"/>
              </a:solidFill>
            </a:endParaRPr>
          </a:p>
          <a:p>
            <a:pPr algn="just" rtl="0"/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dirty="0">
                <a:solidFill>
                  <a:srgbClr val="FFFF00"/>
                </a:solidFill>
              </a:rPr>
              <a:t>…Conclusion</a:t>
            </a:r>
            <a:endParaRPr lang="fa-IR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853136"/>
          </a:xfrm>
        </p:spPr>
        <p:txBody>
          <a:bodyPr>
            <a:normAutofit fontScale="92500"/>
          </a:bodyPr>
          <a:lstStyle/>
          <a:p>
            <a:pPr marL="0" indent="0" algn="l" rtl="0">
              <a:buNone/>
            </a:pPr>
            <a:r>
              <a:rPr lang="en-US" b="1" dirty="0">
                <a:solidFill>
                  <a:srgbClr val="FF0000"/>
                </a:solidFill>
              </a:rPr>
              <a:t>Non surgical </a:t>
            </a:r>
            <a:r>
              <a:rPr lang="en-US" b="1" dirty="0">
                <a:solidFill>
                  <a:schemeClr val="bg1"/>
                </a:solidFill>
              </a:rPr>
              <a:t>treatment included: 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Direct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ART</a:t>
            </a:r>
            <a:r>
              <a:rPr lang="en-US" b="1" dirty="0"/>
              <a:t> </a:t>
            </a:r>
            <a:r>
              <a:rPr lang="en-US" b="1" dirty="0">
                <a:solidFill>
                  <a:schemeClr val="bg1"/>
                </a:solidFill>
              </a:rPr>
              <a:t>or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sclerotherapy</a:t>
            </a:r>
            <a:r>
              <a:rPr lang="en-US" b="1" dirty="0"/>
              <a:t> </a:t>
            </a:r>
            <a:r>
              <a:rPr lang="en-US" b="1" dirty="0">
                <a:solidFill>
                  <a:schemeClr val="bg1"/>
                </a:solidFill>
              </a:rPr>
              <a:t>and recent new treatment such as </a:t>
            </a:r>
            <a:r>
              <a:rPr lang="en-US" b="1" dirty="0">
                <a:solidFill>
                  <a:srgbClr val="FF0000"/>
                </a:solidFill>
              </a:rPr>
              <a:t>Target MCs </a:t>
            </a:r>
            <a:r>
              <a:rPr lang="en-US" b="1" dirty="0">
                <a:solidFill>
                  <a:schemeClr val="bg1"/>
                </a:solidFill>
              </a:rPr>
              <a:t>and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intracyst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injection of </a:t>
            </a:r>
            <a:r>
              <a:rPr lang="en-US" b="1" dirty="0" err="1">
                <a:solidFill>
                  <a:srgbClr val="FF0000"/>
                </a:solidFill>
              </a:rPr>
              <a:t>progestins</a:t>
            </a:r>
            <a:r>
              <a:rPr lang="en-US" b="1" dirty="0">
                <a:solidFill>
                  <a:srgbClr val="FF0000"/>
                </a:solidFill>
              </a:rPr>
              <a:t> and SPRM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Application of</a:t>
            </a:r>
            <a:r>
              <a:rPr lang="en-US" b="1" dirty="0">
                <a:solidFill>
                  <a:srgbClr val="FF0000"/>
                </a:solidFill>
              </a:rPr>
              <a:t> ethanol </a:t>
            </a:r>
            <a:r>
              <a:rPr lang="en-US" b="1" dirty="0" err="1">
                <a:solidFill>
                  <a:srgbClr val="FF0000"/>
                </a:solidFill>
              </a:rPr>
              <a:t>sclerotherapy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is increasing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It is a </a:t>
            </a:r>
            <a:r>
              <a:rPr lang="en-US" b="1" dirty="0">
                <a:solidFill>
                  <a:srgbClr val="FF0000"/>
                </a:solidFill>
              </a:rPr>
              <a:t>safe</a:t>
            </a:r>
            <a:r>
              <a:rPr lang="en-US" b="1" dirty="0">
                <a:solidFill>
                  <a:schemeClr val="bg1"/>
                </a:solidFill>
              </a:rPr>
              <a:t> method in </a:t>
            </a:r>
            <a:r>
              <a:rPr lang="en-US" b="1" dirty="0">
                <a:solidFill>
                  <a:srgbClr val="FF0000"/>
                </a:solidFill>
              </a:rPr>
              <a:t>bilateral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endometrioma</a:t>
            </a:r>
            <a:r>
              <a:rPr lang="en-US" b="1" dirty="0">
                <a:solidFill>
                  <a:schemeClr val="bg1"/>
                </a:solidFill>
              </a:rPr>
              <a:t>, </a:t>
            </a:r>
            <a:r>
              <a:rPr lang="en-US" b="1" dirty="0">
                <a:solidFill>
                  <a:srgbClr val="FF0000"/>
                </a:solidFill>
              </a:rPr>
              <a:t>low ovarian reserve </a:t>
            </a:r>
            <a:r>
              <a:rPr lang="en-US" b="1" dirty="0">
                <a:solidFill>
                  <a:schemeClr val="bg1"/>
                </a:solidFill>
              </a:rPr>
              <a:t>and previous </a:t>
            </a:r>
            <a:r>
              <a:rPr lang="en-US" b="1" dirty="0">
                <a:solidFill>
                  <a:srgbClr val="FF0000"/>
                </a:solidFill>
              </a:rPr>
              <a:t>failed surgery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Further studies are needed for efficacy</a:t>
            </a:r>
            <a:r>
              <a:rPr lang="en-US" b="1" dirty="0">
                <a:solidFill>
                  <a:srgbClr val="FF0000"/>
                </a:solidFill>
              </a:rPr>
              <a:t> of intra cyst </a:t>
            </a:r>
            <a:r>
              <a:rPr lang="en-US" b="1" dirty="0">
                <a:solidFill>
                  <a:schemeClr val="bg1"/>
                </a:solidFill>
              </a:rPr>
              <a:t>injection of </a:t>
            </a:r>
            <a:r>
              <a:rPr lang="en-US" b="1" dirty="0" err="1">
                <a:solidFill>
                  <a:srgbClr val="FF0000"/>
                </a:solidFill>
              </a:rPr>
              <a:t>progestins</a:t>
            </a:r>
            <a:r>
              <a:rPr lang="en-US" b="1" dirty="0">
                <a:solidFill>
                  <a:srgbClr val="FF0000"/>
                </a:solidFill>
              </a:rPr>
              <a:t> and SPRM</a:t>
            </a:r>
          </a:p>
          <a:p>
            <a:pPr algn="just" rtl="0"/>
            <a:endParaRPr lang="en-US" b="1" dirty="0">
              <a:solidFill>
                <a:srgbClr val="FF0000"/>
              </a:solidFill>
            </a:endParaRPr>
          </a:p>
          <a:p>
            <a:pPr marL="0" indent="0" algn="just" rtl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719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00"/>
                </a:solidFill>
              </a:rPr>
              <a:t/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THANK YOU FOR YOUR ATTENTION 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/>
            </a:r>
            <a:br>
              <a:rPr lang="en-US" dirty="0">
                <a:solidFill>
                  <a:srgbClr val="FFFF00"/>
                </a:solidFill>
              </a:rPr>
            </a:br>
            <a:endParaRPr lang="fa-IR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Users\acer\Downloads\446329738_543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17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fa-IR" sz="3600" b="1" dirty="0">
                <a:solidFill>
                  <a:srgbClr val="FF0000"/>
                </a:solidFill>
              </a:rPr>
              <a:t> ...</a:t>
            </a:r>
            <a:r>
              <a:rPr lang="en-US" sz="3600" b="1" dirty="0">
                <a:solidFill>
                  <a:srgbClr val="FF0000"/>
                </a:solidFill>
              </a:rPr>
              <a:t>Pathophysiology…</a:t>
            </a:r>
            <a:endParaRPr lang="fa-I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 algn="just" rtl="0"/>
            <a:r>
              <a:rPr lang="en-US" b="1" dirty="0">
                <a:solidFill>
                  <a:schemeClr val="bg1"/>
                </a:solidFill>
              </a:rPr>
              <a:t>A combination of a local </a:t>
            </a:r>
            <a:r>
              <a:rPr lang="en-US" b="1" dirty="0">
                <a:solidFill>
                  <a:srgbClr val="FF0000"/>
                </a:solidFill>
              </a:rPr>
              <a:t>pelvic inflammatory </a:t>
            </a:r>
            <a:r>
              <a:rPr lang="en-US" b="1" dirty="0">
                <a:solidFill>
                  <a:schemeClr val="bg1"/>
                </a:solidFill>
              </a:rPr>
              <a:t>process together with </a:t>
            </a:r>
            <a:r>
              <a:rPr lang="en-US" b="1" dirty="0">
                <a:solidFill>
                  <a:srgbClr val="FF0000"/>
                </a:solidFill>
              </a:rPr>
              <a:t>altered function of immune-related cells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Retrograde menstruation carry </a:t>
            </a:r>
            <a:r>
              <a:rPr lang="en-US" b="1" dirty="0" err="1">
                <a:solidFill>
                  <a:srgbClr val="FF0000"/>
                </a:solidFill>
              </a:rPr>
              <a:t>heme</a:t>
            </a:r>
            <a:r>
              <a:rPr lang="en-US" b="1" dirty="0">
                <a:solidFill>
                  <a:srgbClr val="FF0000"/>
                </a:solidFill>
              </a:rPr>
              <a:t>, iron </a:t>
            </a:r>
            <a:r>
              <a:rPr lang="en-US" b="1" dirty="0">
                <a:solidFill>
                  <a:schemeClr val="bg1"/>
                </a:solidFill>
              </a:rPr>
              <a:t>and </a:t>
            </a:r>
            <a:r>
              <a:rPr lang="en-US" b="1" dirty="0">
                <a:solidFill>
                  <a:srgbClr val="FF0000"/>
                </a:solidFill>
              </a:rPr>
              <a:t>apoptotic endometrial cells </a:t>
            </a:r>
            <a:r>
              <a:rPr lang="en-US" b="1" dirty="0">
                <a:solidFill>
                  <a:schemeClr val="bg1"/>
                </a:solidFill>
              </a:rPr>
              <a:t>into the peritoneal cavity which induces </a:t>
            </a:r>
            <a:r>
              <a:rPr lang="en-US" b="1" dirty="0">
                <a:solidFill>
                  <a:srgbClr val="FF0000"/>
                </a:solidFill>
              </a:rPr>
              <a:t>oxidative stress</a:t>
            </a:r>
          </a:p>
        </p:txBody>
      </p:sp>
    </p:spTree>
    <p:extLst>
      <p:ext uri="{BB962C8B-B14F-4D97-AF65-F5344CB8AC3E}">
        <p14:creationId xmlns:p14="http://schemas.microsoft.com/office/powerpoint/2010/main" val="185177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 ...Pathophysiology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algn="just" rtl="0"/>
            <a:r>
              <a:rPr lang="en-US" b="1" dirty="0">
                <a:solidFill>
                  <a:schemeClr val="bg1"/>
                </a:solidFill>
              </a:rPr>
              <a:t>Increased numbers and activation of </a:t>
            </a:r>
            <a:r>
              <a:rPr lang="en-US" b="1" dirty="0">
                <a:solidFill>
                  <a:srgbClr val="FF0000"/>
                </a:solidFill>
              </a:rPr>
              <a:t>peritoneal macrophages</a:t>
            </a:r>
            <a:r>
              <a:rPr lang="en-US" b="1" dirty="0">
                <a:solidFill>
                  <a:schemeClr val="bg1"/>
                </a:solidFill>
              </a:rPr>
              <a:t> and </a:t>
            </a:r>
            <a:r>
              <a:rPr lang="en-US" b="1" dirty="0">
                <a:solidFill>
                  <a:srgbClr val="FF0000"/>
                </a:solidFill>
              </a:rPr>
              <a:t>mast cells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Decreased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T-cell</a:t>
            </a:r>
            <a:r>
              <a:rPr lang="en-US" b="1" dirty="0"/>
              <a:t> </a:t>
            </a:r>
            <a:r>
              <a:rPr lang="en-US" b="1" dirty="0">
                <a:solidFill>
                  <a:schemeClr val="bg1"/>
                </a:solidFill>
              </a:rPr>
              <a:t>and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NK-cell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Lower levels of </a:t>
            </a:r>
            <a:r>
              <a:rPr lang="en-US" b="1" dirty="0">
                <a:solidFill>
                  <a:srgbClr val="FF0000"/>
                </a:solidFill>
              </a:rPr>
              <a:t>dendritic cell maturation</a:t>
            </a:r>
          </a:p>
          <a:p>
            <a:pPr algn="just" rtl="0"/>
            <a:r>
              <a:rPr lang="en-US" b="1" dirty="0">
                <a:solidFill>
                  <a:schemeClr val="bg1"/>
                </a:solidFill>
              </a:rPr>
              <a:t>Leading to </a:t>
            </a:r>
            <a:r>
              <a:rPr lang="en-US" b="1" dirty="0">
                <a:solidFill>
                  <a:srgbClr val="FF0000"/>
                </a:solidFill>
              </a:rPr>
              <a:t>inadequate removal </a:t>
            </a:r>
            <a:r>
              <a:rPr lang="en-US" b="1" dirty="0">
                <a:solidFill>
                  <a:schemeClr val="bg1"/>
                </a:solidFill>
              </a:rPr>
              <a:t>of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ectopic endometrial cells</a:t>
            </a:r>
            <a:r>
              <a:rPr lang="en-US" b="1" dirty="0"/>
              <a:t> </a:t>
            </a:r>
            <a:r>
              <a:rPr lang="en-US" b="1" dirty="0">
                <a:solidFill>
                  <a:schemeClr val="bg1"/>
                </a:solidFill>
              </a:rPr>
              <a:t>from the peritoneal cavity</a:t>
            </a:r>
          </a:p>
        </p:txBody>
      </p:sp>
    </p:spTree>
    <p:extLst>
      <p:ext uri="{BB962C8B-B14F-4D97-AF65-F5344CB8AC3E}">
        <p14:creationId xmlns:p14="http://schemas.microsoft.com/office/powerpoint/2010/main" val="203653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endParaRPr lang="en-US" dirty="0">
              <a:solidFill>
                <a:schemeClr val="bg1"/>
              </a:solidFill>
            </a:endParaRP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Endometriosis is a </a:t>
            </a:r>
            <a:r>
              <a:rPr lang="en-US" b="1" dirty="0">
                <a:solidFill>
                  <a:srgbClr val="FF0000"/>
                </a:solidFill>
              </a:rPr>
              <a:t>multifactorial disease</a:t>
            </a:r>
            <a:endParaRPr lang="en-US" b="1" dirty="0">
              <a:solidFill>
                <a:schemeClr val="bg1"/>
              </a:solidFill>
            </a:endParaRPr>
          </a:p>
          <a:p>
            <a:pPr algn="l" rtl="0"/>
            <a:r>
              <a:rPr lang="en-US" b="1" dirty="0">
                <a:solidFill>
                  <a:srgbClr val="FF0000"/>
                </a:solidFill>
              </a:rPr>
              <a:t>More than one pathway</a:t>
            </a:r>
            <a:r>
              <a:rPr lang="en-US" b="1" dirty="0">
                <a:solidFill>
                  <a:schemeClr val="bg1"/>
                </a:solidFill>
              </a:rPr>
              <a:t> needs to be targeted in its treatment </a:t>
            </a:r>
          </a:p>
          <a:p>
            <a:pPr algn="l" rtl="0"/>
            <a:r>
              <a:rPr lang="en-US" b="1" dirty="0">
                <a:solidFill>
                  <a:schemeClr val="bg1"/>
                </a:solidFill>
              </a:rPr>
              <a:t>A </a:t>
            </a:r>
            <a:r>
              <a:rPr lang="en-US" b="1" dirty="0">
                <a:solidFill>
                  <a:srgbClr val="FF0000"/>
                </a:solidFill>
              </a:rPr>
              <a:t>multifactorial approach </a:t>
            </a:r>
            <a:r>
              <a:rPr lang="en-US" b="1" dirty="0">
                <a:solidFill>
                  <a:schemeClr val="bg1"/>
                </a:solidFill>
              </a:rPr>
              <a:t>applied</a:t>
            </a:r>
          </a:p>
        </p:txBody>
      </p:sp>
    </p:spTree>
    <p:extLst>
      <p:ext uri="{BB962C8B-B14F-4D97-AF65-F5344CB8AC3E}">
        <p14:creationId xmlns:p14="http://schemas.microsoft.com/office/powerpoint/2010/main" val="228124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sz="6000" b="1" dirty="0">
                <a:solidFill>
                  <a:srgbClr val="FFFF00"/>
                </a:solidFill>
              </a:rPr>
              <a:t/>
            </a:r>
            <a:br>
              <a:rPr lang="en-US" sz="6000" b="1" dirty="0">
                <a:solidFill>
                  <a:srgbClr val="FFFF00"/>
                </a:solidFill>
              </a:rPr>
            </a:br>
            <a:r>
              <a:rPr lang="en-US" sz="6000" b="1" dirty="0">
                <a:solidFill>
                  <a:srgbClr val="FFFF00"/>
                </a:solidFill>
              </a:rPr>
              <a:t>Treatment</a:t>
            </a:r>
            <a:br>
              <a:rPr lang="en-US" sz="6000" b="1" dirty="0">
                <a:solidFill>
                  <a:srgbClr val="FFFF00"/>
                </a:solidFill>
              </a:rPr>
            </a:b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4800" b="1" dirty="0">
                <a:solidFill>
                  <a:schemeClr val="bg1"/>
                </a:solidFill>
              </a:rPr>
              <a:t>Medical Therapy</a:t>
            </a:r>
          </a:p>
          <a:p>
            <a:pPr algn="l" rtl="0"/>
            <a:r>
              <a:rPr lang="en-US" sz="4800" b="1" dirty="0">
                <a:solidFill>
                  <a:schemeClr val="bg1"/>
                </a:solidFill>
              </a:rPr>
              <a:t>Surgery</a:t>
            </a:r>
          </a:p>
          <a:p>
            <a:pPr algn="l" rtl="0"/>
            <a:r>
              <a:rPr lang="en-US" sz="4800" b="1" dirty="0">
                <a:solidFill>
                  <a:schemeClr val="bg1"/>
                </a:solidFill>
              </a:rPr>
              <a:t>ART</a:t>
            </a:r>
          </a:p>
          <a:p>
            <a:pPr marL="0" indent="0" algn="ctr">
              <a:buNone/>
            </a:pPr>
            <a:endParaRPr lang="en-US" sz="8800" b="1" dirty="0">
              <a:solidFill>
                <a:srgbClr val="FFFF00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0157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51B9CB4-C160-4C2D-B5D9-3A31D364E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74" y="365124"/>
            <a:ext cx="7314718" cy="629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76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AE87CEE-66C6-4730-8C24-5E1F67989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92963"/>
            <a:ext cx="7886700" cy="6294269"/>
          </a:xfrm>
        </p:spPr>
        <p:txBody>
          <a:bodyPr>
            <a:normAutofit fontScale="92500" lnSpcReduction="20000"/>
          </a:bodyPr>
          <a:lstStyle/>
          <a:p>
            <a:pPr algn="just" rtl="0"/>
            <a:endParaRPr lang="en-US" b="0" i="0" u="none" strike="noStrike" baseline="0" dirty="0">
              <a:solidFill>
                <a:srgbClr val="000000"/>
              </a:solidFill>
              <a:latin typeface="Quasimoda Light"/>
            </a:endParaRPr>
          </a:p>
          <a:p>
            <a:pPr algn="just" rtl="0"/>
            <a:r>
              <a:rPr lang="en-US" b="0" i="0" u="none" strike="noStrike" baseline="0" dirty="0">
                <a:solidFill>
                  <a:schemeClr val="bg1"/>
                </a:solidFill>
                <a:latin typeface="Quasimoda Light"/>
              </a:rPr>
              <a:t>A retrospective study including 485 patients with endometriosis (840 cycles) who had their oocytes vitrified for fertility preservation</a:t>
            </a:r>
          </a:p>
          <a:p>
            <a:pPr algn="just" rtl="0"/>
            <a:r>
              <a:rPr lang="en-US" dirty="0">
                <a:solidFill>
                  <a:schemeClr val="bg1"/>
                </a:solidFill>
                <a:latin typeface="Quasimoda Light"/>
              </a:rPr>
              <a:t>A</a:t>
            </a:r>
            <a:r>
              <a:rPr lang="en-US" b="0" i="0" u="none" strike="noStrike" baseline="0" dirty="0">
                <a:solidFill>
                  <a:schemeClr val="bg1"/>
                </a:solidFill>
                <a:latin typeface="Quasimoda Light"/>
              </a:rPr>
              <a:t>ge up to 42 years old,</a:t>
            </a:r>
          </a:p>
          <a:p>
            <a:pPr algn="just" rtl="0"/>
            <a:r>
              <a:rPr lang="en-US" b="0" i="0" u="none" strike="noStrike" baseline="0" dirty="0">
                <a:solidFill>
                  <a:schemeClr val="bg1"/>
                </a:solidFill>
                <a:latin typeface="Quasimoda Light"/>
              </a:rPr>
              <a:t> Endometrioma larger than 1 cm in mean diameter with apparently healthy ovarian tissue visible in ultrasound, </a:t>
            </a:r>
          </a:p>
          <a:p>
            <a:pPr algn="just" rtl="0"/>
            <a:r>
              <a:rPr lang="en-US" b="0" i="0" u="none" strike="noStrike" baseline="0" dirty="0">
                <a:solidFill>
                  <a:schemeClr val="bg1"/>
                </a:solidFill>
                <a:latin typeface="Quasimoda Light"/>
              </a:rPr>
              <a:t>Anti-Müllerian hormone (AMH) &gt;0.5 ng/ml and more than three antral follicles. </a:t>
            </a:r>
            <a:endParaRPr lang="en-US" dirty="0">
              <a:solidFill>
                <a:schemeClr val="bg1"/>
              </a:solidFill>
              <a:latin typeface="Quasimoda Light"/>
            </a:endParaRPr>
          </a:p>
          <a:p>
            <a:pPr algn="just" rtl="0"/>
            <a:r>
              <a:rPr lang="en-US" b="0" i="0" u="none" strike="noStrike" baseline="0" dirty="0">
                <a:solidFill>
                  <a:schemeClr val="bg1"/>
                </a:solidFill>
                <a:latin typeface="Quasimoda Light"/>
              </a:rPr>
              <a:t>The primary outcome measure was the CLBR according to the number of oocytes used.</a:t>
            </a:r>
          </a:p>
        </p:txBody>
      </p:sp>
    </p:spTree>
    <p:extLst>
      <p:ext uri="{BB962C8B-B14F-4D97-AF65-F5344CB8AC3E}">
        <p14:creationId xmlns:p14="http://schemas.microsoft.com/office/powerpoint/2010/main" val="117682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3200</TotalTime>
  <Words>1860</Words>
  <Application>Microsoft Office PowerPoint</Application>
  <PresentationFormat>On-screen Show (4:3)</PresentationFormat>
  <Paragraphs>172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Office Theme</vt:lpstr>
      <vt:lpstr>1_Office Theme</vt:lpstr>
      <vt:lpstr>PowerPoint Presentation</vt:lpstr>
      <vt:lpstr>PowerPoint Presentation</vt:lpstr>
      <vt:lpstr> The exact pathophysiology of endometrioma related to infertility is still unknown </vt:lpstr>
      <vt:lpstr> ...Pathophysiology…</vt:lpstr>
      <vt:lpstr> ...Pathophysiology</vt:lpstr>
      <vt:lpstr>PowerPoint Presentation</vt:lpstr>
      <vt:lpstr> Treatment </vt:lpstr>
      <vt:lpstr>PowerPoint Presentation</vt:lpstr>
      <vt:lpstr>PowerPoint Presentation</vt:lpstr>
      <vt:lpstr>PowerPoint Presentation</vt:lpstr>
      <vt:lpstr>Medical Therapy</vt:lpstr>
      <vt:lpstr>PowerPoint Presentation</vt:lpstr>
      <vt:lpstr>Surgery</vt:lpstr>
      <vt:lpstr>PowerPoint Presentation</vt:lpstr>
      <vt:lpstr>PowerPoint Presentation</vt:lpstr>
      <vt:lpstr>PowerPoint Presentation</vt:lpstr>
      <vt:lpstr>PowerPoint Presentation</vt:lpstr>
      <vt:lpstr>ART</vt:lpstr>
      <vt:lpstr>Less invasive treatments</vt:lpstr>
      <vt:lpstr>PowerPoint Presentation</vt:lpstr>
      <vt:lpstr>Ethanol Sclerotherapy</vt:lpstr>
      <vt:lpstr>PowerPoint Presentation</vt:lpstr>
      <vt:lpstr>PowerPoint Presentation</vt:lpstr>
      <vt:lpstr>PowerPoint Presentation</vt:lpstr>
      <vt:lpstr>PowerPoint Presentation</vt:lpstr>
      <vt:lpstr>The effect of endometrioma sclerotherapy on in vitro fertilization (IVF) outcome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...Conclusion</vt:lpstr>
      <vt:lpstr>…Conclusion</vt:lpstr>
      <vt:lpstr> THANK YOU FOR YOUR ATTENTION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Endometrioma Surgery or Not</dc:title>
  <dc:creator>a</dc:creator>
  <cp:lastModifiedBy>acer</cp:lastModifiedBy>
  <cp:revision>434</cp:revision>
  <cp:lastPrinted>2019-05-08T08:21:02Z</cp:lastPrinted>
  <dcterms:created xsi:type="dcterms:W3CDTF">2016-02-06T13:52:46Z</dcterms:created>
  <dcterms:modified xsi:type="dcterms:W3CDTF">2022-01-04T08:00:10Z</dcterms:modified>
</cp:coreProperties>
</file>