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8" r:id="rId2"/>
    <p:sldId id="299" r:id="rId3"/>
    <p:sldId id="256" r:id="rId4"/>
    <p:sldId id="257" r:id="rId5"/>
    <p:sldId id="258" r:id="rId6"/>
    <p:sldId id="259" r:id="rId7"/>
    <p:sldId id="307" r:id="rId8"/>
    <p:sldId id="261" r:id="rId9"/>
    <p:sldId id="262" r:id="rId10"/>
    <p:sldId id="300" r:id="rId11"/>
    <p:sldId id="263" r:id="rId12"/>
    <p:sldId id="264" r:id="rId13"/>
    <p:sldId id="265" r:id="rId14"/>
    <p:sldId id="266" r:id="rId15"/>
    <p:sldId id="304" r:id="rId16"/>
    <p:sldId id="267" r:id="rId17"/>
    <p:sldId id="268" r:id="rId18"/>
    <p:sldId id="269" r:id="rId19"/>
    <p:sldId id="270" r:id="rId20"/>
    <p:sldId id="271" r:id="rId21"/>
    <p:sldId id="272" r:id="rId22"/>
    <p:sldId id="273" r:id="rId23"/>
    <p:sldId id="305" r:id="rId24"/>
    <p:sldId id="306" r:id="rId25"/>
    <p:sldId id="309" r:id="rId26"/>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81" autoAdjust="0"/>
    <p:restoredTop sz="94660"/>
  </p:normalViewPr>
  <p:slideViewPr>
    <p:cSldViewPr snapToGrid="0">
      <p:cViewPr varScale="1">
        <p:scale>
          <a:sx n="79" d="100"/>
          <a:sy n="79" d="100"/>
        </p:scale>
        <p:origin x="53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2FE92-B541-4651-A1DD-5FFFA0A2B0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a:extLst>
              <a:ext uri="{FF2B5EF4-FFF2-40B4-BE49-F238E27FC236}">
                <a16:creationId xmlns:a16="http://schemas.microsoft.com/office/drawing/2014/main" id="{96A0E7BA-1542-42C7-83A3-4D6B378E41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C07B2245-C3D7-46BA-9F55-96B1D10E8EC1}"/>
              </a:ext>
            </a:extLst>
          </p:cNvPr>
          <p:cNvSpPr>
            <a:spLocks noGrp="1"/>
          </p:cNvSpPr>
          <p:nvPr>
            <p:ph type="dt" sz="half" idx="10"/>
          </p:nvPr>
        </p:nvSpPr>
        <p:spPr/>
        <p:txBody>
          <a:bodyPr/>
          <a:lstStyle/>
          <a:p>
            <a:fld id="{8A8CFE47-6D8F-45FE-87B3-EBD46AA6683A}" type="datetimeFigureOut">
              <a:rPr lang="fa-IR" smtClean="0"/>
              <a:t>06/22/1443</a:t>
            </a:fld>
            <a:endParaRPr lang="fa-IR"/>
          </a:p>
        </p:txBody>
      </p:sp>
      <p:sp>
        <p:nvSpPr>
          <p:cNvPr id="5" name="Footer Placeholder 4">
            <a:extLst>
              <a:ext uri="{FF2B5EF4-FFF2-40B4-BE49-F238E27FC236}">
                <a16:creationId xmlns:a16="http://schemas.microsoft.com/office/drawing/2014/main" id="{5947E55F-6401-4233-B3C4-9E2D94A352A2}"/>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0643A83A-300F-4A81-8907-20EADBA305BE}"/>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28137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62FF8-4185-4D13-814D-B8337A632F4D}"/>
              </a:ext>
            </a:extLst>
          </p:cNvPr>
          <p:cNvSpPr>
            <a:spLocks noGrp="1"/>
          </p:cNvSpPr>
          <p:nvPr>
            <p:ph type="title"/>
          </p:nvPr>
        </p:nvSpPr>
        <p:spPr/>
        <p:txBody>
          <a:bodyPr/>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4CDD74F0-7A6F-4549-BD9B-B74FF263D9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5862C5-FE54-4400-8EC7-4E0E7E6A86B9}"/>
              </a:ext>
            </a:extLst>
          </p:cNvPr>
          <p:cNvSpPr>
            <a:spLocks noGrp="1"/>
          </p:cNvSpPr>
          <p:nvPr>
            <p:ph type="dt" sz="half" idx="10"/>
          </p:nvPr>
        </p:nvSpPr>
        <p:spPr/>
        <p:txBody>
          <a:bodyPr/>
          <a:lstStyle/>
          <a:p>
            <a:fld id="{8A8CFE47-6D8F-45FE-87B3-EBD46AA6683A}" type="datetimeFigureOut">
              <a:rPr lang="fa-IR" smtClean="0"/>
              <a:t>06/22/1443</a:t>
            </a:fld>
            <a:endParaRPr lang="fa-IR"/>
          </a:p>
        </p:txBody>
      </p:sp>
      <p:sp>
        <p:nvSpPr>
          <p:cNvPr id="5" name="Footer Placeholder 4">
            <a:extLst>
              <a:ext uri="{FF2B5EF4-FFF2-40B4-BE49-F238E27FC236}">
                <a16:creationId xmlns:a16="http://schemas.microsoft.com/office/drawing/2014/main" id="{B1899A29-8CDA-44B2-A3F4-83D09BB028C0}"/>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80E5BB6F-C3FC-4A0A-AC81-33836BDCC040}"/>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039092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0E4E0A-AAA0-4070-96A0-0F6B6CD3E3D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17C036D0-D57A-4B13-B284-4522445CD21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E9E4A39-0708-4846-A3D8-2D4468976BD0}"/>
              </a:ext>
            </a:extLst>
          </p:cNvPr>
          <p:cNvSpPr>
            <a:spLocks noGrp="1"/>
          </p:cNvSpPr>
          <p:nvPr>
            <p:ph type="dt" sz="half" idx="10"/>
          </p:nvPr>
        </p:nvSpPr>
        <p:spPr/>
        <p:txBody>
          <a:bodyPr/>
          <a:lstStyle/>
          <a:p>
            <a:fld id="{8A8CFE47-6D8F-45FE-87B3-EBD46AA6683A}" type="datetimeFigureOut">
              <a:rPr lang="fa-IR" smtClean="0"/>
              <a:t>06/22/1443</a:t>
            </a:fld>
            <a:endParaRPr lang="fa-IR"/>
          </a:p>
        </p:txBody>
      </p:sp>
      <p:sp>
        <p:nvSpPr>
          <p:cNvPr id="5" name="Footer Placeholder 4">
            <a:extLst>
              <a:ext uri="{FF2B5EF4-FFF2-40B4-BE49-F238E27FC236}">
                <a16:creationId xmlns:a16="http://schemas.microsoft.com/office/drawing/2014/main" id="{F90536DC-49E2-437E-AC35-16EA7A2425FF}"/>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C9D80281-FAA9-4A33-92A0-4278F7CDB5B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4002115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64CF3-2919-40DC-98FE-F4EB5A9AB420}"/>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29D8D09D-BDB3-4023-980D-4D272F7E34A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87FC823-5271-4FAF-B63C-925D0332F394}"/>
              </a:ext>
            </a:extLst>
          </p:cNvPr>
          <p:cNvSpPr>
            <a:spLocks noGrp="1"/>
          </p:cNvSpPr>
          <p:nvPr>
            <p:ph type="dt" sz="half" idx="10"/>
          </p:nvPr>
        </p:nvSpPr>
        <p:spPr/>
        <p:txBody>
          <a:bodyPr/>
          <a:lstStyle/>
          <a:p>
            <a:fld id="{8A8CFE47-6D8F-45FE-87B3-EBD46AA6683A}" type="datetimeFigureOut">
              <a:rPr lang="fa-IR" smtClean="0"/>
              <a:t>06/22/1443</a:t>
            </a:fld>
            <a:endParaRPr lang="fa-IR"/>
          </a:p>
        </p:txBody>
      </p:sp>
      <p:sp>
        <p:nvSpPr>
          <p:cNvPr id="5" name="Footer Placeholder 4">
            <a:extLst>
              <a:ext uri="{FF2B5EF4-FFF2-40B4-BE49-F238E27FC236}">
                <a16:creationId xmlns:a16="http://schemas.microsoft.com/office/drawing/2014/main" id="{FEE107A7-DC9A-4658-BAC1-DB102558D128}"/>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92301712-58EF-454C-8ED8-96AA9ED4D2A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22920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DFC79-1380-4E56-B7F8-069939DF828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a:extLst>
              <a:ext uri="{FF2B5EF4-FFF2-40B4-BE49-F238E27FC236}">
                <a16:creationId xmlns:a16="http://schemas.microsoft.com/office/drawing/2014/main" id="{CF7C86C7-34C3-4F1D-AD03-E56756CE60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073089-1AC7-4F38-A934-168813AA26E7}"/>
              </a:ext>
            </a:extLst>
          </p:cNvPr>
          <p:cNvSpPr>
            <a:spLocks noGrp="1"/>
          </p:cNvSpPr>
          <p:nvPr>
            <p:ph type="dt" sz="half" idx="10"/>
          </p:nvPr>
        </p:nvSpPr>
        <p:spPr/>
        <p:txBody>
          <a:bodyPr/>
          <a:lstStyle/>
          <a:p>
            <a:fld id="{8A8CFE47-6D8F-45FE-87B3-EBD46AA6683A}" type="datetimeFigureOut">
              <a:rPr lang="fa-IR" smtClean="0"/>
              <a:t>06/22/1443</a:t>
            </a:fld>
            <a:endParaRPr lang="fa-IR"/>
          </a:p>
        </p:txBody>
      </p:sp>
      <p:sp>
        <p:nvSpPr>
          <p:cNvPr id="5" name="Footer Placeholder 4">
            <a:extLst>
              <a:ext uri="{FF2B5EF4-FFF2-40B4-BE49-F238E27FC236}">
                <a16:creationId xmlns:a16="http://schemas.microsoft.com/office/drawing/2014/main" id="{A1C257B3-0C54-497D-B92E-2732C3EA03E5}"/>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67BE80C4-C3FC-416A-BA05-44C1157E9D8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362474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E67D2-A5EC-4738-BC85-D83EA262C01A}"/>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90140684-592B-4F8A-83A2-FFD966AA130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a:extLst>
              <a:ext uri="{FF2B5EF4-FFF2-40B4-BE49-F238E27FC236}">
                <a16:creationId xmlns:a16="http://schemas.microsoft.com/office/drawing/2014/main" id="{E4183F66-2C67-4A6C-A0AB-96496C061B7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a:extLst>
              <a:ext uri="{FF2B5EF4-FFF2-40B4-BE49-F238E27FC236}">
                <a16:creationId xmlns:a16="http://schemas.microsoft.com/office/drawing/2014/main" id="{2EDFB1EF-24FE-4833-8E78-6FD3D47401CD}"/>
              </a:ext>
            </a:extLst>
          </p:cNvPr>
          <p:cNvSpPr>
            <a:spLocks noGrp="1"/>
          </p:cNvSpPr>
          <p:nvPr>
            <p:ph type="dt" sz="half" idx="10"/>
          </p:nvPr>
        </p:nvSpPr>
        <p:spPr/>
        <p:txBody>
          <a:bodyPr/>
          <a:lstStyle/>
          <a:p>
            <a:fld id="{8A8CFE47-6D8F-45FE-87B3-EBD46AA6683A}" type="datetimeFigureOut">
              <a:rPr lang="fa-IR" smtClean="0"/>
              <a:t>06/22/1443</a:t>
            </a:fld>
            <a:endParaRPr lang="fa-IR"/>
          </a:p>
        </p:txBody>
      </p:sp>
      <p:sp>
        <p:nvSpPr>
          <p:cNvPr id="6" name="Footer Placeholder 5">
            <a:extLst>
              <a:ext uri="{FF2B5EF4-FFF2-40B4-BE49-F238E27FC236}">
                <a16:creationId xmlns:a16="http://schemas.microsoft.com/office/drawing/2014/main" id="{DDC79A77-0078-439D-8ACA-B0E27602C456}"/>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A0FE6E69-83D0-409E-9805-5BF4CF43BF0D}"/>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1995415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E3807-9531-430C-ABBB-E847E1ECE2A0}"/>
              </a:ext>
            </a:extLst>
          </p:cNvPr>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56B4A5D-5C9E-4F94-8F69-CA0B64893A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6F0A23-17B0-4E7D-9C9A-D2EB25FBFC7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a:extLst>
              <a:ext uri="{FF2B5EF4-FFF2-40B4-BE49-F238E27FC236}">
                <a16:creationId xmlns:a16="http://schemas.microsoft.com/office/drawing/2014/main" id="{0F48B50B-6812-44D6-BFC7-2B2068A08D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A4CE73-E10D-4A5C-A742-15EF67B624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a:extLst>
              <a:ext uri="{FF2B5EF4-FFF2-40B4-BE49-F238E27FC236}">
                <a16:creationId xmlns:a16="http://schemas.microsoft.com/office/drawing/2014/main" id="{39221BC5-7DE5-43B5-8A20-AC8718FF548D}"/>
              </a:ext>
            </a:extLst>
          </p:cNvPr>
          <p:cNvSpPr>
            <a:spLocks noGrp="1"/>
          </p:cNvSpPr>
          <p:nvPr>
            <p:ph type="dt" sz="half" idx="10"/>
          </p:nvPr>
        </p:nvSpPr>
        <p:spPr/>
        <p:txBody>
          <a:bodyPr/>
          <a:lstStyle/>
          <a:p>
            <a:fld id="{8A8CFE47-6D8F-45FE-87B3-EBD46AA6683A}" type="datetimeFigureOut">
              <a:rPr lang="fa-IR" smtClean="0"/>
              <a:t>06/22/1443</a:t>
            </a:fld>
            <a:endParaRPr lang="fa-IR"/>
          </a:p>
        </p:txBody>
      </p:sp>
      <p:sp>
        <p:nvSpPr>
          <p:cNvPr id="8" name="Footer Placeholder 7">
            <a:extLst>
              <a:ext uri="{FF2B5EF4-FFF2-40B4-BE49-F238E27FC236}">
                <a16:creationId xmlns:a16="http://schemas.microsoft.com/office/drawing/2014/main" id="{02618300-6552-4839-9A19-F3E70F16BCCB}"/>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91333D44-FD7B-4807-BB2C-7E21ECF424B3}"/>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94011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DEC40-387F-4CDF-8D3B-5912F2D4A89D}"/>
              </a:ext>
            </a:extLst>
          </p:cNvPr>
          <p:cNvSpPr>
            <a:spLocks noGrp="1"/>
          </p:cNvSpPr>
          <p:nvPr>
            <p:ph type="title"/>
          </p:nvPr>
        </p:nvSpPr>
        <p:spPr/>
        <p:txBody>
          <a:bodyPr/>
          <a:lstStyle/>
          <a:p>
            <a:r>
              <a:rPr lang="en-US"/>
              <a:t>Click to edit Master title style</a:t>
            </a:r>
            <a:endParaRPr lang="fa-IR"/>
          </a:p>
        </p:txBody>
      </p:sp>
      <p:sp>
        <p:nvSpPr>
          <p:cNvPr id="3" name="Date Placeholder 2">
            <a:extLst>
              <a:ext uri="{FF2B5EF4-FFF2-40B4-BE49-F238E27FC236}">
                <a16:creationId xmlns:a16="http://schemas.microsoft.com/office/drawing/2014/main" id="{44A4F97B-1791-4A66-B4F1-27E6F5330F1A}"/>
              </a:ext>
            </a:extLst>
          </p:cNvPr>
          <p:cNvSpPr>
            <a:spLocks noGrp="1"/>
          </p:cNvSpPr>
          <p:nvPr>
            <p:ph type="dt" sz="half" idx="10"/>
          </p:nvPr>
        </p:nvSpPr>
        <p:spPr/>
        <p:txBody>
          <a:bodyPr/>
          <a:lstStyle/>
          <a:p>
            <a:fld id="{8A8CFE47-6D8F-45FE-87B3-EBD46AA6683A}" type="datetimeFigureOut">
              <a:rPr lang="fa-IR" smtClean="0"/>
              <a:t>06/22/1443</a:t>
            </a:fld>
            <a:endParaRPr lang="fa-IR"/>
          </a:p>
        </p:txBody>
      </p:sp>
      <p:sp>
        <p:nvSpPr>
          <p:cNvPr id="4" name="Footer Placeholder 3">
            <a:extLst>
              <a:ext uri="{FF2B5EF4-FFF2-40B4-BE49-F238E27FC236}">
                <a16:creationId xmlns:a16="http://schemas.microsoft.com/office/drawing/2014/main" id="{C11A2DA1-A1FE-45E3-BD84-A1A7B47AD7E5}"/>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80711C07-B495-4EE2-BF6C-B0A0BC34AC1F}"/>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017395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12F4FD-5019-4656-9D37-702761EB91D8}"/>
              </a:ext>
            </a:extLst>
          </p:cNvPr>
          <p:cNvSpPr>
            <a:spLocks noGrp="1"/>
          </p:cNvSpPr>
          <p:nvPr>
            <p:ph type="dt" sz="half" idx="10"/>
          </p:nvPr>
        </p:nvSpPr>
        <p:spPr/>
        <p:txBody>
          <a:bodyPr/>
          <a:lstStyle/>
          <a:p>
            <a:fld id="{8A8CFE47-6D8F-45FE-87B3-EBD46AA6683A}" type="datetimeFigureOut">
              <a:rPr lang="fa-IR" smtClean="0"/>
              <a:t>06/22/1443</a:t>
            </a:fld>
            <a:endParaRPr lang="fa-IR"/>
          </a:p>
        </p:txBody>
      </p:sp>
      <p:sp>
        <p:nvSpPr>
          <p:cNvPr id="3" name="Footer Placeholder 2">
            <a:extLst>
              <a:ext uri="{FF2B5EF4-FFF2-40B4-BE49-F238E27FC236}">
                <a16:creationId xmlns:a16="http://schemas.microsoft.com/office/drawing/2014/main" id="{4F9C3F16-6F1C-4721-80A6-8C8E08A3DA5B}"/>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40608189-464D-40D2-A8F5-1375DA301B7A}"/>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3716758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19600-C146-447C-B69E-8EEAD373B7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a:extLst>
              <a:ext uri="{FF2B5EF4-FFF2-40B4-BE49-F238E27FC236}">
                <a16:creationId xmlns:a16="http://schemas.microsoft.com/office/drawing/2014/main" id="{09983DAE-D71E-48DA-A911-716D062DDD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a:extLst>
              <a:ext uri="{FF2B5EF4-FFF2-40B4-BE49-F238E27FC236}">
                <a16:creationId xmlns:a16="http://schemas.microsoft.com/office/drawing/2014/main" id="{95B976C3-3DEA-4845-841A-FCBD0EAB7B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B61A13-EC45-4BE1-97ED-54D5809F9645}"/>
              </a:ext>
            </a:extLst>
          </p:cNvPr>
          <p:cNvSpPr>
            <a:spLocks noGrp="1"/>
          </p:cNvSpPr>
          <p:nvPr>
            <p:ph type="dt" sz="half" idx="10"/>
          </p:nvPr>
        </p:nvSpPr>
        <p:spPr/>
        <p:txBody>
          <a:bodyPr/>
          <a:lstStyle/>
          <a:p>
            <a:fld id="{8A8CFE47-6D8F-45FE-87B3-EBD46AA6683A}" type="datetimeFigureOut">
              <a:rPr lang="fa-IR" smtClean="0"/>
              <a:t>06/22/1443</a:t>
            </a:fld>
            <a:endParaRPr lang="fa-IR"/>
          </a:p>
        </p:txBody>
      </p:sp>
      <p:sp>
        <p:nvSpPr>
          <p:cNvPr id="6" name="Footer Placeholder 5">
            <a:extLst>
              <a:ext uri="{FF2B5EF4-FFF2-40B4-BE49-F238E27FC236}">
                <a16:creationId xmlns:a16="http://schemas.microsoft.com/office/drawing/2014/main" id="{5001BA87-D2B2-4E35-AF63-F848DDA3D4EC}"/>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6BABF99D-055A-4C98-839C-17C573407231}"/>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2216450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61E27-9B1B-45E2-B7CA-79798C39DB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a:extLst>
              <a:ext uri="{FF2B5EF4-FFF2-40B4-BE49-F238E27FC236}">
                <a16:creationId xmlns:a16="http://schemas.microsoft.com/office/drawing/2014/main" id="{29DC8B5A-0245-4089-BCE9-4C93C9EBCA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a:extLst>
              <a:ext uri="{FF2B5EF4-FFF2-40B4-BE49-F238E27FC236}">
                <a16:creationId xmlns:a16="http://schemas.microsoft.com/office/drawing/2014/main" id="{DDD44234-BA29-4DF1-83C3-B308165BB3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E72F3E-80A8-4C73-AE19-EBD6FC586177}"/>
              </a:ext>
            </a:extLst>
          </p:cNvPr>
          <p:cNvSpPr>
            <a:spLocks noGrp="1"/>
          </p:cNvSpPr>
          <p:nvPr>
            <p:ph type="dt" sz="half" idx="10"/>
          </p:nvPr>
        </p:nvSpPr>
        <p:spPr/>
        <p:txBody>
          <a:bodyPr/>
          <a:lstStyle/>
          <a:p>
            <a:fld id="{8A8CFE47-6D8F-45FE-87B3-EBD46AA6683A}" type="datetimeFigureOut">
              <a:rPr lang="fa-IR" smtClean="0"/>
              <a:t>06/22/1443</a:t>
            </a:fld>
            <a:endParaRPr lang="fa-IR"/>
          </a:p>
        </p:txBody>
      </p:sp>
      <p:sp>
        <p:nvSpPr>
          <p:cNvPr id="6" name="Footer Placeholder 5">
            <a:extLst>
              <a:ext uri="{FF2B5EF4-FFF2-40B4-BE49-F238E27FC236}">
                <a16:creationId xmlns:a16="http://schemas.microsoft.com/office/drawing/2014/main" id="{7023A63F-8761-479D-91E3-C84A612F8D77}"/>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4B8CC39E-EC0F-40D6-8D4E-79E44A1685F2}"/>
              </a:ext>
            </a:extLst>
          </p:cNvPr>
          <p:cNvSpPr>
            <a:spLocks noGrp="1"/>
          </p:cNvSpPr>
          <p:nvPr>
            <p:ph type="sldNum" sz="quarter" idx="12"/>
          </p:nvPr>
        </p:nvSpPr>
        <p:spPr/>
        <p:txBody>
          <a:bodyPr/>
          <a:lstStyle/>
          <a:p>
            <a:fld id="{3B064337-2B7B-4678-8197-057D6BB77432}" type="slidenum">
              <a:rPr lang="fa-IR" smtClean="0"/>
              <a:t>‹#›</a:t>
            </a:fld>
            <a:endParaRPr lang="fa-IR"/>
          </a:p>
        </p:txBody>
      </p:sp>
    </p:spTree>
    <p:extLst>
      <p:ext uri="{BB962C8B-B14F-4D97-AF65-F5344CB8AC3E}">
        <p14:creationId xmlns:p14="http://schemas.microsoft.com/office/powerpoint/2010/main" val="795055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9D0673-C09A-45AE-99F7-C5BA83A778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E61F010F-8195-4E6B-A359-338E6FA26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705063-58F8-4EC0-BC30-6CA76CD183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8CFE47-6D8F-45FE-87B3-EBD46AA6683A}" type="datetimeFigureOut">
              <a:rPr lang="fa-IR" smtClean="0"/>
              <a:t>06/22/1443</a:t>
            </a:fld>
            <a:endParaRPr lang="fa-IR"/>
          </a:p>
        </p:txBody>
      </p:sp>
      <p:sp>
        <p:nvSpPr>
          <p:cNvPr id="5" name="Footer Placeholder 4">
            <a:extLst>
              <a:ext uri="{FF2B5EF4-FFF2-40B4-BE49-F238E27FC236}">
                <a16:creationId xmlns:a16="http://schemas.microsoft.com/office/drawing/2014/main" id="{8A5B8511-5C59-4F41-90D3-E236541D8E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a:extLst>
              <a:ext uri="{FF2B5EF4-FFF2-40B4-BE49-F238E27FC236}">
                <a16:creationId xmlns:a16="http://schemas.microsoft.com/office/drawing/2014/main" id="{4F4EAF65-BDCC-40D6-A13A-9A3D8F7120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064337-2B7B-4678-8197-057D6BB77432}" type="slidenum">
              <a:rPr lang="fa-IR" smtClean="0"/>
              <a:t>‹#›</a:t>
            </a:fld>
            <a:endParaRPr lang="fa-IR"/>
          </a:p>
        </p:txBody>
      </p:sp>
    </p:spTree>
    <p:extLst>
      <p:ext uri="{BB962C8B-B14F-4D97-AF65-F5344CB8AC3E}">
        <p14:creationId xmlns:p14="http://schemas.microsoft.com/office/powerpoint/2010/main" val="3186734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https://pubmed.ncbi.nlm.nih.gov/?term=Pundir+J&amp;cauthor_id=28456617"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hyperlink" Target="https://pubmed.ncbi.nlm.nih.gov/?term=Riley+KA&amp;cauthor_id=29609032"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26" name="Picture 2" descr="C:\Users\MEHDI\Desktop\in-the-name-of-god-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0000" y="-1422400"/>
            <a:ext cx="9753600" cy="7315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MEHDI\Desktop\in-the-name-of-god-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177800"/>
            <a:ext cx="12744450" cy="8216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403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52400" y="1825625"/>
            <a:ext cx="11201400" cy="4351338"/>
          </a:xfrm>
        </p:spPr>
        <p:txBody>
          <a:bodyPr>
            <a:normAutofit fontScale="92500" lnSpcReduction="20000"/>
          </a:bodyPr>
          <a:lstStyle/>
          <a:p>
            <a:r>
              <a:rPr lang="en-US" dirty="0" smtClean="0"/>
              <a:t>Fifteen </a:t>
            </a:r>
            <a:r>
              <a:rPr lang="en-US" dirty="0"/>
              <a:t>women with comparable baseline characteristics were managed by each technique. Those </a:t>
            </a:r>
            <a:r>
              <a:rPr lang="en-US" dirty="0" smtClean="0"/>
              <a:t>who underwent </a:t>
            </a:r>
            <a:r>
              <a:rPr lang="en-US" dirty="0"/>
              <a:t>cystectomy showed a statistically significant reduction in ovarian volume </a:t>
            </a:r>
            <a:r>
              <a:rPr lang="en-US" dirty="0" smtClean="0"/>
              <a:t>and AFC when compared with women </a:t>
            </a:r>
            <a:r>
              <a:rPr lang="en-US" dirty="0"/>
              <a:t>who underwent ablation using plasma energy. Multivariate analysis showed that the relationship </a:t>
            </a:r>
            <a:r>
              <a:rPr lang="en-US" dirty="0" smtClean="0"/>
              <a:t>between the </a:t>
            </a:r>
            <a:r>
              <a:rPr lang="en-US" dirty="0"/>
              <a:t>decrease in ovarian volume and AFC and the use of cystectomy remained statistically significant </a:t>
            </a:r>
            <a:r>
              <a:rPr lang="en-US" dirty="0" smtClean="0"/>
              <a:t>after adjustment </a:t>
            </a:r>
            <a:r>
              <a:rPr lang="en-US" dirty="0"/>
              <a:t>for age, previous pregnancy, and cyst diameter</a:t>
            </a:r>
            <a:r>
              <a:rPr lang="en-US" dirty="0" smtClean="0"/>
              <a:t>.</a:t>
            </a:r>
          </a:p>
          <a:p>
            <a:r>
              <a:rPr lang="en-US" b="1" u="sng" dirty="0" smtClean="0">
                <a:solidFill>
                  <a:srgbClr val="FF0000"/>
                </a:solidFill>
                <a:effectLst>
                  <a:outerShdw blurRad="38100" dist="38100" dir="2700000" algn="tl">
                    <a:srgbClr val="000000">
                      <a:alpha val="43137"/>
                    </a:srgbClr>
                  </a:outerShdw>
                </a:effectLst>
              </a:rPr>
              <a:t>Conclusion:</a:t>
            </a:r>
            <a:endParaRPr lang="en-US" b="1" u="sng" dirty="0">
              <a:solidFill>
                <a:srgbClr val="FF0000"/>
              </a:solidFill>
              <a:effectLst>
                <a:outerShdw blurRad="38100" dist="38100" dir="2700000" algn="tl">
                  <a:srgbClr val="000000">
                    <a:alpha val="43137"/>
                  </a:srgbClr>
                </a:outerShdw>
              </a:effectLst>
            </a:endParaRPr>
          </a:p>
          <a:p>
            <a:r>
              <a:rPr lang="en-US" dirty="0" smtClean="0"/>
              <a:t>When </a:t>
            </a:r>
            <a:r>
              <a:rPr lang="en-US" dirty="0"/>
              <a:t>compared with plasma energy ablation, cystectomy is responsible for a </a:t>
            </a:r>
            <a:r>
              <a:rPr lang="en-US" dirty="0" smtClean="0"/>
              <a:t>statistically significant </a:t>
            </a:r>
            <a:r>
              <a:rPr lang="en-US" dirty="0"/>
              <a:t>decrease in ovarian volume and a statistically significant reduction in AFC. This data should be </a:t>
            </a:r>
            <a:r>
              <a:rPr lang="en-US" dirty="0" smtClean="0"/>
              <a:t>taken   into </a:t>
            </a:r>
            <a:r>
              <a:rPr lang="en-US" dirty="0"/>
              <a:t>account in therapeutic decision-making concerning women attempting pregnancy, especially where </a:t>
            </a:r>
            <a:r>
              <a:rPr lang="en-US" dirty="0" smtClean="0"/>
              <a:t>there are </a:t>
            </a:r>
            <a:r>
              <a:rPr lang="en-US" dirty="0"/>
              <a:t>other risk factors for postoperative ovarian failure. </a:t>
            </a:r>
          </a:p>
        </p:txBody>
      </p:sp>
    </p:spTree>
    <p:extLst>
      <p:ext uri="{BB962C8B-B14F-4D97-AF65-F5344CB8AC3E}">
        <p14:creationId xmlns:p14="http://schemas.microsoft.com/office/powerpoint/2010/main" val="36259803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17700" y="2828836"/>
            <a:ext cx="8496300" cy="2677656"/>
          </a:xfrm>
          <a:prstGeom prst="rect">
            <a:avLst/>
          </a:prstGeom>
        </p:spPr>
        <p:txBody>
          <a:bodyPr wrap="square">
            <a:spAutoFit/>
          </a:bodyPr>
          <a:lstStyle/>
          <a:p>
            <a:r>
              <a:rPr lang="en-US" sz="2800" b="1" u="sng" dirty="0">
                <a:solidFill>
                  <a:srgbClr val="C00000"/>
                </a:solidFill>
                <a:effectLst>
                  <a:outerShdw blurRad="38100" dist="38100" dir="2700000" algn="tl">
                    <a:srgbClr val="000000">
                      <a:alpha val="43137"/>
                    </a:srgbClr>
                  </a:outerShdw>
                </a:effectLst>
              </a:rPr>
              <a:t>Fertility Outcomes After Ablation Using Plasma Energy </a:t>
            </a:r>
            <a:r>
              <a:rPr lang="en-US" sz="2800" b="1" u="sng" dirty="0" smtClean="0">
                <a:solidFill>
                  <a:srgbClr val="C00000"/>
                </a:solidFill>
                <a:effectLst>
                  <a:outerShdw blurRad="38100" dist="38100" dir="2700000" algn="tl">
                    <a:srgbClr val="000000">
                      <a:alpha val="43137"/>
                    </a:srgbClr>
                  </a:outerShdw>
                </a:effectLst>
              </a:rPr>
              <a:t>Versus Cystectomy </a:t>
            </a:r>
            <a:r>
              <a:rPr lang="en-US" sz="2800" b="1" u="sng" dirty="0">
                <a:solidFill>
                  <a:srgbClr val="C00000"/>
                </a:solidFill>
                <a:effectLst>
                  <a:outerShdw blurRad="38100" dist="38100" dir="2700000" algn="tl">
                    <a:srgbClr val="000000">
                      <a:alpha val="43137"/>
                    </a:srgbClr>
                  </a:outerShdw>
                </a:effectLst>
              </a:rPr>
              <a:t>in Infertile Women With Ovarian </a:t>
            </a:r>
            <a:r>
              <a:rPr lang="en-US" sz="2800" b="1" u="sng" dirty="0" err="1">
                <a:solidFill>
                  <a:srgbClr val="C00000"/>
                </a:solidFill>
                <a:effectLst>
                  <a:outerShdw blurRad="38100" dist="38100" dir="2700000" algn="tl">
                    <a:srgbClr val="000000">
                      <a:alpha val="43137"/>
                    </a:srgbClr>
                  </a:outerShdw>
                </a:effectLst>
              </a:rPr>
              <a:t>Endometrioma</a:t>
            </a:r>
            <a:r>
              <a:rPr lang="en-US" sz="2800" b="1" dirty="0" smtClean="0">
                <a:effectLst>
                  <a:outerShdw blurRad="38100" dist="38100" dir="2700000" algn="tl">
                    <a:srgbClr val="000000">
                      <a:alpha val="43137"/>
                    </a:srgbClr>
                  </a:outerShdw>
                </a:effectLst>
              </a:rPr>
              <a:t>:</a:t>
            </a:r>
          </a:p>
          <a:p>
            <a:r>
              <a:rPr lang="en-US" sz="2800" b="1" dirty="0" smtClean="0">
                <a:effectLst>
                  <a:outerShdw blurRad="38100" dist="38100" dir="2700000" algn="tl">
                    <a:srgbClr val="000000">
                      <a:alpha val="43137"/>
                    </a:srgbClr>
                  </a:outerShdw>
                </a:effectLst>
              </a:rPr>
              <a:t>A </a:t>
            </a:r>
            <a:r>
              <a:rPr lang="en-US" sz="2800" b="1" dirty="0" err="1">
                <a:effectLst>
                  <a:outerShdw blurRad="38100" dist="38100" dir="2700000" algn="tl">
                    <a:srgbClr val="000000">
                      <a:alpha val="43137"/>
                    </a:srgbClr>
                  </a:outerShdw>
                </a:effectLst>
              </a:rPr>
              <a:t>Multicentric</a:t>
            </a:r>
            <a:r>
              <a:rPr lang="en-US" sz="2800" b="1" dirty="0">
                <a:effectLst>
                  <a:outerShdw blurRad="38100" dist="38100" dir="2700000" algn="tl">
                    <a:srgbClr val="000000">
                      <a:alpha val="43137"/>
                    </a:srgbClr>
                  </a:outerShdw>
                </a:effectLst>
              </a:rPr>
              <a:t> Comparative Study</a:t>
            </a:r>
          </a:p>
          <a:p>
            <a:r>
              <a:rPr lang="en-US" sz="2800" b="1" dirty="0" smtClean="0">
                <a:effectLst>
                  <a:outerShdw blurRad="38100" dist="38100" dir="2700000" algn="tl">
                    <a:srgbClr val="000000">
                      <a:alpha val="43137"/>
                    </a:srgbClr>
                  </a:outerShdw>
                </a:effectLst>
              </a:rPr>
              <a:t> </a:t>
            </a:r>
            <a:r>
              <a:rPr lang="en-US" sz="2800" b="1" dirty="0">
                <a:effectLst>
                  <a:outerShdw blurRad="38100" dist="38100" dir="2700000" algn="tl">
                    <a:srgbClr val="000000">
                      <a:alpha val="43137"/>
                    </a:srgbClr>
                  </a:outerShdw>
                </a:effectLst>
              </a:rPr>
              <a:t>University Hospital, Amiens, </a:t>
            </a:r>
            <a:r>
              <a:rPr lang="en-US" sz="2800" b="1" dirty="0" smtClean="0">
                <a:effectLst>
                  <a:outerShdw blurRad="38100" dist="38100" dir="2700000" algn="tl">
                    <a:srgbClr val="000000">
                      <a:alpha val="43137"/>
                    </a:srgbClr>
                  </a:outerShdw>
                </a:effectLst>
              </a:rPr>
              <a:t>France</a:t>
            </a:r>
          </a:p>
          <a:p>
            <a:r>
              <a:rPr lang="en-US" sz="2800" b="1" dirty="0">
                <a:effectLst>
                  <a:outerShdw blurRad="38100" dist="38100" dir="2700000" algn="tl">
                    <a:srgbClr val="000000">
                      <a:alpha val="43137"/>
                    </a:srgbClr>
                  </a:outerShdw>
                </a:effectLst>
              </a:rPr>
              <a:t>Journal of Minimally Invasive Gynecology (2016)</a:t>
            </a:r>
          </a:p>
        </p:txBody>
      </p:sp>
    </p:spTree>
    <p:extLst>
      <p:ext uri="{BB962C8B-B14F-4D97-AF65-F5344CB8AC3E}">
        <p14:creationId xmlns:p14="http://schemas.microsoft.com/office/powerpoint/2010/main" val="26119502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8686" y="-1049149"/>
            <a:ext cx="10697028" cy="7017306"/>
          </a:xfrm>
          <a:prstGeom prst="rect">
            <a:avLst/>
          </a:prstGeom>
        </p:spPr>
        <p:txBody>
          <a:bodyPr wrap="square">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dirty="0" smtClean="0"/>
              <a:t>Patients </a:t>
            </a:r>
            <a:r>
              <a:rPr lang="en-US" dirty="0"/>
              <a:t>were enrolled in the CIRENDO prospective cohort database (NCT02294825</a:t>
            </a:r>
            <a:r>
              <a:rPr lang="en-US" dirty="0" smtClean="0"/>
              <a:t>) </a:t>
            </a:r>
            <a:endParaRPr lang="en-US" dirty="0"/>
          </a:p>
          <a:p>
            <a:r>
              <a:rPr lang="en-US" dirty="0" smtClean="0"/>
              <a:t>From June </a:t>
            </a:r>
            <a:r>
              <a:rPr lang="en-US" dirty="0"/>
              <a:t>2009 to June 2014 </a:t>
            </a:r>
            <a:r>
              <a:rPr lang="en-US" dirty="0" err="1"/>
              <a:t>andmanaged</a:t>
            </a:r>
            <a:r>
              <a:rPr lang="en-US" dirty="0"/>
              <a:t> in 6 different facilities. </a:t>
            </a:r>
            <a:r>
              <a:rPr lang="en-US" dirty="0" smtClean="0"/>
              <a:t> </a:t>
            </a:r>
          </a:p>
          <a:p>
            <a:r>
              <a:rPr lang="en-US" dirty="0" smtClean="0"/>
              <a:t> </a:t>
            </a:r>
            <a:r>
              <a:rPr lang="en-US" dirty="0"/>
              <a:t>follow-</a:t>
            </a:r>
            <a:r>
              <a:rPr lang="en-US" dirty="0" err="1"/>
              <a:t>upwas</a:t>
            </a:r>
            <a:r>
              <a:rPr lang="en-US" dirty="0"/>
              <a:t> 1 year. </a:t>
            </a:r>
            <a:r>
              <a:rPr lang="en-US" dirty="0" smtClean="0"/>
              <a:t>Postoperative probabilities </a:t>
            </a:r>
            <a:r>
              <a:rPr lang="en-US" dirty="0"/>
              <a:t>of pregnancy in </a:t>
            </a:r>
            <a:r>
              <a:rPr lang="en-US" dirty="0" err="1"/>
              <a:t>patietns</a:t>
            </a:r>
            <a:r>
              <a:rPr lang="en-US" dirty="0"/>
              <a:t> and control subjects were estimated </a:t>
            </a:r>
            <a:endParaRPr lang="en-US" dirty="0" smtClean="0"/>
          </a:p>
          <a:p>
            <a:endParaRPr lang="en-US" dirty="0"/>
          </a:p>
          <a:p>
            <a:r>
              <a:rPr lang="en-US" dirty="0" smtClean="0"/>
              <a:t> </a:t>
            </a:r>
            <a:r>
              <a:rPr lang="en-US" dirty="0"/>
              <a:t>Patients managed by plasma energy were significantly older than patients managed by cystectomy, had </a:t>
            </a:r>
            <a:r>
              <a:rPr lang="en-US" dirty="0" err="1"/>
              <a:t>signif-icantly</a:t>
            </a:r>
            <a:r>
              <a:rPr lang="en-US" dirty="0"/>
              <a:t> higher overall </a:t>
            </a:r>
            <a:r>
              <a:rPr lang="en-US" dirty="0" err="1"/>
              <a:t>rAFS</a:t>
            </a:r>
            <a:r>
              <a:rPr lang="en-US" dirty="0"/>
              <a:t> Q2 score, and had higher rate of Douglas pouch obliteration, deep endometriosis, and colorectal </a:t>
            </a:r>
            <a:r>
              <a:rPr lang="en-US" dirty="0" smtClean="0"/>
              <a:t>localizations</a:t>
            </a:r>
            <a:r>
              <a:rPr lang="en-US" dirty="0"/>
              <a:t>. After a mean follow-up of 35.3617.5 months (range, 12–60), fertility outcomes were comparable between </a:t>
            </a:r>
            <a:r>
              <a:rPr lang="en-US" dirty="0" smtClean="0"/>
              <a:t>the groups</a:t>
            </a:r>
            <a:r>
              <a:rPr lang="en-US" dirty="0"/>
              <a:t>. </a:t>
            </a:r>
            <a:endParaRPr lang="en-US" dirty="0" smtClean="0"/>
          </a:p>
          <a:p>
            <a:r>
              <a:rPr lang="en-US" dirty="0" smtClean="0"/>
              <a:t>The </a:t>
            </a:r>
            <a:r>
              <a:rPr lang="en-US" dirty="0"/>
              <a:t>probability of pregnancy at 24 and 36months after surgery in plasma energy and cystectomy groups was, </a:t>
            </a:r>
            <a:r>
              <a:rPr lang="en-US" dirty="0" smtClean="0"/>
              <a:t>respectively</a:t>
            </a:r>
            <a:r>
              <a:rPr lang="en-US" dirty="0"/>
              <a:t>, 61.3% (95% CI, 48.2%–74.4%) versus 69.3% (95% CI, 54.5%–83%) and 84.4% (95% CI, 72%–93.4%) versus 78.3</a:t>
            </a:r>
            <a:r>
              <a:rPr lang="en-US" dirty="0" smtClean="0"/>
              <a:t>% (</a:t>
            </a:r>
            <a:r>
              <a:rPr lang="en-US" dirty="0"/>
              <a:t>95% CI, 63.8%–90%). The Cox’s model revealed that the type of surgical procedure on ovarian </a:t>
            </a:r>
            <a:r>
              <a:rPr lang="en-US" dirty="0" err="1"/>
              <a:t>endometrioma</a:t>
            </a:r>
            <a:r>
              <a:rPr lang="en-US" dirty="0"/>
              <a:t> had no </a:t>
            </a:r>
            <a:r>
              <a:rPr lang="en-US" dirty="0" smtClean="0"/>
              <a:t>statistically </a:t>
            </a:r>
            <a:r>
              <a:rPr lang="en-US" dirty="0"/>
              <a:t>significant impact on the probability of pregnancy, after adjustment for women’s age, bilateral cysts larger than 3 cm</a:t>
            </a:r>
            <a:r>
              <a:rPr lang="en-US" dirty="0" smtClean="0"/>
              <a:t>, colorectal </a:t>
            </a:r>
            <a:r>
              <a:rPr lang="en-US" dirty="0"/>
              <a:t>endometriosis, and </a:t>
            </a:r>
            <a:r>
              <a:rPr lang="en-US" dirty="0" err="1"/>
              <a:t>rAFS</a:t>
            </a:r>
            <a:r>
              <a:rPr lang="en-US" dirty="0"/>
              <a:t> stage of endometriosis</a:t>
            </a:r>
            <a:r>
              <a:rPr lang="en-US" dirty="0" smtClean="0"/>
              <a:t>.</a:t>
            </a:r>
            <a:endParaRPr lang="en-US" dirty="0"/>
          </a:p>
        </p:txBody>
      </p:sp>
    </p:spTree>
    <p:extLst>
      <p:ext uri="{BB962C8B-B14F-4D97-AF65-F5344CB8AC3E}">
        <p14:creationId xmlns:p14="http://schemas.microsoft.com/office/powerpoint/2010/main" val="31120159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62200" y="2690336"/>
            <a:ext cx="7505700" cy="3108543"/>
          </a:xfrm>
          <a:prstGeom prst="rect">
            <a:avLst/>
          </a:prstGeom>
        </p:spPr>
        <p:txBody>
          <a:bodyPr wrap="square">
            <a:spAutoFit/>
          </a:bodyPr>
          <a:lstStyle/>
          <a:p>
            <a:r>
              <a:rPr lang="en-US" sz="2800" b="1" u="sng" dirty="0">
                <a:solidFill>
                  <a:srgbClr val="FF0000"/>
                </a:solidFill>
                <a:effectLst>
                  <a:outerShdw blurRad="38100" dist="38100" dir="2700000" algn="tl">
                    <a:srgbClr val="000000">
                      <a:alpha val="43137"/>
                    </a:srgbClr>
                  </a:outerShdw>
                </a:effectLst>
              </a:rPr>
              <a:t>Conclusion</a:t>
            </a:r>
            <a:r>
              <a:rPr lang="en-US" sz="2800" b="1" u="sng" dirty="0" smtClean="0">
                <a:solidFill>
                  <a:srgbClr val="FF0000"/>
                </a:solidFill>
                <a:effectLst>
                  <a:outerShdw blurRad="38100" dist="38100" dir="2700000" algn="tl">
                    <a:srgbClr val="000000">
                      <a:alpha val="43137"/>
                    </a:srgbClr>
                  </a:outerShdw>
                </a:effectLst>
              </a:rPr>
              <a:t>:</a:t>
            </a:r>
          </a:p>
          <a:p>
            <a:r>
              <a:rPr lang="en-US" sz="2800" b="1" dirty="0" smtClean="0">
                <a:effectLst>
                  <a:outerShdw blurRad="38100" dist="38100" dir="2700000" algn="tl">
                    <a:srgbClr val="000000">
                      <a:alpha val="43137"/>
                    </a:srgbClr>
                  </a:outerShdw>
                </a:effectLst>
              </a:rPr>
              <a:t>Postoperative </a:t>
            </a:r>
            <a:r>
              <a:rPr lang="en-US" sz="2800" b="1" dirty="0">
                <a:effectLst>
                  <a:outerShdw blurRad="38100" dist="38100" dir="2700000" algn="tl">
                    <a:srgbClr val="000000">
                      <a:alpha val="43137"/>
                    </a:srgbClr>
                  </a:outerShdw>
                </a:effectLst>
              </a:rPr>
              <a:t>pregnancy rates were comparable after management of ovarian </a:t>
            </a:r>
            <a:r>
              <a:rPr lang="en-US" sz="2800" b="1" dirty="0" err="1">
                <a:effectLst>
                  <a:outerShdw blurRad="38100" dist="38100" dir="2700000" algn="tl">
                    <a:srgbClr val="000000">
                      <a:alpha val="43137"/>
                    </a:srgbClr>
                  </a:outerShdw>
                </a:effectLst>
              </a:rPr>
              <a:t>endometrioma</a:t>
            </a:r>
            <a:r>
              <a:rPr lang="en-US" sz="2800" b="1" dirty="0">
                <a:effectLst>
                  <a:outerShdw blurRad="38100" dist="38100" dir="2700000" algn="tl">
                    <a:srgbClr val="000000">
                      <a:alpha val="43137"/>
                    </a:srgbClr>
                  </a:outerShdw>
                </a:effectLst>
              </a:rPr>
              <a:t> by either ablation using plasma energy or cystectomy despite an overall higher rate of unfavorable fertility predictive factors in </a:t>
            </a:r>
            <a:r>
              <a:rPr lang="en-US" sz="2800" b="1" dirty="0" smtClean="0">
                <a:effectLst>
                  <a:outerShdw blurRad="38100" dist="38100" dir="2700000" algn="tl">
                    <a:srgbClr val="000000">
                      <a:alpha val="43137"/>
                    </a:srgbClr>
                  </a:outerShdw>
                </a:effectLst>
              </a:rPr>
              <a:t>women managed </a:t>
            </a:r>
            <a:r>
              <a:rPr lang="en-US" sz="2800" b="1" dirty="0">
                <a:effectLst>
                  <a:outerShdw blurRad="38100" dist="38100" dir="2700000" algn="tl">
                    <a:srgbClr val="000000">
                      <a:alpha val="43137"/>
                    </a:srgbClr>
                  </a:outerShdw>
                </a:effectLst>
              </a:rPr>
              <a:t>by ablation</a:t>
            </a:r>
          </a:p>
        </p:txBody>
      </p:sp>
    </p:spTree>
    <p:extLst>
      <p:ext uri="{BB962C8B-B14F-4D97-AF65-F5344CB8AC3E}">
        <p14:creationId xmlns:p14="http://schemas.microsoft.com/office/powerpoint/2010/main" val="35503940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2828836"/>
            <a:ext cx="6096000" cy="3046988"/>
          </a:xfrm>
          <a:prstGeom prst="rect">
            <a:avLst/>
          </a:prstGeom>
        </p:spPr>
        <p:txBody>
          <a:bodyPr>
            <a:spAutoFit/>
          </a:bodyPr>
          <a:lstStyle/>
          <a:p>
            <a:r>
              <a:rPr lang="en-US" sz="3200" b="1" u="sng" dirty="0">
                <a:solidFill>
                  <a:srgbClr val="C00000"/>
                </a:solidFill>
                <a:effectLst>
                  <a:outerShdw blurRad="38100" dist="38100" dir="2700000" algn="tl">
                    <a:srgbClr val="000000">
                      <a:alpha val="43137"/>
                    </a:srgbClr>
                  </a:outerShdw>
                </a:effectLst>
              </a:rPr>
              <a:t>Laparoscopic Excision Versus Ablation for Endometriosis-associated Pain: An Updated Systematic Review and Meta-analysis</a:t>
            </a:r>
          </a:p>
          <a:p>
            <a:r>
              <a:rPr lang="en-US" sz="3200" dirty="0" err="1">
                <a:hlinkClick r:id="rId2"/>
              </a:rPr>
              <a:t>Jyotsna</a:t>
            </a:r>
            <a:r>
              <a:rPr lang="en-US" sz="3200" dirty="0">
                <a:hlinkClick r:id="rId2"/>
              </a:rPr>
              <a:t> </a:t>
            </a:r>
            <a:r>
              <a:rPr lang="en-US" sz="3200" dirty="0" err="1" smtClean="0">
                <a:hlinkClick r:id="rId2"/>
              </a:rPr>
              <a:t>Pundir</a:t>
            </a:r>
            <a:r>
              <a:rPr lang="en-US" sz="3200" dirty="0" smtClean="0"/>
              <a:t> LONDON 2017 </a:t>
            </a:r>
            <a:endParaRPr lang="en-US" sz="3200" dirty="0"/>
          </a:p>
        </p:txBody>
      </p:sp>
    </p:spTree>
    <p:extLst>
      <p:ext uri="{BB962C8B-B14F-4D97-AF65-F5344CB8AC3E}">
        <p14:creationId xmlns:p14="http://schemas.microsoft.com/office/powerpoint/2010/main" val="24506197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04800" y="1825625"/>
            <a:ext cx="11049000" cy="4351338"/>
          </a:xfrm>
        </p:spPr>
        <p:txBody>
          <a:bodyPr>
            <a:normAutofit fontScale="92500" lnSpcReduction="20000"/>
          </a:bodyPr>
          <a:lstStyle/>
          <a:p>
            <a:endParaRPr lang="en-US" dirty="0" smtClean="0"/>
          </a:p>
          <a:p>
            <a:r>
              <a:rPr lang="en-US" dirty="0" smtClean="0"/>
              <a:t>Three </a:t>
            </a:r>
            <a:r>
              <a:rPr lang="en-US" dirty="0"/>
              <a:t>randomized controlled trials were included, which enrolled 335 participants with a sample size per study ranging from 24 to 178 participants. The primary outcome measure was the reduction in the visual analog scale score for dysmenorrhea. </a:t>
            </a:r>
          </a:p>
          <a:p>
            <a:pPr marL="0" indent="0">
              <a:buNone/>
            </a:pPr>
            <a:endParaRPr lang="en-US" dirty="0"/>
          </a:p>
          <a:p>
            <a:r>
              <a:rPr lang="en-US" dirty="0" smtClean="0"/>
              <a:t>The </a:t>
            </a:r>
            <a:r>
              <a:rPr lang="en-US" dirty="0"/>
              <a:t>secondary outcome measures included the reduction in the visual analog scale score for dyspareunia, </a:t>
            </a:r>
            <a:r>
              <a:rPr lang="en-US" dirty="0" err="1"/>
              <a:t>dyschezia</a:t>
            </a:r>
            <a:r>
              <a:rPr lang="en-US" dirty="0"/>
              <a:t>, and chronic pelvic pain and the reduction in Endometriosis Health Profile-30 core pain scores. The meta-analysis showed that the excision group had a significantly greater reduction in symptoms of dysmenorrhea (mean difference [MD] = 0.99; 95% confidence interval [CI], -0.02 to 2.00; p = .05) and </a:t>
            </a:r>
            <a:r>
              <a:rPr lang="en-US" dirty="0" err="1"/>
              <a:t>dyschezia</a:t>
            </a:r>
            <a:r>
              <a:rPr lang="en-US" dirty="0"/>
              <a:t> (MD = 1.31; 95% CI, 0.33-2.29; p = .009) compared with ablation. </a:t>
            </a:r>
          </a:p>
          <a:p>
            <a:endParaRPr lang="en-US" dirty="0"/>
          </a:p>
        </p:txBody>
      </p:sp>
    </p:spTree>
    <p:extLst>
      <p:ext uri="{BB962C8B-B14F-4D97-AF65-F5344CB8AC3E}">
        <p14:creationId xmlns:p14="http://schemas.microsoft.com/office/powerpoint/2010/main" val="3585041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2856" y="-1464647"/>
            <a:ext cx="11829144" cy="6463308"/>
          </a:xfrm>
          <a:prstGeom prst="rect">
            <a:avLst/>
          </a:prstGeom>
        </p:spPr>
        <p:txBody>
          <a:bodyPr wrap="square">
            <a:spAutoFit/>
          </a:bodyPr>
          <a:lstStyle/>
          <a:p>
            <a:endParaRPr lang="en-US" dirty="0" smtClean="0"/>
          </a:p>
          <a:p>
            <a:endParaRPr lang="en-US" dirty="0" smtClean="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smtClean="0"/>
              <a:t>The </a:t>
            </a:r>
            <a:r>
              <a:rPr lang="en-US" dirty="0"/>
              <a:t>symptoms of dyspareunia showed a </a:t>
            </a:r>
            <a:r>
              <a:rPr lang="en-US" dirty="0" smtClean="0"/>
              <a:t>non significant </a:t>
            </a:r>
            <a:r>
              <a:rPr lang="en-US" dirty="0"/>
              <a:t>benefit with excision (MD = 0.96; 95% CI, -0.07 to 1.99; p = .07). Data from 1 study showed a significant reduction in chronic pelvic pain (MD = 2.57; 95% CI, 1.27-3.87; p = .0001) and Endometriosis Health Profile-30 core pain scores (MD = 13.20; 95% CI, 3.70-22.70; p = .006) with the excision group compared with the ablation group. </a:t>
            </a:r>
            <a:endParaRPr lang="en-US" dirty="0" smtClean="0"/>
          </a:p>
          <a:p>
            <a:r>
              <a:rPr lang="en-US" b="1" u="sng" dirty="0" smtClean="0">
                <a:solidFill>
                  <a:srgbClr val="FF0000"/>
                </a:solidFill>
                <a:effectLst>
                  <a:outerShdw blurRad="38100" dist="38100" dir="2700000" algn="tl">
                    <a:srgbClr val="000000">
                      <a:alpha val="43137"/>
                    </a:srgbClr>
                  </a:outerShdw>
                </a:effectLst>
              </a:rPr>
              <a:t>Conclusion:</a:t>
            </a:r>
            <a:endParaRPr lang="en-US" b="1" u="sng" dirty="0">
              <a:solidFill>
                <a:srgbClr val="FF0000"/>
              </a:solidFill>
              <a:effectLst>
                <a:outerShdw blurRad="38100" dist="38100" dir="2700000" algn="tl">
                  <a:srgbClr val="000000">
                    <a:alpha val="43137"/>
                  </a:srgbClr>
                </a:outerShdw>
              </a:effectLst>
            </a:endParaRPr>
          </a:p>
          <a:p>
            <a:r>
              <a:rPr lang="en-US" dirty="0" smtClean="0"/>
              <a:t>The </a:t>
            </a:r>
            <a:r>
              <a:rPr lang="en-US" dirty="0"/>
              <a:t>limited available evidence shows that at 12 months </a:t>
            </a:r>
            <a:r>
              <a:rPr lang="en-US" dirty="0" smtClean="0"/>
              <a:t>post surgery</a:t>
            </a:r>
            <a:r>
              <a:rPr lang="en-US" dirty="0"/>
              <a:t>, symptoms of dysmenorrhea, </a:t>
            </a:r>
            <a:r>
              <a:rPr lang="en-US" dirty="0" err="1"/>
              <a:t>dyschezia</a:t>
            </a:r>
            <a:r>
              <a:rPr lang="en-US" dirty="0"/>
              <a:t>, and chronic pelvic pain secondary to endometriosis showed a significantly greater improvement with laparoscopic excision compared with ablation.</a:t>
            </a:r>
          </a:p>
        </p:txBody>
      </p:sp>
    </p:spTree>
    <p:extLst>
      <p:ext uri="{BB962C8B-B14F-4D97-AF65-F5344CB8AC3E}">
        <p14:creationId xmlns:p14="http://schemas.microsoft.com/office/powerpoint/2010/main" val="2370987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55800" y="2967335"/>
            <a:ext cx="8661400" cy="3046988"/>
          </a:xfrm>
          <a:prstGeom prst="rect">
            <a:avLst/>
          </a:prstGeom>
        </p:spPr>
        <p:txBody>
          <a:bodyPr wrap="square">
            <a:spAutoFit/>
          </a:bodyPr>
          <a:lstStyle/>
          <a:p>
            <a:r>
              <a:rPr lang="en-US" sz="3200" b="1" dirty="0">
                <a:solidFill>
                  <a:srgbClr val="C00000"/>
                </a:solidFill>
                <a:effectLst>
                  <a:outerShdw blurRad="38100" dist="38100" dir="2700000" algn="tl">
                    <a:srgbClr val="000000">
                      <a:alpha val="43137"/>
                    </a:srgbClr>
                  </a:outerShdw>
                </a:effectLst>
              </a:rPr>
              <a:t>Surgical Excision Versus Ablation for Superficial Endometriosis-Associated Pain: A Randomized Controlled Trial</a:t>
            </a:r>
          </a:p>
          <a:p>
            <a:r>
              <a:rPr lang="en-US" sz="3200" b="1" dirty="0">
                <a:effectLst>
                  <a:outerShdw blurRad="38100" dist="38100" dir="2700000" algn="tl">
                    <a:srgbClr val="000000">
                      <a:alpha val="43137"/>
                    </a:srgbClr>
                  </a:outerShdw>
                </a:effectLst>
                <a:hlinkClick r:id="rId2"/>
              </a:rPr>
              <a:t>Kristin A </a:t>
            </a:r>
            <a:r>
              <a:rPr lang="en-US" sz="3200" b="1" dirty="0" smtClean="0">
                <a:effectLst>
                  <a:outerShdw blurRad="38100" dist="38100" dir="2700000" algn="tl">
                    <a:srgbClr val="000000">
                      <a:alpha val="43137"/>
                    </a:srgbClr>
                  </a:outerShdw>
                </a:effectLst>
                <a:hlinkClick r:id="rId2"/>
              </a:rPr>
              <a:t>Riley</a:t>
            </a:r>
            <a:endParaRPr lang="en-US" sz="3200" b="1" dirty="0" smtClean="0">
              <a:effectLst>
                <a:outerShdw blurRad="38100" dist="38100" dir="2700000" algn="tl">
                  <a:srgbClr val="000000">
                    <a:alpha val="43137"/>
                  </a:srgbClr>
                </a:outerShdw>
              </a:effectLst>
            </a:endParaRPr>
          </a:p>
          <a:p>
            <a:r>
              <a:rPr lang="en-US" sz="3200" b="1" dirty="0" smtClean="0">
                <a:effectLst>
                  <a:outerShdw blurRad="38100" dist="38100" dir="2700000" algn="tl">
                    <a:srgbClr val="000000">
                      <a:alpha val="43137"/>
                    </a:srgbClr>
                  </a:outerShdw>
                </a:effectLst>
              </a:rPr>
              <a:t>J </a:t>
            </a:r>
            <a:r>
              <a:rPr lang="en-US" sz="3200" b="1" dirty="0">
                <a:effectLst>
                  <a:outerShdw blurRad="38100" dist="38100" dir="2700000" algn="tl">
                    <a:srgbClr val="000000">
                      <a:alpha val="43137"/>
                    </a:srgbClr>
                  </a:outerShdw>
                </a:effectLst>
              </a:rPr>
              <a:t>Minim Invasive </a:t>
            </a:r>
            <a:r>
              <a:rPr lang="en-US" sz="3200" b="1" dirty="0" err="1" smtClean="0">
                <a:effectLst>
                  <a:outerShdw blurRad="38100" dist="38100" dir="2700000" algn="tl">
                    <a:srgbClr val="000000">
                      <a:alpha val="43137"/>
                    </a:srgbClr>
                  </a:outerShdw>
                </a:effectLst>
              </a:rPr>
              <a:t>Gynecol</a:t>
            </a:r>
            <a:r>
              <a:rPr lang="en-US" sz="3200" b="1" dirty="0" smtClean="0">
                <a:effectLst>
                  <a:outerShdw blurRad="38100" dist="38100" dir="2700000" algn="tl">
                    <a:srgbClr val="000000">
                      <a:alpha val="43137"/>
                    </a:srgbClr>
                  </a:outerShdw>
                </a:effectLst>
              </a:rPr>
              <a:t> .</a:t>
            </a:r>
            <a:r>
              <a:rPr lang="en-US" sz="3200" b="1" dirty="0">
                <a:effectLst>
                  <a:outerShdw blurRad="38100" dist="38100" dir="2700000" algn="tl">
                    <a:srgbClr val="000000">
                      <a:alpha val="43137"/>
                    </a:srgbClr>
                  </a:outerShdw>
                </a:effectLst>
              </a:rPr>
              <a:t> 2019 </a:t>
            </a:r>
            <a:r>
              <a:rPr lang="en-US" sz="3200" b="1" dirty="0" smtClean="0">
                <a:effectLst>
                  <a:outerShdw blurRad="38100" dist="38100" dir="2700000" algn="tl">
                    <a:srgbClr val="000000">
                      <a:alpha val="43137"/>
                    </a:srgbClr>
                  </a:outerShdw>
                </a:effectLst>
              </a:rPr>
              <a:t>Jan PENNSYIVANIA</a:t>
            </a:r>
            <a:endParaRPr lang="en-US"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437022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6629" y="335846"/>
            <a:ext cx="9492342" cy="5909310"/>
          </a:xfrm>
          <a:prstGeom prst="rect">
            <a:avLst/>
          </a:prstGeom>
        </p:spPr>
        <p:txBody>
          <a:bodyPr wrap="square">
            <a:spAutoFit/>
          </a:bodyPr>
          <a:lstStyle/>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r>
              <a:rPr lang="en-US" dirty="0" smtClean="0"/>
              <a:t>Primary </a:t>
            </a:r>
            <a:r>
              <a:rPr lang="en-US" dirty="0"/>
              <a:t>outcome was visual analog scale (VAS) scoring at baseline and 6 and 12 months for menstrual pain, </a:t>
            </a:r>
            <a:r>
              <a:rPr lang="en-US" dirty="0" smtClean="0"/>
              <a:t>non menstrual </a:t>
            </a:r>
            <a:r>
              <a:rPr lang="en-US" dirty="0"/>
              <a:t>pain, dyspareunia, and </a:t>
            </a:r>
            <a:r>
              <a:rPr lang="en-US" dirty="0" err="1"/>
              <a:t>dyschezia</a:t>
            </a:r>
            <a:r>
              <a:rPr lang="en-US" dirty="0"/>
              <a:t>. Secondary outcomes included survey results at baseline and 6 and 12 months from the Short Form Health Survey, Pelvic Organ Prolapse/Urinary Incontinence Sexual Function Questionnaire, and the International Pelvic Pain Assessment. From December 2013 to October 2014, 73 patients were randomized </a:t>
            </a:r>
            <a:r>
              <a:rPr lang="en-US" dirty="0" smtClean="0"/>
              <a:t>intra operatively </a:t>
            </a:r>
            <a:r>
              <a:rPr lang="en-US" dirty="0"/>
              <a:t>to excision (n = 37) or ablation (n = 36) of endometriosis. Patients were followed at 6 and 12 months to evaluate the above outcomes. After ablation of endometriosis, dyspareunia (VAS scores) improved at 6 months (mean change [MC], -14.07; 95% confidence interval [CI], -25.93 to -2.21; p = .02), but improvement was not maintained at 12 months. Dysmenorrhea improved at 6 months (MC, -26.99; 95% CI, -41.48 to -12.50; p &lt; .001) and 12 months (MC, -24.15; 95% CI, 39.62 to -8.68; p = .003) with ablation. No significant changes were seen in VAS scores after excision at 6 or 12 months. When comparing ablation and excision, the only significant difference was a change in dyspareunia at 6 months (MC, -22.96; 95% CI, -39.06 to -6.86; p = .01).</a:t>
            </a:r>
          </a:p>
        </p:txBody>
      </p:sp>
    </p:spTree>
    <p:extLst>
      <p:ext uri="{BB962C8B-B14F-4D97-AF65-F5344CB8AC3E}">
        <p14:creationId xmlns:p14="http://schemas.microsoft.com/office/powerpoint/2010/main" val="28392980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22400" y="1997839"/>
            <a:ext cx="9474200" cy="3416320"/>
          </a:xfrm>
          <a:prstGeom prst="rect">
            <a:avLst/>
          </a:prstGeom>
        </p:spPr>
        <p:txBody>
          <a:bodyPr wrap="square">
            <a:spAutoFit/>
          </a:bodyPr>
          <a:lstStyle/>
          <a:p>
            <a:r>
              <a:rPr lang="en-US" sz="2400" b="1" u="sng" dirty="0">
                <a:solidFill>
                  <a:srgbClr val="FF0000"/>
                </a:solidFill>
                <a:effectLst>
                  <a:outerShdw blurRad="38100" dist="38100" dir="2700000" algn="tl">
                    <a:srgbClr val="000000">
                      <a:alpha val="43137"/>
                    </a:srgbClr>
                  </a:outerShdw>
                </a:effectLst>
              </a:rPr>
              <a:t>Conclusion:</a:t>
            </a:r>
            <a:r>
              <a:rPr lang="en-US" sz="2400" b="1" dirty="0">
                <a:effectLst>
                  <a:outerShdw blurRad="38100" dist="38100" dir="2700000" algn="tl">
                    <a:srgbClr val="000000">
                      <a:alpha val="43137"/>
                    </a:srgbClr>
                  </a:outerShdw>
                </a:effectLst>
              </a:rPr>
              <a:t> </a:t>
            </a:r>
            <a:endParaRPr lang="en-US" sz="2400" b="1" dirty="0" smtClean="0">
              <a:effectLst>
                <a:outerShdw blurRad="38100" dist="38100" dir="2700000" algn="tl">
                  <a:srgbClr val="000000">
                    <a:alpha val="43137"/>
                  </a:srgbClr>
                </a:outerShdw>
              </a:effectLst>
            </a:endParaRPr>
          </a:p>
          <a:p>
            <a:r>
              <a:rPr lang="en-US" sz="2400" dirty="0" smtClean="0"/>
              <a:t>Treatment </a:t>
            </a:r>
            <a:r>
              <a:rPr lang="en-US" sz="2400" dirty="0"/>
              <a:t>with ablation improved dysmenorrhea at 6 and 12 months and improved dyspareunia at 6 months as compared with preoperative data. However, only dyspareunia demonstrated a significant difference between ablation and excision. Excision and ablation showed similar effectiveness for the treatment of pain associated with superficial endometriosis, with ablation showing more significant individual changes. Careful patient counseling regarding expectations of surgical intervention is vital in the management of endometriosis</a:t>
            </a:r>
          </a:p>
        </p:txBody>
      </p:sp>
    </p:spTree>
    <p:extLst>
      <p:ext uri="{BB962C8B-B14F-4D97-AF65-F5344CB8AC3E}">
        <p14:creationId xmlns:p14="http://schemas.microsoft.com/office/powerpoint/2010/main" val="22672596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3919538"/>
          </a:xfrm>
        </p:spPr>
        <p:txBody>
          <a:bodyPr>
            <a:normAutofit fontScale="90000"/>
          </a:bodyPr>
          <a:lstStyle/>
          <a:p>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a:solidFill>
                  <a:schemeClr val="accent2">
                    <a:lumMod val="50000"/>
                  </a:schemeClr>
                </a:solidFill>
                <a:effectLst>
                  <a:outerShdw blurRad="38100" dist="38100" dir="2700000" algn="tl">
                    <a:srgbClr val="000000">
                      <a:alpha val="43137"/>
                    </a:srgbClr>
                  </a:outerShdw>
                </a:effectLst>
              </a:rPr>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Laparoscopic </a:t>
            </a:r>
            <a:r>
              <a:rPr lang="en-US" b="1" dirty="0" err="1">
                <a:solidFill>
                  <a:schemeClr val="accent2">
                    <a:lumMod val="50000"/>
                  </a:schemeClr>
                </a:solidFill>
                <a:effectLst>
                  <a:outerShdw blurRad="38100" dist="38100" dir="2700000" algn="tl">
                    <a:srgbClr val="000000">
                      <a:alpha val="43137"/>
                    </a:srgbClr>
                  </a:outerShdw>
                </a:effectLst>
              </a:rPr>
              <a:t>endometrioma</a:t>
            </a:r>
            <a:r>
              <a:rPr lang="en-US" b="1" dirty="0">
                <a:solidFill>
                  <a:schemeClr val="accent2">
                    <a:lumMod val="50000"/>
                  </a:schemeClr>
                </a:solidFill>
                <a:effectLst>
                  <a:outerShdw blurRad="38100" dist="38100" dir="2700000" algn="tl">
                    <a:srgbClr val="000000">
                      <a:alpha val="43137"/>
                    </a:srgbClr>
                  </a:outerShdw>
                </a:effectLst>
              </a:rPr>
              <a:t> </a:t>
            </a:r>
            <a:br>
              <a:rPr lang="en-US" b="1" dirty="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surgery </a:t>
            </a:r>
            <a:br>
              <a:rPr lang="en-US" b="1" dirty="0" smtClean="0">
                <a:solidFill>
                  <a:schemeClr val="accent2">
                    <a:lumMod val="50000"/>
                  </a:schemeClr>
                </a:solidFill>
                <a:effectLst>
                  <a:outerShdw blurRad="38100" dist="38100" dir="2700000" algn="tl">
                    <a:srgbClr val="000000">
                      <a:alpha val="43137"/>
                    </a:srgbClr>
                  </a:outerShdw>
                </a:effectLst>
              </a:rPr>
            </a:br>
            <a:r>
              <a:rPr lang="en-US" b="1" dirty="0" smtClean="0">
                <a:solidFill>
                  <a:schemeClr val="accent2">
                    <a:lumMod val="50000"/>
                  </a:schemeClr>
                </a:solidFill>
                <a:effectLst>
                  <a:outerShdw blurRad="38100" dist="38100" dir="2700000" algn="tl">
                    <a:srgbClr val="000000">
                      <a:alpha val="43137"/>
                    </a:srgbClr>
                  </a:outerShdw>
                </a:effectLst>
              </a:rPr>
              <a:t>ablation 0f ovarian </a:t>
            </a:r>
            <a:r>
              <a:rPr lang="en-US" b="1" dirty="0" err="1" smtClean="0">
                <a:solidFill>
                  <a:schemeClr val="accent2">
                    <a:lumMod val="50000"/>
                  </a:schemeClr>
                </a:solidFill>
                <a:effectLst>
                  <a:outerShdw blurRad="38100" dist="38100" dir="2700000" algn="tl">
                    <a:srgbClr val="000000">
                      <a:alpha val="43137"/>
                    </a:srgbClr>
                  </a:outerShdw>
                </a:effectLst>
              </a:rPr>
              <a:t>endometrioma</a:t>
            </a:r>
            <a:endParaRPr lang="en-US" b="1" dirty="0">
              <a:solidFill>
                <a:schemeClr val="accent2">
                  <a:lumMod val="50000"/>
                </a:schemeClr>
              </a:solidFill>
              <a:effectLst>
                <a:outerShdw blurRad="38100" dist="38100" dir="2700000" algn="tl">
                  <a:srgbClr val="000000">
                    <a:alpha val="43137"/>
                  </a:srgbClr>
                </a:outerShdw>
              </a:effectLst>
            </a:endParaRPr>
          </a:p>
        </p:txBody>
      </p:sp>
      <p:pic>
        <p:nvPicPr>
          <p:cNvPr id="2050" name="Picture 2" descr="C:\Users\MEHDI\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911225" y="3044825"/>
            <a:ext cx="4870450" cy="304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924300" y="4988392"/>
            <a:ext cx="5994400" cy="923330"/>
          </a:xfrm>
          <a:prstGeom prst="rect">
            <a:avLst/>
          </a:prstGeom>
        </p:spPr>
        <p:txBody>
          <a:bodyPr wrap="square">
            <a:spAutoFit/>
          </a:bodyPr>
          <a:lstStyle/>
          <a:p>
            <a:r>
              <a:rPr lang="en-US" sz="5400" b="1" dirty="0" err="1" smtClean="0">
                <a:solidFill>
                  <a:srgbClr val="FF0000"/>
                </a:solidFill>
                <a:effectLst>
                  <a:outerShdw blurRad="38100" dist="38100" dir="2700000" algn="tl">
                    <a:srgbClr val="000000">
                      <a:alpha val="43137"/>
                    </a:srgbClr>
                  </a:outerShdw>
                </a:effectLst>
                <a:latin typeface="Calibri Light"/>
                <a:ea typeface="+mj-ea"/>
                <a:cs typeface="+mj-cs"/>
              </a:rPr>
              <a:t>Dr.MOINI</a:t>
            </a:r>
            <a:r>
              <a:rPr lang="en-US" sz="5400" b="1" dirty="0" smtClean="0">
                <a:solidFill>
                  <a:srgbClr val="FF0000"/>
                </a:solidFill>
                <a:effectLst>
                  <a:outerShdw blurRad="38100" dist="38100" dir="2700000" algn="tl">
                    <a:srgbClr val="000000">
                      <a:alpha val="43137"/>
                    </a:srgbClr>
                  </a:outerShdw>
                </a:effectLst>
                <a:latin typeface="Calibri Light"/>
                <a:ea typeface="+mj-ea"/>
                <a:cs typeface="+mj-cs"/>
              </a:rPr>
              <a:t> </a:t>
            </a:r>
            <a:r>
              <a:rPr lang="en-US" sz="5400" b="1" dirty="0">
                <a:solidFill>
                  <a:srgbClr val="FF0000"/>
                </a:solidFill>
                <a:effectLst>
                  <a:outerShdw blurRad="38100" dist="38100" dir="2700000" algn="tl">
                    <a:srgbClr val="000000">
                      <a:alpha val="43137"/>
                    </a:srgbClr>
                  </a:outerShdw>
                </a:effectLst>
                <a:latin typeface="Calibri Light"/>
                <a:ea typeface="+mj-ea"/>
                <a:cs typeface="+mj-cs"/>
              </a:rPr>
              <a:t>MD</a:t>
            </a:r>
            <a:endParaRPr lang="en-US" sz="5400" dirty="0">
              <a:solidFill>
                <a:srgbClr val="FF0000"/>
              </a:solidFill>
            </a:endParaRPr>
          </a:p>
        </p:txBody>
      </p:sp>
    </p:spTree>
    <p:extLst>
      <p:ext uri="{BB962C8B-B14F-4D97-AF65-F5344CB8AC3E}">
        <p14:creationId xmlns:p14="http://schemas.microsoft.com/office/powerpoint/2010/main" val="13762424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0" y="0"/>
            <a:ext cx="12192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5B616B"/>
              </a:solidFill>
              <a:effectLst/>
              <a:latin typeface="BlinkMacSystemFon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200" b="0" i="0" u="none" strike="noStrike" cap="none" normalizeH="0" baseline="0" smtClean="0">
                <a:ln>
                  <a:noFill/>
                </a:ln>
                <a:solidFill>
                  <a:srgbClr val="0071BC"/>
                </a:solidFill>
                <a:effectLst/>
                <a:latin typeface="BlinkMacSystemFont"/>
                <a:cs typeface="Arial" pitchFamily="34" charset="0"/>
              </a:rPr>
              <a:t>. </a:t>
            </a:r>
            <a:r>
              <a:rPr kumimoji="0" lang="en-US" sz="1200" b="0" i="0" u="none" strike="noStrike" cap="none" normalizeH="0" baseline="0" smtClean="0">
                <a:ln>
                  <a:noFill/>
                </a:ln>
                <a:solidFill>
                  <a:srgbClr val="5B616B"/>
                </a:solidFill>
                <a:effectLst/>
                <a:latin typeface="BlinkMacSystemFont"/>
                <a:cs typeface="Arial" pitchFamily="34" charset="0"/>
              </a:rPr>
              <a:t>2021</a:t>
            </a:r>
            <a:r>
              <a:rPr kumimoji="0" lang="en-US" sz="15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152400" y="152400"/>
            <a:ext cx="12192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5B616B"/>
              </a:solidFill>
              <a:effectLst/>
              <a:latin typeface="BlinkMacSystemFon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200" b="0" i="0" u="none" strike="noStrike" cap="none" normalizeH="0" baseline="0" smtClean="0">
                <a:ln>
                  <a:noFill/>
                </a:ln>
                <a:solidFill>
                  <a:srgbClr val="0071BC"/>
                </a:solidFill>
                <a:effectLst/>
                <a:latin typeface="BlinkMacSystemFont"/>
                <a:cs typeface="Arial" pitchFamily="34" charset="0"/>
              </a:rPr>
              <a:t>. </a:t>
            </a:r>
            <a:r>
              <a:rPr kumimoji="0" lang="en-US" sz="1200" b="0" i="0" u="none" strike="noStrike" cap="none" normalizeH="0" baseline="0" smtClean="0">
                <a:ln>
                  <a:noFill/>
                </a:ln>
                <a:solidFill>
                  <a:srgbClr val="5B616B"/>
                </a:solidFill>
                <a:effectLst/>
                <a:latin typeface="BlinkMacSystemFont"/>
                <a:cs typeface="Arial" pitchFamily="34" charset="0"/>
              </a:rPr>
              <a:t>2021</a:t>
            </a:r>
            <a:r>
              <a:rPr kumimoji="0" lang="en-US" sz="15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3"/>
          <p:cNvSpPr>
            <a:spLocks noChangeArrowheads="1"/>
          </p:cNvSpPr>
          <p:nvPr/>
        </p:nvSpPr>
        <p:spPr bwMode="auto">
          <a:xfrm>
            <a:off x="304800" y="304800"/>
            <a:ext cx="12192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rgbClr val="5B616B"/>
              </a:solidFill>
              <a:effectLst/>
              <a:latin typeface="BlinkMacSystemFon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200" b="0" i="0" u="none" strike="noStrike" cap="none" normalizeH="0" baseline="0" smtClean="0">
                <a:ln>
                  <a:noFill/>
                </a:ln>
                <a:solidFill>
                  <a:srgbClr val="0071BC"/>
                </a:solidFill>
                <a:effectLst/>
                <a:latin typeface="BlinkMacSystemFont"/>
                <a:cs typeface="Arial" pitchFamily="34" charset="0"/>
              </a:rPr>
              <a:t>. </a:t>
            </a:r>
            <a:r>
              <a:rPr kumimoji="0" lang="en-US" sz="1200" b="0" i="0" u="none" strike="noStrike" cap="none" normalizeH="0" baseline="0" smtClean="0">
                <a:ln>
                  <a:noFill/>
                </a:ln>
                <a:solidFill>
                  <a:srgbClr val="5B616B"/>
                </a:solidFill>
                <a:effectLst/>
                <a:latin typeface="BlinkMacSystemFont"/>
                <a:cs typeface="Arial" pitchFamily="34" charset="0"/>
              </a:rPr>
              <a:t>2021</a:t>
            </a:r>
            <a:r>
              <a:rPr kumimoji="0" lang="en-US" sz="15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4"/>
          <p:cNvSpPr/>
          <p:nvPr/>
        </p:nvSpPr>
        <p:spPr>
          <a:xfrm>
            <a:off x="1955800" y="3174326"/>
            <a:ext cx="8178800" cy="3108543"/>
          </a:xfrm>
          <a:prstGeom prst="rect">
            <a:avLst/>
          </a:prstGeom>
        </p:spPr>
        <p:txBody>
          <a:bodyPr wrap="square">
            <a:spAutoFit/>
          </a:bodyPr>
          <a:lstStyle/>
          <a:p>
            <a:r>
              <a:rPr lang="en-US" sz="2800" b="1" u="sng" dirty="0">
                <a:solidFill>
                  <a:srgbClr val="C00000"/>
                </a:solidFill>
                <a:effectLst>
                  <a:outerShdw blurRad="38100" dist="38100" dir="2700000" algn="tl">
                    <a:srgbClr val="000000">
                      <a:alpha val="43137"/>
                    </a:srgbClr>
                  </a:outerShdw>
                </a:effectLst>
              </a:rPr>
              <a:t>Excision versus Ablation for Management of Minimal to Mild Endometriosis: A Systematic Review and </a:t>
            </a:r>
            <a:r>
              <a:rPr lang="en-US" sz="2800" b="1" u="sng" dirty="0" smtClean="0">
                <a:solidFill>
                  <a:srgbClr val="C00000"/>
                </a:solidFill>
                <a:effectLst>
                  <a:outerShdw blurRad="38100" dist="38100" dir="2700000" algn="tl">
                    <a:srgbClr val="000000">
                      <a:alpha val="43137"/>
                    </a:srgbClr>
                  </a:outerShdw>
                </a:effectLst>
              </a:rPr>
              <a:t>Meta-analysis</a:t>
            </a:r>
          </a:p>
          <a:p>
            <a:r>
              <a:rPr lang="it-IT" sz="2800" dirty="0">
                <a:effectLst>
                  <a:outerShdw blurRad="38100" dist="38100" dir="2700000" algn="tl">
                    <a:srgbClr val="000000">
                      <a:alpha val="43137"/>
                    </a:srgbClr>
                  </a:outerShdw>
                </a:effectLst>
              </a:rPr>
              <a:t>Minim Invasive </a:t>
            </a:r>
            <a:r>
              <a:rPr lang="it-IT" sz="2800" dirty="0" smtClean="0">
                <a:effectLst>
                  <a:outerShdw blurRad="38100" dist="38100" dir="2700000" algn="tl">
                    <a:srgbClr val="000000">
                      <a:alpha val="43137"/>
                    </a:srgbClr>
                  </a:outerShdw>
                </a:effectLst>
              </a:rPr>
              <a:t>Gynecol </a:t>
            </a:r>
            <a:r>
              <a:rPr lang="it-IT" sz="2800" dirty="0">
                <a:effectLst>
                  <a:outerShdw blurRad="38100" dist="38100" dir="2700000" algn="tl">
                    <a:srgbClr val="000000">
                      <a:alpha val="43137"/>
                    </a:srgbClr>
                  </a:outerShdw>
                </a:effectLst>
              </a:rPr>
              <a:t> </a:t>
            </a:r>
            <a:r>
              <a:rPr lang="it-IT" sz="2800" dirty="0" smtClean="0">
                <a:effectLst>
                  <a:outerShdw blurRad="38100" dist="38100" dir="2700000" algn="tl">
                    <a:srgbClr val="000000">
                      <a:alpha val="43137"/>
                    </a:srgbClr>
                  </a:outerShdw>
                </a:effectLst>
              </a:rPr>
              <a:t>2021</a:t>
            </a:r>
          </a:p>
          <a:p>
            <a:r>
              <a:rPr lang="it-IT" sz="2800" b="1" dirty="0" smtClean="0">
                <a:effectLst>
                  <a:outerShdw blurRad="38100" dist="38100" dir="2700000" algn="tl">
                    <a:srgbClr val="000000">
                      <a:alpha val="43137"/>
                    </a:srgbClr>
                  </a:outerShdw>
                </a:effectLst>
              </a:rPr>
              <a:t>Vermont medical center</a:t>
            </a:r>
            <a:endParaRPr lang="en-US" sz="2800" b="1" dirty="0">
              <a:effectLst>
                <a:outerShdw blurRad="38100" dist="38100" dir="2700000" algn="tl">
                  <a:srgbClr val="000000">
                    <a:alpha val="43137"/>
                  </a:srgbClr>
                </a:outerShdw>
              </a:effectLst>
            </a:endParaRPr>
          </a:p>
          <a:p>
            <a:endParaRPr lang="it-IT" sz="2800" cap="small" dirty="0"/>
          </a:p>
          <a:p>
            <a:r>
              <a:rPr lang="it-IT" sz="2800" dirty="0" smtClean="0"/>
              <a:t>.</a:t>
            </a:r>
            <a:endParaRPr lang="en-US" sz="2800" b="1" dirty="0"/>
          </a:p>
        </p:txBody>
      </p:sp>
    </p:spTree>
    <p:extLst>
      <p:ext uri="{BB962C8B-B14F-4D97-AF65-F5344CB8AC3E}">
        <p14:creationId xmlns:p14="http://schemas.microsoft.com/office/powerpoint/2010/main" val="26626511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04900" y="1997839"/>
            <a:ext cx="8978900" cy="3785652"/>
          </a:xfrm>
          <a:prstGeom prst="rect">
            <a:avLst/>
          </a:prstGeom>
        </p:spPr>
        <p:txBody>
          <a:bodyPr wrap="square">
            <a:spAutoFit/>
          </a:bodyPr>
          <a:lstStyle/>
          <a:p>
            <a:r>
              <a:rPr lang="en-US" sz="2400" b="1" dirty="0">
                <a:effectLst>
                  <a:outerShdw blurRad="38100" dist="38100" dir="2700000" algn="tl">
                    <a:srgbClr val="000000">
                      <a:alpha val="43137"/>
                    </a:srgbClr>
                  </a:outerShdw>
                </a:effectLst>
              </a:rPr>
              <a:t>a total of 2633 articles were identified and screened. Ultimately, 4 randomized controlled trials were selected and included in our systematic review. The combined total number of subjects was 346 from these 4 studies, with sample sizes ranging from 24 to 170 participants. Data from 3 of the included studies were able to be compared and analyzed for a meta-analysis. The primary outcome was reduction in the visual analog scale (VAS) score for endometriosis-associated pain (dysmenorrhea, </a:t>
            </a:r>
            <a:r>
              <a:rPr lang="en-US" sz="2400" b="1" dirty="0" err="1">
                <a:effectLst>
                  <a:outerShdw blurRad="38100" dist="38100" dir="2700000" algn="tl">
                    <a:srgbClr val="000000">
                      <a:alpha val="43137"/>
                    </a:srgbClr>
                  </a:outerShdw>
                </a:effectLst>
              </a:rPr>
              <a:t>dyschezia</a:t>
            </a:r>
            <a:r>
              <a:rPr lang="en-US" sz="2400" b="1" dirty="0">
                <a:effectLst>
                  <a:outerShdw blurRad="38100" dist="38100" dir="2700000" algn="tl">
                    <a:srgbClr val="000000">
                      <a:alpha val="43137"/>
                    </a:srgbClr>
                  </a:outerShdw>
                </a:effectLst>
              </a:rPr>
              <a:t>, and dyspareunia), with follow-up time ranging from 6 to 60 months postoperatively.</a:t>
            </a:r>
          </a:p>
        </p:txBody>
      </p:sp>
    </p:spTree>
    <p:extLst>
      <p:ext uri="{BB962C8B-B14F-4D97-AF65-F5344CB8AC3E}">
        <p14:creationId xmlns:p14="http://schemas.microsoft.com/office/powerpoint/2010/main" val="10702687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6113" y="58847"/>
            <a:ext cx="11321143" cy="5632311"/>
          </a:xfrm>
          <a:prstGeom prst="rect">
            <a:avLst/>
          </a:prstGeom>
        </p:spPr>
        <p:txBody>
          <a:bodyPr wrap="square">
            <a:spAutoFit/>
          </a:bodyPr>
          <a:lstStyle/>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smtClean="0"/>
          </a:p>
          <a:p>
            <a:r>
              <a:rPr lang="en-US" b="1" u="sng" dirty="0" smtClean="0">
                <a:effectLst>
                  <a:outerShdw blurRad="38100" dist="38100" dir="2700000" algn="tl">
                    <a:srgbClr val="000000">
                      <a:alpha val="43137"/>
                    </a:srgbClr>
                  </a:outerShdw>
                </a:effectLst>
              </a:rPr>
              <a:t>Tabulation</a:t>
            </a:r>
            <a:r>
              <a:rPr lang="en-US" b="1" u="sng" dirty="0">
                <a:effectLst>
                  <a:outerShdw blurRad="38100" dist="38100" dir="2700000" algn="tl">
                    <a:srgbClr val="000000">
                      <a:alpha val="43137"/>
                    </a:srgbClr>
                  </a:outerShdw>
                </a:effectLst>
              </a:rPr>
              <a:t>, integration, and result</a:t>
            </a:r>
            <a:r>
              <a:rPr lang="en-US" b="1" dirty="0"/>
              <a:t>s: </a:t>
            </a:r>
            <a:r>
              <a:rPr lang="en-US" dirty="0"/>
              <a:t>Data extracted from each study included the mean reduction in the VAS score from baseline. </a:t>
            </a:r>
            <a:endParaRPr lang="en-US" dirty="0" smtClean="0"/>
          </a:p>
          <a:p>
            <a:r>
              <a:rPr lang="en-US" dirty="0" smtClean="0"/>
              <a:t>The </a:t>
            </a:r>
            <a:r>
              <a:rPr lang="en-US" dirty="0"/>
              <a:t>meta-analyses showed no significant differences between the excision and ablation groups in the mean reduction in VAS scores from baseline to 12 months postoperatively for dysmenorrhea (mean difference [MD] -0.03; 95% confidence interval [CI], -1.27 to 1.22; p = .97), </a:t>
            </a:r>
            <a:r>
              <a:rPr lang="en-US" dirty="0" err="1"/>
              <a:t>dyschezia</a:t>
            </a:r>
            <a:r>
              <a:rPr lang="en-US" dirty="0"/>
              <a:t> (MD 0.46; 95% CI, -1.09 to 2.02; p = .56), and dyspareunia (MD 0.10; 95% CI, -2.36 to 2.56; p = .94</a:t>
            </a:r>
            <a:r>
              <a:rPr lang="en-US" dirty="0" smtClean="0"/>
              <a:t>).</a:t>
            </a:r>
          </a:p>
          <a:p>
            <a:r>
              <a:rPr lang="en-US" dirty="0" smtClean="0"/>
              <a:t>there </a:t>
            </a:r>
            <a:r>
              <a:rPr lang="en-US" dirty="0"/>
              <a:t>were no significant differences between the excision and ablation groups in mean VAS scores at the 12-month follow-up and beyond for dysmenorrhea (MD -0.11; 95% CI, -2.14 to 1.93; p = .92), </a:t>
            </a:r>
            <a:r>
              <a:rPr lang="en-US" dirty="0" err="1"/>
              <a:t>dyschezia</a:t>
            </a:r>
            <a:r>
              <a:rPr lang="en-US" dirty="0"/>
              <a:t> (MD 0.01; 95% CI, -0.70 to 0.72; p = .99), and dyspareunia (MD 0.34; 95% CI, -1.61 to 2.30; p = .73).</a:t>
            </a:r>
          </a:p>
          <a:p>
            <a:endParaRPr lang="en-US" b="1" dirty="0" smtClean="0"/>
          </a:p>
          <a:p>
            <a:r>
              <a:rPr lang="en-US" b="1" u="sng" dirty="0" smtClean="0">
                <a:solidFill>
                  <a:srgbClr val="FF0000"/>
                </a:solidFill>
                <a:effectLst>
                  <a:outerShdw blurRad="38100" dist="38100" dir="2700000" algn="tl">
                    <a:srgbClr val="000000">
                      <a:alpha val="43137"/>
                    </a:srgbClr>
                  </a:outerShdw>
                </a:effectLst>
              </a:rPr>
              <a:t>Conclusion</a:t>
            </a:r>
            <a:r>
              <a:rPr lang="en-US" b="1" dirty="0"/>
              <a:t>: </a:t>
            </a:r>
            <a:r>
              <a:rPr lang="en-US" dirty="0" smtClean="0"/>
              <a:t>no </a:t>
            </a:r>
            <a:r>
              <a:rPr lang="en-US" dirty="0"/>
              <a:t>significant difference between laparoscopic excision and ablation was noted in regard to improving pain from minimal to mild endometriosis. However, </a:t>
            </a:r>
            <a:r>
              <a:rPr lang="en-US" dirty="0" smtClean="0"/>
              <a:t>larger </a:t>
            </a:r>
            <a:r>
              <a:rPr lang="en-US" dirty="0"/>
              <a:t>randomized controlled trials are needed with longer follow-up</a:t>
            </a:r>
          </a:p>
        </p:txBody>
      </p:sp>
    </p:spTree>
    <p:extLst>
      <p:ext uri="{BB962C8B-B14F-4D97-AF65-F5344CB8AC3E}">
        <p14:creationId xmlns:p14="http://schemas.microsoft.com/office/powerpoint/2010/main" val="8174981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A </a:t>
            </a:r>
            <a:r>
              <a:rPr lang="en-US" b="1" u="sng" dirty="0" smtClean="0">
                <a:solidFill>
                  <a:srgbClr val="FF0000"/>
                </a:solidFill>
                <a:effectLst>
                  <a:outerShdw blurRad="38100" dist="38100" dir="2700000" algn="tl">
                    <a:srgbClr val="000000">
                      <a:alpha val="43137"/>
                    </a:srgbClr>
                  </a:outerShdw>
                </a:effectLst>
              </a:rPr>
              <a:t>combined technique </a:t>
            </a:r>
            <a:r>
              <a:rPr lang="en-US" dirty="0" smtClean="0"/>
              <a:t>has also been described for treating </a:t>
            </a:r>
            <a:r>
              <a:rPr lang="en-US" dirty="0" err="1" smtClean="0"/>
              <a:t>endometriomas</a:t>
            </a:r>
            <a:r>
              <a:rPr lang="en-US" dirty="0" smtClean="0"/>
              <a:t> with a partial cystectomy but the cyst wall </a:t>
            </a:r>
            <a:r>
              <a:rPr lang="en-US" b="1" dirty="0" smtClean="0">
                <a:solidFill>
                  <a:srgbClr val="7030A0"/>
                </a:solidFill>
                <a:effectLst>
                  <a:outerShdw blurRad="38100" dist="38100" dir="2700000" algn="tl">
                    <a:srgbClr val="000000">
                      <a:alpha val="43137"/>
                    </a:srgbClr>
                  </a:outerShdw>
                </a:effectLst>
              </a:rPr>
              <a:t>near the ovarian hilum was ablated </a:t>
            </a:r>
            <a:r>
              <a:rPr lang="en-US" dirty="0" smtClean="0"/>
              <a:t>.the combined technique may have an advantage over cystectomy by  </a:t>
            </a:r>
            <a:r>
              <a:rPr lang="en-US" b="1" u="sng" dirty="0" smtClean="0">
                <a:effectLst>
                  <a:outerShdw blurRad="38100" dist="38100" dir="2700000" algn="tl">
                    <a:srgbClr val="000000">
                      <a:alpha val="43137"/>
                    </a:srgbClr>
                  </a:outerShdw>
                </a:effectLst>
              </a:rPr>
              <a:t>causing less damage </a:t>
            </a:r>
            <a:r>
              <a:rPr lang="en-US" dirty="0" smtClean="0"/>
              <a:t>to normal ovarian tissue  </a:t>
            </a:r>
          </a:p>
          <a:p>
            <a:r>
              <a:rPr lang="en-US" dirty="0" smtClean="0"/>
              <a:t>this require further study </a:t>
            </a:r>
            <a:endParaRPr lang="en-US" dirty="0"/>
          </a:p>
        </p:txBody>
      </p:sp>
    </p:spTree>
    <p:extLst>
      <p:ext uri="{BB962C8B-B14F-4D97-AF65-F5344CB8AC3E}">
        <p14:creationId xmlns:p14="http://schemas.microsoft.com/office/powerpoint/2010/main" val="27195092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98285"/>
            <a:ext cx="10515600" cy="943429"/>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b="1" dirty="0" smtClean="0">
                <a:solidFill>
                  <a:srgbClr val="FF0000"/>
                </a:solidFill>
                <a:effectLst>
                  <a:outerShdw blurRad="38100" dist="38100" dir="2700000" algn="tl">
                    <a:srgbClr val="000000">
                      <a:alpha val="43137"/>
                    </a:srgbClr>
                  </a:outerShdw>
                </a:effectLst>
              </a:rPr>
              <a:t>KEY POINT</a:t>
            </a:r>
            <a:endParaRPr lang="en-US" b="1"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838200" y="2670629"/>
            <a:ext cx="10515600" cy="3506334"/>
          </a:xfrm>
        </p:spPr>
        <p:txBody>
          <a:bodyPr/>
          <a:lstStyle/>
          <a:p>
            <a:r>
              <a:rPr lang="en-US" dirty="0" smtClean="0"/>
              <a:t>1: </a:t>
            </a:r>
            <a:r>
              <a:rPr lang="en-US" b="1" u="sng" dirty="0" smtClean="0">
                <a:effectLst>
                  <a:outerShdw blurRad="38100" dist="38100" dir="2700000" algn="tl">
                    <a:srgbClr val="000000">
                      <a:alpha val="43137"/>
                    </a:srgbClr>
                  </a:outerShdw>
                </a:effectLst>
              </a:rPr>
              <a:t>Treatment of </a:t>
            </a:r>
            <a:r>
              <a:rPr lang="en-US" b="1" u="sng" dirty="0" err="1" smtClean="0">
                <a:effectLst>
                  <a:outerShdw blurRad="38100" dist="38100" dir="2700000" algn="tl">
                    <a:srgbClr val="000000">
                      <a:alpha val="43137"/>
                    </a:srgbClr>
                  </a:outerShdw>
                </a:effectLst>
              </a:rPr>
              <a:t>endometriomas</a:t>
            </a:r>
            <a:r>
              <a:rPr lang="en-US" b="1" u="sng" dirty="0" smtClean="0">
                <a:effectLst>
                  <a:outerShdw blurRad="38100" dist="38100" dir="2700000" algn="tl">
                    <a:srgbClr val="000000">
                      <a:alpha val="43137"/>
                    </a:srgbClr>
                  </a:outerShdw>
                </a:effectLst>
              </a:rPr>
              <a:t> should be individualized based on limited situation </a:t>
            </a:r>
          </a:p>
          <a:p>
            <a:pPr marL="0" indent="0">
              <a:buNone/>
            </a:pPr>
            <a:endParaRPr lang="en-US" b="1" u="sng" dirty="0" smtClean="0">
              <a:effectLst>
                <a:outerShdw blurRad="38100" dist="38100" dir="2700000" algn="tl">
                  <a:srgbClr val="000000">
                    <a:alpha val="43137"/>
                  </a:srgbClr>
                </a:outerShdw>
              </a:effectLst>
            </a:endParaRPr>
          </a:p>
          <a:p>
            <a:r>
              <a:rPr lang="en-US" b="1" u="sng" dirty="0" smtClean="0">
                <a:effectLst>
                  <a:outerShdw blurRad="38100" dist="38100" dir="2700000" algn="tl">
                    <a:srgbClr val="000000">
                      <a:alpha val="43137"/>
                    </a:srgbClr>
                  </a:outerShdw>
                </a:effectLst>
              </a:rPr>
              <a:t>2: ovarian reserve not diminished</a:t>
            </a:r>
          </a:p>
          <a:p>
            <a:pPr marL="0" indent="0">
              <a:buNone/>
            </a:pPr>
            <a:endParaRPr lang="en-US" b="1" u="sng" dirty="0" smtClean="0">
              <a:effectLst>
                <a:outerShdw blurRad="38100" dist="38100" dir="2700000" algn="tl">
                  <a:srgbClr val="000000">
                    <a:alpha val="43137"/>
                  </a:srgbClr>
                </a:outerShdw>
              </a:effectLst>
            </a:endParaRPr>
          </a:p>
          <a:p>
            <a:r>
              <a:rPr lang="en-US" b="1" u="sng" dirty="0" smtClean="0">
                <a:effectLst>
                  <a:outerShdw blurRad="38100" dist="38100" dir="2700000" algn="tl">
                    <a:srgbClr val="000000">
                      <a:alpha val="43137"/>
                    </a:srgbClr>
                  </a:outerShdw>
                </a:effectLst>
              </a:rPr>
              <a:t>3: Decreased recurrence and pelvic pain </a:t>
            </a:r>
            <a:endParaRPr lang="en-US" b="1" u="sng" dirty="0">
              <a:effectLst>
                <a:outerShdw blurRad="38100" dist="38100" dir="2700000" algn="tl">
                  <a:srgbClr val="000000">
                    <a:alpha val="43137"/>
                  </a:srgbClr>
                </a:outerShdw>
              </a:effectLst>
            </a:endParaRPr>
          </a:p>
        </p:txBody>
      </p:sp>
      <p:pic>
        <p:nvPicPr>
          <p:cNvPr id="3074" name="Picture 2" descr="C:\Users\MEHDI\Desktop\images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6313" y="3479800"/>
            <a:ext cx="3316287" cy="325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3918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2050" name="Picture 2" descr="C:\Users\MEHDI\Desktop\downloa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9175" y="2762250"/>
            <a:ext cx="7391400" cy="4838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77744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6320" y="2828836"/>
            <a:ext cx="8107680" cy="3785652"/>
          </a:xfrm>
          <a:prstGeom prst="rect">
            <a:avLst/>
          </a:prstGeom>
        </p:spPr>
        <p:txBody>
          <a:bodyPr wrap="square">
            <a:spAutoFit/>
          </a:bodyPr>
          <a:lstStyle/>
          <a:p>
            <a:r>
              <a:rPr lang="en-US" sz="2400" b="1" u="sng" dirty="0">
                <a:solidFill>
                  <a:srgbClr val="7030A0"/>
                </a:solidFill>
                <a:effectLst>
                  <a:outerShdw blurRad="38100" dist="38100" dir="2700000" algn="tl">
                    <a:srgbClr val="000000">
                      <a:alpha val="43137"/>
                    </a:srgbClr>
                  </a:outerShdw>
                </a:effectLst>
              </a:rPr>
              <a:t>Ovarian endometriosis </a:t>
            </a:r>
            <a:r>
              <a:rPr lang="en-US" sz="2400" dirty="0"/>
              <a:t>is a relatively frequent </a:t>
            </a:r>
            <a:r>
              <a:rPr lang="en-US" sz="2400" dirty="0" smtClean="0"/>
              <a:t>gynecological </a:t>
            </a:r>
            <a:r>
              <a:rPr lang="en-US" sz="2400" dirty="0"/>
              <a:t>condition that has been reported to affect up to </a:t>
            </a:r>
            <a:r>
              <a:rPr lang="en-US" sz="2400" b="1" u="sng" dirty="0" smtClean="0">
                <a:solidFill>
                  <a:srgbClr val="7030A0"/>
                </a:solidFill>
                <a:effectLst>
                  <a:outerShdw blurRad="38100" dist="38100" dir="2700000" algn="tl">
                    <a:srgbClr val="000000">
                      <a:alpha val="43137"/>
                    </a:srgbClr>
                  </a:outerShdw>
                </a:effectLst>
              </a:rPr>
              <a:t>10</a:t>
            </a:r>
            <a:r>
              <a:rPr lang="en-US" sz="2400" b="1" u="sng" dirty="0">
                <a:solidFill>
                  <a:srgbClr val="7030A0"/>
                </a:solidFill>
                <a:effectLst>
                  <a:outerShdw blurRad="38100" dist="38100" dir="2700000" algn="tl">
                    <a:srgbClr val="000000">
                      <a:alpha val="43137"/>
                    </a:srgbClr>
                  </a:outerShdw>
                </a:effectLst>
              </a:rPr>
              <a:t>% </a:t>
            </a:r>
            <a:r>
              <a:rPr lang="en-US" sz="2400" dirty="0"/>
              <a:t>of normal women and a much higher proportion of </a:t>
            </a:r>
            <a:r>
              <a:rPr lang="en-US" sz="2400" dirty="0" smtClean="0"/>
              <a:t>infertile </a:t>
            </a:r>
            <a:r>
              <a:rPr lang="en-US" sz="2400" dirty="0"/>
              <a:t>women (approx. </a:t>
            </a:r>
            <a:r>
              <a:rPr lang="en-US" sz="2400" b="1" u="sng" dirty="0">
                <a:solidFill>
                  <a:srgbClr val="7030A0"/>
                </a:solidFill>
                <a:effectLst>
                  <a:outerShdw blurRad="38100" dist="38100" dir="2700000" algn="tl">
                    <a:srgbClr val="000000">
                      <a:alpha val="43137"/>
                    </a:srgbClr>
                  </a:outerShdw>
                </a:effectLst>
              </a:rPr>
              <a:t>50%</a:t>
            </a:r>
            <a:r>
              <a:rPr lang="en-US" sz="2400" dirty="0"/>
              <a:t>) </a:t>
            </a:r>
            <a:endParaRPr lang="en-US" sz="2400" dirty="0" smtClean="0"/>
          </a:p>
          <a:p>
            <a:r>
              <a:rPr lang="en-US" sz="2400" dirty="0" smtClean="0"/>
              <a:t>One </a:t>
            </a:r>
            <a:r>
              <a:rPr lang="en-US" sz="2400" dirty="0"/>
              <a:t>of the more </a:t>
            </a:r>
            <a:r>
              <a:rPr lang="en-US" sz="2400" dirty="0" smtClean="0"/>
              <a:t>common </a:t>
            </a:r>
            <a:r>
              <a:rPr lang="en-US" sz="2400" dirty="0"/>
              <a:t>manifestations of endometriosis is </a:t>
            </a:r>
            <a:r>
              <a:rPr lang="en-US" sz="2400" dirty="0" err="1" smtClean="0"/>
              <a:t>endometrioma</a:t>
            </a:r>
            <a:r>
              <a:rPr lang="en-US" sz="2400" dirty="0" smtClean="0"/>
              <a:t> , which </a:t>
            </a:r>
            <a:r>
              <a:rPr lang="en-US" sz="2400" dirty="0"/>
              <a:t>can be defined as a benign cyst in the ovary formed </a:t>
            </a:r>
            <a:r>
              <a:rPr lang="en-US" sz="2400" dirty="0" smtClean="0"/>
              <a:t>by </a:t>
            </a:r>
            <a:r>
              <a:rPr lang="en-US" sz="2400" dirty="0"/>
              <a:t>the growth of endometrial tissue. </a:t>
            </a:r>
            <a:endParaRPr lang="en-US" sz="2400" dirty="0" smtClean="0"/>
          </a:p>
          <a:p>
            <a:r>
              <a:rPr lang="en-US" sz="2400" dirty="0" err="1" smtClean="0"/>
              <a:t>Endometriomas</a:t>
            </a:r>
            <a:r>
              <a:rPr lang="en-US" sz="2400" dirty="0" smtClean="0"/>
              <a:t>  occur </a:t>
            </a:r>
            <a:r>
              <a:rPr lang="en-US" sz="2400" dirty="0"/>
              <a:t>in </a:t>
            </a:r>
            <a:r>
              <a:rPr lang="en-US" sz="2400" b="1" u="sng" dirty="0">
                <a:solidFill>
                  <a:srgbClr val="7030A0"/>
                </a:solidFill>
                <a:effectLst>
                  <a:outerShdw blurRad="38100" dist="38100" dir="2700000" algn="tl">
                    <a:srgbClr val="000000">
                      <a:alpha val="43137"/>
                    </a:srgbClr>
                  </a:outerShdw>
                </a:effectLst>
              </a:rPr>
              <a:t>17–44% </a:t>
            </a:r>
            <a:r>
              <a:rPr lang="en-US" sz="2400" dirty="0"/>
              <a:t>of women with endometriosis and are </a:t>
            </a:r>
            <a:r>
              <a:rPr lang="en-US" sz="2400" b="1" u="sng" dirty="0">
                <a:effectLst>
                  <a:outerShdw blurRad="38100" dist="38100" dir="2700000" algn="tl">
                    <a:srgbClr val="000000">
                      <a:alpha val="43137"/>
                    </a:srgbClr>
                  </a:outerShdw>
                </a:effectLst>
              </a:rPr>
              <a:t>most </a:t>
            </a:r>
            <a:r>
              <a:rPr lang="en-US" sz="2400" b="1" u="sng" dirty="0" smtClean="0">
                <a:effectLst>
                  <a:outerShdw blurRad="38100" dist="38100" dir="2700000" algn="tl">
                    <a:srgbClr val="000000">
                      <a:alpha val="43137"/>
                    </a:srgbClr>
                  </a:outerShdw>
                </a:effectLst>
              </a:rPr>
              <a:t> common </a:t>
            </a:r>
            <a:r>
              <a:rPr lang="en-US" sz="2400" dirty="0"/>
              <a:t>in women with </a:t>
            </a:r>
            <a:r>
              <a:rPr lang="en-US" sz="2400" b="1" u="sng" dirty="0">
                <a:effectLst>
                  <a:outerShdw blurRad="38100" dist="38100" dir="2700000" algn="tl">
                    <a:srgbClr val="000000">
                      <a:alpha val="43137"/>
                    </a:srgbClr>
                  </a:outerShdw>
                </a:effectLst>
              </a:rPr>
              <a:t>advanced</a:t>
            </a:r>
            <a:r>
              <a:rPr lang="en-US" sz="2400" dirty="0"/>
              <a:t> endometriosis</a:t>
            </a:r>
          </a:p>
        </p:txBody>
      </p:sp>
    </p:spTree>
    <p:extLst>
      <p:ext uri="{BB962C8B-B14F-4D97-AF65-F5344CB8AC3E}">
        <p14:creationId xmlns:p14="http://schemas.microsoft.com/office/powerpoint/2010/main" val="2929011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73200" y="2690336"/>
            <a:ext cx="7670800" cy="2246769"/>
          </a:xfrm>
          <a:prstGeom prst="rect">
            <a:avLst/>
          </a:prstGeom>
        </p:spPr>
        <p:txBody>
          <a:bodyPr wrap="square">
            <a:spAutoFit/>
          </a:bodyPr>
          <a:lstStyle/>
          <a:p>
            <a:r>
              <a:rPr lang="en-US" sz="2800" dirty="0"/>
              <a:t>In </a:t>
            </a:r>
            <a:r>
              <a:rPr lang="en-US" sz="2800" dirty="0" smtClean="0"/>
              <a:t>addition </a:t>
            </a:r>
            <a:r>
              <a:rPr lang="en-US" sz="2800" dirty="0"/>
              <a:t>to </a:t>
            </a:r>
            <a:r>
              <a:rPr lang="en-US" sz="2800" b="1" u="sng" dirty="0">
                <a:solidFill>
                  <a:srgbClr val="7030A0"/>
                </a:solidFill>
                <a:effectLst>
                  <a:outerShdw blurRad="38100" dist="38100" dir="2700000" algn="tl">
                    <a:srgbClr val="000000">
                      <a:alpha val="43137"/>
                    </a:srgbClr>
                  </a:outerShdw>
                </a:effectLst>
              </a:rPr>
              <a:t>pain</a:t>
            </a:r>
            <a:r>
              <a:rPr lang="en-US" sz="2800" dirty="0"/>
              <a:t>, </a:t>
            </a:r>
            <a:r>
              <a:rPr lang="en-US" sz="2800" dirty="0" err="1"/>
              <a:t>endometriomas</a:t>
            </a:r>
            <a:r>
              <a:rPr lang="en-US" sz="2800" dirty="0"/>
              <a:t> are associated with a </a:t>
            </a:r>
            <a:r>
              <a:rPr lang="en-US" sz="2800" dirty="0" smtClean="0"/>
              <a:t>number </a:t>
            </a:r>
            <a:r>
              <a:rPr lang="en-US" sz="2800" dirty="0"/>
              <a:t>of </a:t>
            </a:r>
            <a:r>
              <a:rPr lang="en-US" sz="2800" b="1" u="sng" dirty="0">
                <a:solidFill>
                  <a:srgbClr val="7030A0"/>
                </a:solidFill>
                <a:effectLst>
                  <a:outerShdw blurRad="38100" dist="38100" dir="2700000" algn="tl">
                    <a:srgbClr val="000000">
                      <a:alpha val="43137"/>
                    </a:srgbClr>
                  </a:outerShdw>
                </a:effectLst>
              </a:rPr>
              <a:t>adverse reproductive </a:t>
            </a:r>
            <a:r>
              <a:rPr lang="en-US" sz="2800" dirty="0"/>
              <a:t>outcomes, including </a:t>
            </a:r>
            <a:r>
              <a:rPr lang="en-US" sz="2800" b="1" u="sng" dirty="0" smtClean="0">
                <a:effectLst>
                  <a:outerShdw blurRad="38100" dist="38100" dir="2700000" algn="tl">
                    <a:srgbClr val="000000">
                      <a:alpha val="43137"/>
                    </a:srgbClr>
                  </a:outerShdw>
                </a:effectLst>
              </a:rPr>
              <a:t>infertility</a:t>
            </a:r>
            <a:r>
              <a:rPr lang="en-US" sz="2800" dirty="0"/>
              <a:t>, </a:t>
            </a:r>
            <a:r>
              <a:rPr lang="en-US" sz="2800" b="1" u="sng" dirty="0">
                <a:solidFill>
                  <a:srgbClr val="7030A0"/>
                </a:solidFill>
                <a:effectLst>
                  <a:outerShdw blurRad="38100" dist="38100" dir="2700000" algn="tl">
                    <a:srgbClr val="000000">
                      <a:alpha val="43137"/>
                    </a:srgbClr>
                  </a:outerShdw>
                </a:effectLst>
              </a:rPr>
              <a:t>decreased</a:t>
            </a:r>
            <a:r>
              <a:rPr lang="en-US" sz="2800" dirty="0">
                <a:effectLst>
                  <a:outerShdw blurRad="38100" dist="38100" dir="2700000" algn="tl">
                    <a:srgbClr val="000000">
                      <a:alpha val="43137"/>
                    </a:srgbClr>
                  </a:outerShdw>
                </a:effectLst>
              </a:rPr>
              <a:t> </a:t>
            </a:r>
            <a:r>
              <a:rPr lang="en-US" sz="2800" dirty="0"/>
              <a:t>responsiveness to </a:t>
            </a:r>
            <a:r>
              <a:rPr lang="en-US" sz="2800" b="1" u="sng" dirty="0">
                <a:effectLst>
                  <a:outerShdw blurRad="38100" dist="38100" dir="2700000" algn="tl">
                    <a:srgbClr val="000000">
                      <a:alpha val="43137"/>
                    </a:srgbClr>
                  </a:outerShdw>
                </a:effectLst>
              </a:rPr>
              <a:t>ovarian </a:t>
            </a:r>
            <a:r>
              <a:rPr lang="en-US" sz="2800" b="1" u="sng" dirty="0" smtClean="0">
                <a:effectLst>
                  <a:outerShdw blurRad="38100" dist="38100" dir="2700000" algn="tl">
                    <a:srgbClr val="000000">
                      <a:alpha val="43137"/>
                    </a:srgbClr>
                  </a:outerShdw>
                </a:effectLst>
              </a:rPr>
              <a:t>stimulation</a:t>
            </a:r>
            <a:r>
              <a:rPr lang="en-US" sz="2800" dirty="0"/>
              <a:t>, </a:t>
            </a:r>
            <a:r>
              <a:rPr lang="en-US" sz="2800" dirty="0" smtClean="0"/>
              <a:t>and </a:t>
            </a:r>
            <a:r>
              <a:rPr lang="en-US" sz="2800" u="sng" dirty="0">
                <a:solidFill>
                  <a:srgbClr val="7030A0"/>
                </a:solidFill>
                <a:effectLst>
                  <a:outerShdw blurRad="38100" dist="38100" dir="2700000" algn="tl">
                    <a:srgbClr val="000000">
                      <a:alpha val="43137"/>
                    </a:srgbClr>
                  </a:outerShdw>
                </a:effectLst>
              </a:rPr>
              <a:t>decreased</a:t>
            </a:r>
            <a:r>
              <a:rPr lang="en-US" sz="2800" dirty="0">
                <a:solidFill>
                  <a:srgbClr val="7030A0"/>
                </a:solidFill>
              </a:rPr>
              <a:t> </a:t>
            </a:r>
            <a:r>
              <a:rPr lang="en-US" sz="2800" dirty="0"/>
              <a:t>rates of </a:t>
            </a:r>
            <a:r>
              <a:rPr lang="en-US" sz="2800" b="1" dirty="0">
                <a:effectLst>
                  <a:outerShdw blurRad="38100" dist="38100" dir="2700000" algn="tl">
                    <a:srgbClr val="000000">
                      <a:alpha val="43137"/>
                    </a:srgbClr>
                  </a:outerShdw>
                </a:effectLst>
              </a:rPr>
              <a:t>fertilization</a:t>
            </a:r>
            <a:r>
              <a:rPr lang="en-US" sz="2800" dirty="0"/>
              <a:t> and </a:t>
            </a:r>
            <a:r>
              <a:rPr lang="en-US" sz="2800" b="1" dirty="0" smtClean="0">
                <a:effectLst>
                  <a:outerShdw blurRad="38100" dist="38100" dir="2700000" algn="tl">
                    <a:srgbClr val="000000">
                      <a:alpha val="43137"/>
                    </a:srgbClr>
                  </a:outerShdw>
                </a:effectLst>
              </a:rPr>
              <a:t>implantation</a:t>
            </a:r>
            <a:endParaRPr lang="en-US" sz="2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329687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55700" y="2551837"/>
            <a:ext cx="7988300" cy="2308324"/>
          </a:xfrm>
          <a:prstGeom prst="rect">
            <a:avLst/>
          </a:prstGeom>
        </p:spPr>
        <p:txBody>
          <a:bodyPr wrap="square">
            <a:spAutoFit/>
          </a:bodyPr>
          <a:lstStyle/>
          <a:p>
            <a:r>
              <a:rPr lang="en-US" sz="2400" dirty="0"/>
              <a:t>To help overcome these problems, surgical treatment of </a:t>
            </a:r>
          </a:p>
          <a:p>
            <a:r>
              <a:rPr lang="en-US" sz="2400" dirty="0"/>
              <a:t>this condition is typically warranted. Unfortunately, </a:t>
            </a:r>
            <a:r>
              <a:rPr lang="en-US" sz="2400" b="1" u="sng" dirty="0" smtClean="0">
                <a:solidFill>
                  <a:srgbClr val="7030A0"/>
                </a:solidFill>
                <a:effectLst>
                  <a:outerShdw blurRad="38100" dist="38100" dir="2700000" algn="tl">
                    <a:srgbClr val="000000">
                      <a:alpha val="43137"/>
                    </a:srgbClr>
                  </a:outerShdw>
                </a:effectLst>
              </a:rPr>
              <a:t>recurrence</a:t>
            </a:r>
            <a:r>
              <a:rPr lang="en-US" sz="2400" dirty="0" smtClean="0">
                <a:solidFill>
                  <a:srgbClr val="7030A0"/>
                </a:solidFill>
                <a:effectLst>
                  <a:outerShdw blurRad="38100" dist="38100" dir="2700000" algn="tl">
                    <a:srgbClr val="000000">
                      <a:alpha val="43137"/>
                    </a:srgbClr>
                  </a:outerShdw>
                </a:effectLst>
              </a:rPr>
              <a:t> </a:t>
            </a:r>
            <a:r>
              <a:rPr lang="en-US" sz="2400" dirty="0"/>
              <a:t>of </a:t>
            </a:r>
            <a:r>
              <a:rPr lang="en-US" sz="2400" dirty="0" err="1"/>
              <a:t>endometrioma</a:t>
            </a:r>
            <a:r>
              <a:rPr lang="en-US" sz="2400" dirty="0"/>
              <a:t> and </a:t>
            </a:r>
            <a:r>
              <a:rPr lang="en-US" sz="2400" b="1" u="sng" dirty="0">
                <a:solidFill>
                  <a:srgbClr val="7030A0"/>
                </a:solidFill>
                <a:effectLst>
                  <a:outerShdw blurRad="38100" dist="38100" dir="2700000" algn="tl">
                    <a:srgbClr val="000000">
                      <a:alpha val="43137"/>
                    </a:srgbClr>
                  </a:outerShdw>
                </a:effectLst>
              </a:rPr>
              <a:t>decreased ovarian reserve </a:t>
            </a:r>
            <a:r>
              <a:rPr lang="en-US" sz="2400" dirty="0" smtClean="0"/>
              <a:t>after </a:t>
            </a:r>
            <a:r>
              <a:rPr lang="en-US" sz="2400" dirty="0"/>
              <a:t>treatment are relatively </a:t>
            </a:r>
            <a:r>
              <a:rPr lang="en-US" sz="2400" b="1" u="sng" dirty="0">
                <a:effectLst>
                  <a:outerShdw blurRad="38100" dist="38100" dir="2700000" algn="tl">
                    <a:srgbClr val="000000">
                      <a:alpha val="43137"/>
                    </a:srgbClr>
                  </a:outerShdw>
                </a:effectLst>
              </a:rPr>
              <a:t>common </a:t>
            </a:r>
            <a:endParaRPr lang="en-US" sz="2400" b="1" u="sng" dirty="0" smtClean="0">
              <a:effectLst>
                <a:outerShdw blurRad="38100" dist="38100" dir="2700000" algn="tl">
                  <a:srgbClr val="000000">
                    <a:alpha val="43137"/>
                  </a:srgbClr>
                </a:outerShdw>
              </a:effectLst>
            </a:endParaRPr>
          </a:p>
          <a:p>
            <a:r>
              <a:rPr lang="en-US" sz="2400" dirty="0" smtClean="0"/>
              <a:t>Perhaps  more </a:t>
            </a:r>
            <a:r>
              <a:rPr lang="en-US" sz="2400" dirty="0"/>
              <a:t>importantly, the optimal surgical approach for </a:t>
            </a:r>
            <a:r>
              <a:rPr lang="en-US" sz="2400" dirty="0" smtClean="0"/>
              <a:t>treating </a:t>
            </a:r>
            <a:r>
              <a:rPr lang="en-US" sz="2400" dirty="0" err="1"/>
              <a:t>endometriomas</a:t>
            </a:r>
            <a:r>
              <a:rPr lang="en-US" sz="2400" dirty="0"/>
              <a:t> has yet to be determined</a:t>
            </a:r>
          </a:p>
        </p:txBody>
      </p:sp>
    </p:spTree>
    <p:extLst>
      <p:ext uri="{BB962C8B-B14F-4D97-AF65-F5344CB8AC3E}">
        <p14:creationId xmlns:p14="http://schemas.microsoft.com/office/powerpoint/2010/main" val="2248365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20800" y="2413338"/>
            <a:ext cx="7823200" cy="2677656"/>
          </a:xfrm>
          <a:prstGeom prst="rect">
            <a:avLst/>
          </a:prstGeom>
        </p:spPr>
        <p:txBody>
          <a:bodyPr wrap="square">
            <a:spAutoFit/>
          </a:bodyPr>
          <a:lstStyle/>
          <a:p>
            <a:r>
              <a:rPr lang="en-US" sz="2400" dirty="0"/>
              <a:t>Of these approaches, </a:t>
            </a:r>
            <a:r>
              <a:rPr lang="en-US" sz="2400" b="1" u="sng" dirty="0">
                <a:solidFill>
                  <a:srgbClr val="7030A0"/>
                </a:solidFill>
                <a:effectLst>
                  <a:outerShdw blurRad="38100" dist="38100" dir="2700000" algn="tl">
                    <a:srgbClr val="000000">
                      <a:alpha val="43137"/>
                    </a:srgbClr>
                  </a:outerShdw>
                </a:effectLst>
              </a:rPr>
              <a:t>cystectomy</a:t>
            </a:r>
            <a:r>
              <a:rPr lang="en-US" sz="2400" dirty="0">
                <a:solidFill>
                  <a:srgbClr val="7030A0"/>
                </a:solidFill>
                <a:effectLst>
                  <a:outerShdw blurRad="38100" dist="38100" dir="2700000" algn="tl">
                    <a:srgbClr val="000000">
                      <a:alpha val="43137"/>
                    </a:srgbClr>
                  </a:outerShdw>
                </a:effectLst>
              </a:rPr>
              <a:t> </a:t>
            </a:r>
            <a:r>
              <a:rPr lang="en-US" sz="2400" dirty="0"/>
              <a:t>is perhaps the </a:t>
            </a:r>
          </a:p>
          <a:p>
            <a:r>
              <a:rPr lang="en-US" sz="2400" b="1" u="sng" dirty="0">
                <a:solidFill>
                  <a:srgbClr val="7030A0"/>
                </a:solidFill>
                <a:effectLst>
                  <a:outerShdw blurRad="38100" dist="38100" dir="2700000" algn="tl">
                    <a:srgbClr val="000000">
                      <a:alpha val="43137"/>
                    </a:srgbClr>
                  </a:outerShdw>
                </a:effectLst>
              </a:rPr>
              <a:t>most widely used</a:t>
            </a:r>
            <a:r>
              <a:rPr lang="en-US" sz="2400" dirty="0"/>
              <a:t>, and has been reported to be associated </a:t>
            </a:r>
          </a:p>
          <a:p>
            <a:r>
              <a:rPr lang="en-US" sz="2400" dirty="0"/>
              <a:t>with relatively </a:t>
            </a:r>
            <a:r>
              <a:rPr lang="en-US" sz="2400" b="1" u="sng" dirty="0">
                <a:effectLst>
                  <a:outerShdw blurRad="38100" dist="38100" dir="2700000" algn="tl">
                    <a:srgbClr val="000000">
                      <a:alpha val="43137"/>
                    </a:srgbClr>
                  </a:outerShdw>
                </a:effectLst>
              </a:rPr>
              <a:t>low rates </a:t>
            </a:r>
            <a:r>
              <a:rPr lang="en-US" sz="2400" dirty="0"/>
              <a:t>of </a:t>
            </a:r>
            <a:r>
              <a:rPr lang="en-US" sz="2400" dirty="0" err="1"/>
              <a:t>endometrioma</a:t>
            </a:r>
            <a:r>
              <a:rPr lang="en-US" sz="2400" dirty="0"/>
              <a:t> </a:t>
            </a:r>
            <a:r>
              <a:rPr lang="en-US" sz="2400" b="1" u="sng" dirty="0">
                <a:effectLst>
                  <a:outerShdw blurRad="38100" dist="38100" dir="2700000" algn="tl">
                    <a:srgbClr val="000000">
                      <a:alpha val="43137"/>
                    </a:srgbClr>
                  </a:outerShdw>
                </a:effectLst>
              </a:rPr>
              <a:t>recurrence</a:t>
            </a:r>
            <a:r>
              <a:rPr lang="en-US" sz="2400" dirty="0"/>
              <a:t>, </a:t>
            </a:r>
            <a:endParaRPr lang="en-US" sz="2400" dirty="0" smtClean="0"/>
          </a:p>
          <a:p>
            <a:r>
              <a:rPr lang="en-US" sz="2400" b="1" dirty="0" smtClean="0">
                <a:effectLst>
                  <a:outerShdw blurRad="38100" dist="38100" dir="2700000" algn="tl">
                    <a:srgbClr val="000000">
                      <a:alpha val="43137"/>
                    </a:srgbClr>
                  </a:outerShdw>
                </a:effectLst>
              </a:rPr>
              <a:t>re-operation</a:t>
            </a:r>
            <a:r>
              <a:rPr lang="en-US" sz="2400" dirty="0"/>
              <a:t>, and </a:t>
            </a:r>
            <a:r>
              <a:rPr lang="en-US" sz="2400" b="1" u="sng" dirty="0">
                <a:effectLst>
                  <a:outerShdw blurRad="38100" dist="38100" dir="2700000" algn="tl">
                    <a:srgbClr val="000000">
                      <a:alpha val="43137"/>
                    </a:srgbClr>
                  </a:outerShdw>
                </a:effectLst>
              </a:rPr>
              <a:t>increased rates of pregnancy </a:t>
            </a:r>
            <a:endParaRPr lang="en-US" sz="2400" b="1" u="sng" dirty="0" smtClean="0">
              <a:effectLst>
                <a:outerShdw blurRad="38100" dist="38100" dir="2700000" algn="tl">
                  <a:srgbClr val="000000">
                    <a:alpha val="43137"/>
                  </a:srgbClr>
                </a:outerShdw>
              </a:effectLst>
            </a:endParaRPr>
          </a:p>
          <a:p>
            <a:r>
              <a:rPr lang="en-US" sz="2400" dirty="0" smtClean="0"/>
              <a:t>However</a:t>
            </a:r>
            <a:r>
              <a:rPr lang="en-US" sz="2400" dirty="0"/>
              <a:t>, this approach does </a:t>
            </a:r>
            <a:r>
              <a:rPr lang="en-US" sz="2400" b="1" dirty="0">
                <a:solidFill>
                  <a:srgbClr val="C00000"/>
                </a:solidFill>
                <a:effectLst>
                  <a:outerShdw blurRad="38100" dist="38100" dir="2700000" algn="tl">
                    <a:srgbClr val="000000">
                      <a:alpha val="43137"/>
                    </a:srgbClr>
                  </a:outerShdw>
                </a:effectLst>
              </a:rPr>
              <a:t>involve the removal of normal </a:t>
            </a:r>
          </a:p>
          <a:p>
            <a:r>
              <a:rPr lang="en-US" sz="2400" b="1" dirty="0">
                <a:solidFill>
                  <a:srgbClr val="C00000"/>
                </a:solidFill>
                <a:effectLst>
                  <a:outerShdw blurRad="38100" dist="38100" dir="2700000" algn="tl">
                    <a:srgbClr val="000000">
                      <a:alpha val="43137"/>
                    </a:srgbClr>
                  </a:outerShdw>
                </a:effectLst>
              </a:rPr>
              <a:t>ovarian tissue</a:t>
            </a:r>
            <a:r>
              <a:rPr lang="en-US" sz="2400" dirty="0"/>
              <a:t>, and thus has the potential to </a:t>
            </a:r>
            <a:r>
              <a:rPr lang="en-US" sz="2400" b="1" dirty="0">
                <a:solidFill>
                  <a:srgbClr val="C00000"/>
                </a:solidFill>
                <a:effectLst>
                  <a:outerShdw blurRad="38100" dist="38100" dir="2700000" algn="tl">
                    <a:srgbClr val="000000">
                      <a:alpha val="43137"/>
                    </a:srgbClr>
                  </a:outerShdw>
                </a:effectLst>
              </a:rPr>
              <a:t>result in </a:t>
            </a:r>
            <a:r>
              <a:rPr lang="en-US" sz="2400" b="1" dirty="0" smtClean="0">
                <a:solidFill>
                  <a:srgbClr val="C00000"/>
                </a:solidFill>
                <a:effectLst>
                  <a:outerShdw blurRad="38100" dist="38100" dir="2700000" algn="tl">
                    <a:srgbClr val="000000">
                      <a:alpha val="43137"/>
                    </a:srgbClr>
                  </a:outerShdw>
                </a:effectLst>
              </a:rPr>
              <a:t>decreased </a:t>
            </a:r>
            <a:r>
              <a:rPr lang="en-US" sz="2400" b="1" dirty="0">
                <a:solidFill>
                  <a:srgbClr val="C00000"/>
                </a:solidFill>
                <a:effectLst>
                  <a:outerShdw blurRad="38100" dist="38100" dir="2700000" algn="tl">
                    <a:srgbClr val="000000">
                      <a:alpha val="43137"/>
                    </a:srgbClr>
                  </a:outerShdw>
                </a:effectLst>
              </a:rPr>
              <a:t>ovarian reserve</a:t>
            </a:r>
          </a:p>
        </p:txBody>
      </p:sp>
    </p:spTree>
    <p:extLst>
      <p:ext uri="{BB962C8B-B14F-4D97-AF65-F5344CB8AC3E}">
        <p14:creationId xmlns:p14="http://schemas.microsoft.com/office/powerpoint/2010/main" val="33332746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371475"/>
          </a:xfrm>
        </p:spPr>
        <p:txBody>
          <a:bodyPr>
            <a:normAutofit fontScale="90000"/>
          </a:bodyPr>
          <a:lstStyle/>
          <a:p>
            <a:endParaRPr lang="en-US" dirty="0"/>
          </a:p>
        </p:txBody>
      </p:sp>
      <p:sp>
        <p:nvSpPr>
          <p:cNvPr id="3" name="Content Placeholder 2"/>
          <p:cNvSpPr>
            <a:spLocks noGrp="1"/>
          </p:cNvSpPr>
          <p:nvPr>
            <p:ph idx="1"/>
          </p:nvPr>
        </p:nvSpPr>
        <p:spPr>
          <a:xfrm>
            <a:off x="838200" y="1130300"/>
            <a:ext cx="10515600" cy="5046663"/>
          </a:xfrm>
        </p:spPr>
        <p:txBody>
          <a:bodyPr/>
          <a:lstStyle/>
          <a:p>
            <a:endParaRPr lang="en-US" dirty="0" smtClean="0"/>
          </a:p>
          <a:p>
            <a:r>
              <a:rPr lang="en-US" dirty="0" smtClean="0"/>
              <a:t>In </a:t>
            </a:r>
            <a:r>
              <a:rPr lang="en-US" dirty="0"/>
              <a:t>contrast, the </a:t>
            </a:r>
            <a:r>
              <a:rPr lang="en-US" b="1" u="sng" dirty="0">
                <a:solidFill>
                  <a:srgbClr val="C00000"/>
                </a:solidFill>
                <a:effectLst>
                  <a:outerShdw blurRad="38100" dist="38100" dir="2700000" algn="tl">
                    <a:srgbClr val="000000">
                      <a:alpha val="43137"/>
                    </a:srgbClr>
                  </a:outerShdw>
                </a:effectLst>
              </a:rPr>
              <a:t>ablative  laparoscopic approaches</a:t>
            </a:r>
            <a:r>
              <a:rPr lang="en-US" dirty="0"/>
              <a:t>, </a:t>
            </a:r>
            <a:r>
              <a:rPr lang="en-US" b="1" u="sng" dirty="0">
                <a:effectLst>
                  <a:outerShdw blurRad="38100" dist="38100" dir="2700000" algn="tl">
                    <a:srgbClr val="000000">
                      <a:alpha val="43137"/>
                    </a:srgbClr>
                  </a:outerShdw>
                </a:effectLst>
              </a:rPr>
              <a:t>fenestration/coagulation</a:t>
            </a:r>
            <a:r>
              <a:rPr lang="en-US" dirty="0"/>
              <a:t> and </a:t>
            </a:r>
            <a:r>
              <a:rPr lang="en-US" b="1" u="sng" dirty="0">
                <a:effectLst>
                  <a:outerShdw blurRad="38100" dist="38100" dir="2700000" algn="tl">
                    <a:srgbClr val="000000">
                      <a:alpha val="43137"/>
                    </a:srgbClr>
                  </a:outerShdw>
                </a:effectLst>
              </a:rPr>
              <a:t>laser vaporization</a:t>
            </a:r>
            <a:r>
              <a:rPr lang="en-US" dirty="0"/>
              <a:t>, appear to be associated with </a:t>
            </a:r>
            <a:r>
              <a:rPr lang="en-US" b="1" dirty="0">
                <a:solidFill>
                  <a:srgbClr val="7030A0"/>
                </a:solidFill>
                <a:effectLst>
                  <a:outerShdw blurRad="38100" dist="38100" dir="2700000" algn="tl">
                    <a:srgbClr val="000000">
                      <a:alpha val="43137"/>
                    </a:srgbClr>
                  </a:outerShdw>
                </a:effectLst>
              </a:rPr>
              <a:t>higher rates</a:t>
            </a:r>
            <a:r>
              <a:rPr lang="en-US" dirty="0"/>
              <a:t> of </a:t>
            </a:r>
            <a:r>
              <a:rPr lang="en-US" dirty="0" err="1"/>
              <a:t>endometrioma</a:t>
            </a:r>
            <a:r>
              <a:rPr lang="en-US" dirty="0"/>
              <a:t> </a:t>
            </a:r>
            <a:r>
              <a:rPr lang="en-US" b="1" dirty="0">
                <a:solidFill>
                  <a:srgbClr val="7030A0"/>
                </a:solidFill>
                <a:effectLst>
                  <a:outerShdw blurRad="38100" dist="38100" dir="2700000" algn="tl">
                    <a:srgbClr val="000000">
                      <a:alpha val="43137"/>
                    </a:srgbClr>
                  </a:outerShdw>
                </a:effectLst>
              </a:rPr>
              <a:t>recurrence</a:t>
            </a:r>
            <a:r>
              <a:rPr lang="en-US" dirty="0">
                <a:solidFill>
                  <a:srgbClr val="7030A0"/>
                </a:solidFill>
              </a:rPr>
              <a:t> </a:t>
            </a:r>
            <a:r>
              <a:rPr lang="en-US" dirty="0"/>
              <a:t>and </a:t>
            </a:r>
            <a:r>
              <a:rPr lang="en-US" b="1" dirty="0">
                <a:solidFill>
                  <a:srgbClr val="7030A0"/>
                </a:solidFill>
                <a:effectLst>
                  <a:outerShdw blurRad="38100" dist="38100" dir="2700000" algn="tl">
                    <a:srgbClr val="000000">
                      <a:alpha val="43137"/>
                    </a:srgbClr>
                  </a:outerShdw>
                </a:effectLst>
              </a:rPr>
              <a:t>lower rates </a:t>
            </a:r>
            <a:r>
              <a:rPr lang="en-US" dirty="0"/>
              <a:t>of </a:t>
            </a:r>
            <a:r>
              <a:rPr lang="en-US" b="1" dirty="0">
                <a:solidFill>
                  <a:srgbClr val="7030A0"/>
                </a:solidFill>
                <a:effectLst>
                  <a:outerShdw blurRad="38100" dist="38100" dir="2700000" algn="tl">
                    <a:srgbClr val="000000">
                      <a:alpha val="43137"/>
                    </a:srgbClr>
                  </a:outerShdw>
                </a:effectLst>
              </a:rPr>
              <a:t>pregnancy</a:t>
            </a:r>
            <a:r>
              <a:rPr lang="en-US" dirty="0">
                <a:effectLst>
                  <a:outerShdw blurRad="38100" dist="38100" dir="2700000" algn="tl">
                    <a:srgbClr val="000000">
                      <a:alpha val="43137"/>
                    </a:srgbClr>
                  </a:outerShdw>
                </a:effectLst>
              </a:rPr>
              <a:t> </a:t>
            </a:r>
            <a:r>
              <a:rPr lang="en-US" b="1" u="sng" dirty="0">
                <a:effectLst>
                  <a:outerShdw blurRad="38100" dist="38100" dir="2700000" algn="tl">
                    <a:srgbClr val="000000">
                      <a:alpha val="43137"/>
                    </a:srgbClr>
                  </a:outerShdw>
                </a:effectLst>
              </a:rPr>
              <a:t>compared with cystectomy  </a:t>
            </a:r>
          </a:p>
          <a:p>
            <a:r>
              <a:rPr lang="en-US" dirty="0"/>
              <a:t>There is evidence, however, that these approaches do seem to </a:t>
            </a:r>
            <a:r>
              <a:rPr lang="en-US" b="1" u="sng" dirty="0">
                <a:effectLst>
                  <a:outerShdw blurRad="38100" dist="38100" dir="2700000" algn="tl">
                    <a:srgbClr val="000000">
                      <a:alpha val="43137"/>
                    </a:srgbClr>
                  </a:outerShdw>
                </a:effectLst>
              </a:rPr>
              <a:t>offer better protection of ovarian reserve than cystectomy</a:t>
            </a:r>
          </a:p>
          <a:p>
            <a:endParaRPr lang="en-US" dirty="0"/>
          </a:p>
        </p:txBody>
      </p:sp>
      <p:pic>
        <p:nvPicPr>
          <p:cNvPr id="1026" name="Picture 2" descr="C:\Users\MEHDI\Desktop\Treatment-of-endometriosis-03-6sbvlwns2vx5v41f3vh6ha1bz34auny30rq6mnbz6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4305300"/>
            <a:ext cx="5613400" cy="238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13287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9315" y="2551837"/>
            <a:ext cx="10072914" cy="3416320"/>
          </a:xfrm>
          <a:prstGeom prst="rect">
            <a:avLst/>
          </a:prstGeom>
        </p:spPr>
        <p:txBody>
          <a:bodyPr wrap="square">
            <a:spAutoFit/>
          </a:bodyPr>
          <a:lstStyle/>
          <a:p>
            <a:r>
              <a:rPr lang="en-US" b="1" u="sng" dirty="0">
                <a:solidFill>
                  <a:schemeClr val="accent2">
                    <a:lumMod val="75000"/>
                  </a:schemeClr>
                </a:solidFill>
                <a:effectLst>
                  <a:outerShdw blurRad="38100" dist="38100" dir="2700000" algn="tl">
                    <a:srgbClr val="000000">
                      <a:alpha val="43137"/>
                    </a:srgbClr>
                  </a:outerShdw>
                </a:effectLst>
              </a:rPr>
              <a:t>A prospective, randomized </a:t>
            </a:r>
            <a:r>
              <a:rPr lang="en-US" b="1" u="sng" dirty="0" smtClean="0">
                <a:solidFill>
                  <a:schemeClr val="accent2">
                    <a:lumMod val="75000"/>
                  </a:schemeClr>
                </a:solidFill>
                <a:effectLst>
                  <a:outerShdw blurRad="38100" dist="38100" dir="2700000" algn="tl">
                    <a:srgbClr val="000000">
                      <a:alpha val="43137"/>
                    </a:srgbClr>
                  </a:outerShdw>
                </a:effectLst>
              </a:rPr>
              <a:t>study comparing </a:t>
            </a:r>
            <a:r>
              <a:rPr lang="en-US" b="1" u="sng" dirty="0">
                <a:solidFill>
                  <a:schemeClr val="accent2">
                    <a:lumMod val="75000"/>
                  </a:schemeClr>
                </a:solidFill>
                <a:effectLst>
                  <a:outerShdw blurRad="38100" dist="38100" dir="2700000" algn="tl">
                    <a:srgbClr val="000000">
                      <a:alpha val="43137"/>
                    </a:srgbClr>
                  </a:outerShdw>
                </a:effectLst>
              </a:rPr>
              <a:t>laparoscopic </a:t>
            </a:r>
            <a:r>
              <a:rPr lang="en-US" b="1" u="sng" dirty="0" smtClean="0">
                <a:solidFill>
                  <a:schemeClr val="accent2">
                    <a:lumMod val="75000"/>
                  </a:schemeClr>
                </a:solidFill>
                <a:effectLst>
                  <a:outerShdw blurRad="38100" dist="38100" dir="2700000" algn="tl">
                    <a:srgbClr val="000000">
                      <a:alpha val="43137"/>
                    </a:srgbClr>
                  </a:outerShdw>
                </a:effectLst>
              </a:rPr>
              <a:t>ovarian cystectomy </a:t>
            </a:r>
            <a:r>
              <a:rPr lang="en-US" b="1" u="sng" dirty="0">
                <a:solidFill>
                  <a:schemeClr val="accent2">
                    <a:lumMod val="75000"/>
                  </a:schemeClr>
                </a:solidFill>
                <a:effectLst>
                  <a:outerShdw blurRad="38100" dist="38100" dir="2700000" algn="tl">
                    <a:srgbClr val="000000">
                      <a:alpha val="43137"/>
                    </a:srgbClr>
                  </a:outerShdw>
                </a:effectLst>
              </a:rPr>
              <a:t>versus fenestration </a:t>
            </a:r>
            <a:r>
              <a:rPr lang="en-US" b="1" u="sng" dirty="0" smtClean="0">
                <a:solidFill>
                  <a:schemeClr val="accent2">
                    <a:lumMod val="75000"/>
                  </a:schemeClr>
                </a:solidFill>
                <a:effectLst>
                  <a:outerShdw blurRad="38100" dist="38100" dir="2700000" algn="tl">
                    <a:srgbClr val="000000">
                      <a:alpha val="43137"/>
                    </a:srgbClr>
                  </a:outerShdw>
                </a:effectLst>
              </a:rPr>
              <a:t>and coagulation </a:t>
            </a:r>
            <a:r>
              <a:rPr lang="en-US" b="1" u="sng" dirty="0">
                <a:solidFill>
                  <a:schemeClr val="accent2">
                    <a:lumMod val="75000"/>
                  </a:schemeClr>
                </a:solidFill>
                <a:effectLst>
                  <a:outerShdw blurRad="38100" dist="38100" dir="2700000" algn="tl">
                    <a:srgbClr val="000000">
                      <a:alpha val="43137"/>
                    </a:srgbClr>
                  </a:outerShdw>
                </a:effectLst>
              </a:rPr>
              <a:t>in patients </a:t>
            </a:r>
            <a:r>
              <a:rPr lang="en-US" b="1" u="sng" dirty="0" smtClean="0">
                <a:solidFill>
                  <a:schemeClr val="accent2">
                    <a:lumMod val="75000"/>
                  </a:schemeClr>
                </a:solidFill>
                <a:effectLst>
                  <a:outerShdw blurRad="38100" dist="38100" dir="2700000" algn="tl">
                    <a:srgbClr val="000000">
                      <a:alpha val="43137"/>
                    </a:srgbClr>
                  </a:outerShdw>
                </a:effectLst>
              </a:rPr>
              <a:t>with </a:t>
            </a:r>
            <a:r>
              <a:rPr lang="en-US" b="1" u="sng" dirty="0" err="1" smtClean="0">
                <a:solidFill>
                  <a:schemeClr val="accent2">
                    <a:lumMod val="75000"/>
                  </a:schemeClr>
                </a:solidFill>
                <a:effectLst>
                  <a:outerShdw blurRad="38100" dist="38100" dir="2700000" algn="tl">
                    <a:srgbClr val="000000">
                      <a:alpha val="43137"/>
                    </a:srgbClr>
                  </a:outerShdw>
                </a:effectLst>
              </a:rPr>
              <a:t>endometriomas</a:t>
            </a:r>
            <a:endParaRPr lang="en-US" b="1" u="sng" dirty="0">
              <a:solidFill>
                <a:schemeClr val="accent2">
                  <a:lumMod val="75000"/>
                </a:schemeClr>
              </a:solidFill>
              <a:effectLst>
                <a:outerShdw blurRad="38100" dist="38100" dir="2700000" algn="tl">
                  <a:srgbClr val="000000">
                    <a:alpha val="43137"/>
                  </a:srgbClr>
                </a:outerShdw>
              </a:effectLst>
            </a:endParaRPr>
          </a:p>
          <a:p>
            <a:r>
              <a:rPr lang="en-US" b="1" dirty="0" err="1" smtClean="0">
                <a:effectLst>
                  <a:outerShdw blurRad="38100" dist="38100" dir="2700000" algn="tl">
                    <a:srgbClr val="000000">
                      <a:alpha val="43137"/>
                    </a:srgbClr>
                  </a:outerShdw>
                </a:effectLst>
              </a:rPr>
              <a:t>Saeed</a:t>
            </a:r>
            <a:r>
              <a:rPr lang="en-US" b="1" dirty="0" smtClean="0">
                <a:effectLst>
                  <a:outerShdw blurRad="38100" dist="38100" dir="2700000" algn="tl">
                    <a:srgbClr val="000000">
                      <a:alpha val="43137"/>
                    </a:srgbClr>
                  </a:outerShdw>
                </a:effectLst>
              </a:rPr>
              <a:t>  </a:t>
            </a:r>
            <a:r>
              <a:rPr lang="en-US" b="1" dirty="0" err="1">
                <a:effectLst>
                  <a:outerShdw blurRad="38100" dist="38100" dir="2700000" algn="tl">
                    <a:srgbClr val="000000">
                      <a:alpha val="43137"/>
                    </a:srgbClr>
                  </a:outerShdw>
                </a:effectLst>
              </a:rPr>
              <a:t>Alborzi</a:t>
            </a:r>
            <a:r>
              <a:rPr lang="en-US" b="1" dirty="0">
                <a:effectLst>
                  <a:outerShdw blurRad="38100" dist="38100" dir="2700000" algn="tl">
                    <a:srgbClr val="000000">
                      <a:alpha val="43137"/>
                    </a:srgbClr>
                  </a:outerShdw>
                </a:effectLst>
              </a:rPr>
              <a:t>, M.D. </a:t>
            </a:r>
            <a:endParaRPr lang="en-US" b="1" dirty="0" smtClean="0">
              <a:effectLst>
                <a:outerShdw blurRad="38100" dist="38100" dir="2700000" algn="tl">
                  <a:srgbClr val="000000">
                    <a:alpha val="43137"/>
                  </a:srgbClr>
                </a:outerShdw>
              </a:effectLst>
            </a:endParaRPr>
          </a:p>
          <a:p>
            <a:r>
              <a:rPr lang="en-US" b="1" dirty="0" smtClean="0">
                <a:effectLst>
                  <a:outerShdw blurRad="38100" dist="38100" dir="2700000" algn="tl">
                    <a:srgbClr val="000000">
                      <a:alpha val="43137"/>
                    </a:srgbClr>
                  </a:outerShdw>
                </a:effectLst>
              </a:rPr>
              <a:t>FERTILITY </a:t>
            </a:r>
            <a:r>
              <a:rPr lang="en-US" b="1" dirty="0">
                <a:effectLst>
                  <a:outerShdw blurRad="38100" dist="38100" dir="2700000" algn="tl">
                    <a:srgbClr val="000000">
                      <a:alpha val="43137"/>
                    </a:srgbClr>
                  </a:outerShdw>
                </a:effectLst>
              </a:rPr>
              <a:t>AND </a:t>
            </a:r>
            <a:r>
              <a:rPr lang="en-US" b="1" dirty="0" smtClean="0">
                <a:effectLst>
                  <a:outerShdw blurRad="38100" dist="38100" dir="2700000" algn="tl">
                    <a:srgbClr val="000000">
                      <a:alpha val="43137"/>
                    </a:srgbClr>
                  </a:outerShdw>
                </a:effectLst>
              </a:rPr>
              <a:t>STERILITY</a:t>
            </a:r>
            <a:r>
              <a:rPr lang="en-US" b="1" dirty="0">
                <a:effectLst>
                  <a:outerShdw blurRad="38100" dist="38100" dir="2700000" algn="tl">
                    <a:srgbClr val="000000">
                      <a:alpha val="43137"/>
                    </a:srgbClr>
                  </a:outerShdw>
                </a:effectLst>
              </a:rPr>
              <a:t> </a:t>
            </a:r>
            <a:r>
              <a:rPr lang="en-US" b="1" dirty="0" smtClean="0">
                <a:effectLst>
                  <a:outerShdw blurRad="38100" dist="38100" dir="2700000" algn="tl">
                    <a:srgbClr val="000000">
                      <a:alpha val="43137"/>
                    </a:srgbClr>
                  </a:outerShdw>
                </a:effectLst>
              </a:rPr>
              <a:t> VOL</a:t>
            </a:r>
            <a:r>
              <a:rPr lang="en-US" b="1" dirty="0">
                <a:effectLst>
                  <a:outerShdw blurRad="38100" dist="38100" dir="2700000" algn="tl">
                    <a:srgbClr val="000000">
                      <a:alpha val="43137"/>
                    </a:srgbClr>
                  </a:outerShdw>
                </a:effectLst>
              </a:rPr>
              <a:t>. 82, NO. 6, DECEMBER </a:t>
            </a:r>
            <a:r>
              <a:rPr lang="en-US" b="1" dirty="0" smtClean="0">
                <a:effectLst>
                  <a:outerShdw blurRad="38100" dist="38100" dir="2700000" algn="tl">
                    <a:srgbClr val="000000">
                      <a:alpha val="43137"/>
                    </a:srgbClr>
                  </a:outerShdw>
                </a:effectLst>
              </a:rPr>
              <a:t>2004</a:t>
            </a:r>
          </a:p>
          <a:p>
            <a:r>
              <a:rPr lang="en-US" b="1" dirty="0">
                <a:effectLst>
                  <a:outerShdw blurRad="38100" dist="38100" dir="2700000" algn="tl">
                    <a:srgbClr val="000000">
                      <a:alpha val="43137"/>
                    </a:srgbClr>
                  </a:outerShdw>
                </a:effectLst>
              </a:rPr>
              <a:t>Fifty-two patients were studied in group 1 and 48 in group 2. The recurrence of symptoms, </a:t>
            </a:r>
            <a:r>
              <a:rPr lang="en-US" b="1" dirty="0" smtClean="0">
                <a:effectLst>
                  <a:outerShdw blurRad="38100" dist="38100" dir="2700000" algn="tl">
                    <a:srgbClr val="000000">
                      <a:alpha val="43137"/>
                    </a:srgbClr>
                  </a:outerShdw>
                </a:effectLst>
              </a:rPr>
              <a:t>such  as </a:t>
            </a:r>
            <a:r>
              <a:rPr lang="en-US" b="1" dirty="0">
                <a:effectLst>
                  <a:outerShdw blurRad="38100" dist="38100" dir="2700000" algn="tl">
                    <a:srgbClr val="000000">
                      <a:alpha val="43137"/>
                    </a:srgbClr>
                  </a:outerShdw>
                </a:effectLst>
              </a:rPr>
              <a:t>pelvic pain and dysmenorrhea, was 15.8% in group 1 and 56.7% in group 2 after 2 years. The rate </a:t>
            </a:r>
            <a:r>
              <a:rPr lang="en-US" b="1" dirty="0" smtClean="0">
                <a:effectLst>
                  <a:outerShdw blurRad="38100" dist="38100" dir="2700000" algn="tl">
                    <a:srgbClr val="000000">
                      <a:alpha val="43137"/>
                    </a:srgbClr>
                  </a:outerShdw>
                </a:effectLst>
              </a:rPr>
              <a:t>of   reoperation </a:t>
            </a:r>
            <a:r>
              <a:rPr lang="en-US" b="1" dirty="0">
                <a:effectLst>
                  <a:outerShdw blurRad="38100" dist="38100" dir="2700000" algn="tl">
                    <a:srgbClr val="000000">
                      <a:alpha val="43137"/>
                    </a:srgbClr>
                  </a:outerShdw>
                </a:effectLst>
              </a:rPr>
              <a:t>was 5.8% in group 1 and 22.9% in group 2 and these differences were statistically significant. </a:t>
            </a:r>
            <a:r>
              <a:rPr lang="en-US" b="1" dirty="0" smtClean="0">
                <a:effectLst>
                  <a:outerShdw blurRad="38100" dist="38100" dir="2700000" algn="tl">
                    <a:srgbClr val="000000">
                      <a:alpha val="43137"/>
                    </a:srgbClr>
                  </a:outerShdw>
                </a:effectLst>
              </a:rPr>
              <a:t>The cumulative </a:t>
            </a:r>
            <a:r>
              <a:rPr lang="en-US" b="1" dirty="0">
                <a:effectLst>
                  <a:outerShdw blurRad="38100" dist="38100" dir="2700000" algn="tl">
                    <a:srgbClr val="000000">
                      <a:alpha val="43137"/>
                    </a:srgbClr>
                  </a:outerShdw>
                </a:effectLst>
              </a:rPr>
              <a:t>pregnancy rate was significantly higher in group 1 (59.4%) than in group 2 (23.3%) at </a:t>
            </a:r>
            <a:r>
              <a:rPr lang="en-US" b="1" dirty="0" smtClean="0">
                <a:effectLst>
                  <a:outerShdw blurRad="38100" dist="38100" dir="2700000" algn="tl">
                    <a:srgbClr val="000000">
                      <a:alpha val="43137"/>
                    </a:srgbClr>
                  </a:outerShdw>
                </a:effectLst>
              </a:rPr>
              <a:t>1-year follow-up</a:t>
            </a:r>
            <a:r>
              <a:rPr lang="en-US" b="1" dirty="0">
                <a:effectLst>
                  <a:outerShdw blurRad="38100" dist="38100" dir="2700000" algn="tl">
                    <a:srgbClr val="000000">
                      <a:alpha val="43137"/>
                    </a:srgbClr>
                  </a:outerShdw>
                </a:effectLst>
              </a:rPr>
              <a:t>.</a:t>
            </a:r>
          </a:p>
          <a:p>
            <a:r>
              <a:rPr lang="en-US" b="1" u="sng" dirty="0">
                <a:solidFill>
                  <a:srgbClr val="FF0000"/>
                </a:solidFill>
                <a:effectLst>
                  <a:outerShdw blurRad="38100" dist="38100" dir="2700000" algn="tl">
                    <a:srgbClr val="000000">
                      <a:alpha val="43137"/>
                    </a:srgbClr>
                  </a:outerShdw>
                </a:effectLst>
              </a:rPr>
              <a:t>Conclusion(s)</a:t>
            </a:r>
            <a:r>
              <a:rPr lang="en-US" b="1" dirty="0">
                <a:effectLst>
                  <a:outerShdw blurRad="38100" dist="38100" dir="2700000" algn="tl">
                    <a:srgbClr val="000000">
                      <a:alpha val="43137"/>
                    </a:srgbClr>
                  </a:outerShdw>
                </a:effectLst>
              </a:rPr>
              <a:t>:Laparoscopic cystectomy of </a:t>
            </a:r>
            <a:r>
              <a:rPr lang="en-US" b="1" dirty="0" err="1">
                <a:effectLst>
                  <a:outerShdw blurRad="38100" dist="38100" dir="2700000" algn="tl">
                    <a:srgbClr val="000000">
                      <a:alpha val="43137"/>
                    </a:srgbClr>
                  </a:outerShdw>
                </a:effectLst>
              </a:rPr>
              <a:t>endometriomas</a:t>
            </a:r>
            <a:r>
              <a:rPr lang="en-US" b="1" dirty="0">
                <a:effectLst>
                  <a:outerShdw blurRad="38100" dist="38100" dir="2700000" algn="tl">
                    <a:srgbClr val="000000">
                      <a:alpha val="43137"/>
                    </a:srgbClr>
                  </a:outerShdw>
                </a:effectLst>
              </a:rPr>
              <a:t> is a better choice than fenestration and </a:t>
            </a:r>
            <a:r>
              <a:rPr lang="en-US" b="1" dirty="0" smtClean="0">
                <a:effectLst>
                  <a:outerShdw blurRad="38100" dist="38100" dir="2700000" algn="tl">
                    <a:srgbClr val="000000">
                      <a:alpha val="43137"/>
                    </a:srgbClr>
                  </a:outerShdw>
                </a:effectLst>
              </a:rPr>
              <a:t>coagulation </a:t>
            </a:r>
            <a:r>
              <a:rPr lang="en-US" b="1" dirty="0">
                <a:effectLst>
                  <a:outerShdw blurRad="38100" dist="38100" dir="2700000" algn="tl">
                    <a:srgbClr val="000000">
                      <a:alpha val="43137"/>
                    </a:srgbClr>
                  </a:outerShdw>
                </a:effectLst>
              </a:rPr>
              <a:t>because the former technique leads to a lower recurrence of signs and symptoms and a lower rate </a:t>
            </a:r>
            <a:r>
              <a:rPr lang="en-US" b="1" dirty="0" smtClean="0">
                <a:effectLst>
                  <a:outerShdw blurRad="38100" dist="38100" dir="2700000" algn="tl">
                    <a:srgbClr val="000000">
                      <a:alpha val="43137"/>
                    </a:srgbClr>
                  </a:outerShdw>
                </a:effectLst>
              </a:rPr>
              <a:t>of reoperation </a:t>
            </a:r>
            <a:r>
              <a:rPr lang="en-US" b="1" dirty="0">
                <a:effectLst>
                  <a:outerShdw blurRad="38100" dist="38100" dir="2700000" algn="tl">
                    <a:srgbClr val="000000">
                      <a:alpha val="43137"/>
                    </a:srgbClr>
                  </a:outerShdw>
                </a:effectLst>
              </a:rPr>
              <a:t>and a higher cumulative pregnancy rate than the latter.</a:t>
            </a:r>
          </a:p>
        </p:txBody>
      </p:sp>
    </p:spTree>
    <p:extLst>
      <p:ext uri="{BB962C8B-B14F-4D97-AF65-F5344CB8AC3E}">
        <p14:creationId xmlns:p14="http://schemas.microsoft.com/office/powerpoint/2010/main" val="9204554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06500" y="2690336"/>
            <a:ext cx="7937500" cy="2677656"/>
          </a:xfrm>
          <a:prstGeom prst="rect">
            <a:avLst/>
          </a:prstGeom>
        </p:spPr>
        <p:txBody>
          <a:bodyPr wrap="square">
            <a:spAutoFit/>
          </a:bodyPr>
          <a:lstStyle/>
          <a:p>
            <a:r>
              <a:rPr lang="en-US" sz="2400" b="1" u="sng" dirty="0">
                <a:solidFill>
                  <a:srgbClr val="C00000"/>
                </a:solidFill>
                <a:effectLst>
                  <a:outerShdw blurRad="38100" dist="38100" dir="2700000" algn="tl">
                    <a:srgbClr val="000000">
                      <a:alpha val="43137"/>
                    </a:srgbClr>
                  </a:outerShdw>
                </a:effectLst>
              </a:rPr>
              <a:t>Ovarian </a:t>
            </a:r>
            <a:r>
              <a:rPr lang="en-US" sz="2400" b="1" u="sng" dirty="0" err="1">
                <a:solidFill>
                  <a:srgbClr val="C00000"/>
                </a:solidFill>
                <a:effectLst>
                  <a:outerShdw blurRad="38100" dist="38100" dir="2700000" algn="tl">
                    <a:srgbClr val="000000">
                      <a:alpha val="43137"/>
                    </a:srgbClr>
                  </a:outerShdw>
                </a:effectLst>
              </a:rPr>
              <a:t>endometrioma</a:t>
            </a:r>
            <a:r>
              <a:rPr lang="en-US" sz="2400" b="1" u="sng" dirty="0">
                <a:solidFill>
                  <a:srgbClr val="C00000"/>
                </a:solidFill>
                <a:effectLst>
                  <a:outerShdw blurRad="38100" dist="38100" dir="2700000" algn="tl">
                    <a:srgbClr val="000000">
                      <a:alpha val="43137"/>
                    </a:srgbClr>
                  </a:outerShdw>
                </a:effectLst>
              </a:rPr>
              <a:t> ablation using plasma energy</a:t>
            </a:r>
          </a:p>
          <a:p>
            <a:r>
              <a:rPr lang="en-US" sz="2400" b="1" u="sng" dirty="0">
                <a:solidFill>
                  <a:srgbClr val="C00000"/>
                </a:solidFill>
                <a:effectLst>
                  <a:outerShdw blurRad="38100" dist="38100" dir="2700000" algn="tl">
                    <a:srgbClr val="000000">
                      <a:alpha val="43137"/>
                    </a:srgbClr>
                  </a:outerShdw>
                </a:effectLst>
              </a:rPr>
              <a:t>versus cystectomy: a step toward better preservation</a:t>
            </a:r>
          </a:p>
          <a:p>
            <a:r>
              <a:rPr lang="en-US" sz="2400" b="1" u="sng" dirty="0">
                <a:solidFill>
                  <a:srgbClr val="C00000"/>
                </a:solidFill>
                <a:effectLst>
                  <a:outerShdw blurRad="38100" dist="38100" dir="2700000" algn="tl">
                    <a:srgbClr val="000000">
                      <a:alpha val="43137"/>
                    </a:srgbClr>
                  </a:outerShdw>
                </a:effectLst>
              </a:rPr>
              <a:t>of the ovarian parenchyma in women wishing</a:t>
            </a:r>
          </a:p>
          <a:p>
            <a:r>
              <a:rPr lang="en-US" sz="2400" b="1" u="sng" dirty="0">
                <a:solidFill>
                  <a:srgbClr val="C00000"/>
                </a:solidFill>
                <a:effectLst>
                  <a:outerShdw blurRad="38100" dist="38100" dir="2700000" algn="tl">
                    <a:srgbClr val="000000">
                      <a:alpha val="43137"/>
                    </a:srgbClr>
                  </a:outerShdw>
                </a:effectLst>
              </a:rPr>
              <a:t>to conceive</a:t>
            </a:r>
          </a:p>
          <a:p>
            <a:r>
              <a:rPr lang="en-US" sz="2400" b="1" dirty="0">
                <a:effectLst>
                  <a:outerShdw blurRad="38100" dist="38100" dir="2700000" algn="tl">
                    <a:srgbClr val="000000">
                      <a:alpha val="43137"/>
                    </a:srgbClr>
                  </a:outerShdw>
                </a:effectLst>
              </a:rPr>
              <a:t>Horace Roman, M.D. Clermont </a:t>
            </a:r>
            <a:r>
              <a:rPr lang="en-US" sz="2400" b="1" dirty="0" err="1">
                <a:effectLst>
                  <a:outerShdw blurRad="38100" dist="38100" dir="2700000" algn="tl">
                    <a:srgbClr val="000000">
                      <a:alpha val="43137"/>
                    </a:srgbClr>
                  </a:outerShdw>
                </a:effectLst>
              </a:rPr>
              <a:t>Ferrand</a:t>
            </a:r>
            <a:r>
              <a:rPr lang="en-US" sz="2400" b="1" dirty="0">
                <a:effectLst>
                  <a:outerShdw blurRad="38100" dist="38100" dir="2700000" algn="tl">
                    <a:srgbClr val="000000">
                      <a:alpha val="43137"/>
                    </a:srgbClr>
                  </a:outerShdw>
                </a:effectLst>
              </a:rPr>
              <a:t>, </a:t>
            </a:r>
            <a:r>
              <a:rPr lang="en-US" sz="2400" b="1" dirty="0" smtClean="0">
                <a:effectLst>
                  <a:outerShdw blurRad="38100" dist="38100" dir="2700000" algn="tl">
                    <a:srgbClr val="000000">
                      <a:alpha val="43137"/>
                    </a:srgbClr>
                  </a:outerShdw>
                </a:effectLst>
              </a:rPr>
              <a:t>France</a:t>
            </a:r>
          </a:p>
          <a:p>
            <a:r>
              <a:rPr lang="en-US" sz="2400" b="1" dirty="0" err="1">
                <a:effectLst>
                  <a:outerShdw blurRad="38100" dist="38100" dir="2700000" algn="tl">
                    <a:srgbClr val="000000">
                      <a:alpha val="43137"/>
                    </a:srgbClr>
                  </a:outerShdw>
                </a:effectLst>
              </a:rPr>
              <a:t>Fertil</a:t>
            </a:r>
            <a:r>
              <a:rPr lang="en-US" sz="2400" b="1" dirty="0">
                <a:effectLst>
                  <a:outerShdw blurRad="38100" dist="38100" dir="2700000" algn="tl">
                    <a:srgbClr val="000000">
                      <a:alpha val="43137"/>
                    </a:srgbClr>
                  </a:outerShdw>
                </a:effectLst>
              </a:rPr>
              <a:t> Steril</a:t>
            </a:r>
            <a:r>
              <a:rPr lang="en-US" sz="2400" b="1" dirty="0" smtClean="0">
                <a:effectLst>
                  <a:outerShdw blurRad="38100" dist="38100" dir="2700000" algn="tl">
                    <a:srgbClr val="000000">
                      <a:alpha val="43137"/>
                    </a:srgbClr>
                  </a:outerShdw>
                </a:effectLst>
              </a:rPr>
              <a:t>2011</a:t>
            </a:r>
          </a:p>
          <a:p>
            <a:endParaRPr lang="en-US" sz="2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400972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TotalTime>
  <Words>1653</Words>
  <Application>Microsoft Office PowerPoint</Application>
  <PresentationFormat>Widescreen</PresentationFormat>
  <Paragraphs>127</Paragraphs>
  <Slides>25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BlinkMacSystemFont</vt:lpstr>
      <vt:lpstr>Calibri</vt:lpstr>
      <vt:lpstr>Calibri Light</vt:lpstr>
      <vt:lpstr>Times New Roman</vt:lpstr>
      <vt:lpstr>Office Theme</vt:lpstr>
      <vt:lpstr>PowerPoint Presentation</vt:lpstr>
      <vt:lpstr>                                                Laparoscopic endometrioma  surgery  ablation 0f ovarian endometrioma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KEY POINT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Mohsen</dc:creator>
  <cp:lastModifiedBy>Amouzesh</cp:lastModifiedBy>
  <cp:revision>32</cp:revision>
  <dcterms:created xsi:type="dcterms:W3CDTF">2021-12-21T10:40:51Z</dcterms:created>
  <dcterms:modified xsi:type="dcterms:W3CDTF">2022-01-25T10:09:18Z</dcterms:modified>
</cp:coreProperties>
</file>