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5" r:id="rId6"/>
    <p:sldId id="271" r:id="rId7"/>
    <p:sldId id="272" r:id="rId8"/>
    <p:sldId id="273" r:id="rId9"/>
    <p:sldId id="274" r:id="rId10"/>
    <p:sldId id="275" r:id="rId11"/>
    <p:sldId id="276" r:id="rId12"/>
    <p:sldId id="277" r:id="rId13"/>
    <p:sldId id="278" r:id="rId14"/>
    <p:sldId id="279" r:id="rId15"/>
    <p:sldId id="28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52FE92-B541-4651-A1DD-5FFFA0A2B00D}"/>
              </a:ext>
            </a:extLst>
          </p:cNvPr>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a:extLst>
              <a:ext uri="{FF2B5EF4-FFF2-40B4-BE49-F238E27FC236}">
                <a16:creationId xmlns:a16="http://schemas.microsoft.com/office/drawing/2014/main" xmlns="" id="{96A0E7BA-1542-42C7-83A3-4D6B378E41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a:extLst>
              <a:ext uri="{FF2B5EF4-FFF2-40B4-BE49-F238E27FC236}">
                <a16:creationId xmlns:a16="http://schemas.microsoft.com/office/drawing/2014/main" xmlns="" id="{C07B2245-C3D7-46BA-9F55-96B1D10E8EC1}"/>
              </a:ext>
            </a:extLst>
          </p:cNvPr>
          <p:cNvSpPr>
            <a:spLocks noGrp="1"/>
          </p:cNvSpPr>
          <p:nvPr>
            <p:ph type="dt" sz="half" idx="10"/>
          </p:nvPr>
        </p:nvSpPr>
        <p:spPr/>
        <p:txBody>
          <a:bodyPr/>
          <a:lstStyle/>
          <a:p>
            <a:fld id="{A0271E70-4869-4292-8254-25A2E9DEADD5}" type="datetimeFigureOut">
              <a:rPr lang="en-US" smtClean="0"/>
              <a:t>1/7/2022</a:t>
            </a:fld>
            <a:endParaRPr lang="en-US"/>
          </a:p>
        </p:txBody>
      </p:sp>
      <p:sp>
        <p:nvSpPr>
          <p:cNvPr id="5" name="Footer Placeholder 4">
            <a:extLst>
              <a:ext uri="{FF2B5EF4-FFF2-40B4-BE49-F238E27FC236}">
                <a16:creationId xmlns:a16="http://schemas.microsoft.com/office/drawing/2014/main" xmlns="" id="{5947E55F-6401-4233-B3C4-9E2D94A352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0643A83A-300F-4A81-8907-20EADBA305BE}"/>
              </a:ext>
            </a:extLst>
          </p:cNvPr>
          <p:cNvSpPr>
            <a:spLocks noGrp="1"/>
          </p:cNvSpPr>
          <p:nvPr>
            <p:ph type="sldNum" sz="quarter" idx="12"/>
          </p:nvPr>
        </p:nvSpPr>
        <p:spPr/>
        <p:txBody>
          <a:bodyPr/>
          <a:lstStyle/>
          <a:p>
            <a:fld id="{8E4CFE9B-A8A2-44D8-8ECB-EB02CBE80D19}" type="slidenum">
              <a:rPr lang="en-US" smtClean="0"/>
              <a:t>‹#›</a:t>
            </a:fld>
            <a:endParaRPr lang="en-US"/>
          </a:p>
        </p:txBody>
      </p:sp>
    </p:spTree>
    <p:extLst>
      <p:ext uri="{BB962C8B-B14F-4D97-AF65-F5344CB8AC3E}">
        <p14:creationId xmlns:p14="http://schemas.microsoft.com/office/powerpoint/2010/main" val="7839284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AC62FF8-4185-4D13-814D-B8337A632F4D}"/>
              </a:ext>
            </a:extLst>
          </p:cNvPr>
          <p:cNvSpPr>
            <a:spLocks noGrp="1"/>
          </p:cNvSpPr>
          <p:nvPr>
            <p:ph type="title"/>
          </p:nvPr>
        </p:nvSpPr>
        <p:spPr/>
        <p:txBody>
          <a:bodyPr/>
          <a:lstStyle/>
          <a:p>
            <a:r>
              <a:rPr lang="en-US" smtClean="0"/>
              <a:t>Click to edit Master title style</a:t>
            </a:r>
            <a:endParaRPr lang="fa-IR"/>
          </a:p>
        </p:txBody>
      </p:sp>
      <p:sp>
        <p:nvSpPr>
          <p:cNvPr id="3" name="Vertical Text Placeholder 2">
            <a:extLst>
              <a:ext uri="{FF2B5EF4-FFF2-40B4-BE49-F238E27FC236}">
                <a16:creationId xmlns:a16="http://schemas.microsoft.com/office/drawing/2014/main" xmlns="" id="{4CDD74F0-7A6F-4549-BD9B-B74FF263D901}"/>
              </a:ext>
            </a:extLst>
          </p:cNvPr>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a:extLst>
              <a:ext uri="{FF2B5EF4-FFF2-40B4-BE49-F238E27FC236}">
                <a16:creationId xmlns:a16="http://schemas.microsoft.com/office/drawing/2014/main" xmlns="" id="{585862C5-FE54-4400-8EC7-4E0E7E6A86B9}"/>
              </a:ext>
            </a:extLst>
          </p:cNvPr>
          <p:cNvSpPr>
            <a:spLocks noGrp="1"/>
          </p:cNvSpPr>
          <p:nvPr>
            <p:ph type="dt" sz="half" idx="10"/>
          </p:nvPr>
        </p:nvSpPr>
        <p:spPr/>
        <p:txBody>
          <a:bodyPr/>
          <a:lstStyle/>
          <a:p>
            <a:fld id="{A0271E70-4869-4292-8254-25A2E9DEADD5}" type="datetimeFigureOut">
              <a:rPr lang="en-US" smtClean="0"/>
              <a:t>1/7/2022</a:t>
            </a:fld>
            <a:endParaRPr lang="en-US"/>
          </a:p>
        </p:txBody>
      </p:sp>
      <p:sp>
        <p:nvSpPr>
          <p:cNvPr id="5" name="Footer Placeholder 4">
            <a:extLst>
              <a:ext uri="{FF2B5EF4-FFF2-40B4-BE49-F238E27FC236}">
                <a16:creationId xmlns:a16="http://schemas.microsoft.com/office/drawing/2014/main" xmlns="" id="{B1899A29-8CDA-44B2-A3F4-83D09BB028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80E5BB6F-C3FC-4A0A-AC81-33836BDCC040}"/>
              </a:ext>
            </a:extLst>
          </p:cNvPr>
          <p:cNvSpPr>
            <a:spLocks noGrp="1"/>
          </p:cNvSpPr>
          <p:nvPr>
            <p:ph type="sldNum" sz="quarter" idx="12"/>
          </p:nvPr>
        </p:nvSpPr>
        <p:spPr/>
        <p:txBody>
          <a:bodyPr/>
          <a:lstStyle/>
          <a:p>
            <a:fld id="{8E4CFE9B-A8A2-44D8-8ECB-EB02CBE80D19}" type="slidenum">
              <a:rPr lang="en-US" smtClean="0"/>
              <a:t>‹#›</a:t>
            </a:fld>
            <a:endParaRPr lang="en-US"/>
          </a:p>
        </p:txBody>
      </p:sp>
    </p:spTree>
    <p:extLst>
      <p:ext uri="{BB962C8B-B14F-4D97-AF65-F5344CB8AC3E}">
        <p14:creationId xmlns:p14="http://schemas.microsoft.com/office/powerpoint/2010/main" val="26510178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050E4E0A-AAA0-4070-96A0-0F6B6CD3E3D9}"/>
              </a:ext>
            </a:extLst>
          </p:cNvPr>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a:extLst>
              <a:ext uri="{FF2B5EF4-FFF2-40B4-BE49-F238E27FC236}">
                <a16:creationId xmlns:a16="http://schemas.microsoft.com/office/drawing/2014/main" xmlns="" id="{17C036D0-D57A-4B13-B284-4522445CD210}"/>
              </a:ext>
            </a:extLst>
          </p:cNvPr>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a:extLst>
              <a:ext uri="{FF2B5EF4-FFF2-40B4-BE49-F238E27FC236}">
                <a16:creationId xmlns:a16="http://schemas.microsoft.com/office/drawing/2014/main" xmlns="" id="{AE9E4A39-0708-4846-A3D8-2D4468976BD0}"/>
              </a:ext>
            </a:extLst>
          </p:cNvPr>
          <p:cNvSpPr>
            <a:spLocks noGrp="1"/>
          </p:cNvSpPr>
          <p:nvPr>
            <p:ph type="dt" sz="half" idx="10"/>
          </p:nvPr>
        </p:nvSpPr>
        <p:spPr/>
        <p:txBody>
          <a:bodyPr/>
          <a:lstStyle/>
          <a:p>
            <a:fld id="{A0271E70-4869-4292-8254-25A2E9DEADD5}" type="datetimeFigureOut">
              <a:rPr lang="en-US" smtClean="0"/>
              <a:t>1/7/2022</a:t>
            </a:fld>
            <a:endParaRPr lang="en-US"/>
          </a:p>
        </p:txBody>
      </p:sp>
      <p:sp>
        <p:nvSpPr>
          <p:cNvPr id="5" name="Footer Placeholder 4">
            <a:extLst>
              <a:ext uri="{FF2B5EF4-FFF2-40B4-BE49-F238E27FC236}">
                <a16:creationId xmlns:a16="http://schemas.microsoft.com/office/drawing/2014/main" xmlns="" id="{F90536DC-49E2-437E-AC35-16EA7A2425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C9D80281-FAA9-4A33-92A0-4278F7CDB5BD}"/>
              </a:ext>
            </a:extLst>
          </p:cNvPr>
          <p:cNvSpPr>
            <a:spLocks noGrp="1"/>
          </p:cNvSpPr>
          <p:nvPr>
            <p:ph type="sldNum" sz="quarter" idx="12"/>
          </p:nvPr>
        </p:nvSpPr>
        <p:spPr/>
        <p:txBody>
          <a:bodyPr/>
          <a:lstStyle/>
          <a:p>
            <a:fld id="{8E4CFE9B-A8A2-44D8-8ECB-EB02CBE80D19}" type="slidenum">
              <a:rPr lang="en-US" smtClean="0"/>
              <a:t>‹#›</a:t>
            </a:fld>
            <a:endParaRPr lang="en-US"/>
          </a:p>
        </p:txBody>
      </p:sp>
    </p:spTree>
    <p:extLst>
      <p:ext uri="{BB962C8B-B14F-4D97-AF65-F5344CB8AC3E}">
        <p14:creationId xmlns:p14="http://schemas.microsoft.com/office/powerpoint/2010/main" val="3286505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AD64CF3-2919-40DC-98FE-F4EB5A9AB420}"/>
              </a:ext>
            </a:extLst>
          </p:cNvPr>
          <p:cNvSpPr>
            <a:spLocks noGrp="1"/>
          </p:cNvSpPr>
          <p:nvPr>
            <p:ph type="title"/>
          </p:nvPr>
        </p:nvSpPr>
        <p:spPr/>
        <p:txBody>
          <a:bodyPr/>
          <a:lstStyle/>
          <a:p>
            <a:r>
              <a:rPr lang="en-US" smtClean="0"/>
              <a:t>Click to edit Master title style</a:t>
            </a:r>
            <a:endParaRPr lang="fa-IR"/>
          </a:p>
        </p:txBody>
      </p:sp>
      <p:sp>
        <p:nvSpPr>
          <p:cNvPr id="3" name="Content Placeholder 2">
            <a:extLst>
              <a:ext uri="{FF2B5EF4-FFF2-40B4-BE49-F238E27FC236}">
                <a16:creationId xmlns:a16="http://schemas.microsoft.com/office/drawing/2014/main" xmlns="" id="{29D8D09D-BDB3-4023-980D-4D272F7E34A8}"/>
              </a:ext>
            </a:extLst>
          </p:cNvPr>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a:extLst>
              <a:ext uri="{FF2B5EF4-FFF2-40B4-BE49-F238E27FC236}">
                <a16:creationId xmlns:a16="http://schemas.microsoft.com/office/drawing/2014/main" xmlns="" id="{587FC823-5271-4FAF-B63C-925D0332F394}"/>
              </a:ext>
            </a:extLst>
          </p:cNvPr>
          <p:cNvSpPr>
            <a:spLocks noGrp="1"/>
          </p:cNvSpPr>
          <p:nvPr>
            <p:ph type="dt" sz="half" idx="10"/>
          </p:nvPr>
        </p:nvSpPr>
        <p:spPr/>
        <p:txBody>
          <a:bodyPr/>
          <a:lstStyle/>
          <a:p>
            <a:fld id="{A0271E70-4869-4292-8254-25A2E9DEADD5}" type="datetimeFigureOut">
              <a:rPr lang="en-US" smtClean="0"/>
              <a:t>1/7/2022</a:t>
            </a:fld>
            <a:endParaRPr lang="en-US"/>
          </a:p>
        </p:txBody>
      </p:sp>
      <p:sp>
        <p:nvSpPr>
          <p:cNvPr id="5" name="Footer Placeholder 4">
            <a:extLst>
              <a:ext uri="{FF2B5EF4-FFF2-40B4-BE49-F238E27FC236}">
                <a16:creationId xmlns:a16="http://schemas.microsoft.com/office/drawing/2014/main" xmlns="" id="{FEE107A7-DC9A-4658-BAC1-DB102558D1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92301712-58EF-454C-8ED8-96AA9ED4D2AF}"/>
              </a:ext>
            </a:extLst>
          </p:cNvPr>
          <p:cNvSpPr>
            <a:spLocks noGrp="1"/>
          </p:cNvSpPr>
          <p:nvPr>
            <p:ph type="sldNum" sz="quarter" idx="12"/>
          </p:nvPr>
        </p:nvSpPr>
        <p:spPr/>
        <p:txBody>
          <a:bodyPr/>
          <a:lstStyle/>
          <a:p>
            <a:fld id="{8E4CFE9B-A8A2-44D8-8ECB-EB02CBE80D19}" type="slidenum">
              <a:rPr lang="en-US" smtClean="0"/>
              <a:t>‹#›</a:t>
            </a:fld>
            <a:endParaRPr lang="en-US"/>
          </a:p>
        </p:txBody>
      </p:sp>
    </p:spTree>
    <p:extLst>
      <p:ext uri="{BB962C8B-B14F-4D97-AF65-F5344CB8AC3E}">
        <p14:creationId xmlns:p14="http://schemas.microsoft.com/office/powerpoint/2010/main" val="21828658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A2DFC79-1380-4E56-B7F8-069939DF8281}"/>
              </a:ext>
            </a:extLst>
          </p:cNvPr>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a:extLst>
              <a:ext uri="{FF2B5EF4-FFF2-40B4-BE49-F238E27FC236}">
                <a16:creationId xmlns:a16="http://schemas.microsoft.com/office/drawing/2014/main" xmlns="" id="{CF7C86C7-34C3-4F1D-AD03-E56756CE608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a:extLst>
              <a:ext uri="{FF2B5EF4-FFF2-40B4-BE49-F238E27FC236}">
                <a16:creationId xmlns:a16="http://schemas.microsoft.com/office/drawing/2014/main" xmlns="" id="{E4073089-1AC7-4F38-A934-168813AA26E7}"/>
              </a:ext>
            </a:extLst>
          </p:cNvPr>
          <p:cNvSpPr>
            <a:spLocks noGrp="1"/>
          </p:cNvSpPr>
          <p:nvPr>
            <p:ph type="dt" sz="half" idx="10"/>
          </p:nvPr>
        </p:nvSpPr>
        <p:spPr/>
        <p:txBody>
          <a:bodyPr/>
          <a:lstStyle/>
          <a:p>
            <a:fld id="{A0271E70-4869-4292-8254-25A2E9DEADD5}" type="datetimeFigureOut">
              <a:rPr lang="en-US" smtClean="0"/>
              <a:t>1/7/2022</a:t>
            </a:fld>
            <a:endParaRPr lang="en-US"/>
          </a:p>
        </p:txBody>
      </p:sp>
      <p:sp>
        <p:nvSpPr>
          <p:cNvPr id="5" name="Footer Placeholder 4">
            <a:extLst>
              <a:ext uri="{FF2B5EF4-FFF2-40B4-BE49-F238E27FC236}">
                <a16:creationId xmlns:a16="http://schemas.microsoft.com/office/drawing/2014/main" xmlns="" id="{A1C257B3-0C54-497D-B92E-2732C3EA03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67BE80C4-C3FC-416A-BA05-44C1157E9D81}"/>
              </a:ext>
            </a:extLst>
          </p:cNvPr>
          <p:cNvSpPr>
            <a:spLocks noGrp="1"/>
          </p:cNvSpPr>
          <p:nvPr>
            <p:ph type="sldNum" sz="quarter" idx="12"/>
          </p:nvPr>
        </p:nvSpPr>
        <p:spPr/>
        <p:txBody>
          <a:bodyPr/>
          <a:lstStyle/>
          <a:p>
            <a:fld id="{8E4CFE9B-A8A2-44D8-8ECB-EB02CBE80D19}" type="slidenum">
              <a:rPr lang="en-US" smtClean="0"/>
              <a:t>‹#›</a:t>
            </a:fld>
            <a:endParaRPr lang="en-US"/>
          </a:p>
        </p:txBody>
      </p:sp>
    </p:spTree>
    <p:extLst>
      <p:ext uri="{BB962C8B-B14F-4D97-AF65-F5344CB8AC3E}">
        <p14:creationId xmlns:p14="http://schemas.microsoft.com/office/powerpoint/2010/main" val="31922220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45E67D2-A5EC-4738-BC85-D83EA262C01A}"/>
              </a:ext>
            </a:extLst>
          </p:cNvPr>
          <p:cNvSpPr>
            <a:spLocks noGrp="1"/>
          </p:cNvSpPr>
          <p:nvPr>
            <p:ph type="title"/>
          </p:nvPr>
        </p:nvSpPr>
        <p:spPr/>
        <p:txBody>
          <a:bodyPr/>
          <a:lstStyle/>
          <a:p>
            <a:r>
              <a:rPr lang="en-US" smtClean="0"/>
              <a:t>Click to edit Master title style</a:t>
            </a:r>
            <a:endParaRPr lang="fa-IR"/>
          </a:p>
        </p:txBody>
      </p:sp>
      <p:sp>
        <p:nvSpPr>
          <p:cNvPr id="3" name="Content Placeholder 2">
            <a:extLst>
              <a:ext uri="{FF2B5EF4-FFF2-40B4-BE49-F238E27FC236}">
                <a16:creationId xmlns:a16="http://schemas.microsoft.com/office/drawing/2014/main" xmlns="" id="{90140684-592B-4F8A-83A2-FFD966AA130F}"/>
              </a:ext>
            </a:extLst>
          </p:cNvPr>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a:extLst>
              <a:ext uri="{FF2B5EF4-FFF2-40B4-BE49-F238E27FC236}">
                <a16:creationId xmlns:a16="http://schemas.microsoft.com/office/drawing/2014/main" xmlns="" id="{E4183F66-2C67-4A6C-A0AB-96496C061B70}"/>
              </a:ext>
            </a:extLst>
          </p:cNvPr>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a:extLst>
              <a:ext uri="{FF2B5EF4-FFF2-40B4-BE49-F238E27FC236}">
                <a16:creationId xmlns:a16="http://schemas.microsoft.com/office/drawing/2014/main" xmlns="" id="{2EDFB1EF-24FE-4833-8E78-6FD3D47401CD}"/>
              </a:ext>
            </a:extLst>
          </p:cNvPr>
          <p:cNvSpPr>
            <a:spLocks noGrp="1"/>
          </p:cNvSpPr>
          <p:nvPr>
            <p:ph type="dt" sz="half" idx="10"/>
          </p:nvPr>
        </p:nvSpPr>
        <p:spPr/>
        <p:txBody>
          <a:bodyPr/>
          <a:lstStyle/>
          <a:p>
            <a:fld id="{A0271E70-4869-4292-8254-25A2E9DEADD5}" type="datetimeFigureOut">
              <a:rPr lang="en-US" smtClean="0"/>
              <a:t>1/7/2022</a:t>
            </a:fld>
            <a:endParaRPr lang="en-US"/>
          </a:p>
        </p:txBody>
      </p:sp>
      <p:sp>
        <p:nvSpPr>
          <p:cNvPr id="6" name="Footer Placeholder 5">
            <a:extLst>
              <a:ext uri="{FF2B5EF4-FFF2-40B4-BE49-F238E27FC236}">
                <a16:creationId xmlns:a16="http://schemas.microsoft.com/office/drawing/2014/main" xmlns="" id="{DDC79A77-0078-439D-8ACA-B0E27602C4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A0FE6E69-83D0-409E-9805-5BF4CF43BF0D}"/>
              </a:ext>
            </a:extLst>
          </p:cNvPr>
          <p:cNvSpPr>
            <a:spLocks noGrp="1"/>
          </p:cNvSpPr>
          <p:nvPr>
            <p:ph type="sldNum" sz="quarter" idx="12"/>
          </p:nvPr>
        </p:nvSpPr>
        <p:spPr/>
        <p:txBody>
          <a:bodyPr/>
          <a:lstStyle/>
          <a:p>
            <a:fld id="{8E4CFE9B-A8A2-44D8-8ECB-EB02CBE80D19}" type="slidenum">
              <a:rPr lang="en-US" smtClean="0"/>
              <a:t>‹#›</a:t>
            </a:fld>
            <a:endParaRPr lang="en-US"/>
          </a:p>
        </p:txBody>
      </p:sp>
    </p:spTree>
    <p:extLst>
      <p:ext uri="{BB962C8B-B14F-4D97-AF65-F5344CB8AC3E}">
        <p14:creationId xmlns:p14="http://schemas.microsoft.com/office/powerpoint/2010/main" val="20256034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99E3807-9531-430C-ABBB-E847E1ECE2A0}"/>
              </a:ext>
            </a:extLst>
          </p:cNvPr>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a:extLst>
              <a:ext uri="{FF2B5EF4-FFF2-40B4-BE49-F238E27FC236}">
                <a16:creationId xmlns:a16="http://schemas.microsoft.com/office/drawing/2014/main" xmlns="" id="{E56B4A5D-5C9E-4F94-8F69-CA0B64893A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a:extLst>
              <a:ext uri="{FF2B5EF4-FFF2-40B4-BE49-F238E27FC236}">
                <a16:creationId xmlns:a16="http://schemas.microsoft.com/office/drawing/2014/main" xmlns="" id="{7D6F0A23-17B0-4E7D-9C9A-D2EB25FBFC73}"/>
              </a:ext>
            </a:extLst>
          </p:cNvPr>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a:extLst>
              <a:ext uri="{FF2B5EF4-FFF2-40B4-BE49-F238E27FC236}">
                <a16:creationId xmlns:a16="http://schemas.microsoft.com/office/drawing/2014/main" xmlns="" id="{0F48B50B-6812-44D6-BFC7-2B2068A08D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a:extLst>
              <a:ext uri="{FF2B5EF4-FFF2-40B4-BE49-F238E27FC236}">
                <a16:creationId xmlns:a16="http://schemas.microsoft.com/office/drawing/2014/main" xmlns="" id="{1DA4CE73-E10D-4A5C-A742-15EF67B6248B}"/>
              </a:ext>
            </a:extLst>
          </p:cNvPr>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a:extLst>
              <a:ext uri="{FF2B5EF4-FFF2-40B4-BE49-F238E27FC236}">
                <a16:creationId xmlns:a16="http://schemas.microsoft.com/office/drawing/2014/main" xmlns="" id="{39221BC5-7DE5-43B5-8A20-AC8718FF548D}"/>
              </a:ext>
            </a:extLst>
          </p:cNvPr>
          <p:cNvSpPr>
            <a:spLocks noGrp="1"/>
          </p:cNvSpPr>
          <p:nvPr>
            <p:ph type="dt" sz="half" idx="10"/>
          </p:nvPr>
        </p:nvSpPr>
        <p:spPr/>
        <p:txBody>
          <a:bodyPr/>
          <a:lstStyle/>
          <a:p>
            <a:fld id="{A0271E70-4869-4292-8254-25A2E9DEADD5}" type="datetimeFigureOut">
              <a:rPr lang="en-US" smtClean="0"/>
              <a:t>1/7/2022</a:t>
            </a:fld>
            <a:endParaRPr lang="en-US"/>
          </a:p>
        </p:txBody>
      </p:sp>
      <p:sp>
        <p:nvSpPr>
          <p:cNvPr id="8" name="Footer Placeholder 7">
            <a:extLst>
              <a:ext uri="{FF2B5EF4-FFF2-40B4-BE49-F238E27FC236}">
                <a16:creationId xmlns:a16="http://schemas.microsoft.com/office/drawing/2014/main" xmlns="" id="{02618300-6552-4839-9A19-F3E70F16BCC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91333D44-FD7B-4807-BB2C-7E21ECF424B3}"/>
              </a:ext>
            </a:extLst>
          </p:cNvPr>
          <p:cNvSpPr>
            <a:spLocks noGrp="1"/>
          </p:cNvSpPr>
          <p:nvPr>
            <p:ph type="sldNum" sz="quarter" idx="12"/>
          </p:nvPr>
        </p:nvSpPr>
        <p:spPr/>
        <p:txBody>
          <a:bodyPr/>
          <a:lstStyle/>
          <a:p>
            <a:fld id="{8E4CFE9B-A8A2-44D8-8ECB-EB02CBE80D19}" type="slidenum">
              <a:rPr lang="en-US" smtClean="0"/>
              <a:t>‹#›</a:t>
            </a:fld>
            <a:endParaRPr lang="en-US"/>
          </a:p>
        </p:txBody>
      </p:sp>
    </p:spTree>
    <p:extLst>
      <p:ext uri="{BB962C8B-B14F-4D97-AF65-F5344CB8AC3E}">
        <p14:creationId xmlns:p14="http://schemas.microsoft.com/office/powerpoint/2010/main" val="3890463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14DEC40-387F-4CDF-8D3B-5912F2D4A89D}"/>
              </a:ext>
            </a:extLst>
          </p:cNvPr>
          <p:cNvSpPr>
            <a:spLocks noGrp="1"/>
          </p:cNvSpPr>
          <p:nvPr>
            <p:ph type="title"/>
          </p:nvPr>
        </p:nvSpPr>
        <p:spPr/>
        <p:txBody>
          <a:bodyPr/>
          <a:lstStyle/>
          <a:p>
            <a:r>
              <a:rPr lang="en-US" smtClean="0"/>
              <a:t>Click to edit Master title style</a:t>
            </a:r>
            <a:endParaRPr lang="fa-IR"/>
          </a:p>
        </p:txBody>
      </p:sp>
      <p:sp>
        <p:nvSpPr>
          <p:cNvPr id="3" name="Date Placeholder 2">
            <a:extLst>
              <a:ext uri="{FF2B5EF4-FFF2-40B4-BE49-F238E27FC236}">
                <a16:creationId xmlns:a16="http://schemas.microsoft.com/office/drawing/2014/main" xmlns="" id="{44A4F97B-1791-4A66-B4F1-27E6F5330F1A}"/>
              </a:ext>
            </a:extLst>
          </p:cNvPr>
          <p:cNvSpPr>
            <a:spLocks noGrp="1"/>
          </p:cNvSpPr>
          <p:nvPr>
            <p:ph type="dt" sz="half" idx="10"/>
          </p:nvPr>
        </p:nvSpPr>
        <p:spPr/>
        <p:txBody>
          <a:bodyPr/>
          <a:lstStyle/>
          <a:p>
            <a:fld id="{A0271E70-4869-4292-8254-25A2E9DEADD5}" type="datetimeFigureOut">
              <a:rPr lang="en-US" smtClean="0"/>
              <a:t>1/7/2022</a:t>
            </a:fld>
            <a:endParaRPr lang="en-US"/>
          </a:p>
        </p:txBody>
      </p:sp>
      <p:sp>
        <p:nvSpPr>
          <p:cNvPr id="4" name="Footer Placeholder 3">
            <a:extLst>
              <a:ext uri="{FF2B5EF4-FFF2-40B4-BE49-F238E27FC236}">
                <a16:creationId xmlns:a16="http://schemas.microsoft.com/office/drawing/2014/main" xmlns="" id="{C11A2DA1-A1FE-45E3-BD84-A1A7B47AD7E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80711C07-B495-4EE2-BF6C-B0A0BC34AC1F}"/>
              </a:ext>
            </a:extLst>
          </p:cNvPr>
          <p:cNvSpPr>
            <a:spLocks noGrp="1"/>
          </p:cNvSpPr>
          <p:nvPr>
            <p:ph type="sldNum" sz="quarter" idx="12"/>
          </p:nvPr>
        </p:nvSpPr>
        <p:spPr/>
        <p:txBody>
          <a:bodyPr/>
          <a:lstStyle/>
          <a:p>
            <a:fld id="{8E4CFE9B-A8A2-44D8-8ECB-EB02CBE80D19}" type="slidenum">
              <a:rPr lang="en-US" smtClean="0"/>
              <a:t>‹#›</a:t>
            </a:fld>
            <a:endParaRPr lang="en-US"/>
          </a:p>
        </p:txBody>
      </p:sp>
    </p:spTree>
    <p:extLst>
      <p:ext uri="{BB962C8B-B14F-4D97-AF65-F5344CB8AC3E}">
        <p14:creationId xmlns:p14="http://schemas.microsoft.com/office/powerpoint/2010/main" val="25469132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8B12F4FD-5019-4656-9D37-702761EB91D8}"/>
              </a:ext>
            </a:extLst>
          </p:cNvPr>
          <p:cNvSpPr>
            <a:spLocks noGrp="1"/>
          </p:cNvSpPr>
          <p:nvPr>
            <p:ph type="dt" sz="half" idx="10"/>
          </p:nvPr>
        </p:nvSpPr>
        <p:spPr/>
        <p:txBody>
          <a:bodyPr/>
          <a:lstStyle/>
          <a:p>
            <a:fld id="{A0271E70-4869-4292-8254-25A2E9DEADD5}" type="datetimeFigureOut">
              <a:rPr lang="en-US" smtClean="0"/>
              <a:t>1/7/2022</a:t>
            </a:fld>
            <a:endParaRPr lang="en-US"/>
          </a:p>
        </p:txBody>
      </p:sp>
      <p:sp>
        <p:nvSpPr>
          <p:cNvPr id="3" name="Footer Placeholder 2">
            <a:extLst>
              <a:ext uri="{FF2B5EF4-FFF2-40B4-BE49-F238E27FC236}">
                <a16:creationId xmlns:a16="http://schemas.microsoft.com/office/drawing/2014/main" xmlns="" id="{4F9C3F16-6F1C-4721-80A6-8C8E08A3DA5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40608189-464D-40D2-A8F5-1375DA301B7A}"/>
              </a:ext>
            </a:extLst>
          </p:cNvPr>
          <p:cNvSpPr>
            <a:spLocks noGrp="1"/>
          </p:cNvSpPr>
          <p:nvPr>
            <p:ph type="sldNum" sz="quarter" idx="12"/>
          </p:nvPr>
        </p:nvSpPr>
        <p:spPr/>
        <p:txBody>
          <a:bodyPr/>
          <a:lstStyle/>
          <a:p>
            <a:fld id="{8E4CFE9B-A8A2-44D8-8ECB-EB02CBE80D19}" type="slidenum">
              <a:rPr lang="en-US" smtClean="0"/>
              <a:t>‹#›</a:t>
            </a:fld>
            <a:endParaRPr lang="en-US"/>
          </a:p>
        </p:txBody>
      </p:sp>
    </p:spTree>
    <p:extLst>
      <p:ext uri="{BB962C8B-B14F-4D97-AF65-F5344CB8AC3E}">
        <p14:creationId xmlns:p14="http://schemas.microsoft.com/office/powerpoint/2010/main" val="22406186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0819600-C146-447C-B69E-8EEAD373B770}"/>
              </a:ext>
            </a:extLst>
          </p:cNvPr>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a:extLst>
              <a:ext uri="{FF2B5EF4-FFF2-40B4-BE49-F238E27FC236}">
                <a16:creationId xmlns:a16="http://schemas.microsoft.com/office/drawing/2014/main" xmlns="" id="{09983DAE-D71E-48DA-A911-716D062DDD1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a:extLst>
              <a:ext uri="{FF2B5EF4-FFF2-40B4-BE49-F238E27FC236}">
                <a16:creationId xmlns:a16="http://schemas.microsoft.com/office/drawing/2014/main" xmlns="" id="{95B976C3-3DEA-4845-841A-FCBD0EAB7B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a:extLst>
              <a:ext uri="{FF2B5EF4-FFF2-40B4-BE49-F238E27FC236}">
                <a16:creationId xmlns:a16="http://schemas.microsoft.com/office/drawing/2014/main" xmlns="" id="{FFB61A13-EC45-4BE1-97ED-54D5809F9645}"/>
              </a:ext>
            </a:extLst>
          </p:cNvPr>
          <p:cNvSpPr>
            <a:spLocks noGrp="1"/>
          </p:cNvSpPr>
          <p:nvPr>
            <p:ph type="dt" sz="half" idx="10"/>
          </p:nvPr>
        </p:nvSpPr>
        <p:spPr/>
        <p:txBody>
          <a:bodyPr/>
          <a:lstStyle/>
          <a:p>
            <a:fld id="{A0271E70-4869-4292-8254-25A2E9DEADD5}" type="datetimeFigureOut">
              <a:rPr lang="en-US" smtClean="0"/>
              <a:t>1/7/2022</a:t>
            </a:fld>
            <a:endParaRPr lang="en-US"/>
          </a:p>
        </p:txBody>
      </p:sp>
      <p:sp>
        <p:nvSpPr>
          <p:cNvPr id="6" name="Footer Placeholder 5">
            <a:extLst>
              <a:ext uri="{FF2B5EF4-FFF2-40B4-BE49-F238E27FC236}">
                <a16:creationId xmlns:a16="http://schemas.microsoft.com/office/drawing/2014/main" xmlns="" id="{5001BA87-D2B2-4E35-AF63-F848DDA3D4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6BABF99D-055A-4C98-839C-17C573407231}"/>
              </a:ext>
            </a:extLst>
          </p:cNvPr>
          <p:cNvSpPr>
            <a:spLocks noGrp="1"/>
          </p:cNvSpPr>
          <p:nvPr>
            <p:ph type="sldNum" sz="quarter" idx="12"/>
          </p:nvPr>
        </p:nvSpPr>
        <p:spPr/>
        <p:txBody>
          <a:bodyPr/>
          <a:lstStyle/>
          <a:p>
            <a:fld id="{8E4CFE9B-A8A2-44D8-8ECB-EB02CBE80D19}" type="slidenum">
              <a:rPr lang="en-US" smtClean="0"/>
              <a:t>‹#›</a:t>
            </a:fld>
            <a:endParaRPr lang="en-US"/>
          </a:p>
        </p:txBody>
      </p:sp>
    </p:spTree>
    <p:extLst>
      <p:ext uri="{BB962C8B-B14F-4D97-AF65-F5344CB8AC3E}">
        <p14:creationId xmlns:p14="http://schemas.microsoft.com/office/powerpoint/2010/main" val="5764301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1C61E27-9B1B-45E2-B7CA-79798C39DB4B}"/>
              </a:ext>
            </a:extLst>
          </p:cNvPr>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a:extLst>
              <a:ext uri="{FF2B5EF4-FFF2-40B4-BE49-F238E27FC236}">
                <a16:creationId xmlns:a16="http://schemas.microsoft.com/office/drawing/2014/main" xmlns="" id="{29DC8B5A-0245-4089-BCE9-4C93C9EBCA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fa-IR"/>
          </a:p>
        </p:txBody>
      </p:sp>
      <p:sp>
        <p:nvSpPr>
          <p:cNvPr id="4" name="Text Placeholder 3">
            <a:extLst>
              <a:ext uri="{FF2B5EF4-FFF2-40B4-BE49-F238E27FC236}">
                <a16:creationId xmlns:a16="http://schemas.microsoft.com/office/drawing/2014/main" xmlns="" id="{DDD44234-BA29-4DF1-83C3-B308165BB3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a:extLst>
              <a:ext uri="{FF2B5EF4-FFF2-40B4-BE49-F238E27FC236}">
                <a16:creationId xmlns:a16="http://schemas.microsoft.com/office/drawing/2014/main" xmlns="" id="{BFE72F3E-80A8-4C73-AE19-EBD6FC586177}"/>
              </a:ext>
            </a:extLst>
          </p:cNvPr>
          <p:cNvSpPr>
            <a:spLocks noGrp="1"/>
          </p:cNvSpPr>
          <p:nvPr>
            <p:ph type="dt" sz="half" idx="10"/>
          </p:nvPr>
        </p:nvSpPr>
        <p:spPr/>
        <p:txBody>
          <a:bodyPr/>
          <a:lstStyle/>
          <a:p>
            <a:fld id="{A0271E70-4869-4292-8254-25A2E9DEADD5}" type="datetimeFigureOut">
              <a:rPr lang="en-US" smtClean="0"/>
              <a:t>1/7/2022</a:t>
            </a:fld>
            <a:endParaRPr lang="en-US"/>
          </a:p>
        </p:txBody>
      </p:sp>
      <p:sp>
        <p:nvSpPr>
          <p:cNvPr id="6" name="Footer Placeholder 5">
            <a:extLst>
              <a:ext uri="{FF2B5EF4-FFF2-40B4-BE49-F238E27FC236}">
                <a16:creationId xmlns:a16="http://schemas.microsoft.com/office/drawing/2014/main" xmlns="" id="{7023A63F-8761-479D-91E3-C84A612F8D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4B8CC39E-EC0F-40D6-8D4E-79E44A1685F2}"/>
              </a:ext>
            </a:extLst>
          </p:cNvPr>
          <p:cNvSpPr>
            <a:spLocks noGrp="1"/>
          </p:cNvSpPr>
          <p:nvPr>
            <p:ph type="sldNum" sz="quarter" idx="12"/>
          </p:nvPr>
        </p:nvSpPr>
        <p:spPr/>
        <p:txBody>
          <a:bodyPr/>
          <a:lstStyle/>
          <a:p>
            <a:fld id="{8E4CFE9B-A8A2-44D8-8ECB-EB02CBE80D19}" type="slidenum">
              <a:rPr lang="en-US" smtClean="0"/>
              <a:t>‹#›</a:t>
            </a:fld>
            <a:endParaRPr lang="en-US"/>
          </a:p>
        </p:txBody>
      </p:sp>
    </p:spTree>
    <p:extLst>
      <p:ext uri="{BB962C8B-B14F-4D97-AF65-F5344CB8AC3E}">
        <p14:creationId xmlns:p14="http://schemas.microsoft.com/office/powerpoint/2010/main" val="11321847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AA9D0673-C09A-45AE-99F7-C5BA83A778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fa-IR"/>
          </a:p>
        </p:txBody>
      </p:sp>
      <p:sp>
        <p:nvSpPr>
          <p:cNvPr id="3" name="Text Placeholder 2">
            <a:extLst>
              <a:ext uri="{FF2B5EF4-FFF2-40B4-BE49-F238E27FC236}">
                <a16:creationId xmlns:a16="http://schemas.microsoft.com/office/drawing/2014/main" xmlns="" id="{E61F010F-8195-4E6B-A359-338E6FA26C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a:extLst>
              <a:ext uri="{FF2B5EF4-FFF2-40B4-BE49-F238E27FC236}">
                <a16:creationId xmlns:a16="http://schemas.microsoft.com/office/drawing/2014/main" xmlns="" id="{A6705063-58F8-4EC0-BC30-6CA76CD183E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271E70-4869-4292-8254-25A2E9DEADD5}" type="datetimeFigureOut">
              <a:rPr lang="en-US" smtClean="0"/>
              <a:t>1/7/2022</a:t>
            </a:fld>
            <a:endParaRPr lang="en-US"/>
          </a:p>
        </p:txBody>
      </p:sp>
      <p:sp>
        <p:nvSpPr>
          <p:cNvPr id="5" name="Footer Placeholder 4">
            <a:extLst>
              <a:ext uri="{FF2B5EF4-FFF2-40B4-BE49-F238E27FC236}">
                <a16:creationId xmlns:a16="http://schemas.microsoft.com/office/drawing/2014/main" xmlns="" id="{8A5B8511-5C59-4F41-90D3-E236541D8E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4F4EAF65-BDCC-40D6-A13A-9A3D8F7120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4CFE9B-A8A2-44D8-8ECB-EB02CBE80D19}" type="slidenum">
              <a:rPr lang="en-US" smtClean="0"/>
              <a:t>‹#›</a:t>
            </a:fld>
            <a:endParaRPr lang="en-US"/>
          </a:p>
        </p:txBody>
      </p:sp>
    </p:spTree>
    <p:extLst>
      <p:ext uri="{BB962C8B-B14F-4D97-AF65-F5344CB8AC3E}">
        <p14:creationId xmlns:p14="http://schemas.microsoft.com/office/powerpoint/2010/main" val="20940313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397372"/>
            <a:ext cx="9144000" cy="2387600"/>
          </a:xfrm>
        </p:spPr>
        <p:txBody>
          <a:bodyPr/>
          <a:lstStyle/>
          <a:p>
            <a:r>
              <a:rPr lang="en-US" b="1" dirty="0" smtClean="0">
                <a:effectLst>
                  <a:outerShdw blurRad="38100" dist="38100" dir="2700000" algn="tl">
                    <a:srgbClr val="000000">
                      <a:alpha val="43137"/>
                    </a:srgbClr>
                  </a:outerShdw>
                </a:effectLst>
                <a:latin typeface="Andalus" panose="02020603050405020304" pitchFamily="18" charset="-78"/>
                <a:cs typeface="Andalus" panose="02020603050405020304" pitchFamily="18" charset="-78"/>
              </a:rPr>
              <a:t>Tips </a:t>
            </a:r>
            <a:r>
              <a:rPr lang="en-US" b="1" dirty="0" smtClean="0">
                <a:effectLst>
                  <a:outerShdw blurRad="38100" dist="38100" dir="2700000" algn="tl">
                    <a:srgbClr val="000000">
                      <a:alpha val="43137"/>
                    </a:srgbClr>
                  </a:outerShdw>
                </a:effectLst>
                <a:latin typeface="Andalus" panose="02020603050405020304" pitchFamily="18" charset="-78"/>
                <a:cs typeface="Andalus" panose="02020603050405020304" pitchFamily="18" charset="-78"/>
              </a:rPr>
              <a:t>&amp; T</a:t>
            </a:r>
            <a:r>
              <a:rPr lang="en-US" b="1" dirty="0" smtClean="0">
                <a:effectLst>
                  <a:outerShdw blurRad="38100" dist="38100" dir="2700000" algn="tl">
                    <a:srgbClr val="000000">
                      <a:alpha val="43137"/>
                    </a:srgbClr>
                  </a:outerShdw>
                </a:effectLst>
                <a:latin typeface="Andalus" panose="02020603050405020304" pitchFamily="18" charset="-78"/>
                <a:cs typeface="Andalus" panose="02020603050405020304" pitchFamily="18" charset="-78"/>
              </a:rPr>
              <a:t>rips </a:t>
            </a:r>
            <a:r>
              <a:rPr lang="en-US" b="1" dirty="0" smtClean="0">
                <a:effectLst>
                  <a:outerShdw blurRad="38100" dist="38100" dir="2700000" algn="tl">
                    <a:srgbClr val="000000">
                      <a:alpha val="43137"/>
                    </a:srgbClr>
                  </a:outerShdw>
                </a:effectLst>
                <a:latin typeface="Andalus" panose="02020603050405020304" pitchFamily="18" charset="-78"/>
                <a:cs typeface="Andalus" panose="02020603050405020304" pitchFamily="18" charset="-78"/>
              </a:rPr>
              <a:t>in </a:t>
            </a:r>
            <a:r>
              <a:rPr lang="en-US" b="1" dirty="0" smtClean="0">
                <a:effectLst>
                  <a:outerShdw blurRad="38100" dist="38100" dir="2700000" algn="tl">
                    <a:srgbClr val="000000">
                      <a:alpha val="43137"/>
                    </a:srgbClr>
                  </a:outerShdw>
                </a:effectLst>
                <a:latin typeface="Andalus" panose="02020603050405020304" pitchFamily="18" charset="-78"/>
                <a:cs typeface="Andalus" panose="02020603050405020304" pitchFamily="18" charset="-78"/>
              </a:rPr>
              <a:t>Advanced </a:t>
            </a:r>
            <a:r>
              <a:rPr lang="en-US" b="1" dirty="0" err="1" smtClean="0">
                <a:effectLst>
                  <a:outerShdw blurRad="38100" dist="38100" dir="2700000" algn="tl">
                    <a:srgbClr val="000000">
                      <a:alpha val="43137"/>
                    </a:srgbClr>
                  </a:outerShdw>
                </a:effectLst>
                <a:latin typeface="Andalus" panose="02020603050405020304" pitchFamily="18" charset="-78"/>
                <a:cs typeface="Andalus" panose="02020603050405020304" pitchFamily="18" charset="-78"/>
              </a:rPr>
              <a:t>Hysteroscopic</a:t>
            </a:r>
            <a:r>
              <a:rPr lang="en-US" b="1" dirty="0" smtClean="0">
                <a:effectLst>
                  <a:outerShdw blurRad="38100" dist="38100" dir="2700000" algn="tl">
                    <a:srgbClr val="000000">
                      <a:alpha val="43137"/>
                    </a:srgbClr>
                  </a:outerShdw>
                </a:effectLst>
                <a:latin typeface="Andalus" panose="02020603050405020304" pitchFamily="18" charset="-78"/>
                <a:cs typeface="Andalus" panose="02020603050405020304" pitchFamily="18" charset="-78"/>
              </a:rPr>
              <a:t> Surgeries</a:t>
            </a:r>
            <a:endParaRPr lang="en-US" b="1" dirty="0">
              <a:effectLst>
                <a:outerShdw blurRad="38100" dist="38100" dir="2700000" algn="tl">
                  <a:srgbClr val="000000">
                    <a:alpha val="43137"/>
                  </a:srgbClr>
                </a:outerShdw>
              </a:effectLst>
              <a:latin typeface="Andalus" panose="02020603050405020304" pitchFamily="18" charset="-78"/>
              <a:cs typeface="Andalus" panose="02020603050405020304" pitchFamily="18" charset="-78"/>
            </a:endParaRPr>
          </a:p>
        </p:txBody>
      </p:sp>
      <p:sp>
        <p:nvSpPr>
          <p:cNvPr id="3" name="Subtitle 2"/>
          <p:cNvSpPr>
            <a:spLocks noGrp="1"/>
          </p:cNvSpPr>
          <p:nvPr>
            <p:ph type="subTitle" idx="1"/>
          </p:nvPr>
        </p:nvSpPr>
        <p:spPr>
          <a:xfrm>
            <a:off x="1524000" y="5083109"/>
            <a:ext cx="9144000" cy="1655762"/>
          </a:xfrm>
        </p:spPr>
        <p:txBody>
          <a:bodyPr>
            <a:normAutofit lnSpcReduction="10000"/>
          </a:bodyPr>
          <a:lstStyle/>
          <a:p>
            <a:endParaRPr lang="en-US" b="1" dirty="0" smtClean="0">
              <a:latin typeface="Andalus" panose="02020603050405020304" pitchFamily="18" charset="-78"/>
              <a:cs typeface="Andalus" panose="02020603050405020304" pitchFamily="18" charset="-78"/>
            </a:endParaRPr>
          </a:p>
          <a:p>
            <a:r>
              <a:rPr lang="en-US" b="1" dirty="0" err="1" smtClean="0">
                <a:latin typeface="Andalus" panose="02020603050405020304" pitchFamily="18" charset="-78"/>
                <a:cs typeface="Andalus" panose="02020603050405020304" pitchFamily="18" charset="-78"/>
              </a:rPr>
              <a:t>Dr</a:t>
            </a:r>
            <a:r>
              <a:rPr lang="en-US" b="1" dirty="0" smtClean="0">
                <a:latin typeface="Andalus" panose="02020603050405020304" pitchFamily="18" charset="-78"/>
                <a:cs typeface="Andalus" panose="02020603050405020304" pitchFamily="18" charset="-78"/>
              </a:rPr>
              <a:t> Zahra </a:t>
            </a:r>
            <a:r>
              <a:rPr lang="en-US" b="1" dirty="0" err="1" smtClean="0">
                <a:latin typeface="Andalus" panose="02020603050405020304" pitchFamily="18" charset="-78"/>
                <a:cs typeface="Andalus" panose="02020603050405020304" pitchFamily="18" charset="-78"/>
              </a:rPr>
              <a:t>Rezaie</a:t>
            </a:r>
            <a:endParaRPr lang="en-US" b="1" dirty="0" smtClean="0">
              <a:latin typeface="Andalus" panose="02020603050405020304" pitchFamily="18" charset="-78"/>
              <a:cs typeface="Andalus" panose="02020603050405020304" pitchFamily="18" charset="-78"/>
            </a:endParaRPr>
          </a:p>
          <a:p>
            <a:r>
              <a:rPr lang="en-US" b="1" dirty="0" err="1" smtClean="0">
                <a:latin typeface="Andalus" panose="02020603050405020304" pitchFamily="18" charset="-78"/>
                <a:cs typeface="Andalus" panose="02020603050405020304" pitchFamily="18" charset="-78"/>
              </a:rPr>
              <a:t>Obsetetrician</a:t>
            </a:r>
            <a:r>
              <a:rPr lang="en-US" b="1" dirty="0" smtClean="0">
                <a:latin typeface="Andalus" panose="02020603050405020304" pitchFamily="18" charset="-78"/>
                <a:cs typeface="Andalus" panose="02020603050405020304" pitchFamily="18" charset="-78"/>
              </a:rPr>
              <a:t> &amp; Gynecologist &amp; Infertility</a:t>
            </a:r>
            <a:endParaRPr lang="en-US" b="1" dirty="0" smtClean="0">
              <a:latin typeface="Andalus" panose="02020603050405020304" pitchFamily="18" charset="-78"/>
              <a:cs typeface="Andalus" panose="02020603050405020304" pitchFamily="18" charset="-78"/>
            </a:endParaRPr>
          </a:p>
          <a:p>
            <a:r>
              <a:rPr lang="en-US" b="1" dirty="0" smtClean="0">
                <a:latin typeface="Andalus" panose="02020603050405020304" pitchFamily="18" charset="-78"/>
                <a:cs typeface="Andalus" panose="02020603050405020304" pitchFamily="18" charset="-78"/>
              </a:rPr>
              <a:t>Associate Professor</a:t>
            </a:r>
          </a:p>
          <a:p>
            <a:endParaRPr lang="en-US" b="1" dirty="0">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17759974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41679"/>
            <a:ext cx="10515600" cy="664983"/>
          </a:xfrm>
        </p:spPr>
        <p:txBody>
          <a:bodyPr>
            <a:normAutofit fontScale="90000"/>
          </a:bodyPr>
          <a:lstStyle/>
          <a:p>
            <a:pPr algn="ctr"/>
            <a:r>
              <a:rPr lang="en-US" b="1" dirty="0">
                <a:latin typeface="Andalus" panose="02020603050405020304" pitchFamily="18" charset="-78"/>
                <a:cs typeface="Andalus" panose="02020603050405020304" pitchFamily="18" charset="-78"/>
              </a:rPr>
              <a:t>Inspection of the Uterine Cavity</a:t>
            </a:r>
          </a:p>
        </p:txBody>
      </p:sp>
      <p:sp>
        <p:nvSpPr>
          <p:cNvPr id="3" name="Content Placeholder 2"/>
          <p:cNvSpPr>
            <a:spLocks noGrp="1"/>
          </p:cNvSpPr>
          <p:nvPr>
            <p:ph idx="1"/>
          </p:nvPr>
        </p:nvSpPr>
        <p:spPr>
          <a:xfrm>
            <a:off x="838200" y="2923504"/>
            <a:ext cx="10515600" cy="3934496"/>
          </a:xfrm>
        </p:spPr>
        <p:txBody>
          <a:bodyPr>
            <a:normAutofit/>
          </a:bodyPr>
          <a:lstStyle/>
          <a:p>
            <a:r>
              <a:rPr lang="en-US" sz="3600" dirty="0">
                <a:latin typeface="Andalus" panose="02020603050405020304" pitchFamily="18" charset="-78"/>
                <a:cs typeface="Andalus" panose="02020603050405020304" pitchFamily="18" charset="-78"/>
              </a:rPr>
              <a:t>The camera must remain fixed in position to maintain orientation and facilitate diagnostic </a:t>
            </a:r>
            <a:r>
              <a:rPr lang="en-US" sz="3600" dirty="0" smtClean="0">
                <a:latin typeface="Andalus" panose="02020603050405020304" pitchFamily="18" charset="-78"/>
                <a:cs typeface="Andalus" panose="02020603050405020304" pitchFamily="18" charset="-78"/>
              </a:rPr>
              <a:t>evaluation</a:t>
            </a:r>
            <a:endParaRPr lang="en-US" sz="3600" dirty="0">
              <a:latin typeface="Andalus" panose="02020603050405020304" pitchFamily="18" charset="-78"/>
              <a:cs typeface="Andalus" panose="02020603050405020304" pitchFamily="18" charset="-78"/>
            </a:endParaRPr>
          </a:p>
          <a:p>
            <a:r>
              <a:rPr lang="en-US" sz="3600" dirty="0">
                <a:latin typeface="Andalus" panose="02020603050405020304" pitchFamily="18" charset="-78"/>
                <a:cs typeface="Andalus" panose="02020603050405020304" pitchFamily="18" charset="-78"/>
              </a:rPr>
              <a:t>Familiarity with </a:t>
            </a:r>
            <a:r>
              <a:rPr lang="en-US" sz="3600" dirty="0" smtClean="0">
                <a:latin typeface="Andalus" panose="02020603050405020304" pitchFamily="18" charset="-78"/>
                <a:cs typeface="Andalus" panose="02020603050405020304" pitchFamily="18" charset="-78"/>
              </a:rPr>
              <a:t>manipulating </a:t>
            </a:r>
            <a:r>
              <a:rPr lang="en-US" sz="3600" dirty="0">
                <a:latin typeface="Andalus" panose="02020603050405020304" pitchFamily="18" charset="-78"/>
                <a:cs typeface="Andalus" panose="02020603050405020304" pitchFamily="18" charset="-78"/>
              </a:rPr>
              <a:t>an angled lens and orienting within the uterus is fundamental to </a:t>
            </a:r>
            <a:r>
              <a:rPr lang="en-US" sz="3600" dirty="0" err="1">
                <a:latin typeface="Andalus" panose="02020603050405020304" pitchFamily="18" charset="-78"/>
                <a:cs typeface="Andalus" panose="02020603050405020304" pitchFamily="18" charset="-78"/>
              </a:rPr>
              <a:t>resectoscopy</a:t>
            </a:r>
            <a:r>
              <a:rPr lang="en-US" sz="3600" dirty="0">
                <a:latin typeface="Andalus" panose="02020603050405020304" pitchFamily="18" charset="-78"/>
                <a:cs typeface="Andalus" panose="02020603050405020304" pitchFamily="18" charset="-78"/>
              </a:rPr>
              <a:t> and the use of miniature electrodes or mechanical instruments within operative </a:t>
            </a:r>
            <a:r>
              <a:rPr lang="en-US" sz="3600" dirty="0" err="1">
                <a:latin typeface="Andalus" panose="02020603050405020304" pitchFamily="18" charset="-78"/>
                <a:cs typeface="Andalus" panose="02020603050405020304" pitchFamily="18" charset="-78"/>
              </a:rPr>
              <a:t>hysteroscopes</a:t>
            </a:r>
            <a:endParaRPr lang="en-US" sz="3600" dirty="0">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6599058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907033"/>
            <a:ext cx="10515600" cy="1325563"/>
          </a:xfrm>
        </p:spPr>
        <p:txBody>
          <a:bodyPr>
            <a:normAutofit/>
          </a:bodyPr>
          <a:lstStyle/>
          <a:p>
            <a:pPr algn="ctr"/>
            <a:r>
              <a:rPr lang="en-US" sz="4000" b="1" dirty="0">
                <a:latin typeface="Andalus" panose="02020603050405020304" pitchFamily="18" charset="-78"/>
                <a:cs typeface="Andalus" panose="02020603050405020304" pitchFamily="18" charset="-78"/>
              </a:rPr>
              <a:t>Tips for obtaining a good view at hysteroscopy</a:t>
            </a:r>
          </a:p>
        </p:txBody>
      </p:sp>
      <p:sp>
        <p:nvSpPr>
          <p:cNvPr id="3" name="Content Placeholder 2"/>
          <p:cNvSpPr>
            <a:spLocks noGrp="1"/>
          </p:cNvSpPr>
          <p:nvPr>
            <p:ph idx="1"/>
          </p:nvPr>
        </p:nvSpPr>
        <p:spPr>
          <a:xfrm>
            <a:off x="838200" y="3232596"/>
            <a:ext cx="10515600" cy="3625403"/>
          </a:xfrm>
        </p:spPr>
        <p:txBody>
          <a:bodyPr>
            <a:normAutofit/>
          </a:bodyPr>
          <a:lstStyle/>
          <a:p>
            <a:r>
              <a:rPr lang="en-US" sz="3600" dirty="0">
                <a:latin typeface="Andalus" panose="02020603050405020304" pitchFamily="18" charset="-78"/>
                <a:cs typeface="Andalus" panose="02020603050405020304" pitchFamily="18" charset="-78"/>
              </a:rPr>
              <a:t>Menstrual </a:t>
            </a:r>
            <a:r>
              <a:rPr lang="en-US" sz="3600" dirty="0" smtClean="0">
                <a:latin typeface="Andalus" panose="02020603050405020304" pitchFamily="18" charset="-78"/>
                <a:cs typeface="Andalus" panose="02020603050405020304" pitchFamily="18" charset="-78"/>
              </a:rPr>
              <a:t>timing:</a:t>
            </a:r>
            <a:endParaRPr lang="en-US" sz="3600" dirty="0">
              <a:latin typeface="Andalus" panose="02020603050405020304" pitchFamily="18" charset="-78"/>
              <a:cs typeface="Andalus" panose="02020603050405020304" pitchFamily="18" charset="-78"/>
            </a:endParaRPr>
          </a:p>
          <a:p>
            <a:r>
              <a:rPr lang="en-US" sz="3600" dirty="0" smtClean="0">
                <a:latin typeface="Andalus" panose="02020603050405020304" pitchFamily="18" charset="-78"/>
                <a:cs typeface="Andalus" panose="02020603050405020304" pitchFamily="18" charset="-78"/>
              </a:rPr>
              <a:t> </a:t>
            </a:r>
            <a:r>
              <a:rPr lang="en-US" sz="3600" dirty="0">
                <a:latin typeface="Andalus" panose="02020603050405020304" pitchFamily="18" charset="-78"/>
                <a:cs typeface="Andalus" panose="02020603050405020304" pitchFamily="18" charset="-78"/>
              </a:rPr>
              <a:t>the early proliferative phase of the menstrual </a:t>
            </a:r>
            <a:r>
              <a:rPr lang="en-US" sz="3600" dirty="0" smtClean="0">
                <a:latin typeface="Andalus" panose="02020603050405020304" pitchFamily="18" charset="-78"/>
                <a:cs typeface="Andalus" panose="02020603050405020304" pitchFamily="18" charset="-78"/>
              </a:rPr>
              <a:t>cycle</a:t>
            </a:r>
          </a:p>
          <a:p>
            <a:r>
              <a:rPr lang="en-US" sz="3600" dirty="0" smtClean="0">
                <a:latin typeface="Andalus" panose="02020603050405020304" pitchFamily="18" charset="-78"/>
                <a:cs typeface="Andalus" panose="02020603050405020304" pitchFamily="18" charset="-78"/>
              </a:rPr>
              <a:t> </a:t>
            </a:r>
            <a:r>
              <a:rPr lang="en-US" sz="3600" dirty="0">
                <a:latin typeface="Andalus" panose="02020603050405020304" pitchFamily="18" charset="-78"/>
                <a:cs typeface="Andalus" panose="02020603050405020304" pitchFamily="18" charset="-78"/>
              </a:rPr>
              <a:t>However, with modern, continuous-flow </a:t>
            </a:r>
            <a:r>
              <a:rPr lang="en-US" sz="3600" dirty="0" err="1">
                <a:latin typeface="Andalus" panose="02020603050405020304" pitchFamily="18" charset="-78"/>
                <a:cs typeface="Andalus" panose="02020603050405020304" pitchFamily="18" charset="-78"/>
              </a:rPr>
              <a:t>hysteroscopes</a:t>
            </a:r>
            <a:r>
              <a:rPr lang="en-US" sz="3600" dirty="0">
                <a:latin typeface="Andalus" panose="02020603050405020304" pitchFamily="18" charset="-78"/>
                <a:cs typeface="Andalus" panose="02020603050405020304" pitchFamily="18" charset="-78"/>
              </a:rPr>
              <a:t>, adequate views may be obtained, except in cases of enlarged uterine cavities or friable endometrial cancers</a:t>
            </a:r>
          </a:p>
        </p:txBody>
      </p:sp>
    </p:spTree>
    <p:extLst>
      <p:ext uri="{BB962C8B-B14F-4D97-AF65-F5344CB8AC3E}">
        <p14:creationId xmlns:p14="http://schemas.microsoft.com/office/powerpoint/2010/main" val="38908031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89407"/>
            <a:ext cx="10515600" cy="656823"/>
          </a:xfrm>
        </p:spPr>
        <p:txBody>
          <a:bodyPr>
            <a:normAutofit/>
          </a:bodyPr>
          <a:lstStyle/>
          <a:p>
            <a:pPr algn="ctr"/>
            <a:r>
              <a:rPr lang="en-US" sz="4000" b="1" dirty="0">
                <a:latin typeface="Andalus" panose="02020603050405020304" pitchFamily="18" charset="-78"/>
                <a:cs typeface="Andalus" panose="02020603050405020304" pitchFamily="18" charset="-78"/>
              </a:rPr>
              <a:t>Tips for obtaining a good view at hysteroscopy</a:t>
            </a:r>
          </a:p>
        </p:txBody>
      </p:sp>
      <p:sp>
        <p:nvSpPr>
          <p:cNvPr id="3" name="Content Placeholder 2"/>
          <p:cNvSpPr>
            <a:spLocks noGrp="1"/>
          </p:cNvSpPr>
          <p:nvPr>
            <p:ph idx="1"/>
          </p:nvPr>
        </p:nvSpPr>
        <p:spPr>
          <a:xfrm>
            <a:off x="838200" y="2975020"/>
            <a:ext cx="10515600" cy="3882979"/>
          </a:xfrm>
        </p:spPr>
        <p:txBody>
          <a:bodyPr>
            <a:normAutofit fontScale="92500" lnSpcReduction="20000"/>
          </a:bodyPr>
          <a:lstStyle/>
          <a:p>
            <a:r>
              <a:rPr lang="en-US" sz="3600" b="1" dirty="0">
                <a:latin typeface="Andalus" panose="02020603050405020304" pitchFamily="18" charset="-78"/>
                <a:cs typeface="Andalus" panose="02020603050405020304" pitchFamily="18" charset="-78"/>
              </a:rPr>
              <a:t>Focusing the </a:t>
            </a:r>
            <a:r>
              <a:rPr lang="en-US" sz="3600" b="1" dirty="0" err="1" smtClean="0">
                <a:latin typeface="Andalus" panose="02020603050405020304" pitchFamily="18" charset="-78"/>
                <a:cs typeface="Andalus" panose="02020603050405020304" pitchFamily="18" charset="-78"/>
              </a:rPr>
              <a:t>hysteroscope</a:t>
            </a:r>
            <a:r>
              <a:rPr lang="en-US" sz="3600" dirty="0" smtClean="0">
                <a:latin typeface="Andalus" panose="02020603050405020304" pitchFamily="18" charset="-78"/>
                <a:cs typeface="Andalus" panose="02020603050405020304" pitchFamily="18" charset="-78"/>
              </a:rPr>
              <a:t>:</a:t>
            </a:r>
          </a:p>
          <a:p>
            <a:r>
              <a:rPr lang="en-US" sz="3600" dirty="0">
                <a:latin typeface="Andalus" panose="02020603050405020304" pitchFamily="18" charset="-78"/>
                <a:cs typeface="Andalus" panose="02020603050405020304" pitchFamily="18" charset="-78"/>
              </a:rPr>
              <a:t>This should ideally be done with white balance adjustment prior to commencing the </a:t>
            </a:r>
            <a:r>
              <a:rPr lang="en-US" sz="3600" dirty="0" smtClean="0">
                <a:latin typeface="Andalus" panose="02020603050405020304" pitchFamily="18" charset="-78"/>
                <a:cs typeface="Andalus" panose="02020603050405020304" pitchFamily="18" charset="-78"/>
              </a:rPr>
              <a:t>procedure</a:t>
            </a:r>
          </a:p>
          <a:p>
            <a:r>
              <a:rPr lang="en-US" sz="3600" b="1" dirty="0">
                <a:latin typeface="Andalus" panose="02020603050405020304" pitchFamily="18" charset="-78"/>
                <a:cs typeface="Andalus" panose="02020603050405020304" pitchFamily="18" charset="-78"/>
              </a:rPr>
              <a:t>Ensuring adequate </a:t>
            </a:r>
            <a:r>
              <a:rPr lang="en-US" sz="3600" b="1" dirty="0" smtClean="0">
                <a:latin typeface="Andalus" panose="02020603050405020304" pitchFamily="18" charset="-78"/>
                <a:cs typeface="Andalus" panose="02020603050405020304" pitchFamily="18" charset="-78"/>
              </a:rPr>
              <a:t>illumination</a:t>
            </a:r>
            <a:r>
              <a:rPr lang="en-US" sz="3600" dirty="0" smtClean="0">
                <a:latin typeface="Andalus" panose="02020603050405020304" pitchFamily="18" charset="-78"/>
                <a:cs typeface="Andalus" panose="02020603050405020304" pitchFamily="18" charset="-78"/>
              </a:rPr>
              <a:t>:</a:t>
            </a:r>
          </a:p>
          <a:p>
            <a:r>
              <a:rPr lang="en-US" sz="3600" dirty="0">
                <a:latin typeface="Andalus" panose="02020603050405020304" pitchFamily="18" charset="-78"/>
                <a:cs typeface="Andalus" panose="02020603050405020304" pitchFamily="18" charset="-78"/>
              </a:rPr>
              <a:t>A dark view may be obtained with larger uterine cavities or in the presence of </a:t>
            </a:r>
            <a:r>
              <a:rPr lang="en-US" sz="3600" dirty="0" smtClean="0">
                <a:latin typeface="Andalus" panose="02020603050405020304" pitchFamily="18" charset="-78"/>
                <a:cs typeface="Andalus" panose="02020603050405020304" pitchFamily="18" charset="-78"/>
              </a:rPr>
              <a:t>bleeding</a:t>
            </a:r>
          </a:p>
          <a:p>
            <a:r>
              <a:rPr lang="en-US" sz="3600" dirty="0">
                <a:latin typeface="Andalus" panose="02020603050405020304" pitchFamily="18" charset="-78"/>
                <a:cs typeface="Andalus" panose="02020603050405020304" pitchFamily="18" charset="-78"/>
              </a:rPr>
              <a:t>Poor illumination may also arise from damaged light cables, malfunctioning light boxes, or incompatible connections</a:t>
            </a:r>
          </a:p>
        </p:txBody>
      </p:sp>
    </p:spTree>
    <p:extLst>
      <p:ext uri="{BB962C8B-B14F-4D97-AF65-F5344CB8AC3E}">
        <p14:creationId xmlns:p14="http://schemas.microsoft.com/office/powerpoint/2010/main" val="12617656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93194"/>
            <a:ext cx="10515600" cy="724773"/>
          </a:xfrm>
        </p:spPr>
        <p:txBody>
          <a:bodyPr>
            <a:normAutofit/>
          </a:bodyPr>
          <a:lstStyle/>
          <a:p>
            <a:pPr algn="ctr"/>
            <a:r>
              <a:rPr lang="en-US" sz="4000" b="1" dirty="0">
                <a:latin typeface="Andalus" panose="02020603050405020304" pitchFamily="18" charset="-78"/>
                <a:cs typeface="Andalus" panose="02020603050405020304" pitchFamily="18" charset="-78"/>
              </a:rPr>
              <a:t>Tips for obtaining a good view at hysteroscopy</a:t>
            </a:r>
          </a:p>
        </p:txBody>
      </p:sp>
      <p:sp>
        <p:nvSpPr>
          <p:cNvPr id="3" name="Content Placeholder 2"/>
          <p:cNvSpPr>
            <a:spLocks noGrp="1"/>
          </p:cNvSpPr>
          <p:nvPr>
            <p:ph idx="1"/>
          </p:nvPr>
        </p:nvSpPr>
        <p:spPr>
          <a:xfrm>
            <a:off x="838200" y="2833352"/>
            <a:ext cx="10515600" cy="4024647"/>
          </a:xfrm>
        </p:spPr>
        <p:txBody>
          <a:bodyPr>
            <a:normAutofit fontScale="77500" lnSpcReduction="20000"/>
          </a:bodyPr>
          <a:lstStyle/>
          <a:p>
            <a:r>
              <a:rPr lang="en-US" sz="3600" b="1" dirty="0">
                <a:latin typeface="Andalus" panose="02020603050405020304" pitchFamily="18" charset="-78"/>
                <a:cs typeface="Andalus" panose="02020603050405020304" pitchFamily="18" charset="-78"/>
              </a:rPr>
              <a:t>Avoiding bleeding or fragmentation of endometrial </a:t>
            </a:r>
            <a:r>
              <a:rPr lang="en-US" sz="3600" b="1" dirty="0" smtClean="0">
                <a:latin typeface="Andalus" panose="02020603050405020304" pitchFamily="18" charset="-78"/>
                <a:cs typeface="Andalus" panose="02020603050405020304" pitchFamily="18" charset="-78"/>
              </a:rPr>
              <a:t>tissue:</a:t>
            </a:r>
          </a:p>
          <a:p>
            <a:r>
              <a:rPr lang="en-US" sz="3600" dirty="0">
                <a:latin typeface="Andalus" panose="02020603050405020304" pitchFamily="18" charset="-78"/>
                <a:cs typeface="Andalus" panose="02020603050405020304" pitchFamily="18" charset="-78"/>
              </a:rPr>
              <a:t>Avoid cervical dilatation and </a:t>
            </a:r>
            <a:r>
              <a:rPr lang="en-US" sz="3600" dirty="0" err="1">
                <a:latin typeface="Andalus" panose="02020603050405020304" pitchFamily="18" charset="-78"/>
                <a:cs typeface="Andalus" panose="02020603050405020304" pitchFamily="18" charset="-78"/>
              </a:rPr>
              <a:t>traumatising</a:t>
            </a:r>
            <a:r>
              <a:rPr lang="en-US" sz="3600" dirty="0">
                <a:latin typeface="Andalus" panose="02020603050405020304" pitchFamily="18" charset="-78"/>
                <a:cs typeface="Andalus" panose="02020603050405020304" pitchFamily="18" charset="-78"/>
              </a:rPr>
              <a:t> the cervical or uterine </a:t>
            </a:r>
            <a:r>
              <a:rPr lang="en-US" sz="3600" dirty="0" smtClean="0">
                <a:latin typeface="Andalus" panose="02020603050405020304" pitchFamily="18" charset="-78"/>
                <a:cs typeface="Andalus" panose="02020603050405020304" pitchFamily="18" charset="-78"/>
              </a:rPr>
              <a:t>sidewalls</a:t>
            </a:r>
          </a:p>
          <a:p>
            <a:r>
              <a:rPr lang="en-US" sz="3600" dirty="0" smtClean="0">
                <a:latin typeface="Andalus" panose="02020603050405020304" pitchFamily="18" charset="-78"/>
                <a:cs typeface="Andalus" panose="02020603050405020304" pitchFamily="18" charset="-78"/>
              </a:rPr>
              <a:t> </a:t>
            </a:r>
            <a:r>
              <a:rPr lang="en-US" sz="3600" dirty="0">
                <a:latin typeface="Andalus" panose="02020603050405020304" pitchFamily="18" charset="-78"/>
                <a:cs typeface="Andalus" panose="02020603050405020304" pitchFamily="18" charset="-78"/>
              </a:rPr>
              <a:t>Avoid touching intrauterine abnormalities, such as vascular </a:t>
            </a:r>
            <a:r>
              <a:rPr lang="en-US" sz="3600" dirty="0" err="1">
                <a:latin typeface="Andalus" panose="02020603050405020304" pitchFamily="18" charset="-78"/>
                <a:cs typeface="Andalus" panose="02020603050405020304" pitchFamily="18" charset="-78"/>
              </a:rPr>
              <a:t>submucous</a:t>
            </a:r>
            <a:r>
              <a:rPr lang="en-US" sz="3600" dirty="0">
                <a:latin typeface="Andalus" panose="02020603050405020304" pitchFamily="18" charset="-78"/>
                <a:cs typeface="Andalus" panose="02020603050405020304" pitchFamily="18" charset="-78"/>
              </a:rPr>
              <a:t> fibroids or hyperplastic endometrial lesions, until the end of the procedure, if at </a:t>
            </a:r>
            <a:r>
              <a:rPr lang="en-US" sz="3600" dirty="0" smtClean="0">
                <a:latin typeface="Andalus" panose="02020603050405020304" pitchFamily="18" charset="-78"/>
                <a:cs typeface="Andalus" panose="02020603050405020304" pitchFamily="18" charset="-78"/>
              </a:rPr>
              <a:t>all</a:t>
            </a:r>
          </a:p>
          <a:p>
            <a:r>
              <a:rPr lang="en-US" sz="3600" dirty="0" smtClean="0">
                <a:latin typeface="Andalus" panose="02020603050405020304" pitchFamily="18" charset="-78"/>
                <a:cs typeface="Andalus" panose="02020603050405020304" pitchFamily="18" charset="-78"/>
              </a:rPr>
              <a:t>Avoid </a:t>
            </a:r>
            <a:r>
              <a:rPr lang="en-US" sz="3600" dirty="0">
                <a:latin typeface="Andalus" panose="02020603050405020304" pitchFamily="18" charset="-78"/>
                <a:cs typeface="Andalus" panose="02020603050405020304" pitchFamily="18" charset="-78"/>
              </a:rPr>
              <a:t>unduly high distension </a:t>
            </a:r>
            <a:r>
              <a:rPr lang="en-US" sz="3600" dirty="0" smtClean="0">
                <a:latin typeface="Andalus" panose="02020603050405020304" pitchFamily="18" charset="-78"/>
                <a:cs typeface="Andalus" panose="02020603050405020304" pitchFamily="18" charset="-78"/>
              </a:rPr>
              <a:t>pressures that </a:t>
            </a:r>
            <a:r>
              <a:rPr lang="en-US" sz="3600" dirty="0">
                <a:latin typeface="Andalus" panose="02020603050405020304" pitchFamily="18" charset="-78"/>
                <a:cs typeface="Andalus" panose="02020603050405020304" pitchFamily="18" charset="-78"/>
              </a:rPr>
              <a:t>may stimulate endometrial bleeding as pressures fluctuate and the tamponade </a:t>
            </a:r>
            <a:r>
              <a:rPr lang="en-US" sz="3600" dirty="0" smtClean="0">
                <a:latin typeface="Andalus" panose="02020603050405020304" pitchFamily="18" charset="-78"/>
                <a:cs typeface="Andalus" panose="02020603050405020304" pitchFamily="18" charset="-78"/>
              </a:rPr>
              <a:t>is lost</a:t>
            </a:r>
          </a:p>
          <a:p>
            <a:r>
              <a:rPr lang="en-US" sz="3600" dirty="0" smtClean="0">
                <a:latin typeface="Andalus" panose="02020603050405020304" pitchFamily="18" charset="-78"/>
                <a:cs typeface="Andalus" panose="02020603050405020304" pitchFamily="18" charset="-78"/>
              </a:rPr>
              <a:t> </a:t>
            </a:r>
            <a:r>
              <a:rPr lang="en-US" sz="3600" dirty="0">
                <a:latin typeface="Andalus" panose="02020603050405020304" pitchFamily="18" charset="-78"/>
                <a:cs typeface="Andalus" panose="02020603050405020304" pitchFamily="18" charset="-78"/>
              </a:rPr>
              <a:t>Use miniature </a:t>
            </a:r>
            <a:r>
              <a:rPr lang="en-US" sz="3600" dirty="0" err="1">
                <a:latin typeface="Andalus" panose="02020603050405020304" pitchFamily="18" charset="-78"/>
                <a:cs typeface="Andalus" panose="02020603050405020304" pitchFamily="18" charset="-78"/>
              </a:rPr>
              <a:t>hysteroscopesto</a:t>
            </a:r>
            <a:r>
              <a:rPr lang="en-US" sz="3600" dirty="0">
                <a:latin typeface="Andalus" panose="02020603050405020304" pitchFamily="18" charset="-78"/>
                <a:cs typeface="Andalus" panose="02020603050405020304" pitchFamily="18" charset="-78"/>
              </a:rPr>
              <a:t> reduce inadvertent tissue trauma or the need for cervical </a:t>
            </a:r>
            <a:r>
              <a:rPr lang="en-US" sz="3600" dirty="0" smtClean="0">
                <a:latin typeface="Andalus" panose="02020603050405020304" pitchFamily="18" charset="-78"/>
                <a:cs typeface="Andalus" panose="02020603050405020304" pitchFamily="18" charset="-78"/>
              </a:rPr>
              <a:t>dilatation</a:t>
            </a:r>
            <a:endParaRPr lang="en-US" sz="3600" dirty="0">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12123056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80315"/>
            <a:ext cx="10515600" cy="901521"/>
          </a:xfrm>
        </p:spPr>
        <p:txBody>
          <a:bodyPr>
            <a:normAutofit/>
          </a:bodyPr>
          <a:lstStyle/>
          <a:p>
            <a:pPr algn="ctr"/>
            <a:r>
              <a:rPr lang="en-US" sz="4000" b="1" dirty="0">
                <a:latin typeface="Andalus" panose="02020603050405020304" pitchFamily="18" charset="-78"/>
                <a:cs typeface="Andalus" panose="02020603050405020304" pitchFamily="18" charset="-78"/>
              </a:rPr>
              <a:t>Tips for obtaining a good view at hysteroscopy</a:t>
            </a:r>
          </a:p>
        </p:txBody>
      </p:sp>
      <p:sp>
        <p:nvSpPr>
          <p:cNvPr id="3" name="Content Placeholder 2"/>
          <p:cNvSpPr>
            <a:spLocks noGrp="1"/>
          </p:cNvSpPr>
          <p:nvPr>
            <p:ph idx="1"/>
          </p:nvPr>
        </p:nvSpPr>
        <p:spPr>
          <a:xfrm>
            <a:off x="838200" y="2781836"/>
            <a:ext cx="10515600" cy="4076163"/>
          </a:xfrm>
        </p:spPr>
        <p:txBody>
          <a:bodyPr>
            <a:normAutofit fontScale="92500" lnSpcReduction="20000"/>
          </a:bodyPr>
          <a:lstStyle/>
          <a:p>
            <a:r>
              <a:rPr lang="en-US" sz="3600" b="1" dirty="0">
                <a:latin typeface="Andalus" panose="02020603050405020304" pitchFamily="18" charset="-78"/>
                <a:cs typeface="Andalus" panose="02020603050405020304" pitchFamily="18" charset="-78"/>
              </a:rPr>
              <a:t>Ensuring adequate </a:t>
            </a:r>
            <a:r>
              <a:rPr lang="en-US" sz="3600" b="1" dirty="0" smtClean="0">
                <a:latin typeface="Andalus" panose="02020603050405020304" pitchFamily="18" charset="-78"/>
                <a:cs typeface="Andalus" panose="02020603050405020304" pitchFamily="18" charset="-78"/>
              </a:rPr>
              <a:t>outflow:</a:t>
            </a:r>
          </a:p>
          <a:p>
            <a:r>
              <a:rPr lang="en-US" sz="3600" dirty="0" smtClean="0">
                <a:latin typeface="Andalus" panose="02020603050405020304" pitchFamily="18" charset="-78"/>
                <a:cs typeface="Andalus" panose="02020603050405020304" pitchFamily="18" charset="-78"/>
              </a:rPr>
              <a:t>tight </a:t>
            </a:r>
            <a:r>
              <a:rPr lang="en-US" sz="3600" dirty="0">
                <a:latin typeface="Andalus" panose="02020603050405020304" pitchFamily="18" charset="-78"/>
                <a:cs typeface="Andalus" panose="02020603050405020304" pitchFamily="18" charset="-78"/>
              </a:rPr>
              <a:t>cervical canals may preclude adequate outflow and hence fluid circulation (inflow and outflow) is suboptimal and collected endometrial debris or blood cannot be </a:t>
            </a:r>
            <a:r>
              <a:rPr lang="en-US" sz="3600" dirty="0" smtClean="0">
                <a:latin typeface="Andalus" panose="02020603050405020304" pitchFamily="18" charset="-78"/>
                <a:cs typeface="Andalus" panose="02020603050405020304" pitchFamily="18" charset="-78"/>
              </a:rPr>
              <a:t>cleared</a:t>
            </a:r>
          </a:p>
          <a:p>
            <a:r>
              <a:rPr lang="en-US" sz="3600" dirty="0" smtClean="0">
                <a:latin typeface="Andalus" panose="02020603050405020304" pitchFamily="18" charset="-78"/>
                <a:cs typeface="Andalus" panose="02020603050405020304" pitchFamily="18" charset="-78"/>
              </a:rPr>
              <a:t>Check </a:t>
            </a:r>
            <a:r>
              <a:rPr lang="en-US" sz="3600" dirty="0">
                <a:latin typeface="Andalus" panose="02020603050405020304" pitchFamily="18" charset="-78"/>
                <a:cs typeface="Andalus" panose="02020603050405020304" pitchFamily="18" charset="-78"/>
              </a:rPr>
              <a:t>the outflow tap on the </a:t>
            </a:r>
            <a:r>
              <a:rPr lang="en-US" sz="3600" dirty="0" err="1">
                <a:latin typeface="Andalus" panose="02020603050405020304" pitchFamily="18" charset="-78"/>
                <a:cs typeface="Andalus" panose="02020603050405020304" pitchFamily="18" charset="-78"/>
              </a:rPr>
              <a:t>hysteroscope</a:t>
            </a:r>
            <a:r>
              <a:rPr lang="en-US" sz="3600" dirty="0">
                <a:latin typeface="Andalus" panose="02020603050405020304" pitchFamily="18" charset="-78"/>
                <a:cs typeface="Andalus" panose="02020603050405020304" pitchFamily="18" charset="-78"/>
              </a:rPr>
              <a:t> is open (if a continuous-flow </a:t>
            </a:r>
            <a:r>
              <a:rPr lang="en-US" sz="3600" dirty="0" err="1">
                <a:latin typeface="Andalus" panose="02020603050405020304" pitchFamily="18" charset="-78"/>
                <a:cs typeface="Andalus" panose="02020603050405020304" pitchFamily="18" charset="-78"/>
              </a:rPr>
              <a:t>hysteroscope</a:t>
            </a:r>
            <a:r>
              <a:rPr lang="en-US" sz="3600" dirty="0">
                <a:latin typeface="Andalus" panose="02020603050405020304" pitchFamily="18" charset="-78"/>
                <a:cs typeface="Andalus" panose="02020603050405020304" pitchFamily="18" charset="-78"/>
              </a:rPr>
              <a:t> is being used</a:t>
            </a:r>
            <a:r>
              <a:rPr lang="en-US" sz="3600" dirty="0" smtClean="0">
                <a:latin typeface="Andalus" panose="02020603050405020304" pitchFamily="18" charset="-78"/>
                <a:cs typeface="Andalus" panose="02020603050405020304" pitchFamily="18" charset="-78"/>
              </a:rPr>
              <a:t>)</a:t>
            </a:r>
          </a:p>
          <a:p>
            <a:r>
              <a:rPr lang="en-US" sz="3600" dirty="0" smtClean="0">
                <a:latin typeface="Andalus" panose="02020603050405020304" pitchFamily="18" charset="-78"/>
                <a:cs typeface="Andalus" panose="02020603050405020304" pitchFamily="18" charset="-78"/>
              </a:rPr>
              <a:t> </a:t>
            </a:r>
            <a:r>
              <a:rPr lang="en-US" sz="3600" dirty="0">
                <a:latin typeface="Andalus" panose="02020603050405020304" pitchFamily="18" charset="-78"/>
                <a:cs typeface="Andalus" panose="02020603050405020304" pitchFamily="18" charset="-78"/>
              </a:rPr>
              <a:t>Cervical dilatation may be required under these circumstances to create a ‘natural’ outflow in the absence of continuous-flow irrigation</a:t>
            </a:r>
            <a:endParaRPr lang="en-US" sz="3600" b="1" dirty="0">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15240234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85296"/>
            <a:ext cx="10515600" cy="1325563"/>
          </a:xfrm>
        </p:spPr>
        <p:txBody>
          <a:bodyPr/>
          <a:lstStyle/>
          <a:p>
            <a:pPr algn="ctr"/>
            <a:r>
              <a:rPr lang="en-US" b="1" dirty="0" err="1">
                <a:latin typeface="Andalus" panose="02020603050405020304" pitchFamily="18" charset="-78"/>
                <a:cs typeface="Andalus" panose="02020603050405020304" pitchFamily="18" charset="-78"/>
              </a:rPr>
              <a:t>Hysteroscopic</a:t>
            </a:r>
            <a:r>
              <a:rPr lang="en-US" b="1" dirty="0">
                <a:latin typeface="Andalus" panose="02020603050405020304" pitchFamily="18" charset="-78"/>
                <a:cs typeface="Andalus" panose="02020603050405020304" pitchFamily="18" charset="-78"/>
              </a:rPr>
              <a:t> Forceps</a:t>
            </a:r>
          </a:p>
        </p:txBody>
      </p:sp>
      <p:sp>
        <p:nvSpPr>
          <p:cNvPr id="3" name="Content Placeholder 2"/>
          <p:cNvSpPr>
            <a:spLocks noGrp="1"/>
          </p:cNvSpPr>
          <p:nvPr>
            <p:ph idx="1"/>
          </p:nvPr>
        </p:nvSpPr>
        <p:spPr>
          <a:xfrm>
            <a:off x="838200" y="2717443"/>
            <a:ext cx="10515600" cy="4140558"/>
          </a:xfrm>
        </p:spPr>
        <p:txBody>
          <a:bodyPr>
            <a:normAutofit fontScale="92500" lnSpcReduction="20000"/>
          </a:bodyPr>
          <a:lstStyle/>
          <a:p>
            <a:r>
              <a:rPr lang="en-US" sz="3600" dirty="0">
                <a:latin typeface="Andalus" panose="02020603050405020304" pitchFamily="18" charset="-78"/>
                <a:cs typeface="Andalus" panose="02020603050405020304" pitchFamily="18" charset="-78"/>
              </a:rPr>
              <a:t>the open biopsy forceps are pushed into the target area, closed and </a:t>
            </a:r>
            <a:r>
              <a:rPr lang="en-US" sz="3600" dirty="0" smtClean="0">
                <a:latin typeface="Andalus" panose="02020603050405020304" pitchFamily="18" charset="-78"/>
                <a:cs typeface="Andalus" panose="02020603050405020304" pitchFamily="18" charset="-78"/>
              </a:rPr>
              <a:t>withdrawn</a:t>
            </a:r>
          </a:p>
          <a:p>
            <a:r>
              <a:rPr lang="en-US" sz="3600" dirty="0" smtClean="0">
                <a:latin typeface="Andalus" panose="02020603050405020304" pitchFamily="18" charset="-78"/>
                <a:cs typeface="Andalus" panose="02020603050405020304" pitchFamily="18" charset="-78"/>
              </a:rPr>
              <a:t> </a:t>
            </a:r>
            <a:r>
              <a:rPr lang="en-US" sz="3600" dirty="0">
                <a:latin typeface="Andalus" panose="02020603050405020304" pitchFamily="18" charset="-78"/>
                <a:cs typeface="Andalus" panose="02020603050405020304" pitchFamily="18" charset="-78"/>
              </a:rPr>
              <a:t>often with a simultaneous twisting motion to grasp as much tissue as </a:t>
            </a:r>
            <a:r>
              <a:rPr lang="en-US" sz="3600" dirty="0" smtClean="0">
                <a:latin typeface="Andalus" panose="02020603050405020304" pitchFamily="18" charset="-78"/>
                <a:cs typeface="Andalus" panose="02020603050405020304" pitchFamily="18" charset="-78"/>
              </a:rPr>
              <a:t>possible</a:t>
            </a:r>
            <a:endParaRPr lang="en-US" sz="3600" dirty="0">
              <a:latin typeface="Andalus" panose="02020603050405020304" pitchFamily="18" charset="-78"/>
              <a:cs typeface="Andalus" panose="02020603050405020304" pitchFamily="18" charset="-78"/>
            </a:endParaRPr>
          </a:p>
          <a:p>
            <a:r>
              <a:rPr lang="en-US" sz="3600" dirty="0">
                <a:latin typeface="Andalus" panose="02020603050405020304" pitchFamily="18" charset="-78"/>
                <a:cs typeface="Andalus" panose="02020603050405020304" pitchFamily="18" charset="-78"/>
              </a:rPr>
              <a:t>The sample can be removed down the operating channel but this risks it becoming partially or wholly detached and ‘lost</a:t>
            </a:r>
            <a:r>
              <a:rPr lang="en-US" sz="3600" dirty="0" smtClean="0">
                <a:latin typeface="Andalus" panose="02020603050405020304" pitchFamily="18" charset="-78"/>
                <a:cs typeface="Andalus" panose="02020603050405020304" pitchFamily="18" charset="-78"/>
              </a:rPr>
              <a:t>’</a:t>
            </a:r>
          </a:p>
          <a:p>
            <a:r>
              <a:rPr lang="en-US" sz="3600" dirty="0" smtClean="0">
                <a:latin typeface="Andalus" panose="02020603050405020304" pitchFamily="18" charset="-78"/>
                <a:cs typeface="Andalus" panose="02020603050405020304" pitchFamily="18" charset="-78"/>
              </a:rPr>
              <a:t> A </a:t>
            </a:r>
            <a:r>
              <a:rPr lang="en-US" sz="3600" dirty="0">
                <a:latin typeface="Andalus" panose="02020603050405020304" pitchFamily="18" charset="-78"/>
                <a:cs typeface="Andalus" panose="02020603050405020304" pitchFamily="18" charset="-78"/>
              </a:rPr>
              <a:t>preferable approach is to withdraw the entire </a:t>
            </a:r>
            <a:r>
              <a:rPr lang="en-US" sz="3600" dirty="0" err="1">
                <a:latin typeface="Andalus" panose="02020603050405020304" pitchFamily="18" charset="-78"/>
                <a:cs typeface="Andalus" panose="02020603050405020304" pitchFamily="18" charset="-78"/>
              </a:rPr>
              <a:t>hysteroscope</a:t>
            </a:r>
            <a:r>
              <a:rPr lang="en-US" sz="3600" dirty="0">
                <a:latin typeface="Andalus" panose="02020603050405020304" pitchFamily="18" charset="-78"/>
                <a:cs typeface="Andalus" panose="02020603050405020304" pitchFamily="18" charset="-78"/>
              </a:rPr>
              <a:t> from the uterine cavity with the biopsy forceps kept closed</a:t>
            </a:r>
          </a:p>
        </p:txBody>
      </p:sp>
    </p:spTree>
    <p:extLst>
      <p:ext uri="{BB962C8B-B14F-4D97-AF65-F5344CB8AC3E}">
        <p14:creationId xmlns:p14="http://schemas.microsoft.com/office/powerpoint/2010/main" val="19357236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08349"/>
            <a:ext cx="10515600" cy="98313"/>
          </a:xfrm>
        </p:spPr>
        <p:txBody>
          <a:bodyPr>
            <a:normAutofit fontScale="90000"/>
          </a:bodyPr>
          <a:lstStyle/>
          <a:p>
            <a:pPr algn="ctr"/>
            <a:r>
              <a:rPr lang="en-US" b="1" dirty="0">
                <a:latin typeface="Andalus" panose="02020603050405020304" pitchFamily="18" charset="-78"/>
                <a:cs typeface="Andalus" panose="02020603050405020304" pitchFamily="18" charset="-78"/>
              </a:rPr>
              <a:t>INTRODUCTION</a:t>
            </a:r>
            <a:br>
              <a:rPr lang="en-US" b="1" dirty="0">
                <a:latin typeface="Andalus" panose="02020603050405020304" pitchFamily="18" charset="-78"/>
                <a:cs typeface="Andalus" panose="02020603050405020304" pitchFamily="18" charset="-78"/>
              </a:rPr>
            </a:br>
            <a:endParaRPr lang="en-US" dirty="0">
              <a:latin typeface="Andalus" panose="02020603050405020304" pitchFamily="18" charset="-78"/>
              <a:cs typeface="Andalus" panose="02020603050405020304" pitchFamily="18" charset="-78"/>
            </a:endParaRPr>
          </a:p>
        </p:txBody>
      </p:sp>
      <p:sp>
        <p:nvSpPr>
          <p:cNvPr id="3" name="Content Placeholder 2"/>
          <p:cNvSpPr>
            <a:spLocks noGrp="1"/>
          </p:cNvSpPr>
          <p:nvPr>
            <p:ph idx="1"/>
          </p:nvPr>
        </p:nvSpPr>
        <p:spPr>
          <a:xfrm>
            <a:off x="838199" y="2756079"/>
            <a:ext cx="10649755" cy="4101921"/>
          </a:xfrm>
        </p:spPr>
        <p:txBody>
          <a:bodyPr>
            <a:normAutofit/>
          </a:bodyPr>
          <a:lstStyle/>
          <a:p>
            <a:pPr marL="0" indent="0">
              <a:buNone/>
            </a:pPr>
            <a:r>
              <a:rPr lang="en-US" sz="3600" dirty="0" smtClean="0">
                <a:latin typeface="Andalus" panose="02020603050405020304" pitchFamily="18" charset="-78"/>
                <a:cs typeface="Andalus" panose="02020603050405020304" pitchFamily="18" charset="-78"/>
              </a:rPr>
              <a:t>The </a:t>
            </a:r>
            <a:r>
              <a:rPr lang="en-US" sz="3600" dirty="0">
                <a:latin typeface="Andalus" panose="02020603050405020304" pitchFamily="18" charset="-78"/>
                <a:cs typeface="Andalus" panose="02020603050405020304" pitchFamily="18" charset="-78"/>
              </a:rPr>
              <a:t>skills required to perform advanced </a:t>
            </a:r>
            <a:r>
              <a:rPr lang="en-US" sz="3600" dirty="0" err="1">
                <a:latin typeface="Andalus" panose="02020603050405020304" pitchFamily="18" charset="-78"/>
                <a:cs typeface="Andalus" panose="02020603050405020304" pitchFamily="18" charset="-78"/>
              </a:rPr>
              <a:t>hysteroscopic</a:t>
            </a:r>
            <a:r>
              <a:rPr lang="en-US" sz="3600" dirty="0">
                <a:latin typeface="Andalus" panose="02020603050405020304" pitchFamily="18" charset="-78"/>
                <a:cs typeface="Andalus" panose="02020603050405020304" pitchFamily="18" charset="-78"/>
              </a:rPr>
              <a:t> surgery </a:t>
            </a:r>
          </a:p>
          <a:p>
            <a:pPr marL="514350" indent="-514350">
              <a:buFont typeface="+mj-lt"/>
              <a:buAutoNum type="arabicPeriod"/>
            </a:pPr>
            <a:r>
              <a:rPr lang="en-US" sz="3600" dirty="0" smtClean="0">
                <a:latin typeface="Andalus" panose="02020603050405020304" pitchFamily="18" charset="-78"/>
                <a:cs typeface="Andalus" panose="02020603050405020304" pitchFamily="18" charset="-78"/>
              </a:rPr>
              <a:t>Tips are provided for success fully inserting device and visualizing the entire uterine cavity</a:t>
            </a:r>
          </a:p>
          <a:p>
            <a:pPr marL="514350" indent="-514350">
              <a:buFont typeface="+mj-lt"/>
              <a:buAutoNum type="arabicPeriod"/>
            </a:pPr>
            <a:r>
              <a:rPr lang="en-US" sz="3600" dirty="0" smtClean="0">
                <a:latin typeface="Andalus" panose="02020603050405020304" pitchFamily="18" charset="-78"/>
                <a:cs typeface="Andalus" panose="02020603050405020304" pitchFamily="18" charset="-78"/>
              </a:rPr>
              <a:t>Suggestions as to which setting may suit an individual patient</a:t>
            </a:r>
          </a:p>
          <a:p>
            <a:pPr marL="514350" indent="-514350">
              <a:buFont typeface="+mj-lt"/>
              <a:buAutoNum type="arabicPeriod"/>
            </a:pPr>
            <a:r>
              <a:rPr lang="en-US" sz="3600" dirty="0" smtClean="0">
                <a:latin typeface="Andalus" panose="02020603050405020304" pitchFamily="18" charset="-78"/>
                <a:cs typeface="Andalus" panose="02020603050405020304" pitchFamily="18" charset="-78"/>
              </a:rPr>
              <a:t>How to avoid and manage excessive vaginal bleeding</a:t>
            </a:r>
          </a:p>
          <a:p>
            <a:pPr marL="514350" indent="-514350">
              <a:buFont typeface="+mj-lt"/>
              <a:buAutoNum type="arabicPeriod"/>
            </a:pPr>
            <a:endParaRPr lang="en-US" sz="3600" dirty="0" smtClean="0">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25121711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7315" y="2382591"/>
            <a:ext cx="10515600" cy="132345"/>
          </a:xfrm>
        </p:spPr>
        <p:txBody>
          <a:bodyPr>
            <a:normAutofit fontScale="90000"/>
          </a:bodyPr>
          <a:lstStyle/>
          <a:p>
            <a:pPr algn="ctr"/>
            <a:r>
              <a:rPr lang="en-US" b="1" dirty="0" smtClean="0">
                <a:latin typeface="Andalus" panose="02020603050405020304" pitchFamily="18" charset="-78"/>
                <a:cs typeface="Andalus" panose="02020603050405020304" pitchFamily="18" charset="-78"/>
              </a:rPr>
              <a:t>Insertion of the </a:t>
            </a:r>
            <a:r>
              <a:rPr lang="en-US" b="1" dirty="0" err="1" smtClean="0">
                <a:latin typeface="Andalus" panose="02020603050405020304" pitchFamily="18" charset="-78"/>
                <a:cs typeface="Andalus" panose="02020603050405020304" pitchFamily="18" charset="-78"/>
              </a:rPr>
              <a:t>hysteroscope</a:t>
            </a:r>
            <a:r>
              <a:rPr lang="en-US" b="1" dirty="0">
                <a:latin typeface="Andalus" panose="02020603050405020304" pitchFamily="18" charset="-78"/>
                <a:cs typeface="Andalus" panose="02020603050405020304" pitchFamily="18" charset="-78"/>
              </a:rPr>
              <a:t/>
            </a:r>
            <a:br>
              <a:rPr lang="en-US" b="1" dirty="0">
                <a:latin typeface="Andalus" panose="02020603050405020304" pitchFamily="18" charset="-78"/>
                <a:cs typeface="Andalus" panose="02020603050405020304" pitchFamily="18" charset="-78"/>
              </a:rPr>
            </a:br>
            <a:endParaRPr lang="en-US" dirty="0">
              <a:latin typeface="Andalus" panose="02020603050405020304" pitchFamily="18" charset="-78"/>
              <a:cs typeface="Andalus" panose="02020603050405020304" pitchFamily="18" charset="-78"/>
            </a:endParaRPr>
          </a:p>
        </p:txBody>
      </p:sp>
      <p:sp>
        <p:nvSpPr>
          <p:cNvPr id="3" name="Content Placeholder 2"/>
          <p:cNvSpPr>
            <a:spLocks noGrp="1"/>
          </p:cNvSpPr>
          <p:nvPr>
            <p:ph idx="1"/>
          </p:nvPr>
        </p:nvSpPr>
        <p:spPr>
          <a:xfrm>
            <a:off x="309093" y="2382591"/>
            <a:ext cx="11372045" cy="4288665"/>
          </a:xfrm>
        </p:spPr>
        <p:txBody>
          <a:bodyPr>
            <a:noAutofit/>
          </a:bodyPr>
          <a:lstStyle/>
          <a:p>
            <a:r>
              <a:rPr lang="en-US" b="1" dirty="0" smtClean="0">
                <a:latin typeface="Andalus" panose="02020603050405020304" pitchFamily="18" charset="-78"/>
                <a:cs typeface="Andalus" panose="02020603050405020304" pitchFamily="18" charset="-78"/>
              </a:rPr>
              <a:t>Vaginal instrumentation</a:t>
            </a:r>
          </a:p>
          <a:p>
            <a:r>
              <a:rPr lang="en-US" dirty="0" smtClean="0">
                <a:latin typeface="Andalus" panose="02020603050405020304" pitchFamily="18" charset="-78"/>
                <a:cs typeface="Andalus" panose="02020603050405020304" pitchFamily="18" charset="-78"/>
              </a:rPr>
              <a:t>When dilating cervix, a </a:t>
            </a:r>
            <a:r>
              <a:rPr lang="en-US" dirty="0" err="1" smtClean="0">
                <a:latin typeface="Andalus" panose="02020603050405020304" pitchFamily="18" charset="-78"/>
                <a:cs typeface="Andalus" panose="02020603050405020304" pitchFamily="18" charset="-78"/>
              </a:rPr>
              <a:t>tenaculum</a:t>
            </a:r>
            <a:r>
              <a:rPr lang="en-US" dirty="0" smtClean="0">
                <a:latin typeface="Andalus" panose="02020603050405020304" pitchFamily="18" charset="-78"/>
                <a:cs typeface="Andalus" panose="02020603050405020304" pitchFamily="18" charset="-78"/>
              </a:rPr>
              <a:t> should be placed on anterior cervical lip at 12 o'clock and gentle counter- traction applied to straighten the cervical canal</a:t>
            </a:r>
          </a:p>
          <a:p>
            <a:r>
              <a:rPr lang="en-US" b="1" dirty="0" smtClean="0">
                <a:latin typeface="Andalus" panose="02020603050405020304" pitchFamily="18" charset="-78"/>
                <a:cs typeface="Andalus" panose="02020603050405020304" pitchFamily="18" charset="-78"/>
              </a:rPr>
              <a:t>Distension media delivery</a:t>
            </a:r>
          </a:p>
          <a:p>
            <a:r>
              <a:rPr lang="en-US" dirty="0" smtClean="0">
                <a:latin typeface="Andalus" panose="02020603050405020304" pitchFamily="18" charset="-78"/>
                <a:cs typeface="Andalus" panose="02020603050405020304" pitchFamily="18" charset="-78"/>
              </a:rPr>
              <a:t>Operative procedures need a continuous flow of fluid, the use of a fluid management system is important</a:t>
            </a:r>
          </a:p>
          <a:p>
            <a:r>
              <a:rPr lang="en-US" dirty="0" smtClean="0">
                <a:latin typeface="Andalus" panose="02020603050405020304" pitchFamily="18" charset="-78"/>
                <a:cs typeface="Andalus" panose="02020603050405020304" pitchFamily="18" charset="-78"/>
              </a:rPr>
              <a:t>Accurately measuring fluid inflow and outflow is essential for safe practice</a:t>
            </a:r>
          </a:p>
          <a:p>
            <a:r>
              <a:rPr lang="en-US" dirty="0" smtClean="0">
                <a:latin typeface="Andalus" panose="02020603050405020304" pitchFamily="18" charset="-78"/>
                <a:cs typeface="Andalus" panose="02020603050405020304" pitchFamily="18" charset="-78"/>
              </a:rPr>
              <a:t>A constant intrauterine pressure aids visualization and is key to technical success</a:t>
            </a:r>
            <a:endParaRPr lang="en-US" dirty="0">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13385865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93194"/>
            <a:ext cx="10515600" cy="811369"/>
          </a:xfrm>
        </p:spPr>
        <p:txBody>
          <a:bodyPr/>
          <a:lstStyle/>
          <a:p>
            <a:pPr algn="ctr"/>
            <a:r>
              <a:rPr lang="en-US" b="1" dirty="0">
                <a:latin typeface="Andalus" panose="02020603050405020304" pitchFamily="18" charset="-78"/>
                <a:cs typeface="Andalus" panose="02020603050405020304" pitchFamily="18" charset="-78"/>
              </a:rPr>
              <a:t>Insertion of the </a:t>
            </a:r>
            <a:r>
              <a:rPr lang="en-US" b="1" dirty="0" err="1">
                <a:latin typeface="Andalus" panose="02020603050405020304" pitchFamily="18" charset="-78"/>
                <a:cs typeface="Andalus" panose="02020603050405020304" pitchFamily="18" charset="-78"/>
              </a:rPr>
              <a:t>hysteroscope</a:t>
            </a:r>
            <a:endParaRPr lang="en-US" dirty="0">
              <a:latin typeface="Andalus" panose="02020603050405020304" pitchFamily="18" charset="-78"/>
              <a:cs typeface="Andalus" panose="02020603050405020304" pitchFamily="18" charset="-78"/>
            </a:endParaRPr>
          </a:p>
        </p:txBody>
      </p:sp>
      <p:sp>
        <p:nvSpPr>
          <p:cNvPr id="3" name="Content Placeholder 2"/>
          <p:cNvSpPr>
            <a:spLocks noGrp="1"/>
          </p:cNvSpPr>
          <p:nvPr>
            <p:ph idx="1"/>
          </p:nvPr>
        </p:nvSpPr>
        <p:spPr>
          <a:xfrm>
            <a:off x="838200" y="2884868"/>
            <a:ext cx="10515600" cy="3773509"/>
          </a:xfrm>
        </p:spPr>
        <p:txBody>
          <a:bodyPr>
            <a:normAutofit fontScale="92500" lnSpcReduction="20000"/>
          </a:bodyPr>
          <a:lstStyle/>
          <a:p>
            <a:r>
              <a:rPr lang="en-US" sz="3600" b="1" dirty="0" smtClean="0">
                <a:latin typeface="Andalus" panose="02020603050405020304" pitchFamily="18" charset="-78"/>
                <a:cs typeface="Andalus" panose="02020603050405020304" pitchFamily="18" charset="-78"/>
              </a:rPr>
              <a:t>Intracervical advancement of the </a:t>
            </a:r>
            <a:r>
              <a:rPr lang="en-US" sz="3600" b="1" dirty="0" err="1" smtClean="0">
                <a:latin typeface="Andalus" panose="02020603050405020304" pitchFamily="18" charset="-78"/>
                <a:cs typeface="Andalus" panose="02020603050405020304" pitchFamily="18" charset="-78"/>
              </a:rPr>
              <a:t>hysteroscope</a:t>
            </a:r>
            <a:endParaRPr lang="en-US" sz="3600" b="1" dirty="0" smtClean="0">
              <a:latin typeface="Andalus" panose="02020603050405020304" pitchFamily="18" charset="-78"/>
              <a:cs typeface="Andalus" panose="02020603050405020304" pitchFamily="18" charset="-78"/>
            </a:endParaRPr>
          </a:p>
          <a:p>
            <a:r>
              <a:rPr lang="en-US" sz="3600" dirty="0" smtClean="0">
                <a:latin typeface="Andalus" panose="02020603050405020304" pitchFamily="18" charset="-78"/>
                <a:cs typeface="Andalus" panose="02020603050405020304" pitchFamily="18" charset="-78"/>
              </a:rPr>
              <a:t>This is the most difficult part of procedure</a:t>
            </a:r>
          </a:p>
          <a:p>
            <a:r>
              <a:rPr lang="en-US" sz="3600" dirty="0" smtClean="0">
                <a:latin typeface="Andalus" panose="02020603050405020304" pitchFamily="18" charset="-78"/>
                <a:cs typeface="Andalus" panose="02020603050405020304" pitchFamily="18" charset="-78"/>
              </a:rPr>
              <a:t>The key principle is to avoid trauma to the fragile </a:t>
            </a:r>
            <a:r>
              <a:rPr lang="en-US" sz="3600" dirty="0" err="1" smtClean="0">
                <a:latin typeface="Andalus" panose="02020603050405020304" pitchFamily="18" charset="-78"/>
                <a:cs typeface="Andalus" panose="02020603050405020304" pitchFamily="18" charset="-78"/>
              </a:rPr>
              <a:t>endocervical</a:t>
            </a:r>
            <a:r>
              <a:rPr lang="en-US" sz="3600" dirty="0" smtClean="0">
                <a:latin typeface="Andalus" panose="02020603050405020304" pitchFamily="18" charset="-78"/>
                <a:cs typeface="Andalus" panose="02020603050405020304" pitchFamily="18" charset="-78"/>
              </a:rPr>
              <a:t> mucosa can lead to poor views from bleeding and predisposes to false passage formation and uterine perforation</a:t>
            </a:r>
          </a:p>
          <a:p>
            <a:r>
              <a:rPr lang="en-US" sz="3600" dirty="0" smtClean="0">
                <a:latin typeface="Andalus" panose="02020603050405020304" pitchFamily="18" charset="-78"/>
                <a:cs typeface="Andalus" panose="02020603050405020304" pitchFamily="18" charset="-78"/>
              </a:rPr>
              <a:t>Systematics panoramic inspection of the proximal cervix, using small back-and- forth movements, will usually identify the cervical canal</a:t>
            </a:r>
            <a:endParaRPr lang="en-US" sz="3600" dirty="0">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40094849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8353" y="1408314"/>
            <a:ext cx="10515600" cy="1325563"/>
          </a:xfrm>
        </p:spPr>
        <p:txBody>
          <a:bodyPr/>
          <a:lstStyle/>
          <a:p>
            <a:pPr algn="ctr"/>
            <a:r>
              <a:rPr lang="en-US" b="1" dirty="0">
                <a:latin typeface="Andalus" panose="02020603050405020304" pitchFamily="18" charset="-78"/>
                <a:cs typeface="Andalus" panose="02020603050405020304" pitchFamily="18" charset="-78"/>
              </a:rPr>
              <a:t>Insertion of the </a:t>
            </a:r>
            <a:r>
              <a:rPr lang="en-US" b="1" dirty="0" err="1">
                <a:latin typeface="Andalus" panose="02020603050405020304" pitchFamily="18" charset="-78"/>
                <a:cs typeface="Andalus" panose="02020603050405020304" pitchFamily="18" charset="-78"/>
              </a:rPr>
              <a:t>hysteroscope</a:t>
            </a:r>
            <a:endParaRPr lang="en-US" dirty="0">
              <a:latin typeface="Andalus" panose="02020603050405020304" pitchFamily="18" charset="-78"/>
              <a:cs typeface="Andalus" panose="02020603050405020304" pitchFamily="18" charset="-78"/>
            </a:endParaRPr>
          </a:p>
        </p:txBody>
      </p:sp>
      <p:sp>
        <p:nvSpPr>
          <p:cNvPr id="3" name="Content Placeholder 2"/>
          <p:cNvSpPr>
            <a:spLocks noGrp="1"/>
          </p:cNvSpPr>
          <p:nvPr>
            <p:ph idx="1"/>
          </p:nvPr>
        </p:nvSpPr>
        <p:spPr>
          <a:xfrm>
            <a:off x="838200" y="2550017"/>
            <a:ext cx="10515600" cy="4172753"/>
          </a:xfrm>
        </p:spPr>
        <p:txBody>
          <a:bodyPr>
            <a:normAutofit fontScale="92500" lnSpcReduction="20000"/>
          </a:bodyPr>
          <a:lstStyle/>
          <a:p>
            <a:r>
              <a:rPr lang="en-US" sz="3600" dirty="0" smtClean="0">
                <a:latin typeface="Andalus" panose="02020603050405020304" pitchFamily="18" charset="-78"/>
                <a:cs typeface="Andalus" panose="02020603050405020304" pitchFamily="18" charset="-78"/>
              </a:rPr>
              <a:t>The distension medium open cervix ,creating a </a:t>
            </a:r>
            <a:r>
              <a:rPr lang="en-US" sz="3600" dirty="0" err="1" smtClean="0">
                <a:latin typeface="Andalus" panose="02020603050405020304" pitchFamily="18" charset="-78"/>
                <a:cs typeface="Andalus" panose="02020603050405020304" pitchFamily="18" charset="-78"/>
              </a:rPr>
              <a:t>microcavity</a:t>
            </a:r>
            <a:r>
              <a:rPr lang="en-US" sz="3600" dirty="0" smtClean="0">
                <a:latin typeface="Andalus" panose="02020603050405020304" pitchFamily="18" charset="-78"/>
                <a:cs typeface="Andalus" panose="02020603050405020304" pitchFamily="18" charset="-78"/>
              </a:rPr>
              <a:t>, when not immediately apparent, the operator should consider whether the uterus is acutely  </a:t>
            </a:r>
            <a:r>
              <a:rPr lang="en-US" sz="3600" dirty="0" err="1" smtClean="0">
                <a:latin typeface="Andalus" panose="02020603050405020304" pitchFamily="18" charset="-78"/>
                <a:cs typeface="Andalus" panose="02020603050405020304" pitchFamily="18" charset="-78"/>
              </a:rPr>
              <a:t>anteflexed</a:t>
            </a:r>
            <a:r>
              <a:rPr lang="en-US" sz="3600" dirty="0" smtClean="0">
                <a:latin typeface="Andalus" panose="02020603050405020304" pitchFamily="18" charset="-78"/>
                <a:cs typeface="Andalus" panose="02020603050405020304" pitchFamily="18" charset="-78"/>
              </a:rPr>
              <a:t> or retroflexed in relation to cervical axis</a:t>
            </a:r>
          </a:p>
          <a:p>
            <a:r>
              <a:rPr lang="en-US" sz="3600" dirty="0" smtClean="0">
                <a:latin typeface="Andalus" panose="02020603050405020304" pitchFamily="18" charset="-78"/>
                <a:cs typeface="Andalus" panose="02020603050405020304" pitchFamily="18" charset="-78"/>
              </a:rPr>
              <a:t>Lifting and lowering the  hands as the </a:t>
            </a:r>
            <a:r>
              <a:rPr lang="en-US" sz="3600" dirty="0" err="1" smtClean="0">
                <a:latin typeface="Andalus" panose="02020603050405020304" pitchFamily="18" charset="-78"/>
                <a:cs typeface="Andalus" panose="02020603050405020304" pitchFamily="18" charset="-78"/>
              </a:rPr>
              <a:t>hysteroscope</a:t>
            </a:r>
            <a:r>
              <a:rPr lang="en-US" sz="3600" dirty="0" smtClean="0">
                <a:latin typeface="Andalus" panose="02020603050405020304" pitchFamily="18" charset="-78"/>
                <a:cs typeface="Andalus" panose="02020603050405020304" pitchFamily="18" charset="-78"/>
              </a:rPr>
              <a:t> is </a:t>
            </a:r>
            <a:r>
              <a:rPr lang="en-US" sz="3600" dirty="0">
                <a:latin typeface="Andalus" panose="02020603050405020304" pitchFamily="18" charset="-78"/>
                <a:cs typeface="Andalus" panose="02020603050405020304" pitchFamily="18" charset="-78"/>
              </a:rPr>
              <a:t>gently held will angle the </a:t>
            </a:r>
            <a:r>
              <a:rPr lang="en-US" sz="3600" dirty="0" err="1">
                <a:latin typeface="Andalus" panose="02020603050405020304" pitchFamily="18" charset="-78"/>
                <a:cs typeface="Andalus" panose="02020603050405020304" pitchFamily="18" charset="-78"/>
              </a:rPr>
              <a:t>hysteroscope</a:t>
            </a:r>
            <a:r>
              <a:rPr lang="en-US" sz="3600" dirty="0">
                <a:latin typeface="Andalus" panose="02020603050405020304" pitchFamily="18" charset="-78"/>
                <a:cs typeface="Andalus" panose="02020603050405020304" pitchFamily="18" charset="-78"/>
              </a:rPr>
              <a:t> more anteriorly or posteriorly, and will usually lead to the identification of the cervical canal and redirection of the objective lens into the axis of the canal. The degree of distal lens angulation needs to be appreciated when manipulating the </a:t>
            </a:r>
            <a:r>
              <a:rPr lang="en-US" sz="3600" dirty="0" err="1">
                <a:latin typeface="Andalus" panose="02020603050405020304" pitchFamily="18" charset="-78"/>
                <a:cs typeface="Andalus" panose="02020603050405020304" pitchFamily="18" charset="-78"/>
              </a:rPr>
              <a:t>hysteroscope</a:t>
            </a:r>
            <a:r>
              <a:rPr lang="en-US" sz="3600" dirty="0">
                <a:latin typeface="Andalus" panose="02020603050405020304" pitchFamily="18" charset="-78"/>
                <a:cs typeface="Andalus" panose="02020603050405020304" pitchFamily="18" charset="-78"/>
              </a:rPr>
              <a:t>.</a:t>
            </a:r>
            <a:endParaRPr lang="en-US" sz="3600" dirty="0" smtClean="0">
              <a:latin typeface="Andalus" panose="02020603050405020304" pitchFamily="18" charset="-78"/>
              <a:cs typeface="Andalus" panose="02020603050405020304" pitchFamily="18" charset="-78"/>
            </a:endParaRPr>
          </a:p>
          <a:p>
            <a:endParaRPr lang="en-US" sz="3600" dirty="0">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4776720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22738"/>
            <a:ext cx="10515600" cy="1265685"/>
          </a:xfrm>
        </p:spPr>
        <p:txBody>
          <a:bodyPr/>
          <a:lstStyle/>
          <a:p>
            <a:pPr algn="ctr"/>
            <a:r>
              <a:rPr lang="en-US" b="1" dirty="0">
                <a:latin typeface="Andalus" panose="02020603050405020304" pitchFamily="18" charset="-78"/>
                <a:cs typeface="Andalus" panose="02020603050405020304" pitchFamily="18" charset="-78"/>
              </a:rPr>
              <a:t>Tips </a:t>
            </a:r>
            <a:r>
              <a:rPr lang="en-US" b="1" dirty="0" smtClean="0">
                <a:latin typeface="Andalus" panose="02020603050405020304" pitchFamily="18" charset="-78"/>
                <a:cs typeface="Andalus" panose="02020603050405020304" pitchFamily="18" charset="-78"/>
              </a:rPr>
              <a:t>&amp; </a:t>
            </a:r>
            <a:r>
              <a:rPr lang="en-US" b="1" dirty="0">
                <a:latin typeface="Andalus" panose="02020603050405020304" pitchFamily="18" charset="-78"/>
                <a:cs typeface="Andalus" panose="02020603050405020304" pitchFamily="18" charset="-78"/>
              </a:rPr>
              <a:t>Tricks to Traverse the Cervix </a:t>
            </a:r>
          </a:p>
        </p:txBody>
      </p:sp>
      <p:sp>
        <p:nvSpPr>
          <p:cNvPr id="3" name="Content Placeholder 2"/>
          <p:cNvSpPr>
            <a:spLocks noGrp="1"/>
          </p:cNvSpPr>
          <p:nvPr>
            <p:ph idx="1"/>
          </p:nvPr>
        </p:nvSpPr>
        <p:spPr>
          <a:xfrm>
            <a:off x="838200" y="2781837"/>
            <a:ext cx="10515600" cy="3979569"/>
          </a:xfrm>
        </p:spPr>
        <p:txBody>
          <a:bodyPr>
            <a:normAutofit fontScale="85000" lnSpcReduction="20000"/>
          </a:bodyPr>
          <a:lstStyle/>
          <a:p>
            <a:r>
              <a:rPr lang="en-US" sz="3600" dirty="0">
                <a:latin typeface="Andalus" panose="02020603050405020304" pitchFamily="18" charset="-78"/>
                <a:cs typeface="Andalus" panose="02020603050405020304" pitchFamily="18" charset="-78"/>
              </a:rPr>
              <a:t>The internal cervical </a:t>
            </a:r>
            <a:r>
              <a:rPr lang="en-US" sz="3600" dirty="0" err="1">
                <a:latin typeface="Andalus" panose="02020603050405020304" pitchFamily="18" charset="-78"/>
                <a:cs typeface="Andalus" panose="02020603050405020304" pitchFamily="18" charset="-78"/>
              </a:rPr>
              <a:t>os</a:t>
            </a:r>
            <a:r>
              <a:rPr lang="en-US" sz="3600" dirty="0">
                <a:latin typeface="Andalus" panose="02020603050405020304" pitchFamily="18" charset="-78"/>
                <a:cs typeface="Andalus" panose="02020603050405020304" pitchFamily="18" charset="-78"/>
              </a:rPr>
              <a:t> is usually the narrowest portion of the cervical canal </a:t>
            </a:r>
            <a:endParaRPr lang="en-US" sz="3600" dirty="0" smtClean="0">
              <a:latin typeface="Andalus" panose="02020603050405020304" pitchFamily="18" charset="-78"/>
              <a:cs typeface="Andalus" panose="02020603050405020304" pitchFamily="18" charset="-78"/>
            </a:endParaRPr>
          </a:p>
          <a:p>
            <a:r>
              <a:rPr lang="en-US" sz="3600" dirty="0" smtClean="0">
                <a:latin typeface="Andalus" panose="02020603050405020304" pitchFamily="18" charset="-78"/>
                <a:cs typeface="Andalus" panose="02020603050405020304" pitchFamily="18" charset="-78"/>
              </a:rPr>
              <a:t>combined </a:t>
            </a:r>
            <a:r>
              <a:rPr lang="en-US" sz="3600" dirty="0">
                <a:latin typeface="Andalus" panose="02020603050405020304" pitchFamily="18" charset="-78"/>
                <a:cs typeface="Andalus" panose="02020603050405020304" pitchFamily="18" charset="-78"/>
              </a:rPr>
              <a:t>with its more fibrous composition, can obstruct entry into the uterine </a:t>
            </a:r>
            <a:r>
              <a:rPr lang="en-US" sz="3600" dirty="0" smtClean="0">
                <a:latin typeface="Andalus" panose="02020603050405020304" pitchFamily="18" charset="-78"/>
                <a:cs typeface="Andalus" panose="02020603050405020304" pitchFamily="18" charset="-78"/>
              </a:rPr>
              <a:t>cavity</a:t>
            </a:r>
          </a:p>
          <a:p>
            <a:r>
              <a:rPr lang="en-US" sz="3600" dirty="0">
                <a:latin typeface="Andalus" panose="02020603050405020304" pitchFamily="18" charset="-78"/>
                <a:cs typeface="Andalus" panose="02020603050405020304" pitchFamily="18" charset="-78"/>
              </a:rPr>
              <a:t>This means traversing it is the most difficult </a:t>
            </a:r>
            <a:r>
              <a:rPr lang="en-US" sz="3600" dirty="0" smtClean="0">
                <a:latin typeface="Andalus" panose="02020603050405020304" pitchFamily="18" charset="-78"/>
                <a:cs typeface="Andalus" panose="02020603050405020304" pitchFamily="18" charset="-78"/>
              </a:rPr>
              <a:t> </a:t>
            </a:r>
            <a:r>
              <a:rPr lang="en-US" sz="3600" dirty="0">
                <a:latin typeface="Andalus" panose="02020603050405020304" pitchFamily="18" charset="-78"/>
                <a:cs typeface="Andalus" panose="02020603050405020304" pitchFamily="18" charset="-78"/>
              </a:rPr>
              <a:t>part of advancing the </a:t>
            </a:r>
            <a:r>
              <a:rPr lang="en-US" sz="3600" dirty="0" err="1">
                <a:latin typeface="Andalus" panose="02020603050405020304" pitchFamily="18" charset="-78"/>
                <a:cs typeface="Andalus" panose="02020603050405020304" pitchFamily="18" charset="-78"/>
              </a:rPr>
              <a:t>hysteroscope</a:t>
            </a:r>
            <a:r>
              <a:rPr lang="en-US" sz="3600" dirty="0">
                <a:latin typeface="Andalus" panose="02020603050405020304" pitchFamily="18" charset="-78"/>
                <a:cs typeface="Andalus" panose="02020603050405020304" pitchFamily="18" charset="-78"/>
              </a:rPr>
              <a:t> into the uterine </a:t>
            </a:r>
            <a:r>
              <a:rPr lang="en-US" sz="3600" dirty="0" smtClean="0">
                <a:latin typeface="Andalus" panose="02020603050405020304" pitchFamily="18" charset="-78"/>
                <a:cs typeface="Andalus" panose="02020603050405020304" pitchFamily="18" charset="-78"/>
              </a:rPr>
              <a:t>cavity</a:t>
            </a:r>
          </a:p>
          <a:p>
            <a:r>
              <a:rPr lang="en-US" sz="3600" dirty="0">
                <a:latin typeface="Andalus" panose="02020603050405020304" pitchFamily="18" charset="-78"/>
                <a:cs typeface="Andalus" panose="02020603050405020304" pitchFamily="18" charset="-78"/>
              </a:rPr>
              <a:t>A slight pause at this point will allow time for the inflowing medium to further distend the uterine isthmus </a:t>
            </a:r>
          </a:p>
          <a:p>
            <a:r>
              <a:rPr lang="en-US" sz="3600" dirty="0">
                <a:latin typeface="Andalus" panose="02020603050405020304" pitchFamily="18" charset="-78"/>
                <a:cs typeface="Andalus" panose="02020603050405020304" pitchFamily="18" charset="-78"/>
              </a:rPr>
              <a:t>Optimal alignment between the </a:t>
            </a:r>
            <a:r>
              <a:rPr lang="en-US" sz="3600" dirty="0" err="1">
                <a:latin typeface="Andalus" panose="02020603050405020304" pitchFamily="18" charset="-78"/>
                <a:cs typeface="Andalus" panose="02020603050405020304" pitchFamily="18" charset="-78"/>
              </a:rPr>
              <a:t>hysteroscope</a:t>
            </a:r>
            <a:r>
              <a:rPr lang="en-US" sz="3600" dirty="0">
                <a:latin typeface="Andalus" panose="02020603050405020304" pitchFamily="18" charset="-78"/>
                <a:cs typeface="Andalus" panose="02020603050405020304" pitchFamily="18" charset="-78"/>
              </a:rPr>
              <a:t> and axis of the cervical canal is of prime importance</a:t>
            </a:r>
          </a:p>
        </p:txBody>
      </p:sp>
    </p:spTree>
    <p:extLst>
      <p:ext uri="{BB962C8B-B14F-4D97-AF65-F5344CB8AC3E}">
        <p14:creationId xmlns:p14="http://schemas.microsoft.com/office/powerpoint/2010/main" val="809257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54558"/>
            <a:ext cx="10515600" cy="608863"/>
          </a:xfrm>
        </p:spPr>
        <p:txBody>
          <a:bodyPr>
            <a:normAutofit fontScale="90000"/>
          </a:bodyPr>
          <a:lstStyle/>
          <a:p>
            <a:pPr algn="ctr"/>
            <a:r>
              <a:rPr lang="en-US" b="1" dirty="0">
                <a:latin typeface="Andalus" panose="02020603050405020304" pitchFamily="18" charset="-78"/>
                <a:cs typeface="Andalus" panose="02020603050405020304" pitchFamily="18" charset="-78"/>
              </a:rPr>
              <a:t>Tips </a:t>
            </a:r>
            <a:r>
              <a:rPr lang="en-US" b="1" dirty="0" smtClean="0">
                <a:latin typeface="Andalus" panose="02020603050405020304" pitchFamily="18" charset="-78"/>
                <a:cs typeface="Andalus" panose="02020603050405020304" pitchFamily="18" charset="-78"/>
              </a:rPr>
              <a:t>&amp; </a:t>
            </a:r>
            <a:r>
              <a:rPr lang="en-US" b="1" dirty="0">
                <a:latin typeface="Andalus" panose="02020603050405020304" pitchFamily="18" charset="-78"/>
                <a:cs typeface="Andalus" panose="02020603050405020304" pitchFamily="18" charset="-78"/>
              </a:rPr>
              <a:t>Tricks to Traverse the Cervix </a:t>
            </a:r>
          </a:p>
        </p:txBody>
      </p:sp>
      <p:sp>
        <p:nvSpPr>
          <p:cNvPr id="3" name="Content Placeholder 2"/>
          <p:cNvSpPr>
            <a:spLocks noGrp="1"/>
          </p:cNvSpPr>
          <p:nvPr>
            <p:ph idx="1"/>
          </p:nvPr>
        </p:nvSpPr>
        <p:spPr>
          <a:xfrm>
            <a:off x="838200" y="2601531"/>
            <a:ext cx="10515600" cy="4146997"/>
          </a:xfrm>
        </p:spPr>
        <p:txBody>
          <a:bodyPr>
            <a:normAutofit fontScale="92500" lnSpcReduction="20000"/>
          </a:bodyPr>
          <a:lstStyle/>
          <a:p>
            <a:r>
              <a:rPr lang="en-US" sz="3600" dirty="0" err="1" smtClean="0">
                <a:latin typeface="Andalus" panose="02020603050405020304" pitchFamily="18" charset="-78"/>
                <a:cs typeface="Andalus" panose="02020603050405020304" pitchFamily="18" charset="-78"/>
              </a:rPr>
              <a:t>Stenosed</a:t>
            </a:r>
            <a:r>
              <a:rPr lang="en-US" sz="3600" dirty="0" smtClean="0">
                <a:latin typeface="Andalus" panose="02020603050405020304" pitchFamily="18" charset="-78"/>
                <a:cs typeface="Andalus" panose="02020603050405020304" pitchFamily="18" charset="-78"/>
              </a:rPr>
              <a:t> ‘Pin-point’ External Cervical </a:t>
            </a:r>
            <a:r>
              <a:rPr lang="en-US" sz="3600" dirty="0" err="1" smtClean="0">
                <a:latin typeface="Andalus" panose="02020603050405020304" pitchFamily="18" charset="-78"/>
                <a:cs typeface="Andalus" panose="02020603050405020304" pitchFamily="18" charset="-78"/>
              </a:rPr>
              <a:t>Os</a:t>
            </a:r>
            <a:endParaRPr lang="en-US" sz="3600" dirty="0">
              <a:latin typeface="Andalus" panose="02020603050405020304" pitchFamily="18" charset="-78"/>
              <a:cs typeface="Andalus" panose="02020603050405020304" pitchFamily="18" charset="-78"/>
            </a:endParaRPr>
          </a:p>
          <a:p>
            <a:r>
              <a:rPr lang="en-US" sz="3600" dirty="0">
                <a:latin typeface="Andalus" panose="02020603050405020304" pitchFamily="18" charset="-78"/>
                <a:cs typeface="Andalus" panose="02020603050405020304" pitchFamily="18" charset="-78"/>
              </a:rPr>
              <a:t>The recommended techniques to incise the external cervical </a:t>
            </a:r>
            <a:r>
              <a:rPr lang="en-US" sz="3600" dirty="0" err="1">
                <a:latin typeface="Andalus" panose="02020603050405020304" pitchFamily="18" charset="-78"/>
                <a:cs typeface="Andalus" panose="02020603050405020304" pitchFamily="18" charset="-78"/>
              </a:rPr>
              <a:t>os</a:t>
            </a:r>
            <a:r>
              <a:rPr lang="en-US" sz="3600" dirty="0">
                <a:latin typeface="Andalus" panose="02020603050405020304" pitchFamily="18" charset="-78"/>
                <a:cs typeface="Andalus" panose="02020603050405020304" pitchFamily="18" charset="-78"/>
              </a:rPr>
              <a:t> </a:t>
            </a:r>
            <a:endParaRPr lang="en-US" sz="3600" dirty="0" smtClean="0">
              <a:latin typeface="Andalus" panose="02020603050405020304" pitchFamily="18" charset="-78"/>
              <a:cs typeface="Andalus" panose="02020603050405020304" pitchFamily="18" charset="-78"/>
            </a:endParaRPr>
          </a:p>
          <a:p>
            <a:pPr marL="0" indent="0">
              <a:buNone/>
            </a:pPr>
            <a:r>
              <a:rPr lang="en-US" sz="3600" dirty="0" smtClean="0">
                <a:latin typeface="Andalus" panose="02020603050405020304" pitchFamily="18" charset="-78"/>
                <a:cs typeface="Andalus" panose="02020603050405020304" pitchFamily="18" charset="-78"/>
              </a:rPr>
              <a:t>• </a:t>
            </a:r>
            <a:r>
              <a:rPr lang="en-US" sz="3600" dirty="0" err="1">
                <a:latin typeface="Andalus" panose="02020603050405020304" pitchFamily="18" charset="-78"/>
                <a:cs typeface="Andalus" panose="02020603050405020304" pitchFamily="18" charset="-78"/>
              </a:rPr>
              <a:t>vaginoscopy</a:t>
            </a:r>
            <a:r>
              <a:rPr lang="en-US" sz="3600" dirty="0">
                <a:latin typeface="Andalus" panose="02020603050405020304" pitchFamily="18" charset="-78"/>
                <a:cs typeface="Andalus" panose="02020603050405020304" pitchFamily="18" charset="-78"/>
              </a:rPr>
              <a:t> using 5 Fr </a:t>
            </a:r>
            <a:r>
              <a:rPr lang="en-US" sz="3600" dirty="0" err="1">
                <a:latin typeface="Andalus" panose="02020603050405020304" pitchFamily="18" charset="-78"/>
                <a:cs typeface="Andalus" panose="02020603050405020304" pitchFamily="18" charset="-78"/>
              </a:rPr>
              <a:t>hysteroscopic</a:t>
            </a:r>
            <a:r>
              <a:rPr lang="en-US" sz="3600" dirty="0">
                <a:latin typeface="Andalus" panose="02020603050405020304" pitchFamily="18" charset="-78"/>
                <a:cs typeface="Andalus" panose="02020603050405020304" pitchFamily="18" charset="-78"/>
              </a:rPr>
              <a:t> scissors, graspers or 5 Fr </a:t>
            </a:r>
            <a:r>
              <a:rPr lang="en-US" sz="3600" dirty="0" smtClean="0">
                <a:latin typeface="Andalus" panose="02020603050405020304" pitchFamily="18" charset="-78"/>
                <a:cs typeface="Andalus" panose="02020603050405020304" pitchFamily="18" charset="-78"/>
              </a:rPr>
              <a:t>electrodes</a:t>
            </a:r>
          </a:p>
          <a:p>
            <a:pPr marL="0" indent="0">
              <a:buNone/>
            </a:pPr>
            <a:r>
              <a:rPr lang="en-US" sz="3600" dirty="0" smtClean="0">
                <a:latin typeface="Andalus" panose="02020603050405020304" pitchFamily="18" charset="-78"/>
                <a:cs typeface="Andalus" panose="02020603050405020304" pitchFamily="18" charset="-78"/>
              </a:rPr>
              <a:t> </a:t>
            </a:r>
            <a:r>
              <a:rPr lang="en-US" sz="3600" dirty="0">
                <a:latin typeface="Andalus" panose="02020603050405020304" pitchFamily="18" charset="-78"/>
                <a:cs typeface="Andalus" panose="02020603050405020304" pitchFamily="18" charset="-78"/>
              </a:rPr>
              <a:t>• vaginal speculum to </a:t>
            </a:r>
            <a:r>
              <a:rPr lang="en-US" sz="3600" dirty="0" err="1">
                <a:latin typeface="Andalus" panose="02020603050405020304" pitchFamily="18" charset="-78"/>
                <a:cs typeface="Andalus" panose="02020603050405020304" pitchFamily="18" charset="-78"/>
              </a:rPr>
              <a:t>visualise</a:t>
            </a:r>
            <a:r>
              <a:rPr lang="en-US" sz="3600" dirty="0">
                <a:latin typeface="Andalus" panose="02020603050405020304" pitchFamily="18" charset="-78"/>
                <a:cs typeface="Andalus" panose="02020603050405020304" pitchFamily="18" charset="-78"/>
              </a:rPr>
              <a:t> the cervix with scalpel point / hand-held pointed scissors / diathermy </a:t>
            </a:r>
            <a:r>
              <a:rPr lang="en-US" sz="3600" dirty="0" smtClean="0">
                <a:latin typeface="Andalus" panose="02020603050405020304" pitchFamily="18" charset="-78"/>
                <a:cs typeface="Andalus" panose="02020603050405020304" pitchFamily="18" charset="-78"/>
              </a:rPr>
              <a:t>blade</a:t>
            </a:r>
          </a:p>
          <a:p>
            <a:pPr marL="0" indent="0">
              <a:buNone/>
            </a:pPr>
            <a:r>
              <a:rPr lang="en-US" sz="3600" dirty="0" smtClean="0">
                <a:latin typeface="Andalus" panose="02020603050405020304" pitchFamily="18" charset="-78"/>
                <a:cs typeface="Andalus" panose="02020603050405020304" pitchFamily="18" charset="-78"/>
              </a:rPr>
              <a:t> </a:t>
            </a:r>
            <a:r>
              <a:rPr lang="en-US" sz="3600" dirty="0">
                <a:latin typeface="Andalus" panose="02020603050405020304" pitchFamily="18" charset="-78"/>
                <a:cs typeface="Andalus" panose="02020603050405020304" pitchFamily="18" charset="-78"/>
              </a:rPr>
              <a:t>• vaginal speculum to </a:t>
            </a:r>
            <a:r>
              <a:rPr lang="en-US" sz="3600" dirty="0" err="1">
                <a:latin typeface="Andalus" panose="02020603050405020304" pitchFamily="18" charset="-78"/>
                <a:cs typeface="Andalus" panose="02020603050405020304" pitchFamily="18" charset="-78"/>
              </a:rPr>
              <a:t>visualise</a:t>
            </a:r>
            <a:r>
              <a:rPr lang="en-US" sz="3600" dirty="0">
                <a:latin typeface="Andalus" panose="02020603050405020304" pitchFamily="18" charset="-78"/>
                <a:cs typeface="Andalus" panose="02020603050405020304" pitchFamily="18" charset="-78"/>
              </a:rPr>
              <a:t> the cervix with blind cervical </a:t>
            </a:r>
            <a:r>
              <a:rPr lang="en-US" sz="3600" dirty="0" err="1">
                <a:latin typeface="Andalus" panose="02020603050405020304" pitchFamily="18" charset="-78"/>
                <a:cs typeface="Andalus" panose="02020603050405020304" pitchFamily="18" charset="-78"/>
              </a:rPr>
              <a:t>os</a:t>
            </a:r>
            <a:r>
              <a:rPr lang="en-US" sz="3600" dirty="0">
                <a:latin typeface="Andalus" panose="02020603050405020304" pitchFamily="18" charset="-78"/>
                <a:cs typeface="Andalus" panose="02020603050405020304" pitchFamily="18" charset="-78"/>
              </a:rPr>
              <a:t> finder / dilators / tapered urethral forceps</a:t>
            </a:r>
          </a:p>
        </p:txBody>
      </p:sp>
    </p:spTree>
    <p:extLst>
      <p:ext uri="{BB962C8B-B14F-4D97-AF65-F5344CB8AC3E}">
        <p14:creationId xmlns:p14="http://schemas.microsoft.com/office/powerpoint/2010/main" val="17199724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777285"/>
            <a:ext cx="10515600" cy="901521"/>
          </a:xfrm>
        </p:spPr>
        <p:txBody>
          <a:bodyPr/>
          <a:lstStyle/>
          <a:p>
            <a:pPr algn="ctr"/>
            <a:r>
              <a:rPr lang="en-US" b="1" dirty="0">
                <a:latin typeface="Andalus" panose="02020603050405020304" pitchFamily="18" charset="-78"/>
                <a:cs typeface="Andalus" panose="02020603050405020304" pitchFamily="18" charset="-78"/>
              </a:rPr>
              <a:t>Inspection of the Uterine Cavity</a:t>
            </a:r>
          </a:p>
        </p:txBody>
      </p:sp>
      <p:sp>
        <p:nvSpPr>
          <p:cNvPr id="3" name="Content Placeholder 2"/>
          <p:cNvSpPr>
            <a:spLocks noGrp="1"/>
          </p:cNvSpPr>
          <p:nvPr>
            <p:ph idx="1"/>
          </p:nvPr>
        </p:nvSpPr>
        <p:spPr>
          <a:xfrm>
            <a:off x="838200" y="2910625"/>
            <a:ext cx="10515600" cy="3786388"/>
          </a:xfrm>
        </p:spPr>
        <p:txBody>
          <a:bodyPr>
            <a:normAutofit fontScale="92500" lnSpcReduction="10000"/>
          </a:bodyPr>
          <a:lstStyle/>
          <a:p>
            <a:r>
              <a:rPr lang="en-US" sz="3600" dirty="0" smtClean="0">
                <a:latin typeface="Andalus" panose="02020603050405020304" pitchFamily="18" charset="-78"/>
                <a:cs typeface="Andalus" panose="02020603050405020304" pitchFamily="18" charset="-78"/>
              </a:rPr>
              <a:t>Visualization </a:t>
            </a:r>
            <a:r>
              <a:rPr lang="en-US" sz="3600" dirty="0">
                <a:latin typeface="Andalus" panose="02020603050405020304" pitchFamily="18" charset="-78"/>
                <a:cs typeface="Andalus" panose="02020603050405020304" pitchFamily="18" charset="-78"/>
              </a:rPr>
              <a:t>of both tubal ostia confirms that the uterine cavity has been </a:t>
            </a:r>
            <a:r>
              <a:rPr lang="en-US" sz="3600" dirty="0" smtClean="0">
                <a:latin typeface="Andalus" panose="02020603050405020304" pitchFamily="18" charset="-78"/>
                <a:cs typeface="Andalus" panose="02020603050405020304" pitchFamily="18" charset="-78"/>
              </a:rPr>
              <a:t>reached</a:t>
            </a:r>
          </a:p>
          <a:p>
            <a:r>
              <a:rPr lang="en-US" sz="3600" dirty="0">
                <a:latin typeface="Andalus" panose="02020603050405020304" pitchFamily="18" charset="-78"/>
                <a:cs typeface="Andalus" panose="02020603050405020304" pitchFamily="18" charset="-78"/>
              </a:rPr>
              <a:t>the </a:t>
            </a:r>
            <a:r>
              <a:rPr lang="en-US" sz="3600" dirty="0" err="1">
                <a:latin typeface="Andalus" panose="02020603050405020304" pitchFamily="18" charset="-78"/>
                <a:cs typeface="Andalus" panose="02020603050405020304" pitchFamily="18" charset="-78"/>
              </a:rPr>
              <a:t>hysteroscope</a:t>
            </a:r>
            <a:r>
              <a:rPr lang="en-US" sz="3600" dirty="0">
                <a:latin typeface="Andalus" panose="02020603050405020304" pitchFamily="18" charset="-78"/>
                <a:cs typeface="Andalus" panose="02020603050405020304" pitchFamily="18" charset="-78"/>
              </a:rPr>
              <a:t> should cease at the level of the uterine isthmus </a:t>
            </a:r>
            <a:endParaRPr lang="en-US" sz="3600" dirty="0" smtClean="0">
              <a:latin typeface="Andalus" panose="02020603050405020304" pitchFamily="18" charset="-78"/>
              <a:cs typeface="Andalus" panose="02020603050405020304" pitchFamily="18" charset="-78"/>
            </a:endParaRPr>
          </a:p>
          <a:p>
            <a:r>
              <a:rPr lang="en-US" sz="3600" dirty="0">
                <a:latin typeface="Andalus" panose="02020603050405020304" pitchFamily="18" charset="-78"/>
                <a:cs typeface="Andalus" panose="02020603050405020304" pitchFamily="18" charset="-78"/>
              </a:rPr>
              <a:t>This allows time for the cavity to distend and focal lesions to be </a:t>
            </a:r>
            <a:r>
              <a:rPr lang="en-US" sz="3600" dirty="0" smtClean="0">
                <a:latin typeface="Andalus" panose="02020603050405020304" pitchFamily="18" charset="-78"/>
                <a:cs typeface="Andalus" panose="02020603050405020304" pitchFamily="18" charset="-78"/>
              </a:rPr>
              <a:t>identified</a:t>
            </a:r>
          </a:p>
          <a:p>
            <a:r>
              <a:rPr lang="en-US" sz="3600" dirty="0">
                <a:latin typeface="Andalus" panose="02020603050405020304" pitchFamily="18" charset="-78"/>
                <a:cs typeface="Andalus" panose="02020603050405020304" pitchFamily="18" charset="-78"/>
              </a:rPr>
              <a:t>start with an initial panoramic view </a:t>
            </a:r>
            <a:r>
              <a:rPr lang="en-US" sz="3600" dirty="0" err="1">
                <a:latin typeface="Andalus" panose="02020603050405020304" pitchFamily="18" charset="-78"/>
                <a:cs typeface="Andalus" panose="02020603050405020304" pitchFamily="18" charset="-78"/>
              </a:rPr>
              <a:t>ofthe</a:t>
            </a:r>
            <a:r>
              <a:rPr lang="en-US" sz="3600" dirty="0">
                <a:latin typeface="Andalus" panose="02020603050405020304" pitchFamily="18" charset="-78"/>
                <a:cs typeface="Andalus" panose="02020603050405020304" pitchFamily="18" charset="-78"/>
              </a:rPr>
              <a:t> cavity, obtained with the </a:t>
            </a:r>
            <a:r>
              <a:rPr lang="en-US" sz="3600" dirty="0" err="1">
                <a:latin typeface="Andalus" panose="02020603050405020304" pitchFamily="18" charset="-78"/>
                <a:cs typeface="Andalus" panose="02020603050405020304" pitchFamily="18" charset="-78"/>
              </a:rPr>
              <a:t>hysteroscope</a:t>
            </a:r>
            <a:r>
              <a:rPr lang="en-US" sz="3600" dirty="0">
                <a:latin typeface="Andalus" panose="02020603050405020304" pitchFamily="18" charset="-78"/>
                <a:cs typeface="Andalus" panose="02020603050405020304" pitchFamily="18" charset="-78"/>
              </a:rPr>
              <a:t> at the level of the uterine isthmus</a:t>
            </a:r>
          </a:p>
          <a:p>
            <a:endParaRPr lang="en-US" sz="3600" dirty="0">
              <a:latin typeface="Andalus" panose="02020603050405020304" pitchFamily="18" charset="-78"/>
              <a:cs typeface="Andalus" panose="02020603050405020304" pitchFamily="18" charset="-78"/>
            </a:endParaRPr>
          </a:p>
        </p:txBody>
      </p:sp>
    </p:spTree>
    <p:extLst>
      <p:ext uri="{BB962C8B-B14F-4D97-AF65-F5344CB8AC3E}">
        <p14:creationId xmlns:p14="http://schemas.microsoft.com/office/powerpoint/2010/main" val="17011945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751527"/>
            <a:ext cx="10515600" cy="755135"/>
          </a:xfrm>
        </p:spPr>
        <p:txBody>
          <a:bodyPr/>
          <a:lstStyle/>
          <a:p>
            <a:pPr algn="ctr"/>
            <a:r>
              <a:rPr lang="en-US" b="1" dirty="0">
                <a:latin typeface="Andalus" panose="02020603050405020304" pitchFamily="18" charset="-78"/>
                <a:cs typeface="Andalus" panose="02020603050405020304" pitchFamily="18" charset="-78"/>
              </a:rPr>
              <a:t>Inspection of the Uterine Cavity</a:t>
            </a:r>
          </a:p>
        </p:txBody>
      </p:sp>
      <p:sp>
        <p:nvSpPr>
          <p:cNvPr id="3" name="Content Placeholder 2"/>
          <p:cNvSpPr>
            <a:spLocks noGrp="1"/>
          </p:cNvSpPr>
          <p:nvPr>
            <p:ph idx="1"/>
          </p:nvPr>
        </p:nvSpPr>
        <p:spPr>
          <a:xfrm>
            <a:off x="838200" y="2653048"/>
            <a:ext cx="10515600" cy="4204952"/>
          </a:xfrm>
        </p:spPr>
        <p:txBody>
          <a:bodyPr>
            <a:normAutofit fontScale="92500" lnSpcReduction="20000"/>
          </a:bodyPr>
          <a:lstStyle/>
          <a:p>
            <a:r>
              <a:rPr lang="en-US" sz="3600" dirty="0">
                <a:latin typeface="Andalus" panose="02020603050405020304" pitchFamily="18" charset="-78"/>
                <a:cs typeface="Andalus" panose="02020603050405020304" pitchFamily="18" charset="-78"/>
              </a:rPr>
              <a:t>A global inspection allows for a general structural assessment with attention drawn to any focal </a:t>
            </a:r>
            <a:r>
              <a:rPr lang="en-US" sz="3600" dirty="0" err="1">
                <a:latin typeface="Andalus" panose="02020603050405020304" pitchFamily="18" charset="-78"/>
                <a:cs typeface="Andalus" panose="02020603050405020304" pitchFamily="18" charset="-78"/>
              </a:rPr>
              <a:t>lesions,such</a:t>
            </a:r>
            <a:r>
              <a:rPr lang="en-US" sz="3600" dirty="0">
                <a:latin typeface="Andalus" panose="02020603050405020304" pitchFamily="18" charset="-78"/>
                <a:cs typeface="Andalus" panose="02020603050405020304" pitchFamily="18" charset="-78"/>
              </a:rPr>
              <a:t> as polyps, fibroids, adhesions or congenital uterine </a:t>
            </a:r>
            <a:r>
              <a:rPr lang="en-US" sz="3600" dirty="0" smtClean="0">
                <a:latin typeface="Andalus" panose="02020603050405020304" pitchFamily="18" charset="-78"/>
                <a:cs typeface="Andalus" panose="02020603050405020304" pitchFamily="18" charset="-78"/>
              </a:rPr>
              <a:t>anomalies</a:t>
            </a:r>
            <a:endParaRPr lang="en-US" sz="3600" dirty="0">
              <a:latin typeface="Andalus" panose="02020603050405020304" pitchFamily="18" charset="-78"/>
              <a:cs typeface="Andalus" panose="02020603050405020304" pitchFamily="18" charset="-78"/>
            </a:endParaRPr>
          </a:p>
          <a:p>
            <a:r>
              <a:rPr lang="en-US" sz="3600" dirty="0">
                <a:latin typeface="Andalus" panose="02020603050405020304" pitchFamily="18" charset="-78"/>
                <a:cs typeface="Andalus" panose="02020603050405020304" pitchFamily="18" charset="-78"/>
              </a:rPr>
              <a:t>The next step is to closely inspect the </a:t>
            </a:r>
            <a:r>
              <a:rPr lang="en-US" sz="3600" dirty="0" smtClean="0">
                <a:latin typeface="Andalus" panose="02020603050405020304" pitchFamily="18" charset="-78"/>
                <a:cs typeface="Andalus" panose="02020603050405020304" pitchFamily="18" charset="-78"/>
              </a:rPr>
              <a:t>endometrium </a:t>
            </a:r>
            <a:r>
              <a:rPr lang="en-US" sz="3600" dirty="0">
                <a:latin typeface="Andalus" panose="02020603050405020304" pitchFamily="18" charset="-78"/>
                <a:cs typeface="Andalus" panose="02020603050405020304" pitchFamily="18" charset="-78"/>
              </a:rPr>
              <a:t>by advancing the distal end of the </a:t>
            </a:r>
            <a:r>
              <a:rPr lang="en-US" sz="3600" dirty="0" smtClean="0">
                <a:latin typeface="Andalus" panose="02020603050405020304" pitchFamily="18" charset="-78"/>
                <a:cs typeface="Andalus" panose="02020603050405020304" pitchFamily="18" charset="-78"/>
              </a:rPr>
              <a:t>instrument</a:t>
            </a:r>
          </a:p>
          <a:p>
            <a:r>
              <a:rPr lang="en-US" sz="3600" dirty="0">
                <a:latin typeface="Andalus" panose="02020603050405020304" pitchFamily="18" charset="-78"/>
                <a:cs typeface="Andalus" panose="02020603050405020304" pitchFamily="18" charset="-78"/>
              </a:rPr>
              <a:t>Slowly withdraw the </a:t>
            </a:r>
            <a:r>
              <a:rPr lang="en-US" sz="3600" dirty="0" err="1">
                <a:latin typeface="Andalus" panose="02020603050405020304" pitchFamily="18" charset="-78"/>
                <a:cs typeface="Andalus" panose="02020603050405020304" pitchFamily="18" charset="-78"/>
              </a:rPr>
              <a:t>hysteroscope</a:t>
            </a:r>
            <a:r>
              <a:rPr lang="en-US" sz="3600" dirty="0">
                <a:latin typeface="Andalus" panose="02020603050405020304" pitchFamily="18" charset="-78"/>
                <a:cs typeface="Andalus" panose="02020603050405020304" pitchFamily="18" charset="-78"/>
              </a:rPr>
              <a:t>, again </a:t>
            </a:r>
            <a:r>
              <a:rPr lang="en-US" sz="3600" dirty="0" smtClean="0">
                <a:latin typeface="Andalus" panose="02020603050405020304" pitchFamily="18" charset="-78"/>
                <a:cs typeface="Andalus" panose="02020603050405020304" pitchFamily="18" charset="-78"/>
              </a:rPr>
              <a:t>obtaining </a:t>
            </a:r>
            <a:r>
              <a:rPr lang="en-US" sz="3600" dirty="0">
                <a:latin typeface="Andalus" panose="02020603050405020304" pitchFamily="18" charset="-78"/>
                <a:cs typeface="Andalus" panose="02020603050405020304" pitchFamily="18" charset="-78"/>
              </a:rPr>
              <a:t>a panoramic view of the uterine cavity. </a:t>
            </a:r>
          </a:p>
          <a:p>
            <a:r>
              <a:rPr lang="en-US" sz="3600" dirty="0" smtClean="0">
                <a:latin typeface="Andalus" panose="02020603050405020304" pitchFamily="18" charset="-78"/>
                <a:cs typeface="Andalus" panose="02020603050405020304" pitchFamily="18" charset="-78"/>
              </a:rPr>
              <a:t> </a:t>
            </a:r>
            <a:r>
              <a:rPr lang="en-US" sz="3600" dirty="0">
                <a:latin typeface="Andalus" panose="02020603050405020304" pitchFamily="18" charset="-78"/>
                <a:cs typeface="Andalus" panose="02020603050405020304" pitchFamily="18" charset="-78"/>
              </a:rPr>
              <a:t>it is better inspected in detail on </a:t>
            </a:r>
            <a:r>
              <a:rPr lang="en-US" sz="3600" dirty="0" smtClean="0">
                <a:latin typeface="Andalus" panose="02020603050405020304" pitchFamily="18" charset="-78"/>
                <a:cs typeface="Andalus" panose="02020603050405020304" pitchFamily="18" charset="-78"/>
              </a:rPr>
              <a:t>withdrawal</a:t>
            </a:r>
            <a:r>
              <a:rPr lang="en-US" sz="3600" dirty="0">
                <a:latin typeface="Andalus" panose="02020603050405020304" pitchFamily="18" charset="-78"/>
                <a:cs typeface="Andalus" panose="02020603050405020304" pitchFamily="18" charset="-78"/>
              </a:rPr>
              <a:t>, as the canal has been nicely expanded by inflowing distension medium</a:t>
            </a:r>
          </a:p>
        </p:txBody>
      </p:sp>
    </p:spTree>
    <p:extLst>
      <p:ext uri="{BB962C8B-B14F-4D97-AF65-F5344CB8AC3E}">
        <p14:creationId xmlns:p14="http://schemas.microsoft.com/office/powerpoint/2010/main" val="4064876706"/>
      </p:ext>
    </p:extLst>
  </p:cSld>
  <p:clrMapOvr>
    <a:masterClrMapping/>
  </p:clrMapOvr>
  <p:timing>
    <p:tnLst>
      <p:par>
        <p:cTn id="1" dur="indefinite" restart="never" nodeType="tmRoot"/>
      </p:par>
    </p:tnLst>
  </p:timing>
</p:sld>
</file>

<file path=ppt/theme/theme1.xml><?xml version="1.0" encoding="utf-8"?>
<a:theme xmlns:a="http://schemas.openxmlformats.org/drawingml/2006/main" name="Presentation1">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Presentation1</Template>
  <TotalTime>425</TotalTime>
  <Words>989</Words>
  <Application>Microsoft Office PowerPoint</Application>
  <PresentationFormat>Widescreen</PresentationFormat>
  <Paragraphs>76</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Andalus</vt:lpstr>
      <vt:lpstr>Arial</vt:lpstr>
      <vt:lpstr>Calibri</vt:lpstr>
      <vt:lpstr>Calibri Light</vt:lpstr>
      <vt:lpstr>Times New Roman</vt:lpstr>
      <vt:lpstr>Presentation1</vt:lpstr>
      <vt:lpstr>Tips &amp; Trips in Advanced Hysteroscopic Surgeries</vt:lpstr>
      <vt:lpstr>INTRODUCTION </vt:lpstr>
      <vt:lpstr>Insertion of the hysteroscope </vt:lpstr>
      <vt:lpstr>Insertion of the hysteroscope</vt:lpstr>
      <vt:lpstr>Insertion of the hysteroscope</vt:lpstr>
      <vt:lpstr>Tips &amp; Tricks to Traverse the Cervix </vt:lpstr>
      <vt:lpstr>Tips &amp; Tricks to Traverse the Cervix </vt:lpstr>
      <vt:lpstr>Inspection of the Uterine Cavity</vt:lpstr>
      <vt:lpstr>Inspection of the Uterine Cavity</vt:lpstr>
      <vt:lpstr>Inspection of the Uterine Cavity</vt:lpstr>
      <vt:lpstr>Tips for obtaining a good view at hysteroscopy</vt:lpstr>
      <vt:lpstr>Tips for obtaining a good view at hysteroscopy</vt:lpstr>
      <vt:lpstr>Tips for obtaining a good view at hysteroscopy</vt:lpstr>
      <vt:lpstr>Tips for obtaining a good view at hysteroscopy</vt:lpstr>
      <vt:lpstr>Hysteroscopic Forceps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Tips and trips in advanced hysteroscopic surgeries</dc:title>
  <dc:creator>shaghyegh Norouzi</dc:creator>
  <cp:lastModifiedBy>user</cp:lastModifiedBy>
  <cp:revision>30</cp:revision>
  <dcterms:created xsi:type="dcterms:W3CDTF">2021-11-11T17:30:06Z</dcterms:created>
  <dcterms:modified xsi:type="dcterms:W3CDTF">2022-01-07T12:58:22Z</dcterms:modified>
</cp:coreProperties>
</file>