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9" r:id="rId2"/>
    <p:sldId id="300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4C2CC-7D52-4EEE-A5DE-C77E15063FDA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80B6A1-7FE2-47BE-B591-98B15D2A6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520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C0D6F-51C3-4C3C-ABA2-136D85637B2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212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Endometriosis is a chronic benign disease </a:t>
            </a:r>
          </a:p>
          <a:p>
            <a:pPr>
              <a:defRPr/>
            </a:pPr>
            <a:r>
              <a:rPr lang="en-US" dirty="0"/>
              <a:t>Endometriosis</a:t>
            </a:r>
            <a:r>
              <a:rPr lang="en-US" baseline="0" dirty="0"/>
              <a:t> an </a:t>
            </a:r>
            <a:r>
              <a:rPr lang="en-US" baseline="0" dirty="0" err="1"/>
              <a:t>heterogenous</a:t>
            </a:r>
            <a:r>
              <a:rPr lang="en-US" baseline="0" dirty="0"/>
              <a:t> disease</a:t>
            </a:r>
          </a:p>
          <a:p>
            <a:pPr>
              <a:defRPr/>
            </a:pPr>
            <a:r>
              <a:rPr lang="en-US" baseline="0" dirty="0"/>
              <a:t>there are different anatomical phenotypes of </a:t>
            </a:r>
            <a:r>
              <a:rPr lang="en-US" baseline="0" dirty="0" err="1"/>
              <a:t>osis</a:t>
            </a:r>
            <a:r>
              <a:rPr lang="en-US" baseline="0" dirty="0"/>
              <a:t> : </a:t>
            </a:r>
            <a:r>
              <a:rPr lang="mr-IN" baseline="0" dirty="0"/>
              <a:t>………</a:t>
            </a:r>
            <a:r>
              <a:rPr lang="fr-FR" baseline="0" dirty="0"/>
              <a:t>..</a:t>
            </a:r>
            <a:endParaRPr lang="en-US" baseline="0" dirty="0"/>
          </a:p>
          <a:p>
            <a:pPr>
              <a:defRPr/>
            </a:pPr>
            <a:r>
              <a:rPr lang="en-US" baseline="0" dirty="0"/>
              <a:t>And symptoms are also </a:t>
            </a:r>
            <a:r>
              <a:rPr lang="en-US" baseline="0" dirty="0" err="1"/>
              <a:t>hetoregenous</a:t>
            </a:r>
            <a:r>
              <a:rPr lang="en-US" baseline="0" dirty="0"/>
              <a:t> with women having pain and or infertility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Dr. </a:t>
            </a:r>
            <a:r>
              <a:rPr lang="en-US" dirty="0" err="1"/>
              <a:t>Kh</a:t>
            </a:r>
            <a:r>
              <a:rPr lang="en-US" dirty="0"/>
              <a:t>. Shadjoo</a:t>
            </a:r>
          </a:p>
        </p:txBody>
      </p:sp>
    </p:spTree>
    <p:extLst>
      <p:ext uri="{BB962C8B-B14F-4D97-AF65-F5344CB8AC3E}">
        <p14:creationId xmlns:p14="http://schemas.microsoft.com/office/powerpoint/2010/main" val="3939292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anchor="b"/>
          <a:lstStyle/>
          <a:p>
            <a:pPr algn="r" eaLnBrk="0" hangingPunct="0">
              <a:defRPr/>
            </a:pPr>
            <a:fld id="{1F2313E9-8568-0444-A847-2338C9B8CE4E}" type="slidenum">
              <a:rPr lang="fr-FR" sz="1200" b="0">
                <a:solidFill>
                  <a:prstClr val="black"/>
                </a:solidFill>
                <a:latin typeface="Times New Roman" charset="0"/>
              </a:rPr>
              <a:pPr algn="r" eaLnBrk="0" hangingPunct="0">
                <a:defRPr/>
              </a:pPr>
              <a:t>22</a:t>
            </a:fld>
            <a:endParaRPr lang="fr-FR" sz="1200" b="0">
              <a:solidFill>
                <a:prstClr val="black"/>
              </a:solidFill>
              <a:latin typeface="Times New Roman" charset="0"/>
            </a:endParaRPr>
          </a:p>
        </p:txBody>
      </p:sp>
      <p:sp>
        <p:nvSpPr>
          <p:cNvPr id="205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05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dirty="0">
                <a:cs typeface="+mn-cs"/>
              </a:rPr>
              <a:t>This last </a:t>
            </a:r>
            <a:r>
              <a:rPr lang="fr-FR" dirty="0" err="1">
                <a:cs typeface="+mn-cs"/>
              </a:rPr>
              <a:t>slide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summarize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our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clinical</a:t>
            </a:r>
            <a:r>
              <a:rPr lang="fr-FR" dirty="0">
                <a:cs typeface="+mn-cs"/>
              </a:rPr>
              <a:t> practice in paris in case of DIE and </a:t>
            </a:r>
            <a:r>
              <a:rPr lang="fr-FR" dirty="0" err="1">
                <a:cs typeface="+mn-cs"/>
              </a:rPr>
              <a:t>infertility</a:t>
            </a:r>
            <a:r>
              <a:rPr lang="fr-FR" dirty="0">
                <a:cs typeface="+mn-cs"/>
              </a:rPr>
              <a:t> </a:t>
            </a:r>
          </a:p>
          <a:p>
            <a:pPr marL="171450" indent="-171450">
              <a:buFontTx/>
              <a:buChar char="-"/>
              <a:defRPr/>
            </a:pPr>
            <a:r>
              <a:rPr lang="fr-FR" dirty="0" err="1">
                <a:cs typeface="+mn-cs"/>
              </a:rPr>
              <a:t>Women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without</a:t>
            </a:r>
            <a:r>
              <a:rPr lang="fr-FR" dirty="0">
                <a:cs typeface="+mn-cs"/>
              </a:rPr>
              <a:t> pain </a:t>
            </a:r>
            <a:r>
              <a:rPr lang="fr-FR" dirty="0" err="1">
                <a:cs typeface="+mn-cs"/>
              </a:rPr>
              <a:t>should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be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adressed</a:t>
            </a:r>
            <a:r>
              <a:rPr lang="fr-FR" dirty="0">
                <a:cs typeface="+mn-cs"/>
              </a:rPr>
              <a:t> to ART and in case of Poor </a:t>
            </a:r>
            <a:r>
              <a:rPr lang="fr-FR" dirty="0" err="1">
                <a:cs typeface="+mn-cs"/>
              </a:rPr>
              <a:t>ovarian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reserve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this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should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be</a:t>
            </a:r>
            <a:r>
              <a:rPr lang="fr-FR" dirty="0">
                <a:cs typeface="+mn-cs"/>
              </a:rPr>
              <a:t> an emergency art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fr-FR" dirty="0">
                <a:cs typeface="+mn-cs"/>
              </a:rPr>
              <a:t>In case of </a:t>
            </a:r>
            <a:r>
              <a:rPr lang="fr-FR" dirty="0" err="1">
                <a:cs typeface="+mn-cs"/>
              </a:rPr>
              <a:t>associated</a:t>
            </a:r>
            <a:r>
              <a:rPr lang="fr-FR" dirty="0">
                <a:cs typeface="+mn-cs"/>
              </a:rPr>
              <a:t> pain </a:t>
            </a:r>
            <a:r>
              <a:rPr lang="fr-FR" dirty="0" err="1">
                <a:cs typeface="+mn-cs"/>
              </a:rPr>
              <a:t>surgery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should</a:t>
            </a:r>
            <a:r>
              <a:rPr lang="fr-FR" baseline="0" dirty="0">
                <a:cs typeface="+mn-cs"/>
              </a:rPr>
              <a:t> </a:t>
            </a:r>
            <a:r>
              <a:rPr lang="fr-FR" baseline="0" dirty="0" err="1">
                <a:cs typeface="+mn-cs"/>
              </a:rPr>
              <a:t>be</a:t>
            </a:r>
            <a:r>
              <a:rPr lang="fr-FR" baseline="0" dirty="0">
                <a:cs typeface="+mn-cs"/>
              </a:rPr>
              <a:t> </a:t>
            </a:r>
            <a:r>
              <a:rPr lang="fr-FR" baseline="0" dirty="0" err="1">
                <a:cs typeface="+mn-cs"/>
              </a:rPr>
              <a:t>considered</a:t>
            </a:r>
            <a:r>
              <a:rPr lang="fr-FR" baseline="0" dirty="0">
                <a:cs typeface="+mn-cs"/>
              </a:rPr>
              <a:t>. </a:t>
            </a:r>
            <a:r>
              <a:rPr lang="fr-FR" baseline="0" dirty="0" err="1">
                <a:cs typeface="+mn-cs"/>
              </a:rPr>
              <a:t>However</a:t>
            </a:r>
            <a:r>
              <a:rPr lang="fr-FR" baseline="0" dirty="0">
                <a:cs typeface="+mn-cs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Before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to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choose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between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ART or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Surgery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we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eveluate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the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efficiency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of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continous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OC use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during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three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months</a:t>
            </a:r>
            <a:r>
              <a:rPr lang="fr-FR" sz="1200" kern="1200" dirty="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.</a:t>
            </a:r>
          </a:p>
          <a:p>
            <a:pPr marL="171450" indent="-171450">
              <a:buFontTx/>
              <a:buChar char="-"/>
              <a:defRPr/>
            </a:pPr>
            <a:r>
              <a:rPr lang="fr-FR" dirty="0" err="1">
                <a:cs typeface="+mn-cs"/>
              </a:rPr>
              <a:t>we</a:t>
            </a:r>
            <a:r>
              <a:rPr lang="fr-FR" dirty="0">
                <a:cs typeface="+mn-cs"/>
              </a:rPr>
              <a:t> have to </a:t>
            </a:r>
            <a:r>
              <a:rPr lang="fr-FR" dirty="0" err="1">
                <a:cs typeface="+mn-cs"/>
              </a:rPr>
              <a:t>precise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some</a:t>
            </a:r>
            <a:r>
              <a:rPr lang="fr-FR" dirty="0">
                <a:cs typeface="+mn-cs"/>
              </a:rPr>
              <a:t> points </a:t>
            </a:r>
            <a:r>
              <a:rPr lang="fr-FR" dirty="0" err="1">
                <a:cs typeface="+mn-cs"/>
              </a:rPr>
              <a:t>who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should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referred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women</a:t>
            </a:r>
            <a:r>
              <a:rPr lang="fr-FR" dirty="0">
                <a:cs typeface="+mn-cs"/>
              </a:rPr>
              <a:t> to ART ….. </a:t>
            </a:r>
            <a:r>
              <a:rPr lang="fr-FR" dirty="0" err="1">
                <a:cs typeface="+mn-cs"/>
              </a:rPr>
              <a:t>These</a:t>
            </a:r>
            <a:r>
              <a:rPr lang="fr-FR" dirty="0">
                <a:cs typeface="+mn-cs"/>
              </a:rPr>
              <a:t> points are ……..</a:t>
            </a:r>
          </a:p>
          <a:p>
            <a:pPr marL="171450" indent="-171450">
              <a:buFontTx/>
              <a:buChar char="-"/>
              <a:defRPr/>
            </a:pPr>
            <a:r>
              <a:rPr lang="fr-FR" dirty="0">
                <a:cs typeface="+mn-cs"/>
              </a:rPr>
              <a:t>In all the cases </a:t>
            </a:r>
            <a:r>
              <a:rPr lang="fr-FR" dirty="0" err="1">
                <a:cs typeface="+mn-cs"/>
              </a:rPr>
              <a:t>fertility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preservation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should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be</a:t>
            </a:r>
            <a:r>
              <a:rPr lang="fr-FR" dirty="0">
                <a:cs typeface="+mn-cs"/>
              </a:rPr>
              <a:t> </a:t>
            </a:r>
            <a:r>
              <a:rPr lang="fr-FR" dirty="0" err="1">
                <a:cs typeface="+mn-cs"/>
              </a:rPr>
              <a:t>considered</a:t>
            </a:r>
            <a:r>
              <a:rPr lang="fr-FR" dirty="0">
                <a:cs typeface="+mn-cs"/>
              </a:rPr>
              <a:t> in case of ………..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Dr. </a:t>
            </a:r>
            <a:r>
              <a:rPr lang="en-US" dirty="0" err="1"/>
              <a:t>Kh</a:t>
            </a:r>
            <a:r>
              <a:rPr lang="en-US" dirty="0"/>
              <a:t>. Shadjoo</a:t>
            </a:r>
          </a:p>
        </p:txBody>
      </p:sp>
    </p:spTree>
    <p:extLst>
      <p:ext uri="{BB962C8B-B14F-4D97-AF65-F5344CB8AC3E}">
        <p14:creationId xmlns:p14="http://schemas.microsoft.com/office/powerpoint/2010/main" val="2447927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2FE92-B541-4651-A1DD-5FFFA0A2B0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A0E7BA-1542-42C7-83A3-4D6B378E4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7B2245-C3D7-46BA-9F55-96B1D10E8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47E55F-6401-4233-B3C4-9E2D94A35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3A83A-300F-4A81-8907-20EADBA30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28137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2FF8-4185-4D13-814D-B8337A63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DD74F0-7A6F-4549-BD9B-B74FF263D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862C5-FE54-4400-8EC7-4E0E7E6A8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99A29-8CDA-44B2-A3F4-83D09BB02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5BB6F-C3FC-4A0A-AC81-33836BDCC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39092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0E4E0A-AAA0-4070-96A0-0F6B6CD3E3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C036D0-D57A-4B13-B284-4522445CD2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9E4A39-0708-4846-A3D8-2D4468976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536DC-49E2-437E-AC35-16EA7A242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80281-FAA9-4A33-92A0-4278F7CDB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2115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28600"/>
            <a:ext cx="10972800" cy="5867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9EA982D8-9EA7-4B07-9BD9-48E22D3AC69B}" type="datetime1">
              <a:rPr lang="en-US" smtClean="0"/>
              <a:t>1/24/2022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Dr. </a:t>
            </a:r>
            <a:r>
              <a:rPr lang="en-US" dirty="0" err="1"/>
              <a:t>Kh</a:t>
            </a:r>
            <a:r>
              <a:rPr lang="en-US" dirty="0"/>
              <a:t>. Shadjoo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B14EB8EF-BD62-4F6C-8649-805D54C5C34A}" type="slidenum">
              <a:rPr lang="fa-IR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575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64CF3-2919-40DC-98FE-F4EB5A9AB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8D09D-BDB3-4023-980D-4D272F7E3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FC823-5271-4FAF-B63C-925D0332F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107A7-DC9A-4658-BAC1-DB102558D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01712-58EF-454C-8ED8-96AA9ED4D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2292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DFC79-1380-4E56-B7F8-069939DF8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7C86C7-34C3-4F1D-AD03-E56756CE6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73089-1AC7-4F38-A934-168813AA2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257B3-0C54-497D-B92E-2732C3EA0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BE80C4-C3FC-416A-BA05-44C1157E9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2474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E67D2-A5EC-4738-BC85-D83EA262C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40684-592B-4F8A-83A2-FFD966AA13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183F66-2C67-4A6C-A0AB-96496C061B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DFB1EF-24FE-4833-8E78-6FD3D4740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C79A77-0078-439D-8ACA-B0E27602C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FE6E69-83D0-409E-9805-5BF4CF43B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5415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E3807-9531-430C-ABBB-E847E1ECE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6B4A5D-5C9E-4F94-8F69-CA0B64893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6F0A23-17B0-4E7D-9C9A-D2EB25FBFC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8B50B-6812-44D6-BFC7-2B2068A08D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4CE73-E10D-4A5C-A742-15EF67B624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221BC5-7DE5-43B5-8A20-AC8718FF5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618300-6552-4839-9A19-F3E70F16B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333D44-FD7B-4807-BB2C-7E21ECF42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4011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DEC40-387F-4CDF-8D3B-5912F2D4A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A4F97B-1791-4A66-B4F1-27E6F5330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1A2DA1-A1FE-45E3-BD84-A1A7B47AD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11C07-B495-4EE2-BF6C-B0A0BC34A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7395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12F4FD-5019-4656-9D37-702761EB9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9C3F16-6F1C-4721-80A6-8C8E08A3D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608189-464D-40D2-A8F5-1375DA301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1675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19600-C146-447C-B69E-8EEAD373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83DAE-D71E-48DA-A911-716D062DD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B976C3-3DEA-4845-841A-FCBD0EAB7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B61A13-EC45-4BE1-97ED-54D5809F9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01BA87-D2B2-4E35-AF63-F848DDA3D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ABF99D-055A-4C98-839C-17C573407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645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61E27-9B1B-45E2-B7CA-79798C39D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DC8B5A-0245-4089-BCE9-4C93C9EBCA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D44234-BA29-4DF1-83C3-B308165BB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E72F3E-80A8-4C73-AE19-EBD6FC586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23A63F-8761-479D-91E3-C84A612F8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8CC39E-EC0F-40D6-8D4E-79E44A168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5055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9D0673-C09A-45AE-99F7-C5BA83A77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1F010F-8195-4E6B-A359-338E6FA26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705063-58F8-4EC0-BC30-6CA76CD183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CFE47-6D8F-45FE-87B3-EBD46AA6683A}" type="datetimeFigureOut">
              <a:rPr lang="fa-IR" smtClean="0"/>
              <a:t>21/06/1443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B8511-5C59-4F41-90D3-E236541D8E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EAF65-BDCC-40D6-A13A-9A3D8F7120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64337-2B7B-4678-8197-057D6BB7743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673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f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f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.jfif"/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 descr="8an2jys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1691723" y="2057399"/>
            <a:ext cx="8704607" cy="4681331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60678708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0862" y="2917135"/>
            <a:ext cx="8050275" cy="258993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Unilaterality/bilaterality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Number and size(s) of the cyst(s)</a:t>
            </a:r>
            <a:endParaRPr lang="fa-I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Associated conditions :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/>
              <a:t>Deep endometriosis, Uterine or Ovarian abnormalities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/>
              <a:t> In infertile couples: tubal status ,male factor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 History of previous surgery (i.e., recurrence)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 Possibility of hydro-ureters and asymptomatic  hydronephrosis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895C4D-EA81-4994-B6BE-4AD046A902B8}"/>
              </a:ext>
            </a:extLst>
          </p:cNvPr>
          <p:cNvSpPr txBox="1"/>
          <p:nvPr/>
        </p:nvSpPr>
        <p:spPr>
          <a:xfrm>
            <a:off x="1255067" y="228727"/>
            <a:ext cx="91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General recommendations before surgery of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endometrioma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FFEA3A-5BD8-4692-81D9-192B4B3CC3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C69D7F-8519-4565-95CA-4DB86B5161AA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5F62186-8049-4143-9EBE-01AE8E6D5081}"/>
              </a:ext>
            </a:extLst>
          </p:cNvPr>
          <p:cNvSpPr txBox="1"/>
          <p:nvPr/>
        </p:nvSpPr>
        <p:spPr>
          <a:xfrm>
            <a:off x="1429579" y="1888761"/>
            <a:ext cx="91439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a decision for surgery is made and the type of technique is chosen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97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3161" y="6088274"/>
            <a:ext cx="7886700" cy="994172"/>
          </a:xfrm>
        </p:spPr>
        <p:txBody>
          <a:bodyPr>
            <a:norm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European Society for </a:t>
            </a:r>
            <a:r>
              <a:rPr lang="en-US" sz="1050" dirty="0" err="1">
                <a:latin typeface="Arial" panose="020B0604020202020204" pitchFamily="34" charset="0"/>
                <a:cs typeface="Arial" panose="020B0604020202020204" pitchFamily="34" charset="0"/>
              </a:rPr>
              <a:t>Gynaecological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Endoscopy (ESGE)</a:t>
            </a:r>
            <a:b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European Society of Human Reproduction and Embryology (ESHRE)</a:t>
            </a:r>
            <a:b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World Endometriosis Society (WES)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2809" y="2112064"/>
            <a:ext cx="6400800" cy="264169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1-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Cystectomy</a:t>
            </a:r>
          </a:p>
          <a:p>
            <a:pPr marL="0" indent="0">
              <a:buNone/>
            </a:pP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- Ablation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Laser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Plasma energy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Electrocoagulation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3-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Combination of these techniques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Two-Stage / Three-Stage Approach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Excisional and Ablative Technique</a:t>
            </a:r>
          </a:p>
          <a:p>
            <a:pPr lvl="1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83928B-978D-40AC-8DBC-1E992B12499E}"/>
              </a:ext>
            </a:extLst>
          </p:cNvPr>
          <p:cNvSpPr txBox="1"/>
          <p:nvPr/>
        </p:nvSpPr>
        <p:spPr>
          <a:xfrm>
            <a:off x="1524001" y="228727"/>
            <a:ext cx="91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General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recommendations for surgery 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endometrioma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1B5FA2-4D13-443E-9C0C-A3D9FB015B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652F89-2830-43E2-B4F1-EB9A91E18412}"/>
              </a:ext>
            </a:extLst>
          </p:cNvPr>
          <p:cNvCxnSpPr>
            <a:cxnSpLocks/>
          </p:cNvCxnSpPr>
          <p:nvPr/>
        </p:nvCxnSpPr>
        <p:spPr>
          <a:xfrm>
            <a:off x="1963162" y="845307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E66E8AF-C216-426F-B656-4813FDABF86F}"/>
              </a:ext>
            </a:extLst>
          </p:cNvPr>
          <p:cNvCxnSpPr>
            <a:cxnSpLocks/>
          </p:cNvCxnSpPr>
          <p:nvPr/>
        </p:nvCxnSpPr>
        <p:spPr>
          <a:xfrm>
            <a:off x="2015382" y="6216899"/>
            <a:ext cx="356432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97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649" y="2370482"/>
            <a:ext cx="7886700" cy="3252863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At present, laparoscopic ovarian cystectomy for endometriomas has been declared the treatment of choice due to: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Decrease in the recurrence of sign and symptoms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Decrease in the reoperation risk</a:t>
            </a:r>
          </a:p>
          <a:p>
            <a:pPr algn="just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Strong consideration should be given to the preoperative ovarian reserve status prior to performing ovarian cystectomy.</a:t>
            </a:r>
          </a:p>
          <a:p>
            <a:pPr algn="just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Evidence suggests that ovarian cystectomy does not improve reproductive outcomes for women with endometrioma.</a:t>
            </a:r>
          </a:p>
          <a:p>
            <a:pPr algn="just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36413B-771B-4E5F-8D76-A01C11DE7BF2}"/>
              </a:ext>
            </a:extLst>
          </p:cNvPr>
          <p:cNvSpPr txBox="1"/>
          <p:nvPr/>
        </p:nvSpPr>
        <p:spPr>
          <a:xfrm>
            <a:off x="1524001" y="228727"/>
            <a:ext cx="91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Treatment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Endometrioma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3E14D9-C539-46A3-8B6A-EFE2A0F3E1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FA6B0FB-F06D-4222-92D1-C4D709FD050B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0191A8A-14B3-421D-9700-51D8ECBD0365}"/>
              </a:ext>
            </a:extLst>
          </p:cNvPr>
          <p:cNvSpPr txBox="1"/>
          <p:nvPr/>
        </p:nvSpPr>
        <p:spPr>
          <a:xfrm>
            <a:off x="1956941" y="6415827"/>
            <a:ext cx="4572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a-DK" sz="1100" dirty="0">
                <a:latin typeface="Arial" panose="020B0604020202020204" pitchFamily="34" charset="0"/>
                <a:cs typeface="Arial" panose="020B0604020202020204" pitchFamily="34" charset="0"/>
              </a:rPr>
              <a:t>Alborzi S, et al., Fertil Steril. 2004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Beretta P, et al.,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Fertil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Steril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 1998 </a:t>
            </a:r>
          </a:p>
          <a:p>
            <a:pPr algn="l"/>
            <a:endParaRPr lang="fa-I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0565B8-2DD5-4BE4-BF07-0D18130A2D76}"/>
              </a:ext>
            </a:extLst>
          </p:cNvPr>
          <p:cNvCxnSpPr>
            <a:cxnSpLocks/>
          </p:cNvCxnSpPr>
          <p:nvPr/>
        </p:nvCxnSpPr>
        <p:spPr>
          <a:xfrm>
            <a:off x="2015382" y="6372856"/>
            <a:ext cx="356432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44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649" y="2221395"/>
            <a:ext cx="7886700" cy="364479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When surgery for colorectal endometriosis is necessary,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laparoscopic approach increases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chances of </a:t>
            </a:r>
            <a:r>
              <a:rPr 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spontaneous conception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compared to laparotomy.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Surgery for 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deep-seated endometriosis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High rate of spontaneous conception and successful pregnancy and does not seem to decrease the  chances for conception by in vitro fertilization. </a:t>
            </a:r>
          </a:p>
          <a:p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For women undergoing Oophorectomy: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careful discussion with the woman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recurrent or large unilateral endometriomas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or suspicion of potential malignancy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FB0E4E-4945-4C5A-B7D2-08F76437D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139892-AA4A-4E24-AEFC-9321845B1AC4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DD74999-900C-43F3-A18F-6D648CD31D08}"/>
              </a:ext>
            </a:extLst>
          </p:cNvPr>
          <p:cNvSpPr txBox="1"/>
          <p:nvPr/>
        </p:nvSpPr>
        <p:spPr>
          <a:xfrm>
            <a:off x="1524001" y="228727"/>
            <a:ext cx="9143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General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recommendations for surgery 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endometrioma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04C1918-E982-40C1-B793-AC38D7EE2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3161" y="6088274"/>
            <a:ext cx="7886700" cy="994172"/>
          </a:xfrm>
        </p:spPr>
        <p:txBody>
          <a:bodyPr>
            <a:norm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Roman H., Journal Surgery., 2017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0499775-7C44-4BFC-9D3E-A12F4482740F}"/>
              </a:ext>
            </a:extLst>
          </p:cNvPr>
          <p:cNvCxnSpPr>
            <a:cxnSpLocks/>
          </p:cNvCxnSpPr>
          <p:nvPr/>
        </p:nvCxnSpPr>
        <p:spPr>
          <a:xfrm>
            <a:off x="2015382" y="6216899"/>
            <a:ext cx="356432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65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1295" y="2956891"/>
            <a:ext cx="7454048" cy="2504126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Appropriate consent  and fully information of: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All possible risks associated with the surgical procedure 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General risks of laparoscopic surgery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Potentially reduced ovarian reserve*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Risk of loss of the ovary and consequences thereof (albeit small) </a:t>
            </a:r>
          </a:p>
          <a:p>
            <a:pPr marL="457200" lvl="1" indent="0">
              <a:lnSpc>
                <a:spcPct val="200000"/>
              </a:lnSpc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B60B47-AC5A-4903-9F1D-E45576590384}"/>
              </a:ext>
            </a:extLst>
          </p:cNvPr>
          <p:cNvSpPr txBox="1"/>
          <p:nvPr/>
        </p:nvSpPr>
        <p:spPr>
          <a:xfrm>
            <a:off x="1524001" y="228727"/>
            <a:ext cx="91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Obtaining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consent of women undergoing surgery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09719F-79EE-4EC4-8823-3D06361079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C98F46B-6CB3-422C-B40A-6222F035F3E8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CF0781F0-BC20-4E08-B9BC-F30623AE6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255" y="6034488"/>
            <a:ext cx="7760557" cy="994172"/>
          </a:xfrm>
        </p:spPr>
        <p:txBody>
          <a:bodyPr>
            <a:norm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Evidence deriving from the evaluation of serum AMH level modifications after surgical excision of endometriomas supports a surgery-related damage to ovarian reserve (Somigliana E, et al., </a:t>
            </a:r>
            <a:r>
              <a:rPr lang="da-DK" sz="1050" dirty="0">
                <a:latin typeface="Arial" panose="020B0604020202020204" pitchFamily="34" charset="0"/>
                <a:cs typeface="Arial" panose="020B0604020202020204" pitchFamily="34" charset="0"/>
              </a:rPr>
              <a:t>Fertil Steril. 2012)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B0D7256-5BF3-4C89-90E8-FEABD4DBBCB7}"/>
              </a:ext>
            </a:extLst>
          </p:cNvPr>
          <p:cNvCxnSpPr>
            <a:cxnSpLocks/>
          </p:cNvCxnSpPr>
          <p:nvPr/>
        </p:nvCxnSpPr>
        <p:spPr>
          <a:xfrm>
            <a:off x="2015382" y="6216899"/>
            <a:ext cx="356432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613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7535" y="1690687"/>
            <a:ext cx="6786527" cy="526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6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8187" y="1396448"/>
            <a:ext cx="7987291" cy="523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55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8024" y="1073425"/>
            <a:ext cx="7530498" cy="568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05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9548" y="1659836"/>
            <a:ext cx="7834248" cy="520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94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5430" y="1690688"/>
            <a:ext cx="5770857" cy="510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23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1" y="1981201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Laparoscopic Endometrioma Surgeries and Its Complications</a:t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0" y="3429001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Dr. Khadijeh Shadjoo</a:t>
            </a:r>
          </a:p>
          <a:p>
            <a:pPr algn="ctr"/>
            <a:endParaRPr lang="en-US" sz="1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Fellowship in Advanced Laparoscopic surgery (Endometriosis)</a:t>
            </a:r>
          </a:p>
          <a:p>
            <a:pPr algn="ctr"/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Assistant Professor at Avicenna  Research Institute</a:t>
            </a:r>
          </a:p>
          <a:p>
            <a:pPr algn="ctr"/>
            <a:endParaRPr lang="en-US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250000"/>
              </a:lnSpc>
            </a:pPr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Avicenna Center for Endometriosis and Minimally Invasive Gynecology(ACEMIG)</a:t>
            </a:r>
          </a:p>
          <a:p>
            <a:pPr algn="ctr">
              <a:lnSpc>
                <a:spcPct val="250000"/>
              </a:lnSpc>
            </a:pPr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K.shadjoo@ari.ir</a:t>
            </a:r>
          </a:p>
          <a:p>
            <a:pPr algn="ctr">
              <a:lnSpc>
                <a:spcPct val="250000"/>
              </a:lnSpc>
            </a:pPr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 2022</a:t>
            </a:r>
          </a:p>
          <a:p>
            <a:pPr algn="ctr"/>
            <a:endParaRPr lang="en-US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D6CD27-2D95-494B-B7B3-DAA0F1EED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5492" y="2462244"/>
            <a:ext cx="1007164" cy="119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19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7895" y="1133061"/>
            <a:ext cx="6351855" cy="5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8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9011" y="2221395"/>
            <a:ext cx="6513976" cy="312401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5225392"/>
            <a:ext cx="9680713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35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: Small cyst adherent to the pelvic wall. </a:t>
            </a:r>
          </a:p>
          <a:p>
            <a:pPr algn="just"/>
            <a:r>
              <a:rPr lang="en-US" sz="135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: Inside view of the cyst shows the presence of endometrial like tissue.</a:t>
            </a:r>
          </a:p>
          <a:p>
            <a:pPr algn="just"/>
            <a:r>
              <a:rPr lang="en-US" sz="135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: Bipolar probe for ablative surgery; result: remark the white color of the basis of the cyst and absence of carbonization after the ablative surgery.</a:t>
            </a:r>
          </a:p>
          <a:p>
            <a:pPr algn="just"/>
            <a:r>
              <a:rPr lang="en-US" sz="135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: result; presence of white color of basis and absence of carbonization.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A35243-66DE-49E3-B128-F7187E2230B2}"/>
              </a:ext>
            </a:extLst>
          </p:cNvPr>
          <p:cNvSpPr txBox="1"/>
          <p:nvPr/>
        </p:nvSpPr>
        <p:spPr>
          <a:xfrm>
            <a:off x="1524001" y="-330003"/>
            <a:ext cx="914399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Ablative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surgery of a small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endometriotic cyst by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transvaginal laparoscopy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F46B50-24EE-4BF8-BF1D-B70A205A09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BB83735-26F0-4F59-A83E-503E34DC7F48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536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Line 8"/>
          <p:cNvSpPr>
            <a:spLocks noChangeShapeType="1"/>
          </p:cNvSpPr>
          <p:nvPr/>
        </p:nvSpPr>
        <p:spPr bwMode="auto">
          <a:xfrm flipH="1">
            <a:off x="3395700" y="2996952"/>
            <a:ext cx="378042" cy="648072"/>
          </a:xfrm>
          <a:prstGeom prst="line">
            <a:avLst/>
          </a:prstGeom>
          <a:noFill/>
          <a:ln w="28575" cmpd="sng">
            <a:solidFill>
              <a:srgbClr val="ED038C"/>
            </a:solidFill>
            <a:prstDash val="sys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defRPr/>
            </a:pPr>
            <a:endParaRPr lang="fr-FR" sz="1200">
              <a:solidFill>
                <a:srgbClr val="00FF00"/>
              </a:solidFill>
            </a:endParaRPr>
          </a:p>
        </p:txBody>
      </p:sp>
      <p:sp>
        <p:nvSpPr>
          <p:cNvPr id="457729" name="Rectangle à coins arrondis 10"/>
          <p:cNvSpPr>
            <a:spLocks noChangeArrowheads="1"/>
          </p:cNvSpPr>
          <p:nvPr/>
        </p:nvSpPr>
        <p:spPr bwMode="auto">
          <a:xfrm>
            <a:off x="5458707" y="3456545"/>
            <a:ext cx="1528012" cy="323850"/>
          </a:xfrm>
          <a:prstGeom prst="roundRect">
            <a:avLst>
              <a:gd name="adj" fmla="val 16667"/>
            </a:avLst>
          </a:prstGeom>
          <a:solidFill>
            <a:srgbClr val="7F7FFF">
              <a:alpha val="32156"/>
            </a:srgbClr>
          </a:solidFill>
          <a:ln w="381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fr-FR" sz="1200" dirty="0" err="1">
                <a:solidFill>
                  <a:srgbClr val="9999FF"/>
                </a:solidFill>
              </a:rPr>
              <a:t>Previous</a:t>
            </a:r>
            <a:r>
              <a:rPr lang="fr-FR" sz="1200" dirty="0">
                <a:solidFill>
                  <a:srgbClr val="9999FF"/>
                </a:solidFill>
              </a:rPr>
              <a:t> </a:t>
            </a:r>
            <a:r>
              <a:rPr lang="fr-FR" sz="1200" dirty="0" err="1">
                <a:solidFill>
                  <a:srgbClr val="9999FF"/>
                </a:solidFill>
              </a:rPr>
              <a:t>surgery</a:t>
            </a:r>
            <a:endParaRPr lang="fr-FR" sz="1200" dirty="0">
              <a:solidFill>
                <a:srgbClr val="9999FF"/>
              </a:solidFill>
            </a:endParaRPr>
          </a:p>
        </p:txBody>
      </p:sp>
      <p:sp>
        <p:nvSpPr>
          <p:cNvPr id="457732" name="Rectangle à coins arrondis 45"/>
          <p:cNvSpPr>
            <a:spLocks noChangeArrowheads="1"/>
          </p:cNvSpPr>
          <p:nvPr/>
        </p:nvSpPr>
        <p:spPr bwMode="auto">
          <a:xfrm>
            <a:off x="5458707" y="3833973"/>
            <a:ext cx="1528012" cy="323850"/>
          </a:xfrm>
          <a:prstGeom prst="roundRect">
            <a:avLst>
              <a:gd name="adj" fmla="val 16667"/>
            </a:avLst>
          </a:prstGeom>
          <a:solidFill>
            <a:srgbClr val="7F7FFF">
              <a:alpha val="32156"/>
            </a:srgbClr>
          </a:solidFill>
          <a:ln w="381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fr-FR" sz="1200" dirty="0">
                <a:solidFill>
                  <a:srgbClr val="9999FF"/>
                </a:solidFill>
              </a:rPr>
              <a:t>Adenomyosis</a:t>
            </a:r>
          </a:p>
        </p:txBody>
      </p:sp>
      <p:sp>
        <p:nvSpPr>
          <p:cNvPr id="457733" name="Rectangle à coins arrondis 46"/>
          <p:cNvSpPr>
            <a:spLocks noChangeArrowheads="1"/>
          </p:cNvSpPr>
          <p:nvPr/>
        </p:nvSpPr>
        <p:spPr bwMode="auto">
          <a:xfrm>
            <a:off x="5458707" y="4590021"/>
            <a:ext cx="1528012" cy="325041"/>
          </a:xfrm>
          <a:prstGeom prst="roundRect">
            <a:avLst>
              <a:gd name="adj" fmla="val 16667"/>
            </a:avLst>
          </a:prstGeom>
          <a:solidFill>
            <a:srgbClr val="7F7FFF">
              <a:alpha val="32156"/>
            </a:srgbClr>
          </a:solidFill>
          <a:ln w="381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fr-FR" sz="1200" dirty="0" err="1">
                <a:solidFill>
                  <a:srgbClr val="9999FF"/>
                </a:solidFill>
              </a:rPr>
              <a:t>Ovarian</a:t>
            </a:r>
            <a:r>
              <a:rPr lang="fr-FR" sz="1200" dirty="0">
                <a:solidFill>
                  <a:srgbClr val="9999FF"/>
                </a:solidFill>
              </a:rPr>
              <a:t> </a:t>
            </a:r>
            <a:r>
              <a:rPr lang="fr-FR" sz="1200" dirty="0" err="1">
                <a:solidFill>
                  <a:srgbClr val="9999FF"/>
                </a:solidFill>
              </a:rPr>
              <a:t>reserve</a:t>
            </a:r>
            <a:endParaRPr lang="fr-FR" sz="1200" dirty="0">
              <a:solidFill>
                <a:srgbClr val="9999FF"/>
              </a:solidFill>
            </a:endParaRPr>
          </a:p>
        </p:txBody>
      </p:sp>
      <p:sp>
        <p:nvSpPr>
          <p:cNvPr id="457734" name="Rectangle à coins arrondis 48"/>
          <p:cNvSpPr>
            <a:spLocks noChangeArrowheads="1"/>
          </p:cNvSpPr>
          <p:nvPr/>
        </p:nvSpPr>
        <p:spPr bwMode="auto">
          <a:xfrm>
            <a:off x="5458707" y="4212592"/>
            <a:ext cx="1528012" cy="323850"/>
          </a:xfrm>
          <a:prstGeom prst="roundRect">
            <a:avLst>
              <a:gd name="adj" fmla="val 16667"/>
            </a:avLst>
          </a:prstGeom>
          <a:solidFill>
            <a:srgbClr val="7F7FFF">
              <a:alpha val="32156"/>
            </a:srgbClr>
          </a:solidFill>
          <a:ln w="381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fr-FR" sz="1200" dirty="0">
                <a:solidFill>
                  <a:srgbClr val="9999FF"/>
                </a:solidFill>
              </a:rPr>
              <a:t>Endometrioma X 2</a:t>
            </a:r>
          </a:p>
        </p:txBody>
      </p:sp>
      <p:sp>
        <p:nvSpPr>
          <p:cNvPr id="2057218" name="Oval 2"/>
          <p:cNvSpPr>
            <a:spLocks noChangeArrowheads="1"/>
          </p:cNvSpPr>
          <p:nvPr/>
        </p:nvSpPr>
        <p:spPr bwMode="auto">
          <a:xfrm>
            <a:off x="2783417" y="2132856"/>
            <a:ext cx="4272492" cy="918102"/>
          </a:xfrm>
          <a:prstGeom prst="ellipse">
            <a:avLst/>
          </a:prstGeom>
          <a:solidFill>
            <a:srgbClr val="00B3BE">
              <a:alpha val="27000"/>
            </a:srgbClr>
          </a:solidFill>
          <a:ln w="57150" cmpd="sng">
            <a:solidFill>
              <a:srgbClr val="00B3BE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fr-FR" sz="1200">
              <a:solidFill>
                <a:srgbClr val="00FF00"/>
              </a:solidFill>
            </a:endParaRPr>
          </a:p>
        </p:txBody>
      </p:sp>
      <p:sp>
        <p:nvSpPr>
          <p:cNvPr id="2057222" name="Text Box 6"/>
          <p:cNvSpPr txBox="1">
            <a:spLocks noChangeArrowheads="1"/>
          </p:cNvSpPr>
          <p:nvPr/>
        </p:nvSpPr>
        <p:spPr bwMode="auto">
          <a:xfrm>
            <a:off x="3773743" y="2172489"/>
            <a:ext cx="118462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2100" dirty="0" err="1">
                <a:solidFill>
                  <a:srgbClr val="000000">
                    <a:lumMod val="65000"/>
                    <a:lumOff val="35000"/>
                  </a:srgbClr>
                </a:solidFill>
              </a:rPr>
              <a:t>Infertility</a:t>
            </a:r>
            <a:endParaRPr lang="fr-FR" sz="2100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2057223" name="Text Box 7"/>
          <p:cNvSpPr txBox="1">
            <a:spLocks noChangeArrowheads="1"/>
          </p:cNvSpPr>
          <p:nvPr/>
        </p:nvSpPr>
        <p:spPr bwMode="auto">
          <a:xfrm>
            <a:off x="7176122" y="2172489"/>
            <a:ext cx="1347869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2100" dirty="0" err="1">
                <a:solidFill>
                  <a:srgbClr val="000000">
                    <a:lumMod val="65000"/>
                    <a:lumOff val="35000"/>
                  </a:srgbClr>
                </a:solidFill>
              </a:rPr>
              <a:t>Pelvic</a:t>
            </a:r>
            <a:r>
              <a:rPr lang="fr-FR" sz="2100" dirty="0">
                <a:solidFill>
                  <a:srgbClr val="000000">
                    <a:lumMod val="65000"/>
                    <a:lumOff val="35000"/>
                  </a:srgbClr>
                </a:solidFill>
              </a:rPr>
              <a:t> pain</a:t>
            </a:r>
          </a:p>
        </p:txBody>
      </p:sp>
      <p:sp>
        <p:nvSpPr>
          <p:cNvPr id="2057225" name="Text Box 9"/>
          <p:cNvSpPr txBox="1">
            <a:spLocks noChangeArrowheads="1"/>
          </p:cNvSpPr>
          <p:nvPr/>
        </p:nvSpPr>
        <p:spPr bwMode="auto">
          <a:xfrm>
            <a:off x="3557812" y="2458365"/>
            <a:ext cx="38504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2700" dirty="0">
                <a:solidFill>
                  <a:srgbClr val="B3B3B3"/>
                </a:solidFill>
              </a:rPr>
              <a:t>A</a:t>
            </a:r>
          </a:p>
        </p:txBody>
      </p:sp>
      <p:sp>
        <p:nvSpPr>
          <p:cNvPr id="2057234" name="Text Box 18"/>
          <p:cNvSpPr txBox="1">
            <a:spLocks noChangeArrowheads="1"/>
          </p:cNvSpPr>
          <p:nvPr/>
        </p:nvSpPr>
        <p:spPr bwMode="auto">
          <a:xfrm>
            <a:off x="5904537" y="2403746"/>
            <a:ext cx="37221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2700" dirty="0">
                <a:solidFill>
                  <a:srgbClr val="B3B3B3"/>
                </a:solidFill>
              </a:rPr>
              <a:t>B</a:t>
            </a:r>
          </a:p>
        </p:txBody>
      </p:sp>
      <p:sp>
        <p:nvSpPr>
          <p:cNvPr id="2057235" name="Line 19"/>
          <p:cNvSpPr>
            <a:spLocks noChangeShapeType="1"/>
          </p:cNvSpPr>
          <p:nvPr/>
        </p:nvSpPr>
        <p:spPr bwMode="auto">
          <a:xfrm>
            <a:off x="6096000" y="2996865"/>
            <a:ext cx="0" cy="432137"/>
          </a:xfrm>
          <a:prstGeom prst="line">
            <a:avLst/>
          </a:prstGeom>
          <a:noFill/>
          <a:ln w="63500">
            <a:solidFill>
              <a:srgbClr val="ED038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defRPr/>
            </a:pPr>
            <a:endParaRPr lang="fr-FR" sz="1200">
              <a:solidFill>
                <a:srgbClr val="00FF00"/>
              </a:solidFill>
            </a:endParaRPr>
          </a:p>
        </p:txBody>
      </p:sp>
      <p:sp>
        <p:nvSpPr>
          <p:cNvPr id="31" name="Line 20"/>
          <p:cNvSpPr>
            <a:spLocks noChangeShapeType="1"/>
          </p:cNvSpPr>
          <p:nvPr/>
        </p:nvSpPr>
        <p:spPr bwMode="auto">
          <a:xfrm flipH="1">
            <a:off x="4876241" y="4367327"/>
            <a:ext cx="324071" cy="165"/>
          </a:xfrm>
          <a:prstGeom prst="line">
            <a:avLst/>
          </a:prstGeom>
          <a:noFill/>
          <a:ln w="57150" cmpd="sng">
            <a:solidFill>
              <a:srgbClr val="ED038C"/>
            </a:solidFill>
            <a:prstDash val="sys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defRPr/>
            </a:pPr>
            <a:endParaRPr lang="fr-FR" sz="1200">
              <a:solidFill>
                <a:srgbClr val="00FF00"/>
              </a:solidFill>
            </a:endParaRPr>
          </a:p>
        </p:txBody>
      </p:sp>
      <p:sp>
        <p:nvSpPr>
          <p:cNvPr id="5" name="Rectangle à coins arrondis 4"/>
          <p:cNvSpPr/>
          <p:nvPr/>
        </p:nvSpPr>
        <p:spPr bwMode="auto">
          <a:xfrm>
            <a:off x="3449706" y="4779150"/>
            <a:ext cx="1620180" cy="323850"/>
          </a:xfrm>
          <a:prstGeom prst="roundRect">
            <a:avLst/>
          </a:prstGeom>
          <a:solidFill>
            <a:schemeClr val="tx1">
              <a:lumMod val="65000"/>
            </a:schemeClr>
          </a:solidFill>
          <a:ln w="38100" cap="flat" cmpd="sng" algn="ctr">
            <a:solidFill>
              <a:srgbClr val="ED038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fr-FR" sz="1050" i="1" dirty="0">
                <a:solidFill>
                  <a:srgbClr val="FFFFFF"/>
                </a:solidFill>
              </a:rPr>
              <a:t>« Emergency ART »</a:t>
            </a:r>
          </a:p>
        </p:txBody>
      </p:sp>
      <p:sp>
        <p:nvSpPr>
          <p:cNvPr id="457758" name="Accolade ouvrante 1"/>
          <p:cNvSpPr>
            <a:spLocks/>
          </p:cNvSpPr>
          <p:nvPr/>
        </p:nvSpPr>
        <p:spPr bwMode="auto">
          <a:xfrm>
            <a:off x="5195183" y="3483037"/>
            <a:ext cx="165356" cy="1781938"/>
          </a:xfrm>
          <a:prstGeom prst="leftBrace">
            <a:avLst>
              <a:gd name="adj1" fmla="val 8340"/>
              <a:gd name="adj2" fmla="val 50000"/>
            </a:avLst>
          </a:prstGeom>
          <a:noFill/>
          <a:ln w="38100">
            <a:solidFill>
              <a:srgbClr val="ED038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en-US" sz="1350">
              <a:solidFill>
                <a:srgbClr val="FF0000"/>
              </a:solidFill>
            </a:endParaRPr>
          </a:p>
        </p:txBody>
      </p:sp>
      <p:sp>
        <p:nvSpPr>
          <p:cNvPr id="2057227" name="Oval 11"/>
          <p:cNvSpPr>
            <a:spLocks noChangeArrowheads="1"/>
          </p:cNvSpPr>
          <p:nvPr/>
        </p:nvSpPr>
        <p:spPr bwMode="auto">
          <a:xfrm>
            <a:off x="5039783" y="2132856"/>
            <a:ext cx="4272492" cy="918102"/>
          </a:xfrm>
          <a:prstGeom prst="ellipse">
            <a:avLst/>
          </a:prstGeom>
          <a:solidFill>
            <a:srgbClr val="FF6699">
              <a:alpha val="29000"/>
            </a:srgbClr>
          </a:solidFill>
          <a:ln w="57150" cmpd="sng">
            <a:solidFill>
              <a:srgbClr val="FF66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fr-FR" sz="1200">
              <a:solidFill>
                <a:srgbClr val="00FF00"/>
              </a:solidFill>
            </a:endParaRPr>
          </a:p>
        </p:txBody>
      </p:sp>
      <p:sp>
        <p:nvSpPr>
          <p:cNvPr id="457763" name="Rectangle à coins arrondis 52"/>
          <p:cNvSpPr>
            <a:spLocks noChangeArrowheads="1"/>
          </p:cNvSpPr>
          <p:nvPr/>
        </p:nvSpPr>
        <p:spPr bwMode="auto">
          <a:xfrm>
            <a:off x="7958832" y="3483006"/>
            <a:ext cx="1488017" cy="270272"/>
          </a:xfrm>
          <a:prstGeom prst="roundRect">
            <a:avLst>
              <a:gd name="adj" fmla="val 16667"/>
            </a:avLst>
          </a:prstGeom>
          <a:solidFill>
            <a:srgbClr val="FF6699">
              <a:alpha val="32941"/>
            </a:srgbClr>
          </a:solidFill>
          <a:ln w="381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fr-FR" sz="1350" dirty="0" err="1">
                <a:solidFill>
                  <a:srgbClr val="262626"/>
                </a:solidFill>
              </a:rPr>
              <a:t>Classical</a:t>
            </a:r>
            <a:r>
              <a:rPr lang="fr-FR" sz="1350" dirty="0">
                <a:solidFill>
                  <a:srgbClr val="262626"/>
                </a:solidFill>
              </a:rPr>
              <a:t> center</a:t>
            </a:r>
          </a:p>
        </p:txBody>
      </p:sp>
      <p:sp>
        <p:nvSpPr>
          <p:cNvPr id="457764" name="Ellipse 2057235"/>
          <p:cNvSpPr>
            <a:spLocks noChangeArrowheads="1"/>
          </p:cNvSpPr>
          <p:nvPr/>
        </p:nvSpPr>
        <p:spPr bwMode="auto">
          <a:xfrm>
            <a:off x="5728289" y="5447908"/>
            <a:ext cx="912284" cy="465535"/>
          </a:xfrm>
          <a:prstGeom prst="ellipse">
            <a:avLst/>
          </a:prstGeom>
          <a:solidFill>
            <a:srgbClr val="00B3BE"/>
          </a:solidFill>
          <a:ln w="9525">
            <a:solidFill>
              <a:srgbClr val="CC00CC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1350" dirty="0">
                <a:solidFill>
                  <a:srgbClr val="FFFFFF"/>
                </a:solidFill>
              </a:rPr>
              <a:t>OC</a:t>
            </a:r>
          </a:p>
        </p:txBody>
      </p:sp>
      <p:sp>
        <p:nvSpPr>
          <p:cNvPr id="54" name="Line 20"/>
          <p:cNvSpPr>
            <a:spLocks noChangeShapeType="1"/>
          </p:cNvSpPr>
          <p:nvPr/>
        </p:nvSpPr>
        <p:spPr bwMode="auto">
          <a:xfrm flipH="1" flipV="1">
            <a:off x="4637839" y="5319210"/>
            <a:ext cx="776825" cy="345222"/>
          </a:xfrm>
          <a:prstGeom prst="line">
            <a:avLst/>
          </a:prstGeom>
          <a:noFill/>
          <a:ln w="57150" cmpd="sng">
            <a:solidFill>
              <a:srgbClr val="ED038C"/>
            </a:solidFill>
            <a:prstDash val="sys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defRPr/>
            </a:pPr>
            <a:endParaRPr lang="fr-FR" sz="1200">
              <a:solidFill>
                <a:srgbClr val="00FF00"/>
              </a:solidFill>
            </a:endParaRPr>
          </a:p>
        </p:txBody>
      </p:sp>
      <p:sp>
        <p:nvSpPr>
          <p:cNvPr id="457766" name="Sourire 55"/>
          <p:cNvSpPr>
            <a:spLocks noChangeArrowheads="1"/>
          </p:cNvSpPr>
          <p:nvPr/>
        </p:nvSpPr>
        <p:spPr bwMode="auto">
          <a:xfrm>
            <a:off x="5391822" y="5609832"/>
            <a:ext cx="336550" cy="216694"/>
          </a:xfrm>
          <a:prstGeom prst="smileyFace">
            <a:avLst>
              <a:gd name="adj" fmla="val 4653"/>
            </a:avLst>
          </a:prstGeom>
          <a:solidFill>
            <a:srgbClr val="00CC00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fr-FR" sz="1350">
              <a:solidFill>
                <a:srgbClr val="FF0000"/>
              </a:solidFill>
            </a:endParaRPr>
          </a:p>
        </p:txBody>
      </p:sp>
      <p:sp>
        <p:nvSpPr>
          <p:cNvPr id="457767" name="AutoShape 22"/>
          <p:cNvSpPr>
            <a:spLocks noChangeArrowheads="1"/>
          </p:cNvSpPr>
          <p:nvPr/>
        </p:nvSpPr>
        <p:spPr bwMode="auto">
          <a:xfrm>
            <a:off x="6640570" y="5609832"/>
            <a:ext cx="335492" cy="216694"/>
          </a:xfrm>
          <a:prstGeom prst="smileyFace">
            <a:avLst>
              <a:gd name="adj" fmla="val -4653"/>
            </a:avLst>
          </a:prstGeom>
          <a:solidFill>
            <a:srgbClr val="FF0000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58" name="Line 20"/>
          <p:cNvSpPr>
            <a:spLocks noChangeShapeType="1"/>
          </p:cNvSpPr>
          <p:nvPr/>
        </p:nvSpPr>
        <p:spPr bwMode="auto">
          <a:xfrm flipV="1">
            <a:off x="6992724" y="4779150"/>
            <a:ext cx="588065" cy="918102"/>
          </a:xfrm>
          <a:prstGeom prst="line">
            <a:avLst/>
          </a:prstGeom>
          <a:noFill/>
          <a:ln w="57150" cmpd="sng">
            <a:solidFill>
              <a:srgbClr val="ED038C"/>
            </a:solidFill>
            <a:prstDash val="sys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defRPr/>
            </a:pPr>
            <a:endParaRPr lang="fr-FR" sz="1200">
              <a:solidFill>
                <a:srgbClr val="00FF00"/>
              </a:solidFill>
            </a:endParaRPr>
          </a:p>
        </p:txBody>
      </p:sp>
      <p:sp>
        <p:nvSpPr>
          <p:cNvPr id="62" name="Rectangle à coins arrondis 61"/>
          <p:cNvSpPr>
            <a:spLocks noChangeArrowheads="1"/>
          </p:cNvSpPr>
          <p:nvPr/>
        </p:nvSpPr>
        <p:spPr bwMode="auto">
          <a:xfrm>
            <a:off x="3827748" y="3807042"/>
            <a:ext cx="972108" cy="810090"/>
          </a:xfrm>
          <a:prstGeom prst="roundRect">
            <a:avLst>
              <a:gd name="adj" fmla="val 16667"/>
            </a:avLst>
          </a:prstGeom>
          <a:solidFill>
            <a:srgbClr val="00B3BE">
              <a:alpha val="32941"/>
            </a:srgbClr>
          </a:solidFill>
          <a:ln w="38100">
            <a:solidFill>
              <a:srgbClr val="00B3BE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fr-FR" sz="1500" dirty="0">
                <a:solidFill>
                  <a:srgbClr val="000000">
                    <a:lumMod val="85000"/>
                    <a:lumOff val="15000"/>
                  </a:srgbClr>
                </a:solidFill>
              </a:rPr>
              <a:t>ART </a:t>
            </a:r>
          </a:p>
        </p:txBody>
      </p:sp>
      <p:sp>
        <p:nvSpPr>
          <p:cNvPr id="63" name="Rectangle à coins arrondis 51"/>
          <p:cNvSpPr>
            <a:spLocks noChangeArrowheads="1"/>
          </p:cNvSpPr>
          <p:nvPr/>
        </p:nvSpPr>
        <p:spPr bwMode="auto">
          <a:xfrm>
            <a:off x="8673324" y="4205100"/>
            <a:ext cx="851761" cy="270568"/>
          </a:xfrm>
          <a:prstGeom prst="roundRect">
            <a:avLst>
              <a:gd name="adj" fmla="val 16667"/>
            </a:avLst>
          </a:prstGeom>
          <a:solidFill>
            <a:srgbClr val="FF6699">
              <a:alpha val="32941"/>
            </a:srgbClr>
          </a:solidFill>
          <a:ln w="381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fr-FR" sz="1050" dirty="0" err="1">
                <a:solidFill>
                  <a:srgbClr val="262626"/>
                </a:solidFill>
              </a:rPr>
              <a:t>Phenotype</a:t>
            </a:r>
            <a:endParaRPr lang="fr-FR" sz="1050" dirty="0">
              <a:solidFill>
                <a:srgbClr val="262626"/>
              </a:solidFill>
            </a:endParaRPr>
          </a:p>
        </p:txBody>
      </p:sp>
      <p:sp>
        <p:nvSpPr>
          <p:cNvPr id="66" name="Rectangle à coins arrondis 65"/>
          <p:cNvSpPr>
            <a:spLocks noChangeArrowheads="1"/>
          </p:cNvSpPr>
          <p:nvPr/>
        </p:nvSpPr>
        <p:spPr bwMode="auto">
          <a:xfrm>
            <a:off x="7580784" y="3915054"/>
            <a:ext cx="1020296" cy="810090"/>
          </a:xfrm>
          <a:prstGeom prst="roundRect">
            <a:avLst>
              <a:gd name="adj" fmla="val 16667"/>
            </a:avLst>
          </a:prstGeom>
          <a:solidFill>
            <a:srgbClr val="FF6699">
              <a:alpha val="32941"/>
            </a:srgbClr>
          </a:solidFill>
          <a:ln w="38100">
            <a:solidFill>
              <a:srgbClr val="FF6699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r>
              <a:rPr lang="fr-FR" sz="1500" dirty="0" err="1">
                <a:solidFill>
                  <a:srgbClr val="262626"/>
                </a:solidFill>
              </a:rPr>
              <a:t>Surgery</a:t>
            </a:r>
            <a:endParaRPr lang="fr-FR" sz="1500" dirty="0">
              <a:solidFill>
                <a:srgbClr val="262626"/>
              </a:solidFill>
            </a:endParaRPr>
          </a:p>
        </p:txBody>
      </p:sp>
      <p:sp>
        <p:nvSpPr>
          <p:cNvPr id="3" name="Flèche vers le haut 2"/>
          <p:cNvSpPr/>
          <p:nvPr/>
        </p:nvSpPr>
        <p:spPr bwMode="auto">
          <a:xfrm>
            <a:off x="9105042" y="3914869"/>
            <a:ext cx="143933" cy="215503"/>
          </a:xfrm>
          <a:prstGeom prst="upArrow">
            <a:avLst/>
          </a:prstGeom>
          <a:solidFill>
            <a:srgbClr val="ED038C"/>
          </a:solidFill>
          <a:ln w="9525" cap="flat" cmpd="sng" algn="ctr">
            <a:solidFill>
              <a:srgbClr val="ED038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1350">
              <a:solidFill>
                <a:srgbClr val="262626"/>
              </a:solidFill>
            </a:endParaRPr>
          </a:p>
        </p:txBody>
      </p:sp>
      <p:sp>
        <p:nvSpPr>
          <p:cNvPr id="67" name="Flèche vers le haut 66"/>
          <p:cNvSpPr/>
          <p:nvPr/>
        </p:nvSpPr>
        <p:spPr bwMode="auto">
          <a:xfrm flipV="1">
            <a:off x="9105042" y="4562568"/>
            <a:ext cx="143933" cy="216694"/>
          </a:xfrm>
          <a:prstGeom prst="upArrow">
            <a:avLst/>
          </a:prstGeom>
          <a:solidFill>
            <a:srgbClr val="ED038C"/>
          </a:solidFill>
          <a:ln w="9525" cap="flat" cmpd="sng" algn="ctr">
            <a:solidFill>
              <a:srgbClr val="ED038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1350">
              <a:solidFill>
                <a:srgbClr val="262626"/>
              </a:solidFill>
            </a:endParaRPr>
          </a:p>
        </p:txBody>
      </p:sp>
      <p:sp>
        <p:nvSpPr>
          <p:cNvPr id="52" name="Titre 1"/>
          <p:cNvSpPr txBox="1">
            <a:spLocks/>
          </p:cNvSpPr>
          <p:nvPr/>
        </p:nvSpPr>
        <p:spPr bwMode="auto">
          <a:xfrm>
            <a:off x="2625694" y="705836"/>
            <a:ext cx="6845300" cy="1173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DEADA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anchor="ctr"/>
          <a:lstStyle>
            <a:lvl1pPr defTabSz="457200" eaLnBrk="0" hangingPunct="0">
              <a:defRPr sz="3200" b="1">
                <a:solidFill>
                  <a:schemeClr val="hlink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 eaLnBrk="0" hangingPunct="0">
              <a:defRPr sz="3200" b="1">
                <a:solidFill>
                  <a:schemeClr val="hlink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 eaLnBrk="0" hangingPunct="0">
              <a:defRPr sz="3200" b="1">
                <a:solidFill>
                  <a:schemeClr val="hlink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 eaLnBrk="0" hangingPunct="0">
              <a:defRPr sz="3200" b="1">
                <a:solidFill>
                  <a:schemeClr val="hlink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 eaLnBrk="0" hangingPunct="0">
              <a:defRPr sz="3200" b="1">
                <a:solidFill>
                  <a:schemeClr val="hlink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hlink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GB" sz="1800" dirty="0">
                <a:solidFill>
                  <a:srgbClr val="051790"/>
                </a:solidFill>
              </a:rPr>
              <a:t>Strategy</a:t>
            </a:r>
            <a:r>
              <a:rPr lang="en-GB" sz="1800" dirty="0">
                <a:solidFill>
                  <a:srgbClr val="ED038C"/>
                </a:solidFill>
                <a:cs typeface="Arial" charset="0"/>
              </a:rPr>
              <a:t> </a:t>
            </a:r>
          </a:p>
        </p:txBody>
      </p:sp>
      <p:sp>
        <p:nvSpPr>
          <p:cNvPr id="69" name="Rectangle à coins arrondis 68"/>
          <p:cNvSpPr/>
          <p:nvPr/>
        </p:nvSpPr>
        <p:spPr bwMode="auto">
          <a:xfrm>
            <a:off x="7688796" y="5427408"/>
            <a:ext cx="1782198" cy="323850"/>
          </a:xfrm>
          <a:prstGeom prst="roundRect">
            <a:avLst/>
          </a:prstGeom>
          <a:solidFill>
            <a:schemeClr val="tx1">
              <a:lumMod val="65000"/>
            </a:schemeClr>
          </a:solidFill>
          <a:ln w="38100" cap="flat" cmpd="sng" algn="ctr">
            <a:solidFill>
              <a:srgbClr val="ED038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fr-FR" sz="1050" i="1" dirty="0" err="1">
                <a:solidFill>
                  <a:srgbClr val="FFFFFF"/>
                </a:solidFill>
              </a:rPr>
              <a:t>Fertility</a:t>
            </a:r>
            <a:r>
              <a:rPr lang="fr-FR" sz="1050" i="1" dirty="0">
                <a:solidFill>
                  <a:srgbClr val="FFFFFF"/>
                </a:solidFill>
              </a:rPr>
              <a:t> </a:t>
            </a:r>
            <a:r>
              <a:rPr lang="fr-FR" sz="1050" i="1" dirty="0" err="1">
                <a:solidFill>
                  <a:srgbClr val="FFFFFF"/>
                </a:solidFill>
              </a:rPr>
              <a:t>preservation</a:t>
            </a:r>
            <a:r>
              <a:rPr lang="fr-FR" sz="1050" i="1" dirty="0">
                <a:solidFill>
                  <a:srgbClr val="FFFFFF"/>
                </a:solidFill>
              </a:rPr>
              <a:t> ?</a:t>
            </a:r>
          </a:p>
        </p:txBody>
      </p:sp>
      <p:sp>
        <p:nvSpPr>
          <p:cNvPr id="70" name="Rectangle à coins arrondis 52"/>
          <p:cNvSpPr>
            <a:spLocks noChangeArrowheads="1"/>
          </p:cNvSpPr>
          <p:nvPr/>
        </p:nvSpPr>
        <p:spPr bwMode="auto">
          <a:xfrm>
            <a:off x="7958832" y="4887162"/>
            <a:ext cx="1488017" cy="270272"/>
          </a:xfrm>
          <a:prstGeom prst="roundRect">
            <a:avLst>
              <a:gd name="adj" fmla="val 16667"/>
            </a:avLst>
          </a:prstGeom>
          <a:solidFill>
            <a:srgbClr val="FF6699">
              <a:alpha val="32941"/>
            </a:srgbClr>
          </a:solidFill>
          <a:ln w="381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fr-FR" sz="1350" dirty="0" err="1">
                <a:solidFill>
                  <a:srgbClr val="262626"/>
                </a:solidFill>
              </a:rPr>
              <a:t>Referral</a:t>
            </a:r>
            <a:r>
              <a:rPr lang="fr-FR" sz="1350" dirty="0">
                <a:solidFill>
                  <a:srgbClr val="262626"/>
                </a:solidFill>
              </a:rPr>
              <a:t> center</a:t>
            </a:r>
          </a:p>
        </p:txBody>
      </p:sp>
      <p:sp>
        <p:nvSpPr>
          <p:cNvPr id="32" name="Rectangle à coins arrondis 46"/>
          <p:cNvSpPr>
            <a:spLocks noChangeArrowheads="1"/>
          </p:cNvSpPr>
          <p:nvPr/>
        </p:nvSpPr>
        <p:spPr bwMode="auto">
          <a:xfrm>
            <a:off x="5456549" y="4969797"/>
            <a:ext cx="1528012" cy="325041"/>
          </a:xfrm>
          <a:prstGeom prst="roundRect">
            <a:avLst>
              <a:gd name="adj" fmla="val 16667"/>
            </a:avLst>
          </a:prstGeom>
          <a:solidFill>
            <a:srgbClr val="7F7FFF">
              <a:alpha val="32156"/>
            </a:srgbClr>
          </a:solidFill>
          <a:ln w="381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fr-FR" sz="1200" dirty="0" err="1">
                <a:solidFill>
                  <a:srgbClr val="9999FF"/>
                </a:solidFill>
              </a:rPr>
              <a:t>Severe</a:t>
            </a:r>
            <a:r>
              <a:rPr lang="fr-FR" sz="1200" dirty="0">
                <a:solidFill>
                  <a:srgbClr val="9999FF"/>
                </a:solidFill>
              </a:rPr>
              <a:t> DIE ???</a:t>
            </a:r>
          </a:p>
        </p:txBody>
      </p:sp>
      <p:sp>
        <p:nvSpPr>
          <p:cNvPr id="34" name="Rectangle à coins arrondis 33"/>
          <p:cNvSpPr>
            <a:spLocks noChangeArrowheads="1"/>
          </p:cNvSpPr>
          <p:nvPr/>
        </p:nvSpPr>
        <p:spPr bwMode="auto">
          <a:xfrm>
            <a:off x="2747628" y="3807042"/>
            <a:ext cx="972108" cy="810090"/>
          </a:xfrm>
          <a:prstGeom prst="roundRect">
            <a:avLst>
              <a:gd name="adj" fmla="val 16667"/>
            </a:avLst>
          </a:prstGeom>
          <a:solidFill>
            <a:srgbClr val="00B3BE">
              <a:alpha val="12000"/>
            </a:srgbClr>
          </a:solidFill>
          <a:ln w="38100">
            <a:solidFill>
              <a:srgbClr val="00B3BE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fr-FR" sz="1350" dirty="0" err="1">
                <a:solidFill>
                  <a:schemeClr val="tx1">
                    <a:lumMod val="65000"/>
                  </a:schemeClr>
                </a:solidFill>
              </a:rPr>
              <a:t>Surgery</a:t>
            </a:r>
            <a:endParaRPr lang="fr-FR" sz="1350" dirty="0">
              <a:solidFill>
                <a:schemeClr val="tx1">
                  <a:lumMod val="65000"/>
                </a:schemeClr>
              </a:solidFill>
            </a:endParaRPr>
          </a:p>
          <a:p>
            <a:pPr algn="ctr" eaLnBrk="0" hangingPunct="0"/>
            <a:r>
              <a:rPr lang="fr-FR" sz="825" dirty="0" err="1">
                <a:solidFill>
                  <a:srgbClr val="BFBFBF"/>
                </a:solidFill>
              </a:rPr>
              <a:t>According</a:t>
            </a:r>
            <a:r>
              <a:rPr lang="fr-FR" sz="825" dirty="0">
                <a:solidFill>
                  <a:srgbClr val="BFBFBF"/>
                </a:solidFill>
              </a:rPr>
              <a:t> to </a:t>
            </a:r>
            <a:r>
              <a:rPr lang="fr-FR" sz="825" dirty="0" err="1">
                <a:solidFill>
                  <a:srgbClr val="BFBFBF"/>
                </a:solidFill>
              </a:rPr>
              <a:t>surgical</a:t>
            </a:r>
            <a:r>
              <a:rPr lang="fr-FR" sz="825" dirty="0">
                <a:solidFill>
                  <a:srgbClr val="BFBFBF"/>
                </a:solidFill>
              </a:rPr>
              <a:t> RISKS </a:t>
            </a:r>
          </a:p>
          <a:p>
            <a:pPr algn="ctr" eaLnBrk="0" hangingPunct="0"/>
            <a:r>
              <a:rPr lang="fr-FR" sz="525" dirty="0">
                <a:solidFill>
                  <a:srgbClr val="BFBFBF"/>
                </a:solidFill>
              </a:rPr>
              <a:t>(and PAIN </a:t>
            </a:r>
            <a:r>
              <a:rPr lang="fr-FR" sz="525" dirty="0" err="1">
                <a:solidFill>
                  <a:srgbClr val="BFBFBF"/>
                </a:solidFill>
              </a:rPr>
              <a:t>intensities</a:t>
            </a:r>
            <a:r>
              <a:rPr lang="fr-FR" sz="525" dirty="0">
                <a:solidFill>
                  <a:srgbClr val="BFBFBF"/>
                </a:solidFill>
              </a:rPr>
              <a:t>)</a:t>
            </a:r>
          </a:p>
        </p:txBody>
      </p:sp>
      <p:sp>
        <p:nvSpPr>
          <p:cNvPr id="35" name="Line 8"/>
          <p:cNvSpPr>
            <a:spLocks noChangeShapeType="1"/>
          </p:cNvSpPr>
          <p:nvPr/>
        </p:nvSpPr>
        <p:spPr bwMode="auto">
          <a:xfrm>
            <a:off x="3773742" y="2996952"/>
            <a:ext cx="486054" cy="648072"/>
          </a:xfrm>
          <a:prstGeom prst="line">
            <a:avLst/>
          </a:prstGeom>
          <a:noFill/>
          <a:ln w="63500">
            <a:solidFill>
              <a:srgbClr val="ED038C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defRPr/>
            </a:pPr>
            <a:endParaRPr lang="fr-FR" sz="1200">
              <a:solidFill>
                <a:srgbClr val="00FF00"/>
              </a:solidFill>
            </a:endParaRPr>
          </a:p>
        </p:txBody>
      </p:sp>
      <p:sp>
        <p:nvSpPr>
          <p:cNvPr id="36" name="Rectangle à coins arrondis 35"/>
          <p:cNvSpPr>
            <a:spLocks noChangeArrowheads="1"/>
          </p:cNvSpPr>
          <p:nvPr/>
        </p:nvSpPr>
        <p:spPr bwMode="auto">
          <a:xfrm>
            <a:off x="1775520" y="5947397"/>
            <a:ext cx="2052228" cy="810090"/>
          </a:xfrm>
          <a:prstGeom prst="roundRect">
            <a:avLst>
              <a:gd name="adj" fmla="val 16667"/>
            </a:avLst>
          </a:prstGeom>
          <a:solidFill>
            <a:srgbClr val="00B3BE"/>
          </a:solidFill>
          <a:ln w="38100">
            <a:solidFill>
              <a:srgbClr val="00B3BE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fr-FR" sz="1350" dirty="0" err="1"/>
              <a:t>According</a:t>
            </a:r>
            <a:r>
              <a:rPr lang="fr-FR" sz="1350" dirty="0"/>
              <a:t> to </a:t>
            </a:r>
            <a:r>
              <a:rPr lang="fr-FR" sz="1350" dirty="0" err="1"/>
              <a:t>surgical</a:t>
            </a:r>
            <a:r>
              <a:rPr lang="fr-FR" sz="1350" dirty="0"/>
              <a:t> RISKS </a:t>
            </a:r>
          </a:p>
          <a:p>
            <a:pPr algn="ctr" eaLnBrk="0" hangingPunct="0"/>
            <a:r>
              <a:rPr lang="fr-FR" sz="1050" dirty="0"/>
              <a:t>(and PAIN </a:t>
            </a:r>
            <a:r>
              <a:rPr lang="fr-FR" sz="1050" dirty="0" err="1"/>
              <a:t>intensities</a:t>
            </a:r>
            <a:r>
              <a:rPr lang="fr-FR" sz="1050" dirty="0"/>
              <a:t>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22F326D-0744-4741-8AE4-CCAA378D2118}"/>
              </a:ext>
            </a:extLst>
          </p:cNvPr>
          <p:cNvSpPr txBox="1"/>
          <p:nvPr/>
        </p:nvSpPr>
        <p:spPr>
          <a:xfrm>
            <a:off x="1524001" y="228727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Take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home messages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3FDC38B-01F6-489C-A047-F14042C5A0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89CC07D-FBAD-46BE-B7A2-501B5A6D74E3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66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57729" grpId="0" animBg="1"/>
      <p:bldP spid="457732" grpId="0" animBg="1"/>
      <p:bldP spid="457733" grpId="0" animBg="1"/>
      <p:bldP spid="457734" grpId="0" animBg="1"/>
      <p:bldP spid="2057235" grpId="0" animBg="1"/>
      <p:bldP spid="31" grpId="0" animBg="1"/>
      <p:bldP spid="5" grpId="0" animBg="1"/>
      <p:bldP spid="457758" grpId="0" animBg="1"/>
      <p:bldP spid="457763" grpId="0" animBg="1"/>
      <p:bldP spid="457764" grpId="0" animBg="1"/>
      <p:bldP spid="54" grpId="0" animBg="1"/>
      <p:bldP spid="457766" grpId="0" animBg="1"/>
      <p:bldP spid="457767" grpId="0" animBg="1"/>
      <p:bldP spid="58" grpId="0" animBg="1"/>
      <p:bldP spid="62" grpId="0" animBg="1"/>
      <p:bldP spid="63" grpId="0" animBg="1"/>
      <p:bldP spid="66" grpId="0" animBg="1"/>
      <p:bldP spid="3" grpId="0" animBg="1"/>
      <p:bldP spid="67" grpId="0" animBg="1"/>
      <p:bldP spid="69" grpId="0" animBg="1"/>
      <p:bldP spid="70" grpId="0" animBg="1"/>
      <p:bldP spid="32" grpId="0" animBg="1"/>
      <p:bldP spid="34" grpId="0" animBg="1"/>
      <p:bldP spid="35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195" y="1580321"/>
            <a:ext cx="8857608" cy="5182055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8A8CE3-8163-446C-8708-4BF1E0466445}"/>
              </a:ext>
            </a:extLst>
          </p:cNvPr>
          <p:cNvSpPr txBox="1"/>
          <p:nvPr/>
        </p:nvSpPr>
        <p:spPr>
          <a:xfrm>
            <a:off x="1524001" y="228726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78407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849" name="Image 2" descr="Sans titr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062" y="2564872"/>
            <a:ext cx="2577041" cy="1478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4850" name="Grouper 28"/>
          <p:cNvGrpSpPr>
            <a:grpSpLocks/>
          </p:cNvGrpSpPr>
          <p:nvPr/>
        </p:nvGrpSpPr>
        <p:grpSpPr bwMode="auto">
          <a:xfrm>
            <a:off x="6096001" y="1970627"/>
            <a:ext cx="3405032" cy="1025366"/>
            <a:chOff x="4567436" y="1556792"/>
            <a:chExt cx="5107797" cy="1366684"/>
          </a:xfrm>
        </p:grpSpPr>
        <p:grpSp>
          <p:nvGrpSpPr>
            <p:cNvPr id="334869" name="Grouper 60"/>
            <p:cNvGrpSpPr>
              <a:grpSpLocks/>
            </p:cNvGrpSpPr>
            <p:nvPr/>
          </p:nvGrpSpPr>
          <p:grpSpPr bwMode="auto">
            <a:xfrm>
              <a:off x="5882451" y="1578671"/>
              <a:ext cx="1033717" cy="827721"/>
              <a:chOff x="2932513" y="2842700"/>
              <a:chExt cx="3038475" cy="2652714"/>
            </a:xfrm>
          </p:grpSpPr>
          <p:pic>
            <p:nvPicPr>
              <p:cNvPr id="5" name="Image 12" descr="Sans titre.gif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2513" y="2842701"/>
                <a:ext cx="3038475" cy="2652713"/>
              </a:xfrm>
              <a:prstGeom prst="roundRect">
                <a:avLst>
                  <a:gd name="adj" fmla="val 17212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Rectangle à coins arrondis 5"/>
              <p:cNvSpPr/>
              <p:nvPr/>
            </p:nvSpPr>
            <p:spPr>
              <a:xfrm>
                <a:off x="2931040" y="2843783"/>
                <a:ext cx="3037878" cy="2649770"/>
              </a:xfrm>
              <a:prstGeom prst="roundRect">
                <a:avLst/>
              </a:prstGeom>
              <a:noFill/>
              <a:ln w="38100" cmpd="sng">
                <a:solidFill>
                  <a:srgbClr val="E8950E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 dirty="0">
                  <a:solidFill>
                    <a:srgbClr val="8064A2">
                      <a:lumMod val="25000"/>
                    </a:srgbClr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200726" name="ZoneTexte 63"/>
            <p:cNvSpPr txBox="1">
              <a:spLocks noChangeArrowheads="1"/>
            </p:cNvSpPr>
            <p:nvPr/>
          </p:nvSpPr>
          <p:spPr bwMode="auto">
            <a:xfrm>
              <a:off x="5935929" y="2431203"/>
              <a:ext cx="863642" cy="307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defRPr/>
              </a:pPr>
              <a:r>
                <a:rPr lang="fr-FR" sz="900">
                  <a:solidFill>
                    <a:srgbClr val="8064A2">
                      <a:lumMod val="25000"/>
                    </a:srgbClr>
                  </a:solidFill>
                  <a:latin typeface="Arial"/>
                  <a:cs typeface="Arial"/>
                </a:rPr>
                <a:t>OME</a:t>
              </a:r>
            </a:p>
          </p:txBody>
        </p:sp>
        <p:sp>
          <p:nvSpPr>
            <p:cNvPr id="200727" name="ZoneTexte 64"/>
            <p:cNvSpPr txBox="1">
              <a:spLocks noChangeArrowheads="1"/>
            </p:cNvSpPr>
            <p:nvPr/>
          </p:nvSpPr>
          <p:spPr bwMode="auto">
            <a:xfrm>
              <a:off x="4638878" y="2431203"/>
              <a:ext cx="987473" cy="307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defRPr/>
              </a:pPr>
              <a:r>
                <a:rPr lang="fr-FR" sz="900">
                  <a:solidFill>
                    <a:srgbClr val="8064A2">
                      <a:lumMod val="25000"/>
                    </a:srgbClr>
                  </a:solidFill>
                  <a:latin typeface="Arial"/>
                  <a:cs typeface="Arial"/>
                </a:rPr>
                <a:t>SUP</a:t>
              </a:r>
            </a:p>
          </p:txBody>
        </p:sp>
        <p:sp>
          <p:nvSpPr>
            <p:cNvPr id="200728" name="ZoneTexte 65"/>
            <p:cNvSpPr txBox="1">
              <a:spLocks noChangeArrowheads="1"/>
            </p:cNvSpPr>
            <p:nvPr/>
          </p:nvSpPr>
          <p:spPr bwMode="auto">
            <a:xfrm>
              <a:off x="7193290" y="2431203"/>
              <a:ext cx="974775" cy="307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defRPr/>
              </a:pPr>
              <a:r>
                <a:rPr lang="fr-FR" sz="900">
                  <a:solidFill>
                    <a:srgbClr val="8064A2">
                      <a:lumMod val="25000"/>
                    </a:srgbClr>
                  </a:solidFill>
                  <a:latin typeface="Arial"/>
                  <a:cs typeface="Arial"/>
                </a:rPr>
                <a:t>DIE</a:t>
              </a:r>
            </a:p>
          </p:txBody>
        </p:sp>
        <p:grpSp>
          <p:nvGrpSpPr>
            <p:cNvPr id="334873" name="Grouper 66"/>
            <p:cNvGrpSpPr>
              <a:grpSpLocks/>
            </p:cNvGrpSpPr>
            <p:nvPr/>
          </p:nvGrpSpPr>
          <p:grpSpPr bwMode="auto">
            <a:xfrm>
              <a:off x="4567436" y="1556792"/>
              <a:ext cx="1069594" cy="829657"/>
              <a:chOff x="685800" y="3025774"/>
              <a:chExt cx="1550201" cy="1405998"/>
            </a:xfrm>
          </p:grpSpPr>
          <p:pic>
            <p:nvPicPr>
              <p:cNvPr id="11" name="Image 12" descr="Sans titre3.gif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79" t="8001" r="2465" b="4604"/>
              <a:stretch/>
            </p:blipFill>
            <p:spPr bwMode="auto">
              <a:xfrm>
                <a:off x="685800" y="3025776"/>
                <a:ext cx="1550201" cy="1405996"/>
              </a:xfrm>
              <a:prstGeom prst="roundRect">
                <a:avLst>
                  <a:gd name="adj" fmla="val 12809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12" name="Rectangle à coins arrondis 11"/>
              <p:cNvSpPr/>
              <p:nvPr/>
            </p:nvSpPr>
            <p:spPr>
              <a:xfrm>
                <a:off x="685800" y="3025774"/>
                <a:ext cx="1550829" cy="1406538"/>
              </a:xfrm>
              <a:prstGeom prst="roundRect">
                <a:avLst/>
              </a:prstGeom>
              <a:noFill/>
              <a:ln w="38100" cmpd="sng">
                <a:solidFill>
                  <a:srgbClr val="E8950E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 dirty="0">
                  <a:solidFill>
                    <a:srgbClr val="8064A2">
                      <a:lumMod val="25000"/>
                    </a:srgbClr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334874" name="Grouper 69"/>
            <p:cNvGrpSpPr>
              <a:grpSpLocks/>
            </p:cNvGrpSpPr>
            <p:nvPr/>
          </p:nvGrpSpPr>
          <p:grpSpPr bwMode="auto">
            <a:xfrm>
              <a:off x="7161589" y="1576736"/>
              <a:ext cx="1032550" cy="827721"/>
              <a:chOff x="6667500" y="3025775"/>
              <a:chExt cx="1550201" cy="1405997"/>
            </a:xfrm>
          </p:grpSpPr>
          <p:pic>
            <p:nvPicPr>
              <p:cNvPr id="14" name="Image 13" descr="Sans titre1.gif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2" t="2999" r="5465"/>
              <a:stretch/>
            </p:blipFill>
            <p:spPr bwMode="auto">
              <a:xfrm>
                <a:off x="6667500" y="3025775"/>
                <a:ext cx="1550201" cy="1405997"/>
              </a:xfrm>
              <a:prstGeom prst="roundRect">
                <a:avLst>
                  <a:gd name="adj" fmla="val 17025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Rectangle à coins arrondis 14"/>
              <p:cNvSpPr/>
              <p:nvPr/>
            </p:nvSpPr>
            <p:spPr>
              <a:xfrm>
                <a:off x="6667423" y="3026940"/>
                <a:ext cx="1549264" cy="1404438"/>
              </a:xfrm>
              <a:prstGeom prst="roundRect">
                <a:avLst/>
              </a:prstGeom>
              <a:noFill/>
              <a:ln w="38100" cmpd="sng">
                <a:solidFill>
                  <a:srgbClr val="E8950E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 dirty="0">
                  <a:solidFill>
                    <a:srgbClr val="8064A2">
                      <a:lumMod val="25000"/>
                    </a:srgbClr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334875" name="Grouper 27"/>
            <p:cNvGrpSpPr>
              <a:grpSpLocks/>
            </p:cNvGrpSpPr>
            <p:nvPr/>
          </p:nvGrpSpPr>
          <p:grpSpPr bwMode="auto">
            <a:xfrm>
              <a:off x="8439559" y="1556792"/>
              <a:ext cx="1086085" cy="829300"/>
              <a:chOff x="8439559" y="1556792"/>
              <a:chExt cx="1086085" cy="829300"/>
            </a:xfrm>
          </p:grpSpPr>
          <p:pic>
            <p:nvPicPr>
              <p:cNvPr id="16" name="Image 15" descr="Endometriosis_Adenomyosis1.jpg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4" r="10165"/>
              <a:stretch/>
            </p:blipFill>
            <p:spPr bwMode="auto">
              <a:xfrm>
                <a:off x="8439559" y="1563065"/>
                <a:ext cx="1085947" cy="823027"/>
              </a:xfrm>
              <a:prstGeom prst="roundRect">
                <a:avLst>
                  <a:gd name="adj" fmla="val 13996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24" name="Rectangle à coins arrondis 23"/>
              <p:cNvSpPr/>
              <p:nvPr/>
            </p:nvSpPr>
            <p:spPr bwMode="auto">
              <a:xfrm>
                <a:off x="8455415" y="1556792"/>
                <a:ext cx="1070027" cy="829976"/>
              </a:xfrm>
              <a:prstGeom prst="roundRect">
                <a:avLst/>
              </a:prstGeom>
              <a:noFill/>
              <a:ln w="38100" cmpd="sng">
                <a:solidFill>
                  <a:srgbClr val="E8950E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350" dirty="0">
                  <a:solidFill>
                    <a:srgbClr val="8064A2">
                      <a:lumMod val="25000"/>
                    </a:srgbClr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200732" name="ZoneTexte 153"/>
            <p:cNvSpPr txBox="1">
              <a:spLocks noChangeArrowheads="1"/>
            </p:cNvSpPr>
            <p:nvPr/>
          </p:nvSpPr>
          <p:spPr bwMode="auto">
            <a:xfrm>
              <a:off x="8280256" y="2431203"/>
              <a:ext cx="1394977" cy="492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hlink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defRPr/>
              </a:pPr>
              <a:r>
                <a:rPr lang="fr-FR" sz="900" dirty="0">
                  <a:solidFill>
                    <a:srgbClr val="8064A2">
                      <a:lumMod val="25000"/>
                    </a:srgbClr>
                  </a:solidFill>
                  <a:latin typeface="Arial"/>
                  <a:cs typeface="Arial"/>
                </a:rPr>
                <a:t>Adenomyosis</a:t>
              </a:r>
            </a:p>
          </p:txBody>
        </p:sp>
      </p:grpSp>
      <p:pic>
        <p:nvPicPr>
          <p:cNvPr id="334851" name="Image 30" descr="Sans titre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163962">
            <a:off x="4977342" y="2255045"/>
            <a:ext cx="868892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Larme 31"/>
          <p:cNvSpPr/>
          <p:nvPr/>
        </p:nvSpPr>
        <p:spPr bwMode="auto">
          <a:xfrm rot="20261999">
            <a:off x="4665134" y="3496867"/>
            <a:ext cx="76200" cy="70247"/>
          </a:xfrm>
          <a:prstGeom prst="teardrop">
            <a:avLst>
              <a:gd name="adj" fmla="val 195206"/>
            </a:avLst>
          </a:prstGeom>
          <a:solidFill>
            <a:srgbClr val="800000"/>
          </a:solidFill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srgbClr val="8064A2">
                  <a:lumMod val="25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33" name="Larme 32"/>
          <p:cNvSpPr/>
          <p:nvPr/>
        </p:nvSpPr>
        <p:spPr bwMode="auto">
          <a:xfrm rot="20261999">
            <a:off x="4568886" y="3496867"/>
            <a:ext cx="77258" cy="70247"/>
          </a:xfrm>
          <a:prstGeom prst="teardrop">
            <a:avLst>
              <a:gd name="adj" fmla="val 195206"/>
            </a:avLst>
          </a:prstGeom>
          <a:solidFill>
            <a:srgbClr val="800000"/>
          </a:solidFill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srgbClr val="8064A2">
                  <a:lumMod val="25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200710" name="Ellipse 34"/>
          <p:cNvSpPr>
            <a:spLocks noChangeArrowheads="1"/>
          </p:cNvSpPr>
          <p:nvPr/>
        </p:nvSpPr>
        <p:spPr bwMode="auto">
          <a:xfrm>
            <a:off x="6143628" y="3320657"/>
            <a:ext cx="1776941" cy="48696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defRPr/>
            </a:pPr>
            <a:endParaRPr lang="fr-FR" sz="1350">
              <a:solidFill>
                <a:srgbClr val="8064A2">
                  <a:lumMod val="25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6480180" y="3429001"/>
            <a:ext cx="67204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fr-FR" sz="1500" dirty="0">
                <a:solidFill>
                  <a:srgbClr val="8064A2">
                    <a:lumMod val="25000"/>
                  </a:srgbClr>
                </a:solidFill>
                <a:latin typeface="Arial"/>
                <a:cs typeface="Arial"/>
              </a:rPr>
              <a:t>Pain</a:t>
            </a:r>
          </a:p>
        </p:txBody>
      </p: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7920570" y="3429001"/>
            <a:ext cx="120015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en-GB" sz="1500" dirty="0">
                <a:solidFill>
                  <a:srgbClr val="8064A2">
                    <a:lumMod val="25000"/>
                  </a:srgbClr>
                </a:solidFill>
                <a:latin typeface="Arial"/>
                <a:cs typeface="Arial"/>
              </a:rPr>
              <a:t>Infertility</a:t>
            </a:r>
          </a:p>
        </p:txBody>
      </p:sp>
      <p:sp>
        <p:nvSpPr>
          <p:cNvPr id="200713" name="Ellipse 37"/>
          <p:cNvSpPr>
            <a:spLocks noChangeArrowheads="1"/>
          </p:cNvSpPr>
          <p:nvPr/>
        </p:nvSpPr>
        <p:spPr bwMode="auto">
          <a:xfrm>
            <a:off x="6864351" y="2996805"/>
            <a:ext cx="1775883" cy="485775"/>
          </a:xfrm>
          <a:prstGeom prst="ellips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defRPr/>
            </a:pPr>
            <a:endParaRPr lang="fr-FR" sz="1350">
              <a:solidFill>
                <a:srgbClr val="8064A2">
                  <a:lumMod val="25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200714" name="Ellipse 38"/>
          <p:cNvSpPr>
            <a:spLocks noChangeArrowheads="1"/>
          </p:cNvSpPr>
          <p:nvPr/>
        </p:nvSpPr>
        <p:spPr bwMode="auto">
          <a:xfrm>
            <a:off x="7536393" y="3320657"/>
            <a:ext cx="1775883" cy="486965"/>
          </a:xfrm>
          <a:prstGeom prst="ellips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defRPr/>
            </a:pPr>
            <a:endParaRPr lang="fr-FR" sz="1350">
              <a:solidFill>
                <a:srgbClr val="8064A2">
                  <a:lumMod val="25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7014103" y="3050383"/>
            <a:ext cx="138589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500" dirty="0">
                <a:solidFill>
                  <a:srgbClr val="8064A2">
                    <a:lumMod val="25000"/>
                  </a:srgbClr>
                </a:solidFill>
                <a:latin typeface="Arial"/>
                <a:cs typeface="Arial"/>
              </a:rPr>
              <a:t>Asymptomatic</a:t>
            </a:r>
          </a:p>
        </p:txBody>
      </p:sp>
      <p:pic>
        <p:nvPicPr>
          <p:cNvPr id="334860" name="Image 40" descr="Sans titre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224461">
            <a:off x="4859480" y="2831573"/>
            <a:ext cx="978694" cy="1223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4861" name="Image 42" descr="Sans titre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830431" y="3265555"/>
            <a:ext cx="977504" cy="1223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4862" name="Image 4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910" y="4023123"/>
            <a:ext cx="1152525" cy="809625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40016" y="4023066"/>
            <a:ext cx="720080" cy="810090"/>
          </a:xfrm>
          <a:prstGeom prst="roundRect">
            <a:avLst>
              <a:gd name="adj" fmla="val 0"/>
            </a:avLst>
          </a:prstGeom>
          <a:noFill/>
          <a:ln w="28575" cmpd="sng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334864" name="Image 46" descr="Sans titre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67622">
            <a:off x="4987662" y="4435344"/>
            <a:ext cx="978694" cy="1223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4865" name="Image 47" descr="Sans titre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80"/>
          <a:stretch>
            <a:fillRect/>
          </a:stretch>
        </p:blipFill>
        <p:spPr bwMode="auto">
          <a:xfrm rot="-4167622">
            <a:off x="4408224" y="3458108"/>
            <a:ext cx="978694" cy="70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4866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934" y="5049707"/>
            <a:ext cx="2976033" cy="864394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746" y="4023122"/>
            <a:ext cx="911225" cy="814388"/>
          </a:xfrm>
          <a:prstGeom prst="rect">
            <a:avLst/>
          </a:prstGeom>
          <a:noFill/>
          <a:ln w="28575" cmpd="sng">
            <a:solidFill>
              <a:srgbClr val="00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905387" y="5640257"/>
            <a:ext cx="3086100" cy="273844"/>
          </a:xfrm>
        </p:spPr>
        <p:txBody>
          <a:bodyPr/>
          <a:lstStyle/>
          <a:p>
            <a:r>
              <a:rPr lang="en-US" dirty="0"/>
              <a:t>Dr. </a:t>
            </a:r>
            <a:r>
              <a:rPr lang="en-US" dirty="0" err="1"/>
              <a:t>Kh</a:t>
            </a:r>
            <a:r>
              <a:rPr lang="en-US" dirty="0"/>
              <a:t>. Shadjoo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20F7BB-6A69-4471-8B2A-D983626CDBF4}"/>
              </a:ext>
            </a:extLst>
          </p:cNvPr>
          <p:cNvSpPr txBox="1"/>
          <p:nvPr/>
        </p:nvSpPr>
        <p:spPr>
          <a:xfrm>
            <a:off x="1524001" y="235353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Endometriosis, Heterogeneous disease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F643C21-1C45-4F16-993F-3C672C42E29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625" y="2577178"/>
            <a:ext cx="842302" cy="1001767"/>
          </a:xfrm>
          <a:prstGeom prst="rect">
            <a:avLst/>
          </a:prstGeom>
        </p:spPr>
      </p:pic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392C086-30F1-4A54-B02B-793779EC4135}"/>
              </a:ext>
            </a:extLst>
          </p:cNvPr>
          <p:cNvCxnSpPr>
            <a:cxnSpLocks/>
          </p:cNvCxnSpPr>
          <p:nvPr/>
        </p:nvCxnSpPr>
        <p:spPr>
          <a:xfrm>
            <a:off x="1963162" y="868972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87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649" y="2022178"/>
            <a:ext cx="7886700" cy="383132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Ovarian endometriomas: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17-44% of women with endometriosis 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Up to 50 %  are bilateral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Presence of pelvic deep infiltrating endometriosis(DIE)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Ovarian  adhesion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Pouch of Douglas obliteration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8D36E0-120E-4D07-9670-422823461C2E}"/>
              </a:ext>
            </a:extLst>
          </p:cNvPr>
          <p:cNvSpPr txBox="1"/>
          <p:nvPr/>
        </p:nvSpPr>
        <p:spPr>
          <a:xfrm>
            <a:off x="1524001" y="228727"/>
            <a:ext cx="9143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Ovarian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Endometriosis;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Endometrioma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F2FBFA-2096-4C83-B958-913473EC1E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230" y="1540294"/>
            <a:ext cx="842302" cy="100176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757271F-D9D3-4ECE-8CA4-61086244D0A3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9298" y="2765852"/>
            <a:ext cx="2777894" cy="18661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1592" y="4692682"/>
            <a:ext cx="2882518" cy="181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8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5382" y="2102126"/>
            <a:ext cx="7868757" cy="3548270"/>
          </a:xfrm>
        </p:spPr>
        <p:txBody>
          <a:bodyPr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Invagination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and subsequent collection of menstrual debris from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endometriotic implants, which are located on the ovarian surface and adherent peritoneum</a:t>
            </a:r>
          </a:p>
          <a:p>
            <a:pPr algn="just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1800" dirty="0">
              <a:solidFill>
                <a:srgbClr val="FF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800" dirty="0"/>
              <a:t>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Colonization  of   functional  ovarian cysts by endometriotic cells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sz="1800" dirty="0">
              <a:solidFill>
                <a:srgbClr val="FF0000"/>
              </a:solidFill>
            </a:endParaRPr>
          </a:p>
          <a:p>
            <a:pPr marL="285750" indent="-285750"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fa-IR" sz="1800" dirty="0">
              <a:solidFill>
                <a:srgbClr val="FF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800" dirty="0"/>
              <a:t> 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Coelomic metaplasia of the invaginated epithelial inclusions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sz="1800" dirty="0"/>
          </a:p>
          <a:p>
            <a:pPr algn="just"/>
            <a:endParaRPr lang="en-US" sz="1800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F23B91-3486-4748-868E-C8C9AC38D73A}"/>
              </a:ext>
            </a:extLst>
          </p:cNvPr>
          <p:cNvSpPr txBox="1"/>
          <p:nvPr/>
        </p:nvSpPr>
        <p:spPr>
          <a:xfrm>
            <a:off x="1524001" y="262182"/>
            <a:ext cx="91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pathogenesis 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endometriomas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1120B6-4200-4096-8DDA-D9B5597A10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BCC035-1298-4B11-9FDF-D6959F529C2D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C5B8803-D8B0-4C2F-9A73-93E83A7A3A08}"/>
              </a:ext>
            </a:extLst>
          </p:cNvPr>
          <p:cNvSpPr txBox="1"/>
          <p:nvPr/>
        </p:nvSpPr>
        <p:spPr>
          <a:xfrm>
            <a:off x="1956941" y="6284450"/>
            <a:ext cx="457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a-DK" sz="1100" dirty="0">
                <a:latin typeface="Arial" panose="020B0604020202020204" pitchFamily="34" charset="0"/>
                <a:cs typeface="Arial" panose="020B0604020202020204" pitchFamily="34" charset="0"/>
              </a:rPr>
              <a:t>Hughesdon, 1957; Brosens et al., 1994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Nezhat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et al., 1992</a:t>
            </a:r>
          </a:p>
          <a:p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Nisolle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Donnez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1997</a:t>
            </a:r>
          </a:p>
          <a:p>
            <a:pPr algn="l"/>
            <a:endParaRPr lang="fa-I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99C22A2-DD01-4771-9DE5-2E204B63954D}"/>
              </a:ext>
            </a:extLst>
          </p:cNvPr>
          <p:cNvCxnSpPr>
            <a:cxnSpLocks/>
          </p:cNvCxnSpPr>
          <p:nvPr/>
        </p:nvCxnSpPr>
        <p:spPr>
          <a:xfrm>
            <a:off x="2015382" y="6194181"/>
            <a:ext cx="356432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01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9406" y="1549589"/>
            <a:ext cx="7886700" cy="4351338"/>
          </a:xfrm>
        </p:spPr>
        <p:txBody>
          <a:bodyPr>
            <a:noAutofit/>
          </a:bodyPr>
          <a:lstStyle/>
          <a:p>
            <a:pPr algn="just" rtl="0">
              <a:lnSpc>
                <a:spcPct val="150000"/>
              </a:lnSpc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rtl="0">
              <a:lnSpc>
                <a:spcPct val="150000"/>
              </a:lnSpc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Careful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history</a:t>
            </a:r>
          </a:p>
          <a:p>
            <a:pPr algn="just" rtl="0"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Physical examination performed by an experienced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gynecologist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rtl="0"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Transvaginal ultrasound</a:t>
            </a:r>
          </a:p>
          <a:p>
            <a:pPr algn="just" rtl="0"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Magnetic resonance imaging</a:t>
            </a:r>
          </a:p>
          <a:p>
            <a:pPr algn="just" rtl="0">
              <a:lnSpc>
                <a:spcPct val="150000"/>
              </a:lnSpc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rtl="0"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Peritoneal endometriosis cannot be identified by any Imaging modality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rtl="0">
              <a:lnSpc>
                <a:spcPct val="10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gold standard test: diagnose endometriosis with direct biopsy at laparoscopy</a:t>
            </a:r>
          </a:p>
          <a:p>
            <a:pPr algn="just">
              <a:lnSpc>
                <a:spcPct val="150000"/>
              </a:lnSpc>
            </a:pPr>
            <a:endParaRPr lang="fa-IR" sz="1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A8F950-6336-4607-AAC6-E37705BCCA90}"/>
              </a:ext>
            </a:extLst>
          </p:cNvPr>
          <p:cNvSpPr txBox="1"/>
          <p:nvPr/>
        </p:nvSpPr>
        <p:spPr>
          <a:xfrm>
            <a:off x="1524001" y="202451"/>
            <a:ext cx="9143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Diagnosis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endometriomas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9E8F43-096C-415D-BAD9-AECD684C27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5620855-6E06-4D8D-8FD8-7196C795D516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478" y="2613236"/>
            <a:ext cx="2269221" cy="165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6936686-312A-4CBC-8492-9C28B84268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3712A06-A351-4B23-9C5E-0BD880CCB9B9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A35C4C3-ED6E-4346-BE07-2B4ED0638618}"/>
              </a:ext>
            </a:extLst>
          </p:cNvPr>
          <p:cNvSpPr txBox="1"/>
          <p:nvPr/>
        </p:nvSpPr>
        <p:spPr>
          <a:xfrm>
            <a:off x="1524001" y="202451"/>
            <a:ext cx="91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Diagnosis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endometriomas; Lab's test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62474DF-F4A1-4C67-8F2F-91A843FCD53D}"/>
              </a:ext>
            </a:extLst>
          </p:cNvPr>
          <p:cNvSpPr txBox="1">
            <a:spLocks/>
          </p:cNvSpPr>
          <p:nvPr/>
        </p:nvSpPr>
        <p:spPr>
          <a:xfrm>
            <a:off x="2091544" y="1644316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Ovarian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reserve tests (AFC, AMH) when future fertility is a concern.</a:t>
            </a:r>
          </a:p>
          <a:p>
            <a:pPr algn="just">
              <a:lnSpc>
                <a:spcPct val="150000"/>
              </a:lnSpc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Serum tumor markers in case of suspicion of malignancy at 	imaging. </a:t>
            </a:r>
          </a:p>
          <a:p>
            <a:pPr algn="just">
              <a:lnSpc>
                <a:spcPct val="150000"/>
              </a:lnSpc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risk of unexpected malignancy is small.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accuracy of serum tumor markers may be limited as some of these are raised in the presence of endometriosis</a:t>
            </a:r>
          </a:p>
        </p:txBody>
      </p:sp>
    </p:spTree>
    <p:extLst>
      <p:ext uri="{BB962C8B-B14F-4D97-AF65-F5344CB8AC3E}">
        <p14:creationId xmlns:p14="http://schemas.microsoft.com/office/powerpoint/2010/main" val="247789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649" y="1576809"/>
            <a:ext cx="7886700" cy="4351338"/>
          </a:xfrm>
        </p:spPr>
        <p:txBody>
          <a:bodyPr>
            <a:noAutofit/>
          </a:bodyPr>
          <a:lstStyle/>
          <a:p>
            <a:pPr algn="just"/>
            <a:endParaRPr lang="en-US" sz="1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1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Clinical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dilemma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whether and how to treat them</a:t>
            </a:r>
          </a:p>
          <a:p>
            <a:pPr algn="just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Surgical excision is still the most widely accepted treatment option(poor respond to systemic therapy)</a:t>
            </a:r>
          </a:p>
          <a:p>
            <a:pPr algn="just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indications for treatment may include:</a:t>
            </a:r>
          </a:p>
          <a:p>
            <a:pPr marL="0" indent="0" algn="just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1- Pain</a:t>
            </a:r>
          </a:p>
          <a:p>
            <a:pPr marL="0" indent="0" algn="just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2- Infertility</a:t>
            </a:r>
          </a:p>
          <a:p>
            <a:pPr marL="0" indent="0" algn="just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3- Sonographic evidence of a malignancy or premalignant lesion 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If further research confirms an association between </a:t>
            </a:r>
            <a:r>
              <a:rPr 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atypical endometriosis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and ovarian cancer, it may eventually provide an oncologic indication for surgical removal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36413B-771B-4E5F-8D76-A01C11DE7BF2}"/>
              </a:ext>
            </a:extLst>
          </p:cNvPr>
          <p:cNvSpPr txBox="1"/>
          <p:nvPr/>
        </p:nvSpPr>
        <p:spPr>
          <a:xfrm>
            <a:off x="1524001" y="228727"/>
            <a:ext cx="91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Treatment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Endometrioma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3E14D9-C539-46A3-8B6A-EFE2A0F3E1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FA6B0FB-F06D-4222-92D1-C4D709FD050B}"/>
              </a:ext>
            </a:extLst>
          </p:cNvPr>
          <p:cNvCxnSpPr>
            <a:cxnSpLocks/>
          </p:cNvCxnSpPr>
          <p:nvPr/>
        </p:nvCxnSpPr>
        <p:spPr>
          <a:xfrm>
            <a:off x="1963162" y="862346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71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1805" y="2440056"/>
            <a:ext cx="8885283" cy="4417943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Individualized management goals</a:t>
            </a:r>
            <a:endParaRPr lang="fa-I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woman’s :</a:t>
            </a:r>
            <a:endParaRPr lang="fa-I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Symptoms (pain, infertility)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a-I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Primary aim of the treatment 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7681F5-71A3-4EAA-91BB-D65B3ADD3C26}"/>
              </a:ext>
            </a:extLst>
          </p:cNvPr>
          <p:cNvSpPr txBox="1"/>
          <p:nvPr/>
        </p:nvSpPr>
        <p:spPr>
          <a:xfrm>
            <a:off x="1225423" y="59152"/>
            <a:ext cx="9143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Recommendations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covering technical aspects of different methods of surgery for different entities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C7C2A9-1D5A-4153-974E-CFE7B143D5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698" y="20105"/>
            <a:ext cx="842302" cy="100176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D6D68EB-3F58-4604-AE93-D22799765E94}"/>
              </a:ext>
            </a:extLst>
          </p:cNvPr>
          <p:cNvCxnSpPr>
            <a:cxnSpLocks/>
          </p:cNvCxnSpPr>
          <p:nvPr/>
        </p:nvCxnSpPr>
        <p:spPr>
          <a:xfrm>
            <a:off x="1900688" y="946944"/>
            <a:ext cx="781031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Left Brace 6">
            <a:extLst>
              <a:ext uri="{FF2B5EF4-FFF2-40B4-BE49-F238E27FC236}">
                <a16:creationId xmlns:a16="http://schemas.microsoft.com/office/drawing/2014/main" id="{45219D46-D794-4D1F-8FBF-9119CC432E5F}"/>
              </a:ext>
            </a:extLst>
          </p:cNvPr>
          <p:cNvSpPr/>
          <p:nvPr/>
        </p:nvSpPr>
        <p:spPr>
          <a:xfrm>
            <a:off x="5579602" y="3367991"/>
            <a:ext cx="306256" cy="2031325"/>
          </a:xfrm>
          <a:prstGeom prst="leftBrac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F352A6-584F-4CBB-A9DB-E9B149C6AD05}"/>
              </a:ext>
            </a:extLst>
          </p:cNvPr>
          <p:cNvSpPr txBox="1"/>
          <p:nvPr/>
        </p:nvSpPr>
        <p:spPr>
          <a:xfrm>
            <a:off x="5997866" y="3421850"/>
            <a:ext cx="4887212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Eliminating/improving pain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Improving fertility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Ruling out malignancy</a:t>
            </a:r>
          </a:p>
          <a:p>
            <a:pPr>
              <a:buFont typeface="Arial" panose="020B0604020202020204" pitchFamily="34" charset="0"/>
              <a:buChar char="•"/>
            </a:pPr>
            <a:endParaRPr lang="fa-IR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Ovarian reserve</a:t>
            </a:r>
            <a:endParaRPr lang="fa-IR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98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887</Words>
  <Application>Microsoft Office PowerPoint</Application>
  <PresentationFormat>Widescreen</PresentationFormat>
  <Paragraphs>230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ＭＳ Ｐゴシック</vt:lpstr>
      <vt:lpstr>Arial</vt:lpstr>
      <vt:lpstr>Calibri</vt:lpstr>
      <vt:lpstr>Calibri Light</vt:lpstr>
      <vt:lpstr>Mangal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European Society for Gynaecological Endoscopy (ESGE) European Society of Human Reproduction and Embryology (ESHRE) World Endometriosis Society (WES) </vt:lpstr>
      <vt:lpstr>PowerPoint Presentation</vt:lpstr>
      <vt:lpstr>Roman H., Journal Surgery., 2017</vt:lpstr>
      <vt:lpstr>* Evidence deriving from the evaluation of serum AMH level modifications after surgical excision of endometriomas supports a surgery-related damage to ovarian reserve (Somigliana E, et al., Fertil Steril. 2012)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Mohsen</dc:creator>
  <cp:lastModifiedBy>DrShadjoo</cp:lastModifiedBy>
  <cp:revision>4</cp:revision>
  <dcterms:created xsi:type="dcterms:W3CDTF">2021-12-21T10:40:51Z</dcterms:created>
  <dcterms:modified xsi:type="dcterms:W3CDTF">2022-01-24T06:14:04Z</dcterms:modified>
</cp:coreProperties>
</file>