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5"/>
  </p:notesMasterIdLst>
  <p:sldIdLst>
    <p:sldId id="256" r:id="rId2"/>
    <p:sldId id="257" r:id="rId3"/>
    <p:sldId id="341" r:id="rId4"/>
    <p:sldId id="299" r:id="rId5"/>
    <p:sldId id="300" r:id="rId6"/>
    <p:sldId id="301" r:id="rId7"/>
    <p:sldId id="302" r:id="rId8"/>
    <p:sldId id="303" r:id="rId9"/>
    <p:sldId id="304" r:id="rId10"/>
    <p:sldId id="305" r:id="rId11"/>
    <p:sldId id="306" r:id="rId12"/>
    <p:sldId id="307" r:id="rId13"/>
    <p:sldId id="308" r:id="rId14"/>
    <p:sldId id="309" r:id="rId15"/>
    <p:sldId id="310" r:id="rId16"/>
    <p:sldId id="311" r:id="rId17"/>
    <p:sldId id="312" r:id="rId18"/>
    <p:sldId id="313" r:id="rId19"/>
    <p:sldId id="315" r:id="rId20"/>
    <p:sldId id="316" r:id="rId21"/>
    <p:sldId id="317" r:id="rId22"/>
    <p:sldId id="318" r:id="rId23"/>
    <p:sldId id="319" r:id="rId24"/>
    <p:sldId id="320" r:id="rId25"/>
    <p:sldId id="322" r:id="rId26"/>
    <p:sldId id="324" r:id="rId27"/>
    <p:sldId id="325" r:id="rId28"/>
    <p:sldId id="326" r:id="rId29"/>
    <p:sldId id="327" r:id="rId30"/>
    <p:sldId id="328" r:id="rId31"/>
    <p:sldId id="329" r:id="rId32"/>
    <p:sldId id="258" r:id="rId33"/>
    <p:sldId id="330" r:id="rId34"/>
    <p:sldId id="331" r:id="rId35"/>
    <p:sldId id="332" r:id="rId36"/>
    <p:sldId id="333" r:id="rId37"/>
    <p:sldId id="334" r:id="rId38"/>
    <p:sldId id="335" r:id="rId39"/>
    <p:sldId id="336" r:id="rId40"/>
    <p:sldId id="337" r:id="rId41"/>
    <p:sldId id="338" r:id="rId42"/>
    <p:sldId id="339" r:id="rId43"/>
    <p:sldId id="340" r:id="rId44"/>
  </p:sldIdLst>
  <p:sldSz cx="12192000" cy="6858000"/>
  <p:notesSz cx="6858000" cy="9144000"/>
  <p:defaultTextStyle>
    <a:defPPr>
      <a:defRPr lang="fa-I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4016" autoAdjust="0"/>
    <p:restoredTop sz="94660"/>
  </p:normalViewPr>
  <p:slideViewPr>
    <p:cSldViewPr snapToGrid="0">
      <p:cViewPr varScale="1">
        <p:scale>
          <a:sx n="72" d="100"/>
          <a:sy n="72" d="100"/>
        </p:scale>
        <p:origin x="288" y="7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FA37AC2-1D0F-49AE-A974-41529A094937}" type="datetimeFigureOut">
              <a:rPr lang="en-US" smtClean="0"/>
              <a:t>1/25/2022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020ADE2-3D69-479B-B014-6336B32CFF17}" type="slidenum">
              <a:rPr lang="en-US" smtClean="0"/>
              <a:t>‹#›</a:t>
            </a:fld>
            <a:endParaRPr lang="en-US"/>
          </a:p>
        </p:txBody>
      </p:sp>
    </p:spTree>
    <p:extLst>
      <p:ext uri="{BB962C8B-B14F-4D97-AF65-F5344CB8AC3E}">
        <p14:creationId xmlns:p14="http://schemas.microsoft.com/office/powerpoint/2010/main" val="200351169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5B62F38-9907-4B2F-BD02-BC44747729D4}" type="slidenum">
              <a:rPr lang="en-US" smtClean="0"/>
              <a:pPr/>
              <a:t>4</a:t>
            </a:fld>
            <a:endParaRPr lang="en-US"/>
          </a:p>
        </p:txBody>
      </p:sp>
    </p:spTree>
    <p:extLst>
      <p:ext uri="{BB962C8B-B14F-4D97-AF65-F5344CB8AC3E}">
        <p14:creationId xmlns:p14="http://schemas.microsoft.com/office/powerpoint/2010/main" val="70783181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5B62F38-9907-4B2F-BD02-BC44747729D4}" type="slidenum">
              <a:rPr lang="en-US" smtClean="0"/>
              <a:pPr/>
              <a:t>14</a:t>
            </a:fld>
            <a:endParaRPr lang="en-US"/>
          </a:p>
        </p:txBody>
      </p:sp>
    </p:spTree>
    <p:extLst>
      <p:ext uri="{BB962C8B-B14F-4D97-AF65-F5344CB8AC3E}">
        <p14:creationId xmlns:p14="http://schemas.microsoft.com/office/powerpoint/2010/main" val="42966185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5B62F38-9907-4B2F-BD02-BC44747729D4}" type="slidenum">
              <a:rPr lang="en-US" smtClean="0"/>
              <a:pPr/>
              <a:t>15</a:t>
            </a:fld>
            <a:endParaRPr lang="en-US"/>
          </a:p>
        </p:txBody>
      </p:sp>
    </p:spTree>
    <p:extLst>
      <p:ext uri="{BB962C8B-B14F-4D97-AF65-F5344CB8AC3E}">
        <p14:creationId xmlns:p14="http://schemas.microsoft.com/office/powerpoint/2010/main" val="385257103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5B62F38-9907-4B2F-BD02-BC44747729D4}" type="slidenum">
              <a:rPr lang="en-US" smtClean="0"/>
              <a:pPr/>
              <a:t>33</a:t>
            </a:fld>
            <a:endParaRPr lang="en-US"/>
          </a:p>
        </p:txBody>
      </p:sp>
    </p:spTree>
    <p:extLst>
      <p:ext uri="{BB962C8B-B14F-4D97-AF65-F5344CB8AC3E}">
        <p14:creationId xmlns:p14="http://schemas.microsoft.com/office/powerpoint/2010/main" val="395115490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52FE92-B541-4651-A1DD-5FFFA0A2B00D}"/>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fa-IR"/>
          </a:p>
        </p:txBody>
      </p:sp>
      <p:sp>
        <p:nvSpPr>
          <p:cNvPr id="3" name="Subtitle 2">
            <a:extLst>
              <a:ext uri="{FF2B5EF4-FFF2-40B4-BE49-F238E27FC236}">
                <a16:creationId xmlns:a16="http://schemas.microsoft.com/office/drawing/2014/main" id="{96A0E7BA-1542-42C7-83A3-4D6B378E413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fa-IR"/>
          </a:p>
        </p:txBody>
      </p:sp>
      <p:sp>
        <p:nvSpPr>
          <p:cNvPr id="4" name="Date Placeholder 3">
            <a:extLst>
              <a:ext uri="{FF2B5EF4-FFF2-40B4-BE49-F238E27FC236}">
                <a16:creationId xmlns:a16="http://schemas.microsoft.com/office/drawing/2014/main" id="{C07B2245-C3D7-46BA-9F55-96B1D10E8EC1}"/>
              </a:ext>
            </a:extLst>
          </p:cNvPr>
          <p:cNvSpPr>
            <a:spLocks noGrp="1"/>
          </p:cNvSpPr>
          <p:nvPr>
            <p:ph type="dt" sz="half" idx="10"/>
          </p:nvPr>
        </p:nvSpPr>
        <p:spPr/>
        <p:txBody>
          <a:bodyPr/>
          <a:lstStyle/>
          <a:p>
            <a:fld id="{8A8CFE47-6D8F-45FE-87B3-EBD46AA6683A}" type="datetimeFigureOut">
              <a:rPr lang="fa-IR" smtClean="0"/>
              <a:t>22/06/1443</a:t>
            </a:fld>
            <a:endParaRPr lang="fa-IR"/>
          </a:p>
        </p:txBody>
      </p:sp>
      <p:sp>
        <p:nvSpPr>
          <p:cNvPr id="5" name="Footer Placeholder 4">
            <a:extLst>
              <a:ext uri="{FF2B5EF4-FFF2-40B4-BE49-F238E27FC236}">
                <a16:creationId xmlns:a16="http://schemas.microsoft.com/office/drawing/2014/main" id="{5947E55F-6401-4233-B3C4-9E2D94A352A2}"/>
              </a:ext>
            </a:extLst>
          </p:cNvPr>
          <p:cNvSpPr>
            <a:spLocks noGrp="1"/>
          </p:cNvSpPr>
          <p:nvPr>
            <p:ph type="ftr" sz="quarter" idx="11"/>
          </p:nvPr>
        </p:nvSpPr>
        <p:spPr/>
        <p:txBody>
          <a:bodyPr/>
          <a:lstStyle/>
          <a:p>
            <a:endParaRPr lang="fa-IR"/>
          </a:p>
        </p:txBody>
      </p:sp>
      <p:sp>
        <p:nvSpPr>
          <p:cNvPr id="6" name="Slide Number Placeholder 5">
            <a:extLst>
              <a:ext uri="{FF2B5EF4-FFF2-40B4-BE49-F238E27FC236}">
                <a16:creationId xmlns:a16="http://schemas.microsoft.com/office/drawing/2014/main" id="{0643A83A-300F-4A81-8907-20EADBA305BE}"/>
              </a:ext>
            </a:extLst>
          </p:cNvPr>
          <p:cNvSpPr>
            <a:spLocks noGrp="1"/>
          </p:cNvSpPr>
          <p:nvPr>
            <p:ph type="sldNum" sz="quarter" idx="12"/>
          </p:nvPr>
        </p:nvSpPr>
        <p:spPr/>
        <p:txBody>
          <a:bodyPr/>
          <a:lstStyle/>
          <a:p>
            <a:fld id="{3B064337-2B7B-4678-8197-057D6BB77432}" type="slidenum">
              <a:rPr lang="fa-IR" smtClean="0"/>
              <a:t>‹#›</a:t>
            </a:fld>
            <a:endParaRPr lang="fa-IR"/>
          </a:p>
        </p:txBody>
      </p:sp>
    </p:spTree>
    <p:extLst>
      <p:ext uri="{BB962C8B-B14F-4D97-AF65-F5344CB8AC3E}">
        <p14:creationId xmlns:p14="http://schemas.microsoft.com/office/powerpoint/2010/main" val="102813764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C62FF8-4185-4D13-814D-B8337A632F4D}"/>
              </a:ext>
            </a:extLst>
          </p:cNvPr>
          <p:cNvSpPr>
            <a:spLocks noGrp="1"/>
          </p:cNvSpPr>
          <p:nvPr>
            <p:ph type="title"/>
          </p:nvPr>
        </p:nvSpPr>
        <p:spPr/>
        <p:txBody>
          <a:bodyPr/>
          <a:lstStyle/>
          <a:p>
            <a:r>
              <a:rPr lang="en-US"/>
              <a:t>Click to edit Master title style</a:t>
            </a:r>
            <a:endParaRPr lang="fa-IR"/>
          </a:p>
        </p:txBody>
      </p:sp>
      <p:sp>
        <p:nvSpPr>
          <p:cNvPr id="3" name="Vertical Text Placeholder 2">
            <a:extLst>
              <a:ext uri="{FF2B5EF4-FFF2-40B4-BE49-F238E27FC236}">
                <a16:creationId xmlns:a16="http://schemas.microsoft.com/office/drawing/2014/main" id="{4CDD74F0-7A6F-4549-BD9B-B74FF263D901}"/>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Date Placeholder 3">
            <a:extLst>
              <a:ext uri="{FF2B5EF4-FFF2-40B4-BE49-F238E27FC236}">
                <a16:creationId xmlns:a16="http://schemas.microsoft.com/office/drawing/2014/main" id="{585862C5-FE54-4400-8EC7-4E0E7E6A86B9}"/>
              </a:ext>
            </a:extLst>
          </p:cNvPr>
          <p:cNvSpPr>
            <a:spLocks noGrp="1"/>
          </p:cNvSpPr>
          <p:nvPr>
            <p:ph type="dt" sz="half" idx="10"/>
          </p:nvPr>
        </p:nvSpPr>
        <p:spPr/>
        <p:txBody>
          <a:bodyPr/>
          <a:lstStyle/>
          <a:p>
            <a:fld id="{8A8CFE47-6D8F-45FE-87B3-EBD46AA6683A}" type="datetimeFigureOut">
              <a:rPr lang="fa-IR" smtClean="0"/>
              <a:t>22/06/1443</a:t>
            </a:fld>
            <a:endParaRPr lang="fa-IR"/>
          </a:p>
        </p:txBody>
      </p:sp>
      <p:sp>
        <p:nvSpPr>
          <p:cNvPr id="5" name="Footer Placeholder 4">
            <a:extLst>
              <a:ext uri="{FF2B5EF4-FFF2-40B4-BE49-F238E27FC236}">
                <a16:creationId xmlns:a16="http://schemas.microsoft.com/office/drawing/2014/main" id="{B1899A29-8CDA-44B2-A3F4-83D09BB028C0}"/>
              </a:ext>
            </a:extLst>
          </p:cNvPr>
          <p:cNvSpPr>
            <a:spLocks noGrp="1"/>
          </p:cNvSpPr>
          <p:nvPr>
            <p:ph type="ftr" sz="quarter" idx="11"/>
          </p:nvPr>
        </p:nvSpPr>
        <p:spPr/>
        <p:txBody>
          <a:bodyPr/>
          <a:lstStyle/>
          <a:p>
            <a:endParaRPr lang="fa-IR"/>
          </a:p>
        </p:txBody>
      </p:sp>
      <p:sp>
        <p:nvSpPr>
          <p:cNvPr id="6" name="Slide Number Placeholder 5">
            <a:extLst>
              <a:ext uri="{FF2B5EF4-FFF2-40B4-BE49-F238E27FC236}">
                <a16:creationId xmlns:a16="http://schemas.microsoft.com/office/drawing/2014/main" id="{80E5BB6F-C3FC-4A0A-AC81-33836BDCC040}"/>
              </a:ext>
            </a:extLst>
          </p:cNvPr>
          <p:cNvSpPr>
            <a:spLocks noGrp="1"/>
          </p:cNvSpPr>
          <p:nvPr>
            <p:ph type="sldNum" sz="quarter" idx="12"/>
          </p:nvPr>
        </p:nvSpPr>
        <p:spPr/>
        <p:txBody>
          <a:bodyPr/>
          <a:lstStyle/>
          <a:p>
            <a:fld id="{3B064337-2B7B-4678-8197-057D6BB77432}" type="slidenum">
              <a:rPr lang="fa-IR" smtClean="0"/>
              <a:t>‹#›</a:t>
            </a:fld>
            <a:endParaRPr lang="fa-IR"/>
          </a:p>
        </p:txBody>
      </p:sp>
    </p:spTree>
    <p:extLst>
      <p:ext uri="{BB962C8B-B14F-4D97-AF65-F5344CB8AC3E}">
        <p14:creationId xmlns:p14="http://schemas.microsoft.com/office/powerpoint/2010/main" val="103909215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50E4E0A-AAA0-4070-96A0-0F6B6CD3E3D9}"/>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fa-IR"/>
          </a:p>
        </p:txBody>
      </p:sp>
      <p:sp>
        <p:nvSpPr>
          <p:cNvPr id="3" name="Vertical Text Placeholder 2">
            <a:extLst>
              <a:ext uri="{FF2B5EF4-FFF2-40B4-BE49-F238E27FC236}">
                <a16:creationId xmlns:a16="http://schemas.microsoft.com/office/drawing/2014/main" id="{17C036D0-D57A-4B13-B284-4522445CD210}"/>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Date Placeholder 3">
            <a:extLst>
              <a:ext uri="{FF2B5EF4-FFF2-40B4-BE49-F238E27FC236}">
                <a16:creationId xmlns:a16="http://schemas.microsoft.com/office/drawing/2014/main" id="{AE9E4A39-0708-4846-A3D8-2D4468976BD0}"/>
              </a:ext>
            </a:extLst>
          </p:cNvPr>
          <p:cNvSpPr>
            <a:spLocks noGrp="1"/>
          </p:cNvSpPr>
          <p:nvPr>
            <p:ph type="dt" sz="half" idx="10"/>
          </p:nvPr>
        </p:nvSpPr>
        <p:spPr/>
        <p:txBody>
          <a:bodyPr/>
          <a:lstStyle/>
          <a:p>
            <a:fld id="{8A8CFE47-6D8F-45FE-87B3-EBD46AA6683A}" type="datetimeFigureOut">
              <a:rPr lang="fa-IR" smtClean="0"/>
              <a:t>22/06/1443</a:t>
            </a:fld>
            <a:endParaRPr lang="fa-IR"/>
          </a:p>
        </p:txBody>
      </p:sp>
      <p:sp>
        <p:nvSpPr>
          <p:cNvPr id="5" name="Footer Placeholder 4">
            <a:extLst>
              <a:ext uri="{FF2B5EF4-FFF2-40B4-BE49-F238E27FC236}">
                <a16:creationId xmlns:a16="http://schemas.microsoft.com/office/drawing/2014/main" id="{F90536DC-49E2-437E-AC35-16EA7A2425FF}"/>
              </a:ext>
            </a:extLst>
          </p:cNvPr>
          <p:cNvSpPr>
            <a:spLocks noGrp="1"/>
          </p:cNvSpPr>
          <p:nvPr>
            <p:ph type="ftr" sz="quarter" idx="11"/>
          </p:nvPr>
        </p:nvSpPr>
        <p:spPr/>
        <p:txBody>
          <a:bodyPr/>
          <a:lstStyle/>
          <a:p>
            <a:endParaRPr lang="fa-IR"/>
          </a:p>
        </p:txBody>
      </p:sp>
      <p:sp>
        <p:nvSpPr>
          <p:cNvPr id="6" name="Slide Number Placeholder 5">
            <a:extLst>
              <a:ext uri="{FF2B5EF4-FFF2-40B4-BE49-F238E27FC236}">
                <a16:creationId xmlns:a16="http://schemas.microsoft.com/office/drawing/2014/main" id="{C9D80281-FAA9-4A33-92A0-4278F7CDB5BD}"/>
              </a:ext>
            </a:extLst>
          </p:cNvPr>
          <p:cNvSpPr>
            <a:spLocks noGrp="1"/>
          </p:cNvSpPr>
          <p:nvPr>
            <p:ph type="sldNum" sz="quarter" idx="12"/>
          </p:nvPr>
        </p:nvSpPr>
        <p:spPr/>
        <p:txBody>
          <a:bodyPr/>
          <a:lstStyle/>
          <a:p>
            <a:fld id="{3B064337-2B7B-4678-8197-057D6BB77432}" type="slidenum">
              <a:rPr lang="fa-IR" smtClean="0"/>
              <a:t>‹#›</a:t>
            </a:fld>
            <a:endParaRPr lang="fa-IR"/>
          </a:p>
        </p:txBody>
      </p:sp>
    </p:spTree>
    <p:extLst>
      <p:ext uri="{BB962C8B-B14F-4D97-AF65-F5344CB8AC3E}">
        <p14:creationId xmlns:p14="http://schemas.microsoft.com/office/powerpoint/2010/main" val="40021156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D64CF3-2919-40DC-98FE-F4EB5A9AB420}"/>
              </a:ext>
            </a:extLst>
          </p:cNvPr>
          <p:cNvSpPr>
            <a:spLocks noGrp="1"/>
          </p:cNvSpPr>
          <p:nvPr>
            <p:ph type="title"/>
          </p:nvPr>
        </p:nvSpPr>
        <p:spPr/>
        <p:txBody>
          <a:bodyPr/>
          <a:lstStyle/>
          <a:p>
            <a:r>
              <a:rPr lang="en-US"/>
              <a:t>Click to edit Master title style</a:t>
            </a:r>
            <a:endParaRPr lang="fa-IR"/>
          </a:p>
        </p:txBody>
      </p:sp>
      <p:sp>
        <p:nvSpPr>
          <p:cNvPr id="3" name="Content Placeholder 2">
            <a:extLst>
              <a:ext uri="{FF2B5EF4-FFF2-40B4-BE49-F238E27FC236}">
                <a16:creationId xmlns:a16="http://schemas.microsoft.com/office/drawing/2014/main" id="{29D8D09D-BDB3-4023-980D-4D272F7E34A8}"/>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Date Placeholder 3">
            <a:extLst>
              <a:ext uri="{FF2B5EF4-FFF2-40B4-BE49-F238E27FC236}">
                <a16:creationId xmlns:a16="http://schemas.microsoft.com/office/drawing/2014/main" id="{587FC823-5271-4FAF-B63C-925D0332F394}"/>
              </a:ext>
            </a:extLst>
          </p:cNvPr>
          <p:cNvSpPr>
            <a:spLocks noGrp="1"/>
          </p:cNvSpPr>
          <p:nvPr>
            <p:ph type="dt" sz="half" idx="10"/>
          </p:nvPr>
        </p:nvSpPr>
        <p:spPr/>
        <p:txBody>
          <a:bodyPr/>
          <a:lstStyle/>
          <a:p>
            <a:fld id="{8A8CFE47-6D8F-45FE-87B3-EBD46AA6683A}" type="datetimeFigureOut">
              <a:rPr lang="fa-IR" smtClean="0"/>
              <a:t>22/06/1443</a:t>
            </a:fld>
            <a:endParaRPr lang="fa-IR"/>
          </a:p>
        </p:txBody>
      </p:sp>
      <p:sp>
        <p:nvSpPr>
          <p:cNvPr id="5" name="Footer Placeholder 4">
            <a:extLst>
              <a:ext uri="{FF2B5EF4-FFF2-40B4-BE49-F238E27FC236}">
                <a16:creationId xmlns:a16="http://schemas.microsoft.com/office/drawing/2014/main" id="{FEE107A7-DC9A-4658-BAC1-DB102558D128}"/>
              </a:ext>
            </a:extLst>
          </p:cNvPr>
          <p:cNvSpPr>
            <a:spLocks noGrp="1"/>
          </p:cNvSpPr>
          <p:nvPr>
            <p:ph type="ftr" sz="quarter" idx="11"/>
          </p:nvPr>
        </p:nvSpPr>
        <p:spPr/>
        <p:txBody>
          <a:bodyPr/>
          <a:lstStyle/>
          <a:p>
            <a:endParaRPr lang="fa-IR"/>
          </a:p>
        </p:txBody>
      </p:sp>
      <p:sp>
        <p:nvSpPr>
          <p:cNvPr id="6" name="Slide Number Placeholder 5">
            <a:extLst>
              <a:ext uri="{FF2B5EF4-FFF2-40B4-BE49-F238E27FC236}">
                <a16:creationId xmlns:a16="http://schemas.microsoft.com/office/drawing/2014/main" id="{92301712-58EF-454C-8ED8-96AA9ED4D2AF}"/>
              </a:ext>
            </a:extLst>
          </p:cNvPr>
          <p:cNvSpPr>
            <a:spLocks noGrp="1"/>
          </p:cNvSpPr>
          <p:nvPr>
            <p:ph type="sldNum" sz="quarter" idx="12"/>
          </p:nvPr>
        </p:nvSpPr>
        <p:spPr/>
        <p:txBody>
          <a:bodyPr/>
          <a:lstStyle/>
          <a:p>
            <a:fld id="{3B064337-2B7B-4678-8197-057D6BB77432}" type="slidenum">
              <a:rPr lang="fa-IR" smtClean="0"/>
              <a:t>‹#›</a:t>
            </a:fld>
            <a:endParaRPr lang="fa-IR"/>
          </a:p>
        </p:txBody>
      </p:sp>
    </p:spTree>
    <p:extLst>
      <p:ext uri="{BB962C8B-B14F-4D97-AF65-F5344CB8AC3E}">
        <p14:creationId xmlns:p14="http://schemas.microsoft.com/office/powerpoint/2010/main" val="23229205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2DFC79-1380-4E56-B7F8-069939DF8281}"/>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fa-IR"/>
          </a:p>
        </p:txBody>
      </p:sp>
      <p:sp>
        <p:nvSpPr>
          <p:cNvPr id="3" name="Text Placeholder 2">
            <a:extLst>
              <a:ext uri="{FF2B5EF4-FFF2-40B4-BE49-F238E27FC236}">
                <a16:creationId xmlns:a16="http://schemas.microsoft.com/office/drawing/2014/main" id="{CF7C86C7-34C3-4F1D-AD03-E56756CE6086}"/>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E4073089-1AC7-4F38-A934-168813AA26E7}"/>
              </a:ext>
            </a:extLst>
          </p:cNvPr>
          <p:cNvSpPr>
            <a:spLocks noGrp="1"/>
          </p:cNvSpPr>
          <p:nvPr>
            <p:ph type="dt" sz="half" idx="10"/>
          </p:nvPr>
        </p:nvSpPr>
        <p:spPr/>
        <p:txBody>
          <a:bodyPr/>
          <a:lstStyle/>
          <a:p>
            <a:fld id="{8A8CFE47-6D8F-45FE-87B3-EBD46AA6683A}" type="datetimeFigureOut">
              <a:rPr lang="fa-IR" smtClean="0"/>
              <a:t>22/06/1443</a:t>
            </a:fld>
            <a:endParaRPr lang="fa-IR"/>
          </a:p>
        </p:txBody>
      </p:sp>
      <p:sp>
        <p:nvSpPr>
          <p:cNvPr id="5" name="Footer Placeholder 4">
            <a:extLst>
              <a:ext uri="{FF2B5EF4-FFF2-40B4-BE49-F238E27FC236}">
                <a16:creationId xmlns:a16="http://schemas.microsoft.com/office/drawing/2014/main" id="{A1C257B3-0C54-497D-B92E-2732C3EA03E5}"/>
              </a:ext>
            </a:extLst>
          </p:cNvPr>
          <p:cNvSpPr>
            <a:spLocks noGrp="1"/>
          </p:cNvSpPr>
          <p:nvPr>
            <p:ph type="ftr" sz="quarter" idx="11"/>
          </p:nvPr>
        </p:nvSpPr>
        <p:spPr/>
        <p:txBody>
          <a:bodyPr/>
          <a:lstStyle/>
          <a:p>
            <a:endParaRPr lang="fa-IR"/>
          </a:p>
        </p:txBody>
      </p:sp>
      <p:sp>
        <p:nvSpPr>
          <p:cNvPr id="6" name="Slide Number Placeholder 5">
            <a:extLst>
              <a:ext uri="{FF2B5EF4-FFF2-40B4-BE49-F238E27FC236}">
                <a16:creationId xmlns:a16="http://schemas.microsoft.com/office/drawing/2014/main" id="{67BE80C4-C3FC-416A-BA05-44C1157E9D81}"/>
              </a:ext>
            </a:extLst>
          </p:cNvPr>
          <p:cNvSpPr>
            <a:spLocks noGrp="1"/>
          </p:cNvSpPr>
          <p:nvPr>
            <p:ph type="sldNum" sz="quarter" idx="12"/>
          </p:nvPr>
        </p:nvSpPr>
        <p:spPr/>
        <p:txBody>
          <a:bodyPr/>
          <a:lstStyle/>
          <a:p>
            <a:fld id="{3B064337-2B7B-4678-8197-057D6BB77432}" type="slidenum">
              <a:rPr lang="fa-IR" smtClean="0"/>
              <a:t>‹#›</a:t>
            </a:fld>
            <a:endParaRPr lang="fa-IR"/>
          </a:p>
        </p:txBody>
      </p:sp>
    </p:spTree>
    <p:extLst>
      <p:ext uri="{BB962C8B-B14F-4D97-AF65-F5344CB8AC3E}">
        <p14:creationId xmlns:p14="http://schemas.microsoft.com/office/powerpoint/2010/main" val="236247464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5E67D2-A5EC-4738-BC85-D83EA262C01A}"/>
              </a:ext>
            </a:extLst>
          </p:cNvPr>
          <p:cNvSpPr>
            <a:spLocks noGrp="1"/>
          </p:cNvSpPr>
          <p:nvPr>
            <p:ph type="title"/>
          </p:nvPr>
        </p:nvSpPr>
        <p:spPr/>
        <p:txBody>
          <a:bodyPr/>
          <a:lstStyle/>
          <a:p>
            <a:r>
              <a:rPr lang="en-US"/>
              <a:t>Click to edit Master title style</a:t>
            </a:r>
            <a:endParaRPr lang="fa-IR"/>
          </a:p>
        </p:txBody>
      </p:sp>
      <p:sp>
        <p:nvSpPr>
          <p:cNvPr id="3" name="Content Placeholder 2">
            <a:extLst>
              <a:ext uri="{FF2B5EF4-FFF2-40B4-BE49-F238E27FC236}">
                <a16:creationId xmlns:a16="http://schemas.microsoft.com/office/drawing/2014/main" id="{90140684-592B-4F8A-83A2-FFD966AA130F}"/>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Content Placeholder 3">
            <a:extLst>
              <a:ext uri="{FF2B5EF4-FFF2-40B4-BE49-F238E27FC236}">
                <a16:creationId xmlns:a16="http://schemas.microsoft.com/office/drawing/2014/main" id="{E4183F66-2C67-4A6C-A0AB-96496C061B70}"/>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5" name="Date Placeholder 4">
            <a:extLst>
              <a:ext uri="{FF2B5EF4-FFF2-40B4-BE49-F238E27FC236}">
                <a16:creationId xmlns:a16="http://schemas.microsoft.com/office/drawing/2014/main" id="{2EDFB1EF-24FE-4833-8E78-6FD3D47401CD}"/>
              </a:ext>
            </a:extLst>
          </p:cNvPr>
          <p:cNvSpPr>
            <a:spLocks noGrp="1"/>
          </p:cNvSpPr>
          <p:nvPr>
            <p:ph type="dt" sz="half" idx="10"/>
          </p:nvPr>
        </p:nvSpPr>
        <p:spPr/>
        <p:txBody>
          <a:bodyPr/>
          <a:lstStyle/>
          <a:p>
            <a:fld id="{8A8CFE47-6D8F-45FE-87B3-EBD46AA6683A}" type="datetimeFigureOut">
              <a:rPr lang="fa-IR" smtClean="0"/>
              <a:t>22/06/1443</a:t>
            </a:fld>
            <a:endParaRPr lang="fa-IR"/>
          </a:p>
        </p:txBody>
      </p:sp>
      <p:sp>
        <p:nvSpPr>
          <p:cNvPr id="6" name="Footer Placeholder 5">
            <a:extLst>
              <a:ext uri="{FF2B5EF4-FFF2-40B4-BE49-F238E27FC236}">
                <a16:creationId xmlns:a16="http://schemas.microsoft.com/office/drawing/2014/main" id="{DDC79A77-0078-439D-8ACA-B0E27602C456}"/>
              </a:ext>
            </a:extLst>
          </p:cNvPr>
          <p:cNvSpPr>
            <a:spLocks noGrp="1"/>
          </p:cNvSpPr>
          <p:nvPr>
            <p:ph type="ftr" sz="quarter" idx="11"/>
          </p:nvPr>
        </p:nvSpPr>
        <p:spPr/>
        <p:txBody>
          <a:bodyPr/>
          <a:lstStyle/>
          <a:p>
            <a:endParaRPr lang="fa-IR"/>
          </a:p>
        </p:txBody>
      </p:sp>
      <p:sp>
        <p:nvSpPr>
          <p:cNvPr id="7" name="Slide Number Placeholder 6">
            <a:extLst>
              <a:ext uri="{FF2B5EF4-FFF2-40B4-BE49-F238E27FC236}">
                <a16:creationId xmlns:a16="http://schemas.microsoft.com/office/drawing/2014/main" id="{A0FE6E69-83D0-409E-9805-5BF4CF43BF0D}"/>
              </a:ext>
            </a:extLst>
          </p:cNvPr>
          <p:cNvSpPr>
            <a:spLocks noGrp="1"/>
          </p:cNvSpPr>
          <p:nvPr>
            <p:ph type="sldNum" sz="quarter" idx="12"/>
          </p:nvPr>
        </p:nvSpPr>
        <p:spPr/>
        <p:txBody>
          <a:bodyPr/>
          <a:lstStyle/>
          <a:p>
            <a:fld id="{3B064337-2B7B-4678-8197-057D6BB77432}" type="slidenum">
              <a:rPr lang="fa-IR" smtClean="0"/>
              <a:t>‹#›</a:t>
            </a:fld>
            <a:endParaRPr lang="fa-IR"/>
          </a:p>
        </p:txBody>
      </p:sp>
    </p:spTree>
    <p:extLst>
      <p:ext uri="{BB962C8B-B14F-4D97-AF65-F5344CB8AC3E}">
        <p14:creationId xmlns:p14="http://schemas.microsoft.com/office/powerpoint/2010/main" val="19954157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9E3807-9531-430C-ABBB-E847E1ECE2A0}"/>
              </a:ext>
            </a:extLst>
          </p:cNvPr>
          <p:cNvSpPr>
            <a:spLocks noGrp="1"/>
          </p:cNvSpPr>
          <p:nvPr>
            <p:ph type="title"/>
          </p:nvPr>
        </p:nvSpPr>
        <p:spPr>
          <a:xfrm>
            <a:off x="839788" y="365125"/>
            <a:ext cx="10515600" cy="1325563"/>
          </a:xfrm>
        </p:spPr>
        <p:txBody>
          <a:bodyPr/>
          <a:lstStyle/>
          <a:p>
            <a:r>
              <a:rPr lang="en-US"/>
              <a:t>Click to edit Master title style</a:t>
            </a:r>
            <a:endParaRPr lang="fa-IR"/>
          </a:p>
        </p:txBody>
      </p:sp>
      <p:sp>
        <p:nvSpPr>
          <p:cNvPr id="3" name="Text Placeholder 2">
            <a:extLst>
              <a:ext uri="{FF2B5EF4-FFF2-40B4-BE49-F238E27FC236}">
                <a16:creationId xmlns:a16="http://schemas.microsoft.com/office/drawing/2014/main" id="{E56B4A5D-5C9E-4F94-8F69-CA0B64893A4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7D6F0A23-17B0-4E7D-9C9A-D2EB25FBFC73}"/>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5" name="Text Placeholder 4">
            <a:extLst>
              <a:ext uri="{FF2B5EF4-FFF2-40B4-BE49-F238E27FC236}">
                <a16:creationId xmlns:a16="http://schemas.microsoft.com/office/drawing/2014/main" id="{0F48B50B-6812-44D6-BFC7-2B2068A08D6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1DA4CE73-E10D-4A5C-A742-15EF67B6248B}"/>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7" name="Date Placeholder 6">
            <a:extLst>
              <a:ext uri="{FF2B5EF4-FFF2-40B4-BE49-F238E27FC236}">
                <a16:creationId xmlns:a16="http://schemas.microsoft.com/office/drawing/2014/main" id="{39221BC5-7DE5-43B5-8A20-AC8718FF548D}"/>
              </a:ext>
            </a:extLst>
          </p:cNvPr>
          <p:cNvSpPr>
            <a:spLocks noGrp="1"/>
          </p:cNvSpPr>
          <p:nvPr>
            <p:ph type="dt" sz="half" idx="10"/>
          </p:nvPr>
        </p:nvSpPr>
        <p:spPr/>
        <p:txBody>
          <a:bodyPr/>
          <a:lstStyle/>
          <a:p>
            <a:fld id="{8A8CFE47-6D8F-45FE-87B3-EBD46AA6683A}" type="datetimeFigureOut">
              <a:rPr lang="fa-IR" smtClean="0"/>
              <a:t>22/06/1443</a:t>
            </a:fld>
            <a:endParaRPr lang="fa-IR"/>
          </a:p>
        </p:txBody>
      </p:sp>
      <p:sp>
        <p:nvSpPr>
          <p:cNvPr id="8" name="Footer Placeholder 7">
            <a:extLst>
              <a:ext uri="{FF2B5EF4-FFF2-40B4-BE49-F238E27FC236}">
                <a16:creationId xmlns:a16="http://schemas.microsoft.com/office/drawing/2014/main" id="{02618300-6552-4839-9A19-F3E70F16BCCB}"/>
              </a:ext>
            </a:extLst>
          </p:cNvPr>
          <p:cNvSpPr>
            <a:spLocks noGrp="1"/>
          </p:cNvSpPr>
          <p:nvPr>
            <p:ph type="ftr" sz="quarter" idx="11"/>
          </p:nvPr>
        </p:nvSpPr>
        <p:spPr/>
        <p:txBody>
          <a:bodyPr/>
          <a:lstStyle/>
          <a:p>
            <a:endParaRPr lang="fa-IR"/>
          </a:p>
        </p:txBody>
      </p:sp>
      <p:sp>
        <p:nvSpPr>
          <p:cNvPr id="9" name="Slide Number Placeholder 8">
            <a:extLst>
              <a:ext uri="{FF2B5EF4-FFF2-40B4-BE49-F238E27FC236}">
                <a16:creationId xmlns:a16="http://schemas.microsoft.com/office/drawing/2014/main" id="{91333D44-FD7B-4807-BB2C-7E21ECF424B3}"/>
              </a:ext>
            </a:extLst>
          </p:cNvPr>
          <p:cNvSpPr>
            <a:spLocks noGrp="1"/>
          </p:cNvSpPr>
          <p:nvPr>
            <p:ph type="sldNum" sz="quarter" idx="12"/>
          </p:nvPr>
        </p:nvSpPr>
        <p:spPr/>
        <p:txBody>
          <a:bodyPr/>
          <a:lstStyle/>
          <a:p>
            <a:fld id="{3B064337-2B7B-4678-8197-057D6BB77432}" type="slidenum">
              <a:rPr lang="fa-IR" smtClean="0"/>
              <a:t>‹#›</a:t>
            </a:fld>
            <a:endParaRPr lang="fa-IR"/>
          </a:p>
        </p:txBody>
      </p:sp>
    </p:spTree>
    <p:extLst>
      <p:ext uri="{BB962C8B-B14F-4D97-AF65-F5344CB8AC3E}">
        <p14:creationId xmlns:p14="http://schemas.microsoft.com/office/powerpoint/2010/main" val="309401146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4DEC40-387F-4CDF-8D3B-5912F2D4A89D}"/>
              </a:ext>
            </a:extLst>
          </p:cNvPr>
          <p:cNvSpPr>
            <a:spLocks noGrp="1"/>
          </p:cNvSpPr>
          <p:nvPr>
            <p:ph type="title"/>
          </p:nvPr>
        </p:nvSpPr>
        <p:spPr/>
        <p:txBody>
          <a:bodyPr/>
          <a:lstStyle/>
          <a:p>
            <a:r>
              <a:rPr lang="en-US"/>
              <a:t>Click to edit Master title style</a:t>
            </a:r>
            <a:endParaRPr lang="fa-IR"/>
          </a:p>
        </p:txBody>
      </p:sp>
      <p:sp>
        <p:nvSpPr>
          <p:cNvPr id="3" name="Date Placeholder 2">
            <a:extLst>
              <a:ext uri="{FF2B5EF4-FFF2-40B4-BE49-F238E27FC236}">
                <a16:creationId xmlns:a16="http://schemas.microsoft.com/office/drawing/2014/main" id="{44A4F97B-1791-4A66-B4F1-27E6F5330F1A}"/>
              </a:ext>
            </a:extLst>
          </p:cNvPr>
          <p:cNvSpPr>
            <a:spLocks noGrp="1"/>
          </p:cNvSpPr>
          <p:nvPr>
            <p:ph type="dt" sz="half" idx="10"/>
          </p:nvPr>
        </p:nvSpPr>
        <p:spPr/>
        <p:txBody>
          <a:bodyPr/>
          <a:lstStyle/>
          <a:p>
            <a:fld id="{8A8CFE47-6D8F-45FE-87B3-EBD46AA6683A}" type="datetimeFigureOut">
              <a:rPr lang="fa-IR" smtClean="0"/>
              <a:t>22/06/1443</a:t>
            </a:fld>
            <a:endParaRPr lang="fa-IR"/>
          </a:p>
        </p:txBody>
      </p:sp>
      <p:sp>
        <p:nvSpPr>
          <p:cNvPr id="4" name="Footer Placeholder 3">
            <a:extLst>
              <a:ext uri="{FF2B5EF4-FFF2-40B4-BE49-F238E27FC236}">
                <a16:creationId xmlns:a16="http://schemas.microsoft.com/office/drawing/2014/main" id="{C11A2DA1-A1FE-45E3-BD84-A1A7B47AD7E5}"/>
              </a:ext>
            </a:extLst>
          </p:cNvPr>
          <p:cNvSpPr>
            <a:spLocks noGrp="1"/>
          </p:cNvSpPr>
          <p:nvPr>
            <p:ph type="ftr" sz="quarter" idx="11"/>
          </p:nvPr>
        </p:nvSpPr>
        <p:spPr/>
        <p:txBody>
          <a:bodyPr/>
          <a:lstStyle/>
          <a:p>
            <a:endParaRPr lang="fa-IR"/>
          </a:p>
        </p:txBody>
      </p:sp>
      <p:sp>
        <p:nvSpPr>
          <p:cNvPr id="5" name="Slide Number Placeholder 4">
            <a:extLst>
              <a:ext uri="{FF2B5EF4-FFF2-40B4-BE49-F238E27FC236}">
                <a16:creationId xmlns:a16="http://schemas.microsoft.com/office/drawing/2014/main" id="{80711C07-B495-4EE2-BF6C-B0A0BC34AC1F}"/>
              </a:ext>
            </a:extLst>
          </p:cNvPr>
          <p:cNvSpPr>
            <a:spLocks noGrp="1"/>
          </p:cNvSpPr>
          <p:nvPr>
            <p:ph type="sldNum" sz="quarter" idx="12"/>
          </p:nvPr>
        </p:nvSpPr>
        <p:spPr/>
        <p:txBody>
          <a:bodyPr/>
          <a:lstStyle/>
          <a:p>
            <a:fld id="{3B064337-2B7B-4678-8197-057D6BB77432}" type="slidenum">
              <a:rPr lang="fa-IR" smtClean="0"/>
              <a:t>‹#›</a:t>
            </a:fld>
            <a:endParaRPr lang="fa-IR"/>
          </a:p>
        </p:txBody>
      </p:sp>
    </p:spTree>
    <p:extLst>
      <p:ext uri="{BB962C8B-B14F-4D97-AF65-F5344CB8AC3E}">
        <p14:creationId xmlns:p14="http://schemas.microsoft.com/office/powerpoint/2010/main" val="30173954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B12F4FD-5019-4656-9D37-702761EB91D8}"/>
              </a:ext>
            </a:extLst>
          </p:cNvPr>
          <p:cNvSpPr>
            <a:spLocks noGrp="1"/>
          </p:cNvSpPr>
          <p:nvPr>
            <p:ph type="dt" sz="half" idx="10"/>
          </p:nvPr>
        </p:nvSpPr>
        <p:spPr/>
        <p:txBody>
          <a:bodyPr/>
          <a:lstStyle/>
          <a:p>
            <a:fld id="{8A8CFE47-6D8F-45FE-87B3-EBD46AA6683A}" type="datetimeFigureOut">
              <a:rPr lang="fa-IR" smtClean="0"/>
              <a:t>22/06/1443</a:t>
            </a:fld>
            <a:endParaRPr lang="fa-IR"/>
          </a:p>
        </p:txBody>
      </p:sp>
      <p:sp>
        <p:nvSpPr>
          <p:cNvPr id="3" name="Footer Placeholder 2">
            <a:extLst>
              <a:ext uri="{FF2B5EF4-FFF2-40B4-BE49-F238E27FC236}">
                <a16:creationId xmlns:a16="http://schemas.microsoft.com/office/drawing/2014/main" id="{4F9C3F16-6F1C-4721-80A6-8C8E08A3DA5B}"/>
              </a:ext>
            </a:extLst>
          </p:cNvPr>
          <p:cNvSpPr>
            <a:spLocks noGrp="1"/>
          </p:cNvSpPr>
          <p:nvPr>
            <p:ph type="ftr" sz="quarter" idx="11"/>
          </p:nvPr>
        </p:nvSpPr>
        <p:spPr/>
        <p:txBody>
          <a:bodyPr/>
          <a:lstStyle/>
          <a:p>
            <a:endParaRPr lang="fa-IR"/>
          </a:p>
        </p:txBody>
      </p:sp>
      <p:sp>
        <p:nvSpPr>
          <p:cNvPr id="4" name="Slide Number Placeholder 3">
            <a:extLst>
              <a:ext uri="{FF2B5EF4-FFF2-40B4-BE49-F238E27FC236}">
                <a16:creationId xmlns:a16="http://schemas.microsoft.com/office/drawing/2014/main" id="{40608189-464D-40D2-A8F5-1375DA301B7A}"/>
              </a:ext>
            </a:extLst>
          </p:cNvPr>
          <p:cNvSpPr>
            <a:spLocks noGrp="1"/>
          </p:cNvSpPr>
          <p:nvPr>
            <p:ph type="sldNum" sz="quarter" idx="12"/>
          </p:nvPr>
        </p:nvSpPr>
        <p:spPr/>
        <p:txBody>
          <a:bodyPr/>
          <a:lstStyle/>
          <a:p>
            <a:fld id="{3B064337-2B7B-4678-8197-057D6BB77432}" type="slidenum">
              <a:rPr lang="fa-IR" smtClean="0"/>
              <a:t>‹#›</a:t>
            </a:fld>
            <a:endParaRPr lang="fa-IR"/>
          </a:p>
        </p:txBody>
      </p:sp>
    </p:spTree>
    <p:extLst>
      <p:ext uri="{BB962C8B-B14F-4D97-AF65-F5344CB8AC3E}">
        <p14:creationId xmlns:p14="http://schemas.microsoft.com/office/powerpoint/2010/main" val="371675860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819600-C146-447C-B69E-8EEAD373B77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fa-IR"/>
          </a:p>
        </p:txBody>
      </p:sp>
      <p:sp>
        <p:nvSpPr>
          <p:cNvPr id="3" name="Content Placeholder 2">
            <a:extLst>
              <a:ext uri="{FF2B5EF4-FFF2-40B4-BE49-F238E27FC236}">
                <a16:creationId xmlns:a16="http://schemas.microsoft.com/office/drawing/2014/main" id="{09983DAE-D71E-48DA-A911-716D062DDD1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Text Placeholder 3">
            <a:extLst>
              <a:ext uri="{FF2B5EF4-FFF2-40B4-BE49-F238E27FC236}">
                <a16:creationId xmlns:a16="http://schemas.microsoft.com/office/drawing/2014/main" id="{95B976C3-3DEA-4845-841A-FCBD0EAB7BA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FB61A13-EC45-4BE1-97ED-54D5809F9645}"/>
              </a:ext>
            </a:extLst>
          </p:cNvPr>
          <p:cNvSpPr>
            <a:spLocks noGrp="1"/>
          </p:cNvSpPr>
          <p:nvPr>
            <p:ph type="dt" sz="half" idx="10"/>
          </p:nvPr>
        </p:nvSpPr>
        <p:spPr/>
        <p:txBody>
          <a:bodyPr/>
          <a:lstStyle/>
          <a:p>
            <a:fld id="{8A8CFE47-6D8F-45FE-87B3-EBD46AA6683A}" type="datetimeFigureOut">
              <a:rPr lang="fa-IR" smtClean="0"/>
              <a:t>22/06/1443</a:t>
            </a:fld>
            <a:endParaRPr lang="fa-IR"/>
          </a:p>
        </p:txBody>
      </p:sp>
      <p:sp>
        <p:nvSpPr>
          <p:cNvPr id="6" name="Footer Placeholder 5">
            <a:extLst>
              <a:ext uri="{FF2B5EF4-FFF2-40B4-BE49-F238E27FC236}">
                <a16:creationId xmlns:a16="http://schemas.microsoft.com/office/drawing/2014/main" id="{5001BA87-D2B2-4E35-AF63-F848DDA3D4EC}"/>
              </a:ext>
            </a:extLst>
          </p:cNvPr>
          <p:cNvSpPr>
            <a:spLocks noGrp="1"/>
          </p:cNvSpPr>
          <p:nvPr>
            <p:ph type="ftr" sz="quarter" idx="11"/>
          </p:nvPr>
        </p:nvSpPr>
        <p:spPr/>
        <p:txBody>
          <a:bodyPr/>
          <a:lstStyle/>
          <a:p>
            <a:endParaRPr lang="fa-IR"/>
          </a:p>
        </p:txBody>
      </p:sp>
      <p:sp>
        <p:nvSpPr>
          <p:cNvPr id="7" name="Slide Number Placeholder 6">
            <a:extLst>
              <a:ext uri="{FF2B5EF4-FFF2-40B4-BE49-F238E27FC236}">
                <a16:creationId xmlns:a16="http://schemas.microsoft.com/office/drawing/2014/main" id="{6BABF99D-055A-4C98-839C-17C573407231}"/>
              </a:ext>
            </a:extLst>
          </p:cNvPr>
          <p:cNvSpPr>
            <a:spLocks noGrp="1"/>
          </p:cNvSpPr>
          <p:nvPr>
            <p:ph type="sldNum" sz="quarter" idx="12"/>
          </p:nvPr>
        </p:nvSpPr>
        <p:spPr/>
        <p:txBody>
          <a:bodyPr/>
          <a:lstStyle/>
          <a:p>
            <a:fld id="{3B064337-2B7B-4678-8197-057D6BB77432}" type="slidenum">
              <a:rPr lang="fa-IR" smtClean="0"/>
              <a:t>‹#›</a:t>
            </a:fld>
            <a:endParaRPr lang="fa-IR"/>
          </a:p>
        </p:txBody>
      </p:sp>
    </p:spTree>
    <p:extLst>
      <p:ext uri="{BB962C8B-B14F-4D97-AF65-F5344CB8AC3E}">
        <p14:creationId xmlns:p14="http://schemas.microsoft.com/office/powerpoint/2010/main" val="221645093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C61E27-9B1B-45E2-B7CA-79798C39DB4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fa-IR"/>
          </a:p>
        </p:txBody>
      </p:sp>
      <p:sp>
        <p:nvSpPr>
          <p:cNvPr id="3" name="Picture Placeholder 2">
            <a:extLst>
              <a:ext uri="{FF2B5EF4-FFF2-40B4-BE49-F238E27FC236}">
                <a16:creationId xmlns:a16="http://schemas.microsoft.com/office/drawing/2014/main" id="{29DC8B5A-0245-4089-BCE9-4C93C9EBCA1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a-IR"/>
          </a:p>
        </p:txBody>
      </p:sp>
      <p:sp>
        <p:nvSpPr>
          <p:cNvPr id="4" name="Text Placeholder 3">
            <a:extLst>
              <a:ext uri="{FF2B5EF4-FFF2-40B4-BE49-F238E27FC236}">
                <a16:creationId xmlns:a16="http://schemas.microsoft.com/office/drawing/2014/main" id="{DDD44234-BA29-4DF1-83C3-B308165BB39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FE72F3E-80A8-4C73-AE19-EBD6FC586177}"/>
              </a:ext>
            </a:extLst>
          </p:cNvPr>
          <p:cNvSpPr>
            <a:spLocks noGrp="1"/>
          </p:cNvSpPr>
          <p:nvPr>
            <p:ph type="dt" sz="half" idx="10"/>
          </p:nvPr>
        </p:nvSpPr>
        <p:spPr/>
        <p:txBody>
          <a:bodyPr/>
          <a:lstStyle/>
          <a:p>
            <a:fld id="{8A8CFE47-6D8F-45FE-87B3-EBD46AA6683A}" type="datetimeFigureOut">
              <a:rPr lang="fa-IR" smtClean="0"/>
              <a:t>22/06/1443</a:t>
            </a:fld>
            <a:endParaRPr lang="fa-IR"/>
          </a:p>
        </p:txBody>
      </p:sp>
      <p:sp>
        <p:nvSpPr>
          <p:cNvPr id="6" name="Footer Placeholder 5">
            <a:extLst>
              <a:ext uri="{FF2B5EF4-FFF2-40B4-BE49-F238E27FC236}">
                <a16:creationId xmlns:a16="http://schemas.microsoft.com/office/drawing/2014/main" id="{7023A63F-8761-479D-91E3-C84A612F8D77}"/>
              </a:ext>
            </a:extLst>
          </p:cNvPr>
          <p:cNvSpPr>
            <a:spLocks noGrp="1"/>
          </p:cNvSpPr>
          <p:nvPr>
            <p:ph type="ftr" sz="quarter" idx="11"/>
          </p:nvPr>
        </p:nvSpPr>
        <p:spPr/>
        <p:txBody>
          <a:bodyPr/>
          <a:lstStyle/>
          <a:p>
            <a:endParaRPr lang="fa-IR"/>
          </a:p>
        </p:txBody>
      </p:sp>
      <p:sp>
        <p:nvSpPr>
          <p:cNvPr id="7" name="Slide Number Placeholder 6">
            <a:extLst>
              <a:ext uri="{FF2B5EF4-FFF2-40B4-BE49-F238E27FC236}">
                <a16:creationId xmlns:a16="http://schemas.microsoft.com/office/drawing/2014/main" id="{4B8CC39E-EC0F-40D6-8D4E-79E44A1685F2}"/>
              </a:ext>
            </a:extLst>
          </p:cNvPr>
          <p:cNvSpPr>
            <a:spLocks noGrp="1"/>
          </p:cNvSpPr>
          <p:nvPr>
            <p:ph type="sldNum" sz="quarter" idx="12"/>
          </p:nvPr>
        </p:nvSpPr>
        <p:spPr/>
        <p:txBody>
          <a:bodyPr/>
          <a:lstStyle/>
          <a:p>
            <a:fld id="{3B064337-2B7B-4678-8197-057D6BB77432}" type="slidenum">
              <a:rPr lang="fa-IR" smtClean="0"/>
              <a:t>‹#›</a:t>
            </a:fld>
            <a:endParaRPr lang="fa-IR"/>
          </a:p>
        </p:txBody>
      </p:sp>
    </p:spTree>
    <p:extLst>
      <p:ext uri="{BB962C8B-B14F-4D97-AF65-F5344CB8AC3E}">
        <p14:creationId xmlns:p14="http://schemas.microsoft.com/office/powerpoint/2010/main" val="79505549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A9D0673-C09A-45AE-99F7-C5BA83A778E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fa-IR"/>
          </a:p>
        </p:txBody>
      </p:sp>
      <p:sp>
        <p:nvSpPr>
          <p:cNvPr id="3" name="Text Placeholder 2">
            <a:extLst>
              <a:ext uri="{FF2B5EF4-FFF2-40B4-BE49-F238E27FC236}">
                <a16:creationId xmlns:a16="http://schemas.microsoft.com/office/drawing/2014/main" id="{E61F010F-8195-4E6B-A359-338E6FA26CB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Date Placeholder 3">
            <a:extLst>
              <a:ext uri="{FF2B5EF4-FFF2-40B4-BE49-F238E27FC236}">
                <a16:creationId xmlns:a16="http://schemas.microsoft.com/office/drawing/2014/main" id="{A6705063-58F8-4EC0-BC30-6CA76CD183E5}"/>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A8CFE47-6D8F-45FE-87B3-EBD46AA6683A}" type="datetimeFigureOut">
              <a:rPr lang="fa-IR" smtClean="0"/>
              <a:t>22/06/1443</a:t>
            </a:fld>
            <a:endParaRPr lang="fa-IR"/>
          </a:p>
        </p:txBody>
      </p:sp>
      <p:sp>
        <p:nvSpPr>
          <p:cNvPr id="5" name="Footer Placeholder 4">
            <a:extLst>
              <a:ext uri="{FF2B5EF4-FFF2-40B4-BE49-F238E27FC236}">
                <a16:creationId xmlns:a16="http://schemas.microsoft.com/office/drawing/2014/main" id="{8A5B8511-5C59-4F41-90D3-E236541D8EA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a-IR"/>
          </a:p>
        </p:txBody>
      </p:sp>
      <p:sp>
        <p:nvSpPr>
          <p:cNvPr id="6" name="Slide Number Placeholder 5">
            <a:extLst>
              <a:ext uri="{FF2B5EF4-FFF2-40B4-BE49-F238E27FC236}">
                <a16:creationId xmlns:a16="http://schemas.microsoft.com/office/drawing/2014/main" id="{4F4EAF65-BDCC-40D6-A13A-9A3D8F71208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B064337-2B7B-4678-8197-057D6BB77432}" type="slidenum">
              <a:rPr lang="fa-IR" smtClean="0"/>
              <a:t>‹#›</a:t>
            </a:fld>
            <a:endParaRPr lang="fa-IR"/>
          </a:p>
        </p:txBody>
      </p:sp>
    </p:spTree>
    <p:extLst>
      <p:ext uri="{BB962C8B-B14F-4D97-AF65-F5344CB8AC3E}">
        <p14:creationId xmlns:p14="http://schemas.microsoft.com/office/powerpoint/2010/main" val="318673481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a-I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2"/>
          <p:cNvSpPr>
            <a:spLocks noGrp="1"/>
          </p:cNvSpPr>
          <p:nvPr/>
        </p:nvSpPr>
        <p:spPr>
          <a:xfrm>
            <a:off x="2895600" y="2552700"/>
            <a:ext cx="6400800" cy="1752600"/>
          </a:xfrm>
          <a:prstGeom prst="rect">
            <a:avLst/>
          </a:prstGeom>
        </p:spPr>
        <p:txBody>
          <a:bodyPr vert="horz">
            <a:noAutofit/>
          </a:bodyPr>
          <a:lstStyle>
            <a:lvl1pPr marL="0" indent="0" algn="ctr" rtl="0" eaLnBrk="1" latinLnBrk="0" hangingPunct="1">
              <a:spcBef>
                <a:spcPct val="20000"/>
              </a:spcBef>
              <a:buClr>
                <a:schemeClr val="tx1">
                  <a:shade val="95000"/>
                </a:schemeClr>
              </a:buClr>
              <a:buSzPct val="65000"/>
              <a:buFont typeface="Wingdings 2"/>
              <a:buNone/>
              <a:defRPr kumimoji="0" sz="2800" kern="1200">
                <a:solidFill>
                  <a:schemeClr val="tx1"/>
                </a:solidFill>
                <a:latin typeface="+mn-lt"/>
                <a:ea typeface="+mn-ea"/>
                <a:cs typeface="+mn-cs"/>
              </a:defRPr>
            </a:lvl1pPr>
            <a:lvl2pPr marL="457200" indent="0" algn="ctr" rtl="0" eaLnBrk="1" latinLnBrk="0" hangingPunct="1">
              <a:spcBef>
                <a:spcPct val="20000"/>
              </a:spcBef>
              <a:buClr>
                <a:schemeClr val="tx1"/>
              </a:buClr>
              <a:buSzPct val="80000"/>
              <a:buFont typeface="Wingdings 2"/>
              <a:buNone/>
              <a:defRPr kumimoji="0" sz="2400" kern="1200">
                <a:solidFill>
                  <a:schemeClr val="tx1"/>
                </a:solidFill>
                <a:latin typeface="+mn-lt"/>
                <a:ea typeface="+mn-ea"/>
                <a:cs typeface="+mn-cs"/>
              </a:defRPr>
            </a:lvl2pPr>
            <a:lvl3pPr marL="914400" indent="0" algn="ctr" rtl="0" eaLnBrk="1" latinLnBrk="0" hangingPunct="1">
              <a:spcBef>
                <a:spcPct val="20000"/>
              </a:spcBef>
              <a:buClr>
                <a:schemeClr val="tx1"/>
              </a:buClr>
              <a:buSzPct val="95000"/>
              <a:buFont typeface="Wingdings"/>
              <a:buNone/>
              <a:defRPr kumimoji="0" sz="2200" kern="1200">
                <a:solidFill>
                  <a:schemeClr val="tx1"/>
                </a:solidFill>
                <a:latin typeface="+mn-lt"/>
                <a:ea typeface="+mn-ea"/>
                <a:cs typeface="+mn-cs"/>
              </a:defRPr>
            </a:lvl3pPr>
            <a:lvl4pPr marL="1371600" indent="0" algn="ctr" rtl="0" eaLnBrk="1" latinLnBrk="0" hangingPunct="1">
              <a:spcBef>
                <a:spcPct val="20000"/>
              </a:spcBef>
              <a:buClr>
                <a:schemeClr val="tx1"/>
              </a:buClr>
              <a:buSzPct val="100000"/>
              <a:buFont typeface="Wingdings 3"/>
              <a:buNone/>
              <a:defRPr kumimoji="0" sz="2000" kern="1200">
                <a:solidFill>
                  <a:schemeClr val="tx1"/>
                </a:solidFill>
                <a:latin typeface="+mn-lt"/>
                <a:ea typeface="+mn-ea"/>
                <a:cs typeface="+mn-cs"/>
              </a:defRPr>
            </a:lvl4pPr>
            <a:lvl5pPr marL="1828800" indent="0" algn="ctr" rtl="0" eaLnBrk="1" latinLnBrk="0" hangingPunct="1">
              <a:spcBef>
                <a:spcPct val="20000"/>
              </a:spcBef>
              <a:buClr>
                <a:schemeClr val="tx1"/>
              </a:buClr>
              <a:buFont typeface="Wingdings 2"/>
              <a:buNone/>
              <a:defRPr kumimoji="0" sz="2000" kern="1200">
                <a:solidFill>
                  <a:schemeClr val="tx1"/>
                </a:solidFill>
                <a:latin typeface="+mn-lt"/>
                <a:ea typeface="+mn-ea"/>
                <a:cs typeface="+mn-cs"/>
              </a:defRPr>
            </a:lvl5pPr>
            <a:lvl6pPr marL="2286000" indent="0" algn="ctr" rtl="0" eaLnBrk="1" latinLnBrk="0" hangingPunct="1">
              <a:spcBef>
                <a:spcPct val="20000"/>
              </a:spcBef>
              <a:buClr>
                <a:schemeClr val="tx1"/>
              </a:buClr>
              <a:buFont typeface="Wingdings 3"/>
              <a:buNone/>
              <a:defRPr kumimoji="0" sz="1800" kern="1200">
                <a:solidFill>
                  <a:schemeClr val="tx1"/>
                </a:solidFill>
                <a:latin typeface="+mn-lt"/>
                <a:ea typeface="+mn-ea"/>
                <a:cs typeface="+mn-cs"/>
              </a:defRPr>
            </a:lvl6pPr>
            <a:lvl7pPr marL="2743200" indent="0" algn="ctr" rtl="0" eaLnBrk="1" latinLnBrk="0" hangingPunct="1">
              <a:spcBef>
                <a:spcPct val="20000"/>
              </a:spcBef>
              <a:buClr>
                <a:schemeClr val="tx1"/>
              </a:buClr>
              <a:buFont typeface="Wingdings 2"/>
              <a:buNone/>
              <a:defRPr kumimoji="0" sz="1600" kern="1200">
                <a:solidFill>
                  <a:schemeClr val="tx1"/>
                </a:solidFill>
                <a:latin typeface="+mn-lt"/>
                <a:ea typeface="+mn-ea"/>
                <a:cs typeface="+mn-cs"/>
              </a:defRPr>
            </a:lvl7pPr>
            <a:lvl8pPr marL="3200400" indent="0" algn="ctr" rtl="0" eaLnBrk="1" latinLnBrk="0" hangingPunct="1">
              <a:spcBef>
                <a:spcPct val="20000"/>
              </a:spcBef>
              <a:buClr>
                <a:schemeClr val="tx1"/>
              </a:buClr>
              <a:buFont typeface="Wingdings 2"/>
              <a:buNone/>
              <a:defRPr kumimoji="0" sz="1400" kern="1200">
                <a:solidFill>
                  <a:schemeClr val="tx1"/>
                </a:solidFill>
                <a:latin typeface="+mn-lt"/>
                <a:ea typeface="+mn-ea"/>
                <a:cs typeface="+mn-cs"/>
              </a:defRPr>
            </a:lvl8pPr>
            <a:lvl9pPr marL="3657600" indent="0" algn="ctr" rtl="0" eaLnBrk="1" latinLnBrk="0" hangingPunct="1">
              <a:spcBef>
                <a:spcPct val="20000"/>
              </a:spcBef>
              <a:buClr>
                <a:schemeClr val="tx1"/>
              </a:buClr>
              <a:buFont typeface="Wingdings 2"/>
              <a:buNone/>
              <a:defRPr kumimoji="0" sz="1400" kern="1200" baseline="0">
                <a:solidFill>
                  <a:schemeClr val="tx1"/>
                </a:solidFill>
                <a:latin typeface="+mn-lt"/>
                <a:ea typeface="+mn-ea"/>
                <a:cs typeface="+mn-cs"/>
              </a:defRPr>
            </a:lvl9pPr>
          </a:lstStyle>
          <a:p>
            <a:r>
              <a:rPr lang="fa-IR" sz="4400" dirty="0">
                <a:solidFill>
                  <a:srgbClr val="FF0000"/>
                </a:solidFill>
                <a:latin typeface="Arial" panose="020B0604020202020204" pitchFamily="34" charset="0"/>
                <a:cs typeface="Arial" panose="020B0604020202020204" pitchFamily="34" charset="0"/>
              </a:rPr>
              <a:t>نسیم کلانتری راد </a:t>
            </a:r>
            <a:br>
              <a:rPr lang="fa-IR" sz="4400" dirty="0">
                <a:solidFill>
                  <a:srgbClr val="FF0000"/>
                </a:solidFill>
                <a:latin typeface="Arial" panose="020B0604020202020204" pitchFamily="34" charset="0"/>
                <a:cs typeface="Arial" panose="020B0604020202020204" pitchFamily="34" charset="0"/>
              </a:rPr>
            </a:br>
            <a:r>
              <a:rPr lang="fa-IR" sz="4400" dirty="0">
                <a:solidFill>
                  <a:srgbClr val="FF0000"/>
                </a:solidFill>
                <a:latin typeface="Arial" panose="020B0604020202020204" pitchFamily="34" charset="0"/>
                <a:cs typeface="Arial" panose="020B0604020202020204" pitchFamily="34" charset="0"/>
              </a:rPr>
              <a:t>کارشناس اتاق عمل </a:t>
            </a:r>
            <a:br>
              <a:rPr lang="fa-IR" sz="4400" dirty="0">
                <a:solidFill>
                  <a:srgbClr val="FF0000"/>
                </a:solidFill>
                <a:latin typeface="Arial" panose="020B0604020202020204" pitchFamily="34" charset="0"/>
                <a:cs typeface="Arial" panose="020B0604020202020204" pitchFamily="34" charset="0"/>
              </a:rPr>
            </a:br>
            <a:r>
              <a:rPr lang="en-US" sz="4400" dirty="0" err="1">
                <a:latin typeface="Arial" panose="020B0604020202020204" pitchFamily="34" charset="0"/>
                <a:cs typeface="Arial" panose="020B0604020202020204" pitchFamily="34" charset="0"/>
              </a:rPr>
              <a:t>Nasim</a:t>
            </a:r>
            <a:r>
              <a:rPr lang="en-US" sz="4400" dirty="0">
                <a:latin typeface="Arial" panose="020B0604020202020204" pitchFamily="34" charset="0"/>
                <a:cs typeface="Arial" panose="020B0604020202020204" pitchFamily="34" charset="0"/>
              </a:rPr>
              <a:t> </a:t>
            </a:r>
            <a:r>
              <a:rPr lang="en-US" sz="4400" dirty="0" err="1">
                <a:latin typeface="Arial" panose="020B0604020202020204" pitchFamily="34" charset="0"/>
                <a:cs typeface="Arial" panose="020B0604020202020204" pitchFamily="34" charset="0"/>
              </a:rPr>
              <a:t>Kalantarirad</a:t>
            </a:r>
            <a:br>
              <a:rPr lang="en-US" sz="4400" dirty="0">
                <a:solidFill>
                  <a:srgbClr val="FFFF00"/>
                </a:solidFill>
                <a:latin typeface="Arial" panose="020B0604020202020204" pitchFamily="34" charset="0"/>
                <a:cs typeface="Arial" panose="020B0604020202020204" pitchFamily="34" charset="0"/>
              </a:rPr>
            </a:br>
            <a:r>
              <a:rPr lang="en-US" sz="4400" dirty="0">
                <a:latin typeface="Arial" panose="020B0604020202020204" pitchFamily="34" charset="0"/>
                <a:cs typeface="Arial" panose="020B0604020202020204" pitchFamily="34" charset="0"/>
              </a:rPr>
              <a:t>Surgical Technologist</a:t>
            </a:r>
            <a:endParaRPr lang="en-US" sz="4400" dirty="0"/>
          </a:p>
        </p:txBody>
      </p:sp>
    </p:spTree>
    <p:extLst>
      <p:ext uri="{BB962C8B-B14F-4D97-AF65-F5344CB8AC3E}">
        <p14:creationId xmlns:p14="http://schemas.microsoft.com/office/powerpoint/2010/main" val="29290119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17124" y="1361411"/>
            <a:ext cx="10515600" cy="1325563"/>
          </a:xfrm>
        </p:spPr>
        <p:txBody>
          <a:bodyPr>
            <a:normAutofit/>
          </a:bodyPr>
          <a:lstStyle/>
          <a:p>
            <a:r>
              <a:rPr lang="en-US" dirty="0">
                <a:solidFill>
                  <a:srgbClr val="FF0000"/>
                </a:solidFill>
              </a:rPr>
              <a:t>WHO surgical safety check list</a:t>
            </a:r>
          </a:p>
        </p:txBody>
      </p:sp>
      <p:sp>
        <p:nvSpPr>
          <p:cNvPr id="3" name="Content Placeholder 2"/>
          <p:cNvSpPr>
            <a:spLocks noGrp="1"/>
          </p:cNvSpPr>
          <p:nvPr>
            <p:ph idx="1"/>
          </p:nvPr>
        </p:nvSpPr>
        <p:spPr>
          <a:xfrm>
            <a:off x="838200" y="2506662"/>
            <a:ext cx="10515600" cy="4351338"/>
          </a:xfrm>
        </p:spPr>
        <p:txBody>
          <a:bodyPr/>
          <a:lstStyle/>
          <a:p>
            <a:pPr algn="r" rtl="1"/>
            <a:r>
              <a:rPr lang="fa-IR" dirty="0">
                <a:latin typeface="Arial" panose="020B0604020202020204" pitchFamily="34" charset="0"/>
                <a:cs typeface="Arial" panose="020B0604020202020204" pitchFamily="34" charset="0"/>
              </a:rPr>
              <a:t>یکی از اشخاص حاضر در اتاق عمل  که اغلب پرستارسیرکولر اتاق عمل میباشد مسئولیت پر کردن این چک لیست را بعده دارد ولی میتوان از دیگر اشخاص کادر درمان که آگاهی و حضور در اتاق عمل را دارد برای این امر استفاده کرد.</a:t>
            </a:r>
          </a:p>
          <a:p>
            <a:r>
              <a:rPr lang="en-US" dirty="0">
                <a:latin typeface="Arial" panose="020B0604020202020204" pitchFamily="34" charset="0"/>
                <a:cs typeface="Arial" panose="020B0604020202020204" pitchFamily="34" charset="0"/>
              </a:rPr>
              <a:t>A person must be in charge of checking the boxes on the list. This designated checklist coordinator will often be a circulating nurse ,but it can be clinician or healthcare professional participating in the operation room.</a:t>
            </a:r>
          </a:p>
          <a:p>
            <a:endParaRPr lang="en-US" dirty="0"/>
          </a:p>
        </p:txBody>
      </p:sp>
    </p:spTree>
    <p:extLst>
      <p:ext uri="{BB962C8B-B14F-4D97-AF65-F5344CB8AC3E}">
        <p14:creationId xmlns:p14="http://schemas.microsoft.com/office/powerpoint/2010/main" val="93424866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29594" y="1022466"/>
            <a:ext cx="8229600" cy="1143000"/>
          </a:xfrm>
        </p:spPr>
        <p:txBody>
          <a:bodyPr>
            <a:normAutofit fontScale="90000"/>
          </a:bodyPr>
          <a:lstStyle/>
          <a:p>
            <a:pPr algn="ctr"/>
            <a:r>
              <a:rPr lang="en-US" b="1" dirty="0">
                <a:effectLst/>
              </a:rPr>
              <a:t>The Checklist divides the operation into</a:t>
            </a:r>
            <a:r>
              <a:rPr lang="en-US" dirty="0">
                <a:effectLst/>
              </a:rPr>
              <a:t> </a:t>
            </a:r>
            <a:r>
              <a:rPr lang="en-US" b="1" dirty="0">
                <a:effectLst/>
              </a:rPr>
              <a:t>three phases</a:t>
            </a:r>
            <a:br>
              <a:rPr lang="en-US" dirty="0">
                <a:effectLst/>
              </a:rPr>
            </a:br>
            <a:r>
              <a:rPr lang="fa-IR" sz="3100" dirty="0">
                <a:solidFill>
                  <a:srgbClr val="FF0000"/>
                </a:solidFill>
              </a:rPr>
              <a:t>در چک لیست جراحی ایمن ،عمل جراحی به سه مرحله زمانی میشود</a:t>
            </a:r>
            <a:endParaRPr lang="en-US" sz="3100" dirty="0">
              <a:solidFill>
                <a:srgbClr val="FF0000"/>
              </a:solidFill>
            </a:endParaRPr>
          </a:p>
        </p:txBody>
      </p:sp>
      <p:sp>
        <p:nvSpPr>
          <p:cNvPr id="3" name="Content Placeholder 2"/>
          <p:cNvSpPr>
            <a:spLocks noGrp="1"/>
          </p:cNvSpPr>
          <p:nvPr>
            <p:ph idx="1"/>
          </p:nvPr>
        </p:nvSpPr>
        <p:spPr>
          <a:xfrm>
            <a:off x="2114203" y="2606040"/>
            <a:ext cx="8229600" cy="4251960"/>
          </a:xfrm>
        </p:spPr>
        <p:txBody>
          <a:bodyPr>
            <a:normAutofit fontScale="92500" lnSpcReduction="20000"/>
          </a:bodyPr>
          <a:lstStyle/>
          <a:p>
            <a:pPr marL="0" indent="0" algn="r" rtl="1">
              <a:buNone/>
            </a:pPr>
            <a:r>
              <a:rPr lang="en-US" dirty="0">
                <a:latin typeface="Arial" panose="020B0604020202020204" pitchFamily="34" charset="0"/>
                <a:cs typeface="Arial" panose="020B0604020202020204" pitchFamily="34" charset="0"/>
              </a:rPr>
              <a:t>(1</a:t>
            </a:r>
            <a:r>
              <a:rPr lang="fa-IR" dirty="0">
                <a:latin typeface="Arial" panose="020B0604020202020204" pitchFamily="34" charset="0"/>
                <a:cs typeface="Arial" panose="020B0604020202020204" pitchFamily="34" charset="0"/>
              </a:rPr>
              <a:t> مرحله زمانی قبل از بیهوش نمودن بیمار که تحت عنوان ورود بیمار </a:t>
            </a:r>
            <a:r>
              <a:rPr lang="en-US" b="1" dirty="0">
                <a:latin typeface="Arial" panose="020B0604020202020204" pitchFamily="34" charset="0"/>
                <a:cs typeface="Arial" panose="020B0604020202020204" pitchFamily="34" charset="0"/>
              </a:rPr>
              <a:t>Sign in</a:t>
            </a:r>
            <a:r>
              <a:rPr lang="fa-IR" dirty="0">
                <a:latin typeface="Arial" panose="020B0604020202020204" pitchFamily="34" charset="0"/>
                <a:cs typeface="Arial" panose="020B0604020202020204" pitchFamily="34" charset="0"/>
              </a:rPr>
              <a:t> نامیده میشود.</a:t>
            </a:r>
            <a:endParaRPr lang="en-US" dirty="0">
              <a:latin typeface="Arial" panose="020B0604020202020204" pitchFamily="34" charset="0"/>
              <a:cs typeface="Arial" panose="020B0604020202020204" pitchFamily="34" charset="0"/>
            </a:endParaRPr>
          </a:p>
          <a:p>
            <a:pPr marL="0" indent="0" rtl="1">
              <a:buNone/>
            </a:pPr>
            <a:r>
              <a:rPr lang="en-US" dirty="0">
                <a:latin typeface="Arial" panose="020B0604020202020204" pitchFamily="34" charset="0"/>
                <a:cs typeface="Arial" panose="020B0604020202020204" pitchFamily="34" charset="0"/>
              </a:rPr>
              <a:t> Before induction of anesthesia</a:t>
            </a:r>
            <a:endParaRPr lang="fa-IR" dirty="0">
              <a:latin typeface="Arial" panose="020B0604020202020204" pitchFamily="34" charset="0"/>
              <a:cs typeface="Arial" panose="020B0604020202020204" pitchFamily="34" charset="0"/>
            </a:endParaRPr>
          </a:p>
          <a:p>
            <a:pPr algn="r"/>
            <a:endParaRPr lang="fa-IR" dirty="0">
              <a:latin typeface="Arial" panose="020B0604020202020204" pitchFamily="34" charset="0"/>
              <a:cs typeface="Arial" panose="020B0604020202020204" pitchFamily="34" charset="0"/>
            </a:endParaRPr>
          </a:p>
          <a:p>
            <a:pPr marL="0" indent="0" algn="r" rtl="1">
              <a:buNone/>
            </a:pPr>
            <a:r>
              <a:rPr lang="fa-IR" dirty="0">
                <a:latin typeface="Arial" panose="020B0604020202020204" pitchFamily="34" charset="0"/>
                <a:cs typeface="Arial" panose="020B0604020202020204" pitchFamily="34" charset="0"/>
              </a:rPr>
              <a:t>2) مرحله زمانی بعد از بیهوشی بیمار و قبل از انجام برش جراحی که زمان انتظار </a:t>
            </a:r>
            <a:r>
              <a:rPr lang="en-US" b="1" dirty="0">
                <a:latin typeface="Arial" panose="020B0604020202020204" pitchFamily="34" charset="0"/>
                <a:cs typeface="Arial" panose="020B0604020202020204" pitchFamily="34" charset="0"/>
              </a:rPr>
              <a:t>Time out</a:t>
            </a:r>
            <a:r>
              <a:rPr lang="fa-IR" b="1" dirty="0">
                <a:latin typeface="Arial" panose="020B0604020202020204" pitchFamily="34" charset="0"/>
                <a:cs typeface="Arial" panose="020B0604020202020204" pitchFamily="34" charset="0"/>
              </a:rPr>
              <a:t> </a:t>
            </a:r>
            <a:r>
              <a:rPr lang="fa-IR" dirty="0">
                <a:latin typeface="Arial" panose="020B0604020202020204" pitchFamily="34" charset="0"/>
                <a:cs typeface="Arial" panose="020B0604020202020204" pitchFamily="34" charset="0"/>
              </a:rPr>
              <a:t>نامیده می شود.</a:t>
            </a:r>
            <a:r>
              <a:rPr lang="en-US" dirty="0">
                <a:latin typeface="Arial" panose="020B0604020202020204" pitchFamily="34" charset="0"/>
                <a:cs typeface="Arial" panose="020B0604020202020204" pitchFamily="34" charset="0"/>
              </a:rPr>
              <a:t> </a:t>
            </a:r>
          </a:p>
          <a:p>
            <a:pPr marL="0" indent="0" rtl="1">
              <a:buNone/>
            </a:pPr>
            <a:r>
              <a:rPr lang="en-US" dirty="0">
                <a:latin typeface="Arial" panose="020B0604020202020204" pitchFamily="34" charset="0"/>
                <a:cs typeface="Arial" panose="020B0604020202020204" pitchFamily="34" charset="0"/>
              </a:rPr>
              <a:t>Before surgical incision</a:t>
            </a:r>
          </a:p>
          <a:p>
            <a:pPr marL="457200" lvl="1" indent="0" algn="r" rtl="1">
              <a:buNone/>
            </a:pPr>
            <a:endParaRPr lang="fa-IR" dirty="0">
              <a:latin typeface="Arial" panose="020B0604020202020204" pitchFamily="34" charset="0"/>
              <a:cs typeface="Arial" panose="020B0604020202020204" pitchFamily="34" charset="0"/>
            </a:endParaRPr>
          </a:p>
          <a:p>
            <a:pPr marL="457200" lvl="1" indent="0" algn="r" rtl="1">
              <a:buNone/>
            </a:pPr>
            <a:r>
              <a:rPr lang="fa-IR" sz="2600" dirty="0">
                <a:latin typeface="Arial" panose="020B0604020202020204" pitchFamily="34" charset="0"/>
                <a:cs typeface="Arial" panose="020B0604020202020204" pitchFamily="34" charset="0"/>
              </a:rPr>
              <a:t>3)مرحله زمانی حین و یا دقیقا پس از بستن زخم بیمار تا خروج از اتاق عمل ،که خروج بیمار </a:t>
            </a:r>
            <a:r>
              <a:rPr lang="en-US" sz="2600" b="1" dirty="0">
                <a:latin typeface="Arial" panose="020B0604020202020204" pitchFamily="34" charset="0"/>
                <a:cs typeface="Arial" panose="020B0604020202020204" pitchFamily="34" charset="0"/>
              </a:rPr>
              <a:t>Sign out</a:t>
            </a:r>
            <a:r>
              <a:rPr lang="fa-IR" sz="2600" b="1" dirty="0">
                <a:latin typeface="Arial" panose="020B0604020202020204" pitchFamily="34" charset="0"/>
                <a:cs typeface="Arial" panose="020B0604020202020204" pitchFamily="34" charset="0"/>
              </a:rPr>
              <a:t> </a:t>
            </a:r>
            <a:r>
              <a:rPr lang="fa-IR" sz="2600" dirty="0">
                <a:latin typeface="Arial" panose="020B0604020202020204" pitchFamily="34" charset="0"/>
                <a:cs typeface="Arial" panose="020B0604020202020204" pitchFamily="34" charset="0"/>
              </a:rPr>
              <a:t>نامیده میشود.</a:t>
            </a:r>
            <a:endParaRPr lang="en-US" sz="2600" dirty="0">
              <a:latin typeface="Arial" panose="020B0604020202020204" pitchFamily="34" charset="0"/>
              <a:cs typeface="Arial" panose="020B0604020202020204" pitchFamily="34" charset="0"/>
            </a:endParaRPr>
          </a:p>
          <a:p>
            <a:pPr marL="457200" lvl="1" indent="0" algn="r" rtl="1">
              <a:buNone/>
            </a:pPr>
            <a:endParaRPr lang="en-US" dirty="0">
              <a:latin typeface="Arial" panose="020B0604020202020204" pitchFamily="34" charset="0"/>
              <a:cs typeface="Arial" panose="020B0604020202020204" pitchFamily="34" charset="0"/>
            </a:endParaRPr>
          </a:p>
          <a:p>
            <a:pPr marL="0" indent="0" algn="l">
              <a:buNone/>
            </a:pPr>
            <a:r>
              <a:rPr lang="en-US" dirty="0">
                <a:latin typeface="Arial" panose="020B0604020202020204" pitchFamily="34" charset="0"/>
                <a:cs typeface="Arial" panose="020B0604020202020204" pitchFamily="34" charset="0"/>
              </a:rPr>
              <a:t>Before patient leaves operating room</a:t>
            </a:r>
          </a:p>
        </p:txBody>
      </p:sp>
    </p:spTree>
    <p:extLst>
      <p:ext uri="{BB962C8B-B14F-4D97-AF65-F5344CB8AC3E}">
        <p14:creationId xmlns:p14="http://schemas.microsoft.com/office/powerpoint/2010/main" val="17979352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716867" y="1330325"/>
            <a:ext cx="4288446" cy="1582208"/>
          </a:xfrm>
        </p:spPr>
        <p:txBody>
          <a:bodyPr>
            <a:normAutofit fontScale="90000"/>
          </a:bodyPr>
          <a:lstStyle/>
          <a:p>
            <a:pPr marL="571500" indent="-571500" algn="ctr" rtl="1">
              <a:buFont typeface="Arial" panose="020B0604020202020204" pitchFamily="34" charset="0"/>
              <a:buChar char="•"/>
            </a:pPr>
            <a:r>
              <a:rPr lang="fa-IR" dirty="0">
                <a:solidFill>
                  <a:srgbClr val="FF0000"/>
                </a:solidFill>
              </a:rPr>
              <a:t>اقدامات قبل از بیهوشی</a:t>
            </a:r>
            <a:r>
              <a:rPr lang="en-US" dirty="0">
                <a:solidFill>
                  <a:srgbClr val="FF0000"/>
                </a:solidFill>
              </a:rPr>
              <a:t> </a:t>
            </a:r>
            <a:br>
              <a:rPr lang="en-US" dirty="0">
                <a:solidFill>
                  <a:srgbClr val="FF0000"/>
                </a:solidFill>
              </a:rPr>
            </a:br>
            <a:r>
              <a:rPr lang="en-US" dirty="0">
                <a:solidFill>
                  <a:srgbClr val="FF0000"/>
                </a:solidFill>
              </a:rPr>
              <a:t>Sign in</a:t>
            </a:r>
            <a:br>
              <a:rPr lang="fa-IR" dirty="0"/>
            </a:br>
            <a:endParaRPr lang="en-US" dirty="0"/>
          </a:p>
        </p:txBody>
      </p:sp>
      <p:sp>
        <p:nvSpPr>
          <p:cNvPr id="3" name="Content Placeholder 2"/>
          <p:cNvSpPr>
            <a:spLocks noGrp="1"/>
          </p:cNvSpPr>
          <p:nvPr>
            <p:ph idx="1"/>
          </p:nvPr>
        </p:nvSpPr>
        <p:spPr>
          <a:xfrm>
            <a:off x="1794933" y="2522143"/>
            <a:ext cx="8229600" cy="4979324"/>
          </a:xfrm>
        </p:spPr>
        <p:txBody>
          <a:bodyPr>
            <a:noAutofit/>
          </a:bodyPr>
          <a:lstStyle/>
          <a:p>
            <a:pPr marL="0" indent="0" algn="just" rtl="1">
              <a:buNone/>
            </a:pPr>
            <a:r>
              <a:rPr lang="fa-IR" dirty="0">
                <a:latin typeface="Arial" panose="020B0604020202020204" pitchFamily="34" charset="0"/>
                <a:cs typeface="Arial" panose="020B0604020202020204" pitchFamily="34" charset="0"/>
              </a:rPr>
              <a:t>1)نام و نام خانوادگی بیمار مطرح شود</a:t>
            </a:r>
            <a:endParaRPr lang="en-US" dirty="0">
              <a:latin typeface="Arial" panose="020B0604020202020204" pitchFamily="34" charset="0"/>
              <a:cs typeface="Arial" panose="020B0604020202020204" pitchFamily="34" charset="0"/>
            </a:endParaRPr>
          </a:p>
          <a:p>
            <a:pPr marL="0" indent="0" rtl="1">
              <a:buNone/>
            </a:pPr>
            <a:r>
              <a:rPr lang="en-US" dirty="0"/>
              <a:t> Has </a:t>
            </a:r>
            <a:r>
              <a:rPr lang="en-US" dirty="0">
                <a:latin typeface="Arial" panose="020B0604020202020204" pitchFamily="34" charset="0"/>
                <a:cs typeface="Arial" panose="020B0604020202020204" pitchFamily="34" charset="0"/>
              </a:rPr>
              <a:t>Patient confirmed  identity?</a:t>
            </a:r>
            <a:endParaRPr lang="fa-IR" dirty="0">
              <a:latin typeface="Arial" panose="020B0604020202020204" pitchFamily="34" charset="0"/>
              <a:cs typeface="Arial" panose="020B0604020202020204" pitchFamily="34" charset="0"/>
            </a:endParaRPr>
          </a:p>
          <a:p>
            <a:pPr marL="0" indent="0" algn="just" rtl="1">
              <a:buNone/>
            </a:pPr>
            <a:r>
              <a:rPr lang="fa-IR" dirty="0">
                <a:latin typeface="Arial" panose="020B0604020202020204" pitchFamily="34" charset="0"/>
                <a:cs typeface="Arial" panose="020B0604020202020204" pitchFamily="34" charset="0"/>
              </a:rPr>
              <a:t>2)آیا بیمار اجازه معاینه واژینال می دهد؟</a:t>
            </a:r>
            <a:r>
              <a:rPr lang="en-US" dirty="0">
                <a:latin typeface="Arial" panose="020B0604020202020204" pitchFamily="34" charset="0"/>
                <a:cs typeface="Arial" panose="020B0604020202020204" pitchFamily="34" charset="0"/>
              </a:rPr>
              <a:t> </a:t>
            </a:r>
          </a:p>
          <a:p>
            <a:pPr marL="0" indent="0" rtl="1">
              <a:buNone/>
            </a:pPr>
            <a:r>
              <a:rPr lang="en-US" dirty="0">
                <a:latin typeface="Arial" panose="020B0604020202020204" pitchFamily="34" charset="0"/>
                <a:cs typeface="Arial" panose="020B0604020202020204" pitchFamily="34" charset="0"/>
              </a:rPr>
              <a:t>Does the patient consent for vaginal examination? </a:t>
            </a:r>
          </a:p>
          <a:p>
            <a:pPr marL="0" indent="0" algn="just" rtl="1">
              <a:buNone/>
            </a:pPr>
            <a:r>
              <a:rPr lang="fa-IR" dirty="0">
                <a:latin typeface="Arial" panose="020B0604020202020204" pitchFamily="34" charset="0"/>
                <a:cs typeface="Arial" panose="020B0604020202020204" pitchFamily="34" charset="0"/>
              </a:rPr>
              <a:t>3)بیمار قبلا جراحی شده است برش ... روی شکم بیمار وجود دارد</a:t>
            </a:r>
            <a:endParaRPr lang="en-US" dirty="0">
              <a:latin typeface="Arial" panose="020B0604020202020204" pitchFamily="34" charset="0"/>
              <a:cs typeface="Arial" panose="020B0604020202020204" pitchFamily="34" charset="0"/>
            </a:endParaRPr>
          </a:p>
          <a:p>
            <a:pPr marL="0" indent="0" rtl="1">
              <a:buNone/>
            </a:pPr>
            <a:r>
              <a:rPr lang="en-US" dirty="0">
                <a:latin typeface="Arial" panose="020B0604020202020204" pitchFamily="34" charset="0"/>
                <a:cs typeface="Arial" panose="020B0604020202020204" pitchFamily="34" charset="0"/>
              </a:rPr>
              <a:t>Did Patient have surgery previously on her abdomen &amp; if yes what type of incision has been made?</a:t>
            </a:r>
          </a:p>
          <a:p>
            <a:pPr marL="0" indent="0" algn="just" rtl="1">
              <a:buNone/>
            </a:pPr>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21753088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26000" y="823277"/>
            <a:ext cx="6493933" cy="1325563"/>
          </a:xfrm>
        </p:spPr>
        <p:txBody>
          <a:bodyPr/>
          <a:lstStyle/>
          <a:p>
            <a:r>
              <a:rPr lang="en-US" dirty="0">
                <a:solidFill>
                  <a:srgbClr val="FF0000"/>
                </a:solidFill>
              </a:rPr>
              <a:t>Sign in</a:t>
            </a:r>
          </a:p>
        </p:txBody>
      </p:sp>
      <p:sp>
        <p:nvSpPr>
          <p:cNvPr id="3" name="Content Placeholder 2"/>
          <p:cNvSpPr>
            <a:spLocks noGrp="1"/>
          </p:cNvSpPr>
          <p:nvPr>
            <p:ph idx="1"/>
          </p:nvPr>
        </p:nvSpPr>
        <p:spPr>
          <a:xfrm>
            <a:off x="1734589" y="2148840"/>
            <a:ext cx="8229600" cy="4709160"/>
          </a:xfrm>
        </p:spPr>
        <p:txBody>
          <a:bodyPr>
            <a:normAutofit fontScale="92500"/>
          </a:bodyPr>
          <a:lstStyle/>
          <a:p>
            <a:pPr marL="0" indent="0" algn="just" rtl="1">
              <a:buNone/>
            </a:pPr>
            <a:r>
              <a:rPr lang="fa-IR" dirty="0">
                <a:latin typeface="Arial" panose="020B0604020202020204" pitchFamily="34" charset="0"/>
                <a:cs typeface="Arial" panose="020B0604020202020204" pitchFamily="34" charset="0"/>
              </a:rPr>
              <a:t>4)آیا بیمار رضایت رزکسیون روده یا لاپاراتومی احتمالی را داده است</a:t>
            </a:r>
            <a:endParaRPr lang="en-US" dirty="0">
              <a:latin typeface="Arial" panose="020B0604020202020204" pitchFamily="34" charset="0"/>
              <a:cs typeface="Arial" panose="020B0604020202020204" pitchFamily="34" charset="0"/>
            </a:endParaRPr>
          </a:p>
          <a:p>
            <a:pPr marL="0" indent="0">
              <a:buNone/>
            </a:pPr>
            <a:r>
              <a:rPr lang="en-US" dirty="0">
                <a:latin typeface="Arial" panose="020B0604020202020204" pitchFamily="34" charset="0"/>
                <a:cs typeface="Arial" panose="020B0604020202020204" pitchFamily="34" charset="0"/>
              </a:rPr>
              <a:t>Does the patient consent the bowel resection or </a:t>
            </a:r>
            <a:r>
              <a:rPr lang="en-US" dirty="0" err="1">
                <a:latin typeface="Arial" panose="020B0604020202020204" pitchFamily="34" charset="0"/>
                <a:cs typeface="Arial" panose="020B0604020202020204" pitchFamily="34" charset="0"/>
              </a:rPr>
              <a:t>laparotomy</a:t>
            </a:r>
            <a:r>
              <a:rPr lang="en-US" dirty="0">
                <a:latin typeface="Arial" panose="020B0604020202020204" pitchFamily="34" charset="0"/>
                <a:cs typeface="Arial" panose="020B0604020202020204" pitchFamily="34" charset="0"/>
              </a:rPr>
              <a:t>?</a:t>
            </a:r>
          </a:p>
          <a:p>
            <a:pPr marL="0" indent="0" algn="just" rtl="1">
              <a:buNone/>
            </a:pPr>
            <a:endParaRPr lang="fa-IR" dirty="0">
              <a:latin typeface="Arial" panose="020B0604020202020204" pitchFamily="34" charset="0"/>
              <a:cs typeface="Arial" panose="020B0604020202020204" pitchFamily="34" charset="0"/>
            </a:endParaRPr>
          </a:p>
          <a:p>
            <a:pPr marL="0" indent="0" algn="just" rtl="1">
              <a:buNone/>
            </a:pPr>
            <a:r>
              <a:rPr lang="fa-IR" dirty="0">
                <a:latin typeface="Arial" panose="020B0604020202020204" pitchFamily="34" charset="0"/>
                <a:cs typeface="Arial" panose="020B0604020202020204" pitchFamily="34" charset="0"/>
              </a:rPr>
              <a:t>5)آیا رضایت برداشتن لوله های رحمی را دارد؟</a:t>
            </a:r>
            <a:endParaRPr lang="en-US" dirty="0">
              <a:latin typeface="Arial" panose="020B0604020202020204" pitchFamily="34" charset="0"/>
              <a:cs typeface="Arial" panose="020B0604020202020204" pitchFamily="34" charset="0"/>
            </a:endParaRPr>
          </a:p>
          <a:p>
            <a:pPr marL="0" indent="0" rtl="1">
              <a:buNone/>
            </a:pPr>
            <a:r>
              <a:rPr lang="en-US" dirty="0">
                <a:latin typeface="Arial" panose="020B0604020202020204" pitchFamily="34" charset="0"/>
                <a:cs typeface="Arial" panose="020B0604020202020204" pitchFamily="34" charset="0"/>
              </a:rPr>
              <a:t>Does the patient consent salpingectomy?</a:t>
            </a:r>
          </a:p>
          <a:p>
            <a:pPr marL="0" indent="0" algn="just" rtl="1">
              <a:buNone/>
            </a:pPr>
            <a:endParaRPr lang="fa-IR" dirty="0">
              <a:latin typeface="Arial" panose="020B0604020202020204" pitchFamily="34" charset="0"/>
              <a:cs typeface="Arial" panose="020B0604020202020204" pitchFamily="34" charset="0"/>
            </a:endParaRPr>
          </a:p>
          <a:p>
            <a:pPr marL="0" indent="0" algn="just" rtl="1">
              <a:buNone/>
            </a:pPr>
            <a:r>
              <a:rPr lang="fa-IR" dirty="0">
                <a:latin typeface="Arial" panose="020B0604020202020204" pitchFamily="34" charset="0"/>
                <a:cs typeface="Arial" panose="020B0604020202020204" pitchFamily="34" charset="0"/>
              </a:rPr>
              <a:t>6)داروها وماشین بیهوشی چک شده است.</a:t>
            </a:r>
            <a:endParaRPr lang="en-US" dirty="0">
              <a:latin typeface="Arial" panose="020B0604020202020204" pitchFamily="34" charset="0"/>
              <a:cs typeface="Arial" panose="020B0604020202020204" pitchFamily="34" charset="0"/>
            </a:endParaRPr>
          </a:p>
          <a:p>
            <a:pPr marL="0" indent="0" rtl="1">
              <a:buNone/>
            </a:pPr>
            <a:r>
              <a:rPr lang="en-US" dirty="0">
                <a:latin typeface="Arial" panose="020B0604020202020204" pitchFamily="34" charset="0"/>
                <a:cs typeface="Arial" panose="020B0604020202020204" pitchFamily="34" charset="0"/>
              </a:rPr>
              <a:t>Were the anesthesia machine and medication check out?</a:t>
            </a:r>
          </a:p>
          <a:p>
            <a:pPr marL="0" indent="0">
              <a:buNone/>
            </a:pPr>
            <a:endParaRPr lang="en-US" dirty="0"/>
          </a:p>
        </p:txBody>
      </p:sp>
    </p:spTree>
    <p:extLst>
      <p:ext uri="{BB962C8B-B14F-4D97-AF65-F5344CB8AC3E}">
        <p14:creationId xmlns:p14="http://schemas.microsoft.com/office/powerpoint/2010/main" val="283346799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05438" y="940637"/>
            <a:ext cx="10515600" cy="1325563"/>
          </a:xfrm>
        </p:spPr>
        <p:txBody>
          <a:bodyPr/>
          <a:lstStyle/>
          <a:p>
            <a:pPr algn="ctr"/>
            <a:r>
              <a:rPr lang="en-US" dirty="0">
                <a:solidFill>
                  <a:srgbClr val="FF0000"/>
                </a:solidFill>
              </a:rPr>
              <a:t>Sign in</a:t>
            </a:r>
          </a:p>
        </p:txBody>
      </p:sp>
      <p:sp>
        <p:nvSpPr>
          <p:cNvPr id="3" name="Content Placeholder 2"/>
          <p:cNvSpPr>
            <a:spLocks noGrp="1"/>
          </p:cNvSpPr>
          <p:nvPr>
            <p:ph idx="1"/>
          </p:nvPr>
        </p:nvSpPr>
        <p:spPr>
          <a:xfrm>
            <a:off x="1105438" y="2266200"/>
            <a:ext cx="10515600" cy="4591800"/>
          </a:xfrm>
        </p:spPr>
        <p:txBody>
          <a:bodyPr>
            <a:normAutofit/>
          </a:bodyPr>
          <a:lstStyle/>
          <a:p>
            <a:pPr marL="0" indent="0" algn="r" rtl="1">
              <a:buNone/>
            </a:pPr>
            <a:r>
              <a:rPr lang="en-US" dirty="0">
                <a:latin typeface="Arial" panose="020B0604020202020204" pitchFamily="34" charset="0"/>
                <a:cs typeface="Arial" panose="020B0604020202020204" pitchFamily="34" charset="0"/>
              </a:rPr>
              <a:t>. 7</a:t>
            </a:r>
            <a:r>
              <a:rPr lang="fa-IR" dirty="0">
                <a:latin typeface="Arial" panose="020B0604020202020204" pitchFamily="34" charset="0"/>
                <a:cs typeface="Arial" panose="020B0604020202020204" pitchFamily="34" charset="0"/>
              </a:rPr>
              <a:t>)پالس اکسی متری به بیمار متصل شده است</a:t>
            </a:r>
            <a:endParaRPr lang="en-US" dirty="0">
              <a:latin typeface="Arial" panose="020B0604020202020204" pitchFamily="34" charset="0"/>
              <a:cs typeface="Arial" panose="020B0604020202020204" pitchFamily="34" charset="0"/>
            </a:endParaRPr>
          </a:p>
          <a:p>
            <a:pPr marL="0" indent="0" rtl="1">
              <a:buNone/>
            </a:pPr>
            <a:r>
              <a:rPr lang="en-US" dirty="0">
                <a:latin typeface="Arial" panose="020B0604020202020204" pitchFamily="34" charset="0"/>
                <a:cs typeface="Arial" panose="020B0604020202020204" pitchFamily="34" charset="0"/>
              </a:rPr>
              <a:t>Was Pulse oximeter connect on the patient? </a:t>
            </a:r>
          </a:p>
          <a:p>
            <a:pPr marL="0" indent="0" algn="r" rtl="1">
              <a:buNone/>
            </a:pPr>
            <a:r>
              <a:rPr lang="en-US" dirty="0"/>
              <a:t>8</a:t>
            </a:r>
            <a:r>
              <a:rPr lang="fa-IR" dirty="0"/>
              <a:t>)آیامعاینه فک و صورت و شرح حال بیمار امکان مشکل بیهوشی را مطرح می کند؟</a:t>
            </a:r>
          </a:p>
          <a:p>
            <a:pPr marL="0" indent="0" rtl="1">
              <a:buNone/>
            </a:pPr>
            <a:r>
              <a:rPr lang="en-US" dirty="0">
                <a:latin typeface="Arial" panose="020B0604020202020204" pitchFamily="34" charset="0"/>
                <a:cs typeface="Arial" panose="020B0604020202020204" pitchFamily="34" charset="0"/>
              </a:rPr>
              <a:t>Do airway &amp; history propose the risk?</a:t>
            </a:r>
          </a:p>
          <a:p>
            <a:pPr marL="0" indent="0" algn="r" rtl="1">
              <a:buNone/>
            </a:pPr>
            <a:r>
              <a:rPr lang="en-US" dirty="0"/>
              <a:t>9</a:t>
            </a:r>
            <a:r>
              <a:rPr lang="fa-IR" dirty="0"/>
              <a:t>)آیا بیمار پیس میکر،پروتز فلزی ،دندان مصنوعی و ناخن مصنوعی دارد؟</a:t>
            </a:r>
          </a:p>
          <a:p>
            <a:pPr marL="0" indent="0" rtl="1">
              <a:buNone/>
            </a:pPr>
            <a:r>
              <a:rPr lang="en-US" dirty="0">
                <a:latin typeface="Arial" panose="020B0604020202020204" pitchFamily="34" charset="0"/>
                <a:cs typeface="Arial" panose="020B0604020202020204" pitchFamily="34" charset="0"/>
              </a:rPr>
              <a:t>Has patient got pacemaker, metal prosthesis and dentures as well as nail polish?</a:t>
            </a:r>
          </a:p>
        </p:txBody>
      </p:sp>
    </p:spTree>
    <p:extLst>
      <p:ext uri="{BB962C8B-B14F-4D97-AF65-F5344CB8AC3E}">
        <p14:creationId xmlns:p14="http://schemas.microsoft.com/office/powerpoint/2010/main" val="31793520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11680" y="1413856"/>
            <a:ext cx="7513320" cy="1325563"/>
          </a:xfrm>
        </p:spPr>
        <p:txBody>
          <a:bodyPr>
            <a:normAutofit fontScale="90000"/>
          </a:bodyPr>
          <a:lstStyle/>
          <a:p>
            <a:pPr algn="ctr"/>
            <a:r>
              <a:rPr lang="fa-IR" dirty="0">
                <a:solidFill>
                  <a:srgbClr val="FF0000"/>
                </a:solidFill>
              </a:rPr>
              <a:t>اقدامات قبل از بیهوشی و جراحی </a:t>
            </a:r>
            <a:br>
              <a:rPr lang="en-US" dirty="0">
                <a:solidFill>
                  <a:srgbClr val="FF0000"/>
                </a:solidFill>
              </a:rPr>
            </a:br>
            <a:r>
              <a:rPr lang="en-US" dirty="0">
                <a:solidFill>
                  <a:srgbClr val="FF0000"/>
                </a:solidFill>
              </a:rPr>
              <a:t>Sign in</a:t>
            </a:r>
            <a:br>
              <a:rPr lang="fa-IR" dirty="0"/>
            </a:br>
            <a:endParaRPr lang="en-US" dirty="0"/>
          </a:p>
        </p:txBody>
      </p:sp>
      <p:sp>
        <p:nvSpPr>
          <p:cNvPr id="3" name="Content Placeholder 2"/>
          <p:cNvSpPr>
            <a:spLocks noGrp="1"/>
          </p:cNvSpPr>
          <p:nvPr>
            <p:ph idx="1"/>
          </p:nvPr>
        </p:nvSpPr>
        <p:spPr>
          <a:xfrm>
            <a:off x="838200" y="2506662"/>
            <a:ext cx="10515600" cy="4351338"/>
          </a:xfrm>
        </p:spPr>
        <p:txBody>
          <a:bodyPr>
            <a:normAutofit fontScale="77500" lnSpcReduction="20000"/>
          </a:bodyPr>
          <a:lstStyle/>
          <a:p>
            <a:pPr marL="0" indent="0" algn="just" rtl="1">
              <a:buNone/>
            </a:pPr>
            <a:r>
              <a:rPr lang="en-US" dirty="0">
                <a:latin typeface="Arial" panose="020B0604020202020204" pitchFamily="34" charset="0"/>
                <a:cs typeface="Arial" panose="020B0604020202020204" pitchFamily="34" charset="0"/>
              </a:rPr>
              <a:t>0</a:t>
            </a:r>
            <a:r>
              <a:rPr lang="fa-IR" dirty="0">
                <a:latin typeface="Arial" panose="020B0604020202020204" pitchFamily="34" charset="0"/>
                <a:cs typeface="Arial" panose="020B0604020202020204" pitchFamily="34" charset="0"/>
              </a:rPr>
              <a:t>1)</a:t>
            </a:r>
            <a:r>
              <a:rPr lang="en-US" dirty="0">
                <a:latin typeface="Arial" panose="020B0604020202020204" pitchFamily="34" charset="0"/>
                <a:cs typeface="Arial" panose="020B0604020202020204" pitchFamily="34" charset="0"/>
              </a:rPr>
              <a:t>BHCG</a:t>
            </a:r>
            <a:r>
              <a:rPr lang="fa-IR" dirty="0">
                <a:latin typeface="Arial" panose="020B0604020202020204" pitchFamily="34" charset="0"/>
                <a:cs typeface="Arial" panose="020B0604020202020204" pitchFamily="34" charset="0"/>
              </a:rPr>
              <a:t>بیمار منفی است.</a:t>
            </a:r>
            <a:endParaRPr lang="en-US" dirty="0">
              <a:latin typeface="Arial" panose="020B0604020202020204" pitchFamily="34" charset="0"/>
              <a:cs typeface="Arial" panose="020B0604020202020204" pitchFamily="34" charset="0"/>
            </a:endParaRPr>
          </a:p>
          <a:p>
            <a:pPr marL="0" indent="0" rtl="1">
              <a:buNone/>
            </a:pPr>
            <a:r>
              <a:rPr lang="en-US" dirty="0">
                <a:latin typeface="Arial" panose="020B0604020202020204" pitchFamily="34" charset="0"/>
                <a:cs typeface="Arial" panose="020B0604020202020204" pitchFamily="34" charset="0"/>
              </a:rPr>
              <a:t>Negative BHCG</a:t>
            </a:r>
          </a:p>
          <a:p>
            <a:pPr marL="0" indent="0" algn="just" rtl="1">
              <a:buNone/>
            </a:pPr>
            <a:endParaRPr lang="fa-IR" dirty="0">
              <a:latin typeface="Arial" panose="020B0604020202020204" pitchFamily="34" charset="0"/>
              <a:cs typeface="Arial" panose="020B0604020202020204" pitchFamily="34" charset="0"/>
            </a:endParaRPr>
          </a:p>
          <a:p>
            <a:pPr marL="0" indent="0" algn="just" rtl="1">
              <a:buNone/>
            </a:pPr>
            <a:r>
              <a:rPr lang="en-US" dirty="0" err="1">
                <a:latin typeface="Arial" panose="020B0604020202020204" pitchFamily="34" charset="0"/>
                <a:cs typeface="Arial" panose="020B0604020202020204" pitchFamily="34" charset="0"/>
              </a:rPr>
              <a:t>Check,CBC,PLT,CROSS</a:t>
            </a:r>
            <a:r>
              <a:rPr lang="en-US" dirty="0">
                <a:latin typeface="Arial" panose="020B0604020202020204" pitchFamily="34" charset="0"/>
                <a:cs typeface="Arial" panose="020B0604020202020204" pitchFamily="34" charset="0"/>
              </a:rPr>
              <a:t> -MATCH,PCR,HBS,HCV,HIV(11</a:t>
            </a:r>
          </a:p>
          <a:p>
            <a:pPr marL="0" indent="0" algn="just" rtl="1">
              <a:buNone/>
            </a:pPr>
            <a:endParaRPr lang="fa-IR" dirty="0">
              <a:latin typeface="Arial" panose="020B0604020202020204" pitchFamily="34" charset="0"/>
              <a:cs typeface="Arial" panose="020B0604020202020204" pitchFamily="34" charset="0"/>
            </a:endParaRPr>
          </a:p>
          <a:p>
            <a:pPr marL="0" indent="0" algn="just" rtl="1">
              <a:buNone/>
            </a:pPr>
            <a:r>
              <a:rPr lang="en-US" dirty="0">
                <a:latin typeface="Arial" panose="020B0604020202020204" pitchFamily="34" charset="0"/>
                <a:cs typeface="Arial" panose="020B0604020202020204" pitchFamily="34" charset="0"/>
              </a:rPr>
              <a:t>12</a:t>
            </a:r>
            <a:r>
              <a:rPr lang="fa-IR" dirty="0">
                <a:latin typeface="Arial" panose="020B0604020202020204" pitchFamily="34" charset="0"/>
                <a:cs typeface="Arial" panose="020B0604020202020204" pitchFamily="34" charset="0"/>
              </a:rPr>
              <a:t>)آنتی بیوتیک پروفیلاکسی تا یکساعت قبل از عمل دریافت کرده است.</a:t>
            </a:r>
            <a:endParaRPr lang="en-US" dirty="0">
              <a:latin typeface="Arial" panose="020B0604020202020204" pitchFamily="34" charset="0"/>
              <a:cs typeface="Arial" panose="020B0604020202020204" pitchFamily="34" charset="0"/>
            </a:endParaRPr>
          </a:p>
          <a:p>
            <a:pPr marL="0" indent="0" algn="just" rtl="1">
              <a:buNone/>
            </a:pPr>
            <a:endParaRPr lang="en-US" dirty="0">
              <a:latin typeface="Arial" panose="020B0604020202020204" pitchFamily="34" charset="0"/>
              <a:cs typeface="Arial" panose="020B0604020202020204" pitchFamily="34" charset="0"/>
            </a:endParaRPr>
          </a:p>
          <a:p>
            <a:pPr marL="0" indent="0" rtl="1">
              <a:buNone/>
            </a:pPr>
            <a:r>
              <a:rPr lang="en-US" dirty="0">
                <a:latin typeface="Arial" panose="020B0604020202020204" pitchFamily="34" charset="0"/>
                <a:cs typeface="Arial" panose="020B0604020202020204" pitchFamily="34" charset="0"/>
              </a:rPr>
              <a:t>Has antibiotic prophylaxis been given within the last 60 minutes?</a:t>
            </a:r>
            <a:endParaRPr lang="fa-IR" dirty="0">
              <a:latin typeface="Arial" panose="020B0604020202020204" pitchFamily="34" charset="0"/>
              <a:cs typeface="Arial" panose="020B0604020202020204" pitchFamily="34" charset="0"/>
            </a:endParaRPr>
          </a:p>
          <a:p>
            <a:pPr marL="0" indent="0" algn="just" rtl="1">
              <a:buNone/>
            </a:pPr>
            <a:r>
              <a:rPr lang="en-US" dirty="0">
                <a:latin typeface="Arial" panose="020B0604020202020204" pitchFamily="34" charset="0"/>
                <a:cs typeface="Arial" panose="020B0604020202020204" pitchFamily="34" charset="0"/>
              </a:rPr>
              <a:t>13</a:t>
            </a:r>
            <a:r>
              <a:rPr lang="fa-IR" dirty="0">
                <a:latin typeface="Arial" panose="020B0604020202020204" pitchFamily="34" charset="0"/>
                <a:cs typeface="Arial" panose="020B0604020202020204" pitchFamily="34" charset="0"/>
              </a:rPr>
              <a:t>)جوراب واریس پوشانده شده است.</a:t>
            </a:r>
          </a:p>
          <a:p>
            <a:pPr marL="0" indent="0" rtl="1">
              <a:buNone/>
            </a:pPr>
            <a:r>
              <a:rPr lang="en-US" dirty="0">
                <a:latin typeface="Arial" panose="020B0604020202020204" pitchFamily="34" charset="0"/>
                <a:cs typeface="Arial" panose="020B0604020202020204" pitchFamily="34" charset="0"/>
              </a:rPr>
              <a:t>Checking out patient in the view of wearing </a:t>
            </a:r>
            <a:r>
              <a:rPr lang="en-US" dirty="0" err="1">
                <a:latin typeface="Arial" panose="020B0604020202020204" pitchFamily="34" charset="0"/>
                <a:cs typeface="Arial" panose="020B0604020202020204" pitchFamily="34" charset="0"/>
              </a:rPr>
              <a:t>Varis</a:t>
            </a:r>
            <a:r>
              <a:rPr lang="en-US" dirty="0">
                <a:latin typeface="Arial" panose="020B0604020202020204" pitchFamily="34" charset="0"/>
                <a:cs typeface="Arial" panose="020B0604020202020204" pitchFamily="34" charset="0"/>
              </a:rPr>
              <a:t> socks</a:t>
            </a:r>
            <a:endParaRPr lang="fa-IR" dirty="0">
              <a:latin typeface="Arial" panose="020B0604020202020204" pitchFamily="34" charset="0"/>
              <a:cs typeface="Arial" panose="020B0604020202020204" pitchFamily="34" charset="0"/>
            </a:endParaRPr>
          </a:p>
          <a:p>
            <a:pPr marL="0" indent="0" algn="just" rtl="1">
              <a:buNone/>
            </a:pPr>
            <a:r>
              <a:rPr lang="en-US" dirty="0">
                <a:latin typeface="Arial" panose="020B0604020202020204" pitchFamily="34" charset="0"/>
                <a:cs typeface="Arial" panose="020B0604020202020204" pitchFamily="34" charset="0"/>
              </a:rPr>
              <a:t>14</a:t>
            </a:r>
            <a:r>
              <a:rPr lang="fa-IR" dirty="0">
                <a:latin typeface="Arial" panose="020B0604020202020204" pitchFamily="34" charset="0"/>
                <a:cs typeface="Arial" panose="020B0604020202020204" pitchFamily="34" charset="0"/>
              </a:rPr>
              <a:t>)اسامی تیم داخل اتاق یادداشت شود</a:t>
            </a:r>
            <a:endParaRPr lang="en-US" dirty="0">
              <a:latin typeface="Arial" panose="020B0604020202020204" pitchFamily="34" charset="0"/>
              <a:cs typeface="Arial" panose="020B0604020202020204" pitchFamily="34" charset="0"/>
            </a:endParaRPr>
          </a:p>
          <a:p>
            <a:pPr marL="0" indent="0" rtl="1">
              <a:buNone/>
            </a:pPr>
            <a:r>
              <a:rPr lang="en-US" dirty="0">
                <a:latin typeface="Arial" panose="020B0604020202020204" pitchFamily="34" charset="0"/>
                <a:cs typeface="Arial" panose="020B0604020202020204" pitchFamily="34" charset="0"/>
              </a:rPr>
              <a:t>Writing down all team members IDs.</a:t>
            </a:r>
          </a:p>
        </p:txBody>
      </p:sp>
    </p:spTree>
    <p:extLst>
      <p:ext uri="{BB962C8B-B14F-4D97-AF65-F5344CB8AC3E}">
        <p14:creationId xmlns:p14="http://schemas.microsoft.com/office/powerpoint/2010/main" val="230521032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42534" y="1512359"/>
            <a:ext cx="8229600" cy="1143000"/>
          </a:xfrm>
        </p:spPr>
        <p:txBody>
          <a:bodyPr>
            <a:normAutofit fontScale="90000"/>
          </a:bodyPr>
          <a:lstStyle/>
          <a:p>
            <a:pPr algn="ctr"/>
            <a:r>
              <a:rPr lang="fa-IR" dirty="0">
                <a:solidFill>
                  <a:srgbClr val="FF0000"/>
                </a:solidFill>
              </a:rPr>
              <a:t>اقدامات قبل از برش پوست بیمار</a:t>
            </a:r>
            <a:br>
              <a:rPr lang="en-US" dirty="0">
                <a:solidFill>
                  <a:srgbClr val="FF0000"/>
                </a:solidFill>
              </a:rPr>
            </a:br>
            <a:r>
              <a:rPr lang="en-US" dirty="0">
                <a:solidFill>
                  <a:srgbClr val="FF0000"/>
                </a:solidFill>
              </a:rPr>
              <a:t>Time out </a:t>
            </a:r>
            <a:br>
              <a:rPr lang="fa-IR" dirty="0"/>
            </a:br>
            <a:endParaRPr lang="en-US" dirty="0"/>
          </a:p>
        </p:txBody>
      </p:sp>
      <p:sp>
        <p:nvSpPr>
          <p:cNvPr id="3" name="Content Placeholder 2"/>
          <p:cNvSpPr>
            <a:spLocks noGrp="1"/>
          </p:cNvSpPr>
          <p:nvPr>
            <p:ph idx="1"/>
          </p:nvPr>
        </p:nvSpPr>
        <p:spPr>
          <a:xfrm>
            <a:off x="990600" y="2333625"/>
            <a:ext cx="10515600" cy="4351338"/>
          </a:xfrm>
        </p:spPr>
        <p:txBody>
          <a:bodyPr>
            <a:normAutofit/>
          </a:bodyPr>
          <a:lstStyle/>
          <a:p>
            <a:pPr marL="0" indent="0" algn="just" rtl="1">
              <a:buNone/>
            </a:pPr>
            <a:r>
              <a:rPr lang="fa-IR" dirty="0"/>
              <a:t>1)نام و نام خانوادگی بیمارو نوع عمل جراحی و محل برش و نحوه عمل بیمار بصورت کلامی  توسط جراح و متخصص بیهوشی و پرستار تایید میشود</a:t>
            </a:r>
          </a:p>
          <a:p>
            <a:pPr marL="0" indent="0" rtl="1">
              <a:buNone/>
            </a:pPr>
            <a:r>
              <a:rPr lang="en-US" dirty="0">
                <a:latin typeface="Arial" panose="020B0604020202020204" pitchFamily="34" charset="0"/>
                <a:cs typeface="Arial" panose="020B0604020202020204" pitchFamily="34" charset="0"/>
              </a:rPr>
              <a:t>Surgeon, anesthesiologist and nurse verbally confirm :patient ID, type of surgery, incision site , and the procedure.</a:t>
            </a:r>
          </a:p>
          <a:p>
            <a:pPr marL="0" indent="0" algn="just" rtl="1">
              <a:buNone/>
            </a:pPr>
            <a:endParaRPr lang="fa-IR" dirty="0"/>
          </a:p>
          <a:p>
            <a:pPr marL="0" indent="0" algn="just" rtl="1">
              <a:buNone/>
            </a:pPr>
            <a:r>
              <a:rPr lang="fa-IR" dirty="0"/>
              <a:t>2)کپسول </a:t>
            </a:r>
            <a:r>
              <a:rPr lang="en-US" dirty="0"/>
              <a:t>CO2</a:t>
            </a:r>
            <a:r>
              <a:rPr lang="fa-IR" dirty="0"/>
              <a:t>دقیقا چک شده است.</a:t>
            </a:r>
            <a:endParaRPr lang="en-US" dirty="0"/>
          </a:p>
          <a:p>
            <a:pPr marL="0" indent="0" rtl="1">
              <a:buNone/>
            </a:pPr>
            <a:r>
              <a:rPr lang="en-US" dirty="0">
                <a:latin typeface="Arial" panose="020B0604020202020204" pitchFamily="34" charset="0"/>
                <a:cs typeface="Arial" panose="020B0604020202020204" pitchFamily="34" charset="0"/>
              </a:rPr>
              <a:t>Checking out CO2 capsule accurately! </a:t>
            </a:r>
            <a:endParaRPr lang="fa-IR" dirty="0">
              <a:latin typeface="Arial" panose="020B0604020202020204" pitchFamily="34" charset="0"/>
              <a:cs typeface="Arial" panose="020B0604020202020204" pitchFamily="34" charset="0"/>
            </a:endParaRPr>
          </a:p>
          <a:p>
            <a:pPr marL="0" indent="0" algn="just" rtl="1">
              <a:buNone/>
            </a:pPr>
            <a:r>
              <a:rPr lang="fa-IR" dirty="0"/>
              <a:t>3)جوراب نوماتیک شروع بکار کرده است. </a:t>
            </a:r>
            <a:endParaRPr lang="en-US" dirty="0"/>
          </a:p>
          <a:p>
            <a:pPr marL="0" indent="0" rtl="1">
              <a:buNone/>
            </a:pPr>
            <a:r>
              <a:rPr lang="en-US" dirty="0">
                <a:latin typeface="Arial" panose="020B0604020202020204" pitchFamily="34" charset="0"/>
                <a:cs typeface="Arial" panose="020B0604020202020204" pitchFamily="34" charset="0"/>
              </a:rPr>
              <a:t>Did pneumatic pump (i.e., flow </a:t>
            </a:r>
            <a:r>
              <a:rPr lang="en-US" dirty="0" err="1">
                <a:latin typeface="Arial" panose="020B0604020202020204" pitchFamily="34" charset="0"/>
                <a:cs typeface="Arial" panose="020B0604020202020204" pitchFamily="34" charset="0"/>
              </a:rPr>
              <a:t>trone</a:t>
            </a:r>
            <a:r>
              <a:rPr lang="en-US" dirty="0">
                <a:latin typeface="Arial" panose="020B0604020202020204" pitchFamily="34" charset="0"/>
                <a:cs typeface="Arial" panose="020B0604020202020204" pitchFamily="34" charset="0"/>
              </a:rPr>
              <a:t> ) start?</a:t>
            </a:r>
            <a:endParaRPr lang="fa-IR"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13019171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2601" y="1143528"/>
            <a:ext cx="10515600" cy="1325563"/>
          </a:xfrm>
        </p:spPr>
        <p:txBody>
          <a:bodyPr/>
          <a:lstStyle/>
          <a:p>
            <a:pPr algn="ctr"/>
            <a:r>
              <a:rPr lang="en-US" dirty="0">
                <a:solidFill>
                  <a:srgbClr val="FF0000"/>
                </a:solidFill>
              </a:rPr>
              <a:t>Time out</a:t>
            </a:r>
          </a:p>
        </p:txBody>
      </p:sp>
      <p:sp>
        <p:nvSpPr>
          <p:cNvPr id="3" name="Content Placeholder 2"/>
          <p:cNvSpPr>
            <a:spLocks noGrp="1"/>
          </p:cNvSpPr>
          <p:nvPr>
            <p:ph idx="1"/>
          </p:nvPr>
        </p:nvSpPr>
        <p:spPr>
          <a:xfrm>
            <a:off x="838200" y="2469091"/>
            <a:ext cx="10515600" cy="4778375"/>
          </a:xfrm>
        </p:spPr>
        <p:txBody>
          <a:bodyPr>
            <a:normAutofit/>
          </a:bodyPr>
          <a:lstStyle/>
          <a:p>
            <a:pPr marL="0" indent="0" algn="just" rtl="1">
              <a:buNone/>
            </a:pPr>
            <a:r>
              <a:rPr lang="fa-IR" dirty="0">
                <a:latin typeface="Arial" panose="020B0604020202020204" pitchFamily="34" charset="0"/>
                <a:cs typeface="Arial" panose="020B0604020202020204" pitchFamily="34" charset="0"/>
              </a:rPr>
              <a:t>4)پلیت کوتر به بیمار وصل میباشد.</a:t>
            </a:r>
            <a:endParaRPr lang="en-US" dirty="0">
              <a:latin typeface="Arial" panose="020B0604020202020204" pitchFamily="34" charset="0"/>
              <a:cs typeface="Arial" panose="020B0604020202020204" pitchFamily="34" charset="0"/>
            </a:endParaRPr>
          </a:p>
          <a:p>
            <a:pPr marL="0" indent="0" algn="just">
              <a:buNone/>
            </a:pPr>
            <a:r>
              <a:rPr lang="en-US" dirty="0">
                <a:latin typeface="Arial" panose="020B0604020202020204" pitchFamily="34" charset="0"/>
                <a:cs typeface="Arial" panose="020B0604020202020204" pitchFamily="34" charset="0"/>
              </a:rPr>
              <a:t>Confirming the correct site of sticking </a:t>
            </a:r>
            <a:r>
              <a:rPr lang="en-US" dirty="0" err="1">
                <a:latin typeface="Arial" panose="020B0604020202020204" pitchFamily="34" charset="0"/>
                <a:cs typeface="Arial" panose="020B0604020202020204" pitchFamily="34" charset="0"/>
              </a:rPr>
              <a:t>cautery</a:t>
            </a:r>
            <a:r>
              <a:rPr lang="en-US" dirty="0">
                <a:latin typeface="Arial" panose="020B0604020202020204" pitchFamily="34" charset="0"/>
                <a:cs typeface="Arial" panose="020B0604020202020204" pitchFamily="34" charset="0"/>
              </a:rPr>
              <a:t> pad on patient.</a:t>
            </a:r>
          </a:p>
          <a:p>
            <a:pPr marL="0" indent="0" algn="just">
              <a:buNone/>
            </a:pPr>
            <a:endParaRPr lang="fa-IR" dirty="0">
              <a:latin typeface="Arial" panose="020B0604020202020204" pitchFamily="34" charset="0"/>
              <a:cs typeface="Arial" panose="020B0604020202020204" pitchFamily="34" charset="0"/>
            </a:endParaRPr>
          </a:p>
          <a:p>
            <a:pPr marL="0" indent="0" algn="just" rtl="1">
              <a:buNone/>
            </a:pPr>
            <a:r>
              <a:rPr lang="en-US" dirty="0">
                <a:latin typeface="Arial" panose="020B0604020202020204" pitchFamily="34" charset="0"/>
                <a:cs typeface="Arial" panose="020B0604020202020204" pitchFamily="34" charset="0"/>
              </a:rPr>
              <a:t>5</a:t>
            </a:r>
            <a:r>
              <a:rPr lang="fa-IR" dirty="0">
                <a:latin typeface="Arial" panose="020B0604020202020204" pitchFamily="34" charset="0"/>
                <a:cs typeface="Arial" panose="020B0604020202020204" pitchFamily="34" charset="0"/>
              </a:rPr>
              <a:t>)مایعات تزریق و شستشو گرم اماده شده است.</a:t>
            </a:r>
          </a:p>
          <a:p>
            <a:pPr marL="0" indent="0" algn="just">
              <a:buNone/>
            </a:pPr>
            <a:r>
              <a:rPr lang="en-US" dirty="0">
                <a:latin typeface="Arial" panose="020B0604020202020204" pitchFamily="34" charset="0"/>
                <a:cs typeface="Arial" panose="020B0604020202020204" pitchFamily="34" charset="0"/>
              </a:rPr>
              <a:t>Preparing warm Solution for IV line &amp; irrigation</a:t>
            </a:r>
          </a:p>
          <a:p>
            <a:pPr marL="0" indent="0" algn="just">
              <a:buNone/>
            </a:pPr>
            <a:endParaRPr lang="en-US" dirty="0">
              <a:latin typeface="Arial" panose="020B0604020202020204" pitchFamily="34" charset="0"/>
              <a:cs typeface="Arial" panose="020B0604020202020204" pitchFamily="34" charset="0"/>
            </a:endParaRPr>
          </a:p>
          <a:p>
            <a:pPr marL="0" indent="0" algn="just" rtl="1">
              <a:buNone/>
            </a:pPr>
            <a:r>
              <a:rPr lang="en-US" dirty="0"/>
              <a:t>6</a:t>
            </a:r>
            <a:r>
              <a:rPr lang="fa-IR" dirty="0"/>
              <a:t>)پوزیشن بیمار درست تنظیم شده است.</a:t>
            </a:r>
            <a:r>
              <a:rPr lang="en-US" dirty="0"/>
              <a:t> </a:t>
            </a:r>
            <a:endParaRPr lang="fa-IR" dirty="0"/>
          </a:p>
          <a:p>
            <a:pPr marL="0" indent="0" algn="just">
              <a:buNone/>
            </a:pPr>
            <a:r>
              <a:rPr lang="en-US" dirty="0"/>
              <a:t>Confirming the Adjust Lloyd-Davies (ALD) position.</a:t>
            </a:r>
          </a:p>
          <a:p>
            <a:pPr marL="0" indent="0" algn="just" rtl="1">
              <a:buNone/>
            </a:pPr>
            <a:endParaRPr lang="en-US" dirty="0"/>
          </a:p>
        </p:txBody>
      </p:sp>
    </p:spTree>
    <p:extLst>
      <p:ext uri="{BB962C8B-B14F-4D97-AF65-F5344CB8AC3E}">
        <p14:creationId xmlns:p14="http://schemas.microsoft.com/office/powerpoint/2010/main" val="202343390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024757" y="3344333"/>
            <a:ext cx="8229600" cy="1143000"/>
          </a:xfrm>
        </p:spPr>
        <p:txBody>
          <a:bodyPr>
            <a:noAutofit/>
          </a:bodyPr>
          <a:lstStyle/>
          <a:p>
            <a:pPr algn="l"/>
            <a:r>
              <a:rPr lang="en-US" sz="2400" dirty="0">
                <a:latin typeface="Arial" panose="020B0604020202020204" pitchFamily="34" charset="0"/>
                <a:cs typeface="Arial" panose="020B0604020202020204" pitchFamily="34" charset="0"/>
              </a:rPr>
              <a:t>Lloyd-</a:t>
            </a:r>
            <a:r>
              <a:rPr lang="en-US" sz="2400" dirty="0" err="1">
                <a:latin typeface="Arial" panose="020B0604020202020204" pitchFamily="34" charset="0"/>
                <a:cs typeface="Arial" panose="020B0604020202020204" pitchFamily="34" charset="0"/>
              </a:rPr>
              <a:t>davies</a:t>
            </a:r>
            <a:r>
              <a:rPr lang="en-US" sz="2400" dirty="0">
                <a:latin typeface="Arial" panose="020B0604020202020204" pitchFamily="34" charset="0"/>
                <a:cs typeface="Arial" panose="020B0604020202020204" pitchFamily="34" charset="0"/>
              </a:rPr>
              <a:t> position  is also known as </a:t>
            </a:r>
            <a:r>
              <a:rPr lang="en-US" sz="2400" dirty="0" err="1">
                <a:latin typeface="Arial" panose="020B0604020202020204" pitchFamily="34" charset="0"/>
                <a:cs typeface="Arial" panose="020B0604020202020204" pitchFamily="34" charset="0"/>
              </a:rPr>
              <a:t>trendelenburg</a:t>
            </a:r>
            <a:r>
              <a:rPr lang="en-US" sz="2400" dirty="0">
                <a:latin typeface="Arial" panose="020B0604020202020204" pitchFamily="34" charset="0"/>
                <a:cs typeface="Arial" panose="020B0604020202020204" pitchFamily="34" charset="0"/>
              </a:rPr>
              <a:t>  position with leg apart or (head down lithotomy).It is defined as supine position of the body with hip flexed at 15 degree as basic angle with 15-20 degree head- down .The key difference between lithotomy and Lloyd-</a:t>
            </a:r>
            <a:r>
              <a:rPr lang="en-US" sz="2400" dirty="0" err="1">
                <a:latin typeface="Arial" panose="020B0604020202020204" pitchFamily="34" charset="0"/>
                <a:cs typeface="Arial" panose="020B0604020202020204" pitchFamily="34" charset="0"/>
              </a:rPr>
              <a:t>davies</a:t>
            </a:r>
            <a:r>
              <a:rPr lang="en-US" sz="2400" dirty="0">
                <a:latin typeface="Arial" panose="020B0604020202020204" pitchFamily="34" charset="0"/>
                <a:cs typeface="Arial" panose="020B0604020202020204" pitchFamily="34" charset="0"/>
              </a:rPr>
              <a:t> is degree of hip  and knee flexion </a:t>
            </a:r>
          </a:p>
        </p:txBody>
      </p:sp>
      <p:pic>
        <p:nvPicPr>
          <p:cNvPr id="4" name="Content Placeholder 3"/>
          <p:cNvPicPr>
            <a:picLocks noGrp="1" noChangeAspect="1"/>
          </p:cNvPicPr>
          <p:nvPr>
            <p:ph idx="1"/>
          </p:nvPr>
        </p:nvPicPr>
        <p:blipFill rotWithShape="1">
          <a:blip r:embed="rId2" cstate="print">
            <a:extLst>
              <a:ext uri="{28A0092B-C50C-407E-A947-70E740481C1C}">
                <a14:useLocalDpi xmlns:a14="http://schemas.microsoft.com/office/drawing/2010/main" val="0"/>
              </a:ext>
            </a:extLst>
          </a:blip>
          <a:srcRect t="18856" r="18838"/>
          <a:stretch/>
        </p:blipFill>
        <p:spPr>
          <a:xfrm>
            <a:off x="203201" y="2870200"/>
            <a:ext cx="3821556" cy="3820706"/>
          </a:xfrm>
        </p:spPr>
      </p:pic>
    </p:spTree>
    <p:extLst>
      <p:ext uri="{BB962C8B-B14F-4D97-AF65-F5344CB8AC3E}">
        <p14:creationId xmlns:p14="http://schemas.microsoft.com/office/powerpoint/2010/main" val="133886351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rotWithShape="1">
          <a:blip r:embed="rId2" cstate="print">
            <a:extLst>
              <a:ext uri="{28A0092B-C50C-407E-A947-70E740481C1C}">
                <a14:useLocalDpi xmlns:a14="http://schemas.microsoft.com/office/drawing/2010/main" val="0"/>
              </a:ext>
            </a:extLst>
          </a:blip>
          <a:srcRect l="6774" r="6926"/>
          <a:stretch/>
        </p:blipFill>
        <p:spPr>
          <a:xfrm>
            <a:off x="4052778" y="1600201"/>
            <a:ext cx="4063409" cy="4708525"/>
          </a:xfrm>
        </p:spPr>
      </p:pic>
    </p:spTree>
    <p:extLst>
      <p:ext uri="{BB962C8B-B14F-4D97-AF65-F5344CB8AC3E}">
        <p14:creationId xmlns:p14="http://schemas.microsoft.com/office/powerpoint/2010/main" val="285316703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2"/>
          <p:cNvSpPr txBox="1">
            <a:spLocks/>
          </p:cNvSpPr>
          <p:nvPr/>
        </p:nvSpPr>
        <p:spPr>
          <a:xfrm>
            <a:off x="1903614" y="3096491"/>
            <a:ext cx="8229600" cy="4709160"/>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4400"/>
              <a:t>How to Design the Operating Room for Advanced Laparoscopic and Hysteroscopic Surgeries </a:t>
            </a:r>
          </a:p>
          <a:p>
            <a:endParaRPr lang="en-US"/>
          </a:p>
          <a:p>
            <a:endParaRPr lang="en-US" dirty="0"/>
          </a:p>
        </p:txBody>
      </p:sp>
    </p:spTree>
    <p:extLst>
      <p:ext uri="{BB962C8B-B14F-4D97-AF65-F5344CB8AC3E}">
        <p14:creationId xmlns:p14="http://schemas.microsoft.com/office/powerpoint/2010/main" val="313296870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2787651" y="1921935"/>
            <a:ext cx="6278033" cy="4708525"/>
          </a:xfrm>
        </p:spPr>
      </p:pic>
    </p:spTree>
    <p:extLst>
      <p:ext uri="{BB962C8B-B14F-4D97-AF65-F5344CB8AC3E}">
        <p14:creationId xmlns:p14="http://schemas.microsoft.com/office/powerpoint/2010/main" val="41185094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2404533" y="1955800"/>
            <a:ext cx="6536267" cy="4708525"/>
          </a:xfrm>
        </p:spPr>
      </p:pic>
    </p:spTree>
    <p:extLst>
      <p:ext uri="{BB962C8B-B14F-4D97-AF65-F5344CB8AC3E}">
        <p14:creationId xmlns:p14="http://schemas.microsoft.com/office/powerpoint/2010/main" val="258337513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rotWithShape="1">
          <a:blip r:embed="rId2" cstate="print">
            <a:extLst>
              <a:ext uri="{28A0092B-C50C-407E-A947-70E740481C1C}">
                <a14:useLocalDpi xmlns:a14="http://schemas.microsoft.com/office/drawing/2010/main" val="0"/>
              </a:ext>
            </a:extLst>
          </a:blip>
          <a:srcRect r="4729"/>
          <a:stretch/>
        </p:blipFill>
        <p:spPr>
          <a:xfrm>
            <a:off x="3344335" y="1972734"/>
            <a:ext cx="5108643" cy="4708525"/>
          </a:xfrm>
        </p:spPr>
      </p:pic>
    </p:spTree>
    <p:extLst>
      <p:ext uri="{BB962C8B-B14F-4D97-AF65-F5344CB8AC3E}">
        <p14:creationId xmlns:p14="http://schemas.microsoft.com/office/powerpoint/2010/main" val="284560602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7134" y="1312862"/>
            <a:ext cx="10515600" cy="1325563"/>
          </a:xfrm>
        </p:spPr>
        <p:txBody>
          <a:bodyPr/>
          <a:lstStyle/>
          <a:p>
            <a:pPr algn="ctr"/>
            <a:r>
              <a:rPr lang="en-US" dirty="0">
                <a:solidFill>
                  <a:srgbClr val="FF0000"/>
                </a:solidFill>
              </a:rPr>
              <a:t>Time out</a:t>
            </a:r>
          </a:p>
        </p:txBody>
      </p:sp>
      <p:sp>
        <p:nvSpPr>
          <p:cNvPr id="3" name="Content Placeholder 2"/>
          <p:cNvSpPr>
            <a:spLocks noGrp="1"/>
          </p:cNvSpPr>
          <p:nvPr>
            <p:ph idx="1"/>
          </p:nvPr>
        </p:nvSpPr>
        <p:spPr>
          <a:xfrm>
            <a:off x="702733" y="2638425"/>
            <a:ext cx="10515600" cy="4846108"/>
          </a:xfrm>
        </p:spPr>
        <p:txBody>
          <a:bodyPr>
            <a:normAutofit/>
          </a:bodyPr>
          <a:lstStyle/>
          <a:p>
            <a:pPr marL="0" indent="0" algn="just" rtl="1">
              <a:buNone/>
            </a:pPr>
            <a:r>
              <a:rPr lang="en-US" dirty="0"/>
              <a:t>7</a:t>
            </a:r>
            <a:r>
              <a:rPr lang="fa-IR" dirty="0">
                <a:latin typeface="Arial" panose="020B0604020202020204" pitchFamily="34" charset="0"/>
                <a:cs typeface="Arial" panose="020B0604020202020204" pitchFamily="34" charset="0"/>
              </a:rPr>
              <a:t>)وارمر به بیمار وصل میباشد.</a:t>
            </a:r>
            <a:r>
              <a:rPr lang="en-US" dirty="0">
                <a:latin typeface="Arial" panose="020B0604020202020204" pitchFamily="34" charset="0"/>
                <a:cs typeface="Arial" panose="020B0604020202020204" pitchFamily="34" charset="0"/>
              </a:rPr>
              <a:t>)</a:t>
            </a:r>
            <a:r>
              <a:rPr lang="fa-IR" dirty="0">
                <a:latin typeface="Arial" panose="020B0604020202020204" pitchFamily="34" charset="0"/>
                <a:cs typeface="Arial" panose="020B0604020202020204" pitchFamily="34" charset="0"/>
              </a:rPr>
              <a:t>که استریل میباشد)</a:t>
            </a:r>
            <a:endParaRPr lang="en-US" dirty="0">
              <a:latin typeface="Arial" panose="020B0604020202020204" pitchFamily="34" charset="0"/>
              <a:cs typeface="Arial" panose="020B0604020202020204" pitchFamily="34" charset="0"/>
            </a:endParaRPr>
          </a:p>
          <a:p>
            <a:pPr marL="0" indent="0" algn="just">
              <a:buNone/>
            </a:pPr>
            <a:r>
              <a:rPr lang="en-US" dirty="0">
                <a:latin typeface="Arial" panose="020B0604020202020204" pitchFamily="34" charset="0"/>
                <a:cs typeface="Arial" panose="020B0604020202020204" pitchFamily="34" charset="0"/>
              </a:rPr>
              <a:t>Confirming the connection of warmer on patient.</a:t>
            </a:r>
            <a:endParaRPr lang="en-US" dirty="0"/>
          </a:p>
          <a:p>
            <a:pPr marL="0" indent="0" algn="just" rtl="1">
              <a:buNone/>
            </a:pPr>
            <a:r>
              <a:rPr lang="en-US" dirty="0"/>
              <a:t>8</a:t>
            </a:r>
            <a:r>
              <a:rPr lang="fa-IR" dirty="0"/>
              <a:t>)استریل بودن وسایل وچک دستگاه وابزارتوسط پرستار چک شده است</a:t>
            </a:r>
            <a:endParaRPr lang="en-US" dirty="0"/>
          </a:p>
          <a:p>
            <a:pPr marL="0" indent="0" rtl="1">
              <a:buNone/>
            </a:pPr>
            <a:r>
              <a:rPr lang="fa-IR" dirty="0">
                <a:latin typeface="Arial" panose="020B0604020202020204" pitchFamily="34" charset="0"/>
                <a:cs typeface="Arial" panose="020B0604020202020204" pitchFamily="34" charset="0"/>
              </a:rPr>
              <a:t>.</a:t>
            </a:r>
            <a:r>
              <a:rPr lang="en-US" dirty="0">
                <a:latin typeface="Arial" panose="020B0604020202020204" pitchFamily="34" charset="0"/>
                <a:cs typeface="Arial" panose="020B0604020202020204" pitchFamily="34" charset="0"/>
              </a:rPr>
              <a:t>Nursing team check out: the sterility of surgical set, equipment and instruments.</a:t>
            </a:r>
          </a:p>
          <a:p>
            <a:pPr marL="0" indent="0" algn="r" rtl="1">
              <a:buNone/>
            </a:pPr>
            <a:r>
              <a:rPr lang="en-US" dirty="0">
                <a:latin typeface="Arial" panose="020B0604020202020204" pitchFamily="34" charset="0"/>
                <a:cs typeface="Arial" panose="020B0604020202020204" pitchFamily="34" charset="0"/>
              </a:rPr>
              <a:t>(9</a:t>
            </a:r>
            <a:r>
              <a:rPr lang="fa-IR" dirty="0">
                <a:latin typeface="Arial" panose="020B0604020202020204" pitchFamily="34" charset="0"/>
                <a:cs typeface="Arial" panose="020B0604020202020204" pitchFamily="34" charset="0"/>
              </a:rPr>
              <a:t>ضبط فیلم آماده است.</a:t>
            </a:r>
            <a:endParaRPr lang="en-US" dirty="0">
              <a:latin typeface="Arial" panose="020B0604020202020204" pitchFamily="34" charset="0"/>
              <a:cs typeface="Arial" panose="020B0604020202020204" pitchFamily="34" charset="0"/>
            </a:endParaRPr>
          </a:p>
          <a:p>
            <a:pPr marL="0" indent="0" rtl="1">
              <a:buNone/>
            </a:pPr>
            <a:r>
              <a:rPr lang="en-US" dirty="0">
                <a:latin typeface="Arial" panose="020B0604020202020204" pitchFamily="34" charset="0"/>
                <a:cs typeface="Arial" panose="020B0604020202020204" pitchFamily="34" charset="0"/>
              </a:rPr>
              <a:t>Video recording ought to be ready to be done! </a:t>
            </a:r>
            <a:endParaRPr lang="fa-IR" dirty="0">
              <a:latin typeface="Arial" panose="020B0604020202020204" pitchFamily="34" charset="0"/>
              <a:cs typeface="Arial" panose="020B0604020202020204" pitchFamily="34" charset="0"/>
            </a:endParaRPr>
          </a:p>
          <a:p>
            <a:pPr marL="0" indent="0" algn="r" rtl="1">
              <a:buNone/>
            </a:pPr>
            <a:endParaRPr lang="en-US" dirty="0"/>
          </a:p>
        </p:txBody>
      </p:sp>
    </p:spTree>
    <p:extLst>
      <p:ext uri="{BB962C8B-B14F-4D97-AF65-F5344CB8AC3E}">
        <p14:creationId xmlns:p14="http://schemas.microsoft.com/office/powerpoint/2010/main" val="200795332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rotWithShape="1">
          <a:blip r:embed="rId2" cstate="print">
            <a:extLst>
              <a:ext uri="{28A0092B-C50C-407E-A947-70E740481C1C}">
                <a14:useLocalDpi xmlns:a14="http://schemas.microsoft.com/office/drawing/2010/main" val="0"/>
              </a:ext>
            </a:extLst>
          </a:blip>
          <a:srcRect l="-41425" t="11703" r="41425" b="-11703"/>
          <a:stretch/>
        </p:blipFill>
        <p:spPr>
          <a:xfrm>
            <a:off x="443221" y="1744133"/>
            <a:ext cx="7498080" cy="5623560"/>
          </a:xfrm>
        </p:spPr>
      </p:pic>
    </p:spTree>
    <p:extLst>
      <p:ext uri="{BB962C8B-B14F-4D97-AF65-F5344CB8AC3E}">
        <p14:creationId xmlns:p14="http://schemas.microsoft.com/office/powerpoint/2010/main" val="64014293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2838450" y="1955801"/>
            <a:ext cx="6278033" cy="4708525"/>
          </a:xfrm>
        </p:spPr>
      </p:pic>
    </p:spTree>
    <p:extLst>
      <p:ext uri="{BB962C8B-B14F-4D97-AF65-F5344CB8AC3E}">
        <p14:creationId xmlns:p14="http://schemas.microsoft.com/office/powerpoint/2010/main" val="129621217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2635250" y="1972734"/>
            <a:ext cx="6278033" cy="4708525"/>
          </a:xfrm>
        </p:spPr>
      </p:pic>
    </p:spTree>
    <p:extLst>
      <p:ext uri="{BB962C8B-B14F-4D97-AF65-F5344CB8AC3E}">
        <p14:creationId xmlns:p14="http://schemas.microsoft.com/office/powerpoint/2010/main" val="228873903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rotWithShape="1">
          <a:blip r:embed="rId2" cstate="print">
            <a:extLst>
              <a:ext uri="{28A0092B-C50C-407E-A947-70E740481C1C}">
                <a14:useLocalDpi xmlns:a14="http://schemas.microsoft.com/office/drawing/2010/main" val="0"/>
              </a:ext>
            </a:extLst>
          </a:blip>
          <a:srcRect l="15602"/>
          <a:stretch/>
        </p:blipFill>
        <p:spPr>
          <a:xfrm>
            <a:off x="3208866" y="1947334"/>
            <a:ext cx="5298556" cy="4708525"/>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58603357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76400" y="1735666"/>
            <a:ext cx="8585200" cy="1143000"/>
          </a:xfrm>
        </p:spPr>
        <p:txBody>
          <a:bodyPr>
            <a:normAutofit fontScale="90000"/>
          </a:bodyPr>
          <a:lstStyle/>
          <a:p>
            <a:pPr algn="ctr" rtl="1"/>
            <a:r>
              <a:rPr lang="fa-IR" sz="3600" dirty="0">
                <a:solidFill>
                  <a:srgbClr val="FF0000"/>
                </a:solidFill>
              </a:rPr>
              <a:t>اقدامات قبل از خروج بیمار از اتاق عمل</a:t>
            </a:r>
            <a:br>
              <a:rPr lang="fa-IR" dirty="0">
                <a:solidFill>
                  <a:srgbClr val="FF0000"/>
                </a:solidFill>
              </a:rPr>
            </a:br>
            <a:r>
              <a:rPr lang="en-US" dirty="0">
                <a:solidFill>
                  <a:srgbClr val="FF0000"/>
                </a:solidFill>
              </a:rPr>
              <a:t>Sign out</a:t>
            </a:r>
            <a:br>
              <a:rPr lang="en-US" dirty="0">
                <a:solidFill>
                  <a:srgbClr val="FF0000"/>
                </a:solidFill>
              </a:rPr>
            </a:br>
            <a:r>
              <a:rPr lang="fa-IR" dirty="0">
                <a:solidFill>
                  <a:srgbClr val="FF0000"/>
                </a:solidFill>
              </a:rPr>
              <a:t>(</a:t>
            </a:r>
            <a:r>
              <a:rPr lang="fa-IR" sz="3100" dirty="0">
                <a:solidFill>
                  <a:srgbClr val="FF0000"/>
                </a:solidFill>
                <a:latin typeface="Arial" panose="020B0604020202020204" pitchFamily="34" charset="0"/>
                <a:cs typeface="Arial" panose="020B0604020202020204" pitchFamily="34" charset="0"/>
              </a:rPr>
              <a:t>پرستار به صورت کلامی موارد زیر را با اعضای تیم  تایید میکنند)</a:t>
            </a:r>
            <a:br>
              <a:rPr lang="en-US" sz="3100" dirty="0">
                <a:solidFill>
                  <a:srgbClr val="FFFF00"/>
                </a:solidFill>
                <a:latin typeface="Arial" panose="020B0604020202020204" pitchFamily="34" charset="0"/>
                <a:cs typeface="Arial" panose="020B0604020202020204" pitchFamily="34" charset="0"/>
              </a:rPr>
            </a:br>
            <a:endParaRPr lang="en-US" sz="3100" dirty="0">
              <a:solidFill>
                <a:srgbClr val="FFFF00"/>
              </a:solidFill>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2133600" y="2590801"/>
            <a:ext cx="8229600" cy="4525963"/>
          </a:xfrm>
        </p:spPr>
        <p:txBody>
          <a:bodyPr>
            <a:normAutofit/>
          </a:bodyPr>
          <a:lstStyle/>
          <a:p>
            <a:pPr marL="0" indent="0" algn="r" rtl="1">
              <a:buNone/>
            </a:pPr>
            <a:endParaRPr lang="en-US" dirty="0">
              <a:latin typeface="Arial" panose="020B0604020202020204" pitchFamily="34" charset="0"/>
              <a:cs typeface="Arial" panose="020B0604020202020204" pitchFamily="34" charset="0"/>
            </a:endParaRPr>
          </a:p>
          <a:p>
            <a:pPr marL="0" indent="0" algn="r" rtl="1">
              <a:buNone/>
            </a:pPr>
            <a:r>
              <a:rPr lang="fa-IR" dirty="0">
                <a:latin typeface="Arial" panose="020B0604020202020204" pitchFamily="34" charset="0"/>
                <a:cs typeface="Arial" panose="020B0604020202020204" pitchFamily="34" charset="0"/>
              </a:rPr>
              <a:t>1)نام عمل جراحی </a:t>
            </a:r>
            <a:endParaRPr lang="en-US" dirty="0">
              <a:latin typeface="Arial" panose="020B0604020202020204" pitchFamily="34" charset="0"/>
              <a:cs typeface="Arial" panose="020B0604020202020204" pitchFamily="34" charset="0"/>
            </a:endParaRPr>
          </a:p>
          <a:p>
            <a:pPr marL="0" indent="0">
              <a:buNone/>
            </a:pPr>
            <a:r>
              <a:rPr lang="en-US" dirty="0">
                <a:latin typeface="Arial" panose="020B0604020202020204" pitchFamily="34" charset="0"/>
                <a:cs typeface="Arial" panose="020B0604020202020204" pitchFamily="34" charset="0"/>
              </a:rPr>
              <a:t>Verifying the name of the procedure</a:t>
            </a:r>
            <a:endParaRPr lang="fa-IR" dirty="0">
              <a:latin typeface="Arial" panose="020B0604020202020204" pitchFamily="34" charset="0"/>
              <a:cs typeface="Arial" panose="020B0604020202020204" pitchFamily="34" charset="0"/>
            </a:endParaRPr>
          </a:p>
          <a:p>
            <a:pPr marL="0" indent="0" algn="r" rtl="1">
              <a:buNone/>
            </a:pPr>
            <a:r>
              <a:rPr lang="fa-IR" dirty="0">
                <a:latin typeface="Arial" panose="020B0604020202020204" pitchFamily="34" charset="0"/>
                <a:cs typeface="Arial" panose="020B0604020202020204" pitchFamily="34" charset="0"/>
              </a:rPr>
              <a:t>2)شمارش لوازم جراحی ،گاز و سوزنهای مصرف شده صحیح است؟</a:t>
            </a:r>
            <a:endParaRPr lang="en-US" dirty="0">
              <a:latin typeface="Arial" panose="020B0604020202020204" pitchFamily="34" charset="0"/>
              <a:cs typeface="Arial" panose="020B0604020202020204" pitchFamily="34" charset="0"/>
            </a:endParaRPr>
          </a:p>
          <a:p>
            <a:pPr marL="0" indent="0" rtl="1">
              <a:buNone/>
            </a:pPr>
            <a:r>
              <a:rPr lang="en-US" dirty="0">
                <a:latin typeface="Arial" panose="020B0604020202020204" pitchFamily="34" charset="0"/>
                <a:cs typeface="Arial" panose="020B0604020202020204" pitchFamily="34" charset="0"/>
              </a:rPr>
              <a:t>Confirming the count of instruments, sponge(s) and needle(s)?</a:t>
            </a:r>
            <a:endParaRPr lang="fa-IR" dirty="0">
              <a:latin typeface="Arial" panose="020B0604020202020204" pitchFamily="34" charset="0"/>
              <a:cs typeface="Arial" panose="020B0604020202020204" pitchFamily="34" charset="0"/>
            </a:endParaRPr>
          </a:p>
          <a:p>
            <a:pPr marL="0" indent="0" algn="r" rtl="1">
              <a:buNone/>
            </a:pPr>
            <a:r>
              <a:rPr lang="fa-IR" dirty="0">
                <a:latin typeface="Arial" panose="020B0604020202020204" pitchFamily="34" charset="0"/>
                <a:cs typeface="Arial" panose="020B0604020202020204" pitchFamily="34" charset="0"/>
              </a:rPr>
              <a:t>3)تعداد نمونه ها و برچسب مشخصات صحیح است؟</a:t>
            </a:r>
            <a:endParaRPr lang="en-US" dirty="0">
              <a:latin typeface="Arial" panose="020B0604020202020204" pitchFamily="34" charset="0"/>
              <a:cs typeface="Arial" panose="020B0604020202020204" pitchFamily="34" charset="0"/>
            </a:endParaRPr>
          </a:p>
          <a:p>
            <a:pPr marL="0" indent="0" rtl="1">
              <a:buNone/>
            </a:pPr>
            <a:r>
              <a:rPr lang="en-US" dirty="0">
                <a:latin typeface="Arial" panose="020B0604020202020204" pitchFamily="34" charset="0"/>
                <a:cs typeface="Arial" panose="020B0604020202020204" pitchFamily="34" charset="0"/>
              </a:rPr>
              <a:t>Verifying the specimen type which must be </a:t>
            </a:r>
            <a:r>
              <a:rPr lang="en-US" dirty="0" err="1">
                <a:latin typeface="Arial" panose="020B0604020202020204" pitchFamily="34" charset="0"/>
                <a:cs typeface="Arial" panose="020B0604020202020204" pitchFamily="34" charset="0"/>
              </a:rPr>
              <a:t>labelled</a:t>
            </a:r>
            <a:r>
              <a:rPr lang="en-US" dirty="0">
                <a:latin typeface="Arial" panose="020B0604020202020204" pitchFamily="34" charset="0"/>
                <a:cs typeface="Arial" panose="020B0604020202020204" pitchFamily="34" charset="0"/>
              </a:rPr>
              <a:t> (including patient ID).</a:t>
            </a:r>
            <a:endParaRPr lang="fa-IR" dirty="0">
              <a:latin typeface="Arial" panose="020B0604020202020204" pitchFamily="34" charset="0"/>
              <a:cs typeface="Arial" panose="020B0604020202020204" pitchFamily="34" charset="0"/>
            </a:endParaRPr>
          </a:p>
          <a:p>
            <a:pPr marL="0" indent="0" algn="r" rtl="1">
              <a:buNone/>
            </a:pPr>
            <a:endParaRPr lang="en-US" dirty="0"/>
          </a:p>
        </p:txBody>
      </p:sp>
    </p:spTree>
    <p:extLst>
      <p:ext uri="{BB962C8B-B14F-4D97-AF65-F5344CB8AC3E}">
        <p14:creationId xmlns:p14="http://schemas.microsoft.com/office/powerpoint/2010/main" val="401192181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01066" y="977369"/>
            <a:ext cx="6798733" cy="1325563"/>
          </a:xfrm>
        </p:spPr>
        <p:txBody>
          <a:bodyPr/>
          <a:lstStyle/>
          <a:p>
            <a:r>
              <a:rPr lang="en-US" dirty="0">
                <a:solidFill>
                  <a:srgbClr val="FF0000"/>
                </a:solidFill>
              </a:rPr>
              <a:t>Sign out</a:t>
            </a:r>
          </a:p>
        </p:txBody>
      </p:sp>
      <p:sp>
        <p:nvSpPr>
          <p:cNvPr id="3" name="Content Placeholder 2"/>
          <p:cNvSpPr>
            <a:spLocks noGrp="1"/>
          </p:cNvSpPr>
          <p:nvPr>
            <p:ph idx="1"/>
          </p:nvPr>
        </p:nvSpPr>
        <p:spPr>
          <a:xfrm>
            <a:off x="1981200" y="2302932"/>
            <a:ext cx="8229600" cy="4174067"/>
          </a:xfrm>
        </p:spPr>
        <p:txBody>
          <a:bodyPr>
            <a:normAutofit/>
          </a:bodyPr>
          <a:lstStyle/>
          <a:p>
            <a:pPr marL="0" indent="0" algn="r" rtl="1">
              <a:buNone/>
            </a:pPr>
            <a:r>
              <a:rPr lang="fa-IR" dirty="0"/>
              <a:t>4)آیا اشکال یا نارسایی در عملکرد تجهیزات اتاق عمل وجود دارد؟</a:t>
            </a:r>
            <a:endParaRPr lang="en-US" dirty="0"/>
          </a:p>
          <a:p>
            <a:pPr marL="0" indent="0" rtl="1">
              <a:buNone/>
            </a:pPr>
            <a:r>
              <a:rPr lang="en-US" dirty="0">
                <a:latin typeface="Arial" panose="020B0604020202020204" pitchFamily="34" charset="0"/>
                <a:cs typeface="Arial" panose="020B0604020202020204" pitchFamily="34" charset="0"/>
              </a:rPr>
              <a:t>Is there any problem in operating room equipment’s functions?</a:t>
            </a:r>
            <a:endParaRPr lang="fa-IR" dirty="0">
              <a:latin typeface="Arial" panose="020B0604020202020204" pitchFamily="34" charset="0"/>
              <a:cs typeface="Arial" panose="020B0604020202020204" pitchFamily="34" charset="0"/>
            </a:endParaRPr>
          </a:p>
          <a:p>
            <a:pPr marL="0" indent="0" algn="r" rtl="1">
              <a:buNone/>
            </a:pPr>
            <a:r>
              <a:rPr lang="fa-IR" dirty="0"/>
              <a:t>5)از نظر بیهوشی ،جراح  و پرستارآیا  نگرانی و ملاحظاتی بصورت عمده یا خاص جهت به هوش آمدن بیمار در ریکاوری و اداره بیمار وجود دارد؟</a:t>
            </a:r>
          </a:p>
          <a:p>
            <a:pPr marL="0" indent="0" rtl="1">
              <a:buNone/>
            </a:pPr>
            <a:r>
              <a:rPr lang="en-US" dirty="0">
                <a:latin typeface="Arial" panose="020B0604020202020204" pitchFamily="34" charset="0"/>
                <a:cs typeface="Arial" panose="020B0604020202020204" pitchFamily="34" charset="0"/>
              </a:rPr>
              <a:t>Surgeon, anesthesiologist and nurse should consider the concerns for </a:t>
            </a:r>
            <a:r>
              <a:rPr lang="en-US" dirty="0" err="1">
                <a:latin typeface="Arial" panose="020B0604020202020204" pitchFamily="34" charset="0"/>
                <a:cs typeface="Arial" panose="020B0604020202020204" pitchFamily="34" charset="0"/>
              </a:rPr>
              <a:t>extubation</a:t>
            </a:r>
            <a:r>
              <a:rPr lang="en-US" dirty="0">
                <a:latin typeface="Arial" panose="020B0604020202020204" pitchFamily="34" charset="0"/>
                <a:cs typeface="Arial" panose="020B0604020202020204" pitchFamily="34" charset="0"/>
              </a:rPr>
              <a:t> and entering to the recovery department. </a:t>
            </a:r>
          </a:p>
          <a:p>
            <a:pPr marL="0" indent="0" algn="r" rtl="1">
              <a:buNone/>
            </a:pPr>
            <a:endParaRPr lang="en-US" dirty="0"/>
          </a:p>
        </p:txBody>
      </p:sp>
    </p:spTree>
    <p:extLst>
      <p:ext uri="{BB962C8B-B14F-4D97-AF65-F5344CB8AC3E}">
        <p14:creationId xmlns:p14="http://schemas.microsoft.com/office/powerpoint/2010/main" val="149324576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86408" y="3015560"/>
            <a:ext cx="10515600" cy="1325563"/>
          </a:xfrm>
        </p:spPr>
        <p:txBody>
          <a:bodyPr/>
          <a:lstStyle/>
          <a:p>
            <a:r>
              <a:rPr lang="fa-IR" dirty="0"/>
              <a:t>چیدمان اتاق عمل عملهای لاپاراسکوپی و هیستروسکوپی</a:t>
            </a:r>
            <a:endParaRPr lang="en-US" dirty="0"/>
          </a:p>
        </p:txBody>
      </p:sp>
      <p:sp>
        <p:nvSpPr>
          <p:cNvPr id="3" name="Content Placeholder 2"/>
          <p:cNvSpPr>
            <a:spLocks noGrp="1"/>
          </p:cNvSpPr>
          <p:nvPr>
            <p:ph idx="1"/>
          </p:nvPr>
        </p:nvSpPr>
        <p:spPr>
          <a:xfrm>
            <a:off x="556591" y="1825625"/>
            <a:ext cx="11105321" cy="4351338"/>
          </a:xfrm>
        </p:spPr>
        <p:txBody>
          <a:bodyPr/>
          <a:lstStyle/>
          <a:p>
            <a:endParaRPr lang="en-US" dirty="0"/>
          </a:p>
        </p:txBody>
      </p:sp>
    </p:spTree>
    <p:extLst>
      <p:ext uri="{BB962C8B-B14F-4D97-AF65-F5344CB8AC3E}">
        <p14:creationId xmlns:p14="http://schemas.microsoft.com/office/powerpoint/2010/main" val="288402463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601259"/>
            <a:ext cx="10515600" cy="1325563"/>
          </a:xfrm>
        </p:spPr>
        <p:txBody>
          <a:bodyPr>
            <a:normAutofit fontScale="90000"/>
          </a:bodyPr>
          <a:lstStyle/>
          <a:p>
            <a:pPr algn="ctr"/>
            <a:br>
              <a:rPr lang="en-US" dirty="0">
                <a:latin typeface="Arial" panose="020B0604020202020204" pitchFamily="34" charset="0"/>
                <a:cs typeface="Arial" panose="020B0604020202020204" pitchFamily="34" charset="0"/>
              </a:rPr>
            </a:br>
            <a:r>
              <a:rPr lang="en-US" dirty="0">
                <a:solidFill>
                  <a:srgbClr val="FF0000"/>
                </a:solidFill>
                <a:latin typeface="Arial" panose="020B0604020202020204" pitchFamily="34" charset="0"/>
                <a:cs typeface="Arial" panose="020B0604020202020204" pitchFamily="34" charset="0"/>
              </a:rPr>
              <a:t>Sign out</a:t>
            </a:r>
            <a:br>
              <a:rPr lang="en-US" dirty="0">
                <a:solidFill>
                  <a:srgbClr val="FF0000"/>
                </a:solidFill>
                <a:latin typeface="Arial" panose="020B0604020202020204" pitchFamily="34" charset="0"/>
                <a:cs typeface="Arial" panose="020B0604020202020204" pitchFamily="34" charset="0"/>
              </a:rPr>
            </a:br>
            <a:r>
              <a:rPr lang="fa-IR" dirty="0">
                <a:solidFill>
                  <a:srgbClr val="FF0000"/>
                </a:solidFill>
                <a:latin typeface="Arial" panose="020B0604020202020204" pitchFamily="34" charset="0"/>
                <a:cs typeface="Arial" panose="020B0604020202020204" pitchFamily="34" charset="0"/>
              </a:rPr>
              <a:t>اقدامات قبل از خروج بیمار از اتاق عمل</a:t>
            </a:r>
            <a:br>
              <a:rPr lang="fa-IR" dirty="0">
                <a:latin typeface="Arial" panose="020B0604020202020204" pitchFamily="34" charset="0"/>
                <a:cs typeface="Arial" panose="020B0604020202020204" pitchFamily="34" charset="0"/>
              </a:rPr>
            </a:br>
            <a:endParaRPr lang="en-US"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838200" y="3146425"/>
            <a:ext cx="10515600" cy="4351338"/>
          </a:xfrm>
        </p:spPr>
        <p:txBody>
          <a:bodyPr/>
          <a:lstStyle/>
          <a:p>
            <a:pPr marL="0" indent="0" algn="r" rtl="1">
              <a:buNone/>
            </a:pPr>
            <a:r>
              <a:rPr lang="fa-IR" dirty="0">
                <a:latin typeface="Arial" panose="020B0604020202020204" pitchFamily="34" charset="0"/>
                <a:cs typeface="Arial" panose="020B0604020202020204" pitchFamily="34" charset="0"/>
              </a:rPr>
              <a:t>6)آیا بیمار نیاز به ای سی یو دارد؟</a:t>
            </a:r>
            <a:endParaRPr lang="en-US" dirty="0">
              <a:latin typeface="Arial" panose="020B0604020202020204" pitchFamily="34" charset="0"/>
              <a:cs typeface="Arial" panose="020B0604020202020204" pitchFamily="34" charset="0"/>
            </a:endParaRPr>
          </a:p>
          <a:p>
            <a:pPr marL="0" indent="0" algn="l">
              <a:buNone/>
            </a:pPr>
            <a:r>
              <a:rPr lang="en-US" dirty="0">
                <a:latin typeface="Arial" panose="020B0604020202020204" pitchFamily="34" charset="0"/>
                <a:cs typeface="Arial" panose="020B0604020202020204" pitchFamily="34" charset="0"/>
              </a:rPr>
              <a:t>Patient needs ICU ?</a:t>
            </a:r>
            <a:endParaRPr lang="fa-IR" dirty="0">
              <a:latin typeface="Arial" panose="020B0604020202020204" pitchFamily="34" charset="0"/>
              <a:cs typeface="Arial" panose="020B0604020202020204" pitchFamily="34" charset="0"/>
            </a:endParaRPr>
          </a:p>
          <a:p>
            <a:pPr marL="0" indent="0" algn="r" rtl="1">
              <a:buNone/>
            </a:pPr>
            <a:r>
              <a:rPr lang="fa-IR" dirty="0">
                <a:latin typeface="Arial" panose="020B0604020202020204" pitchFamily="34" charset="0"/>
                <a:cs typeface="Arial" panose="020B0604020202020204" pitchFamily="34" charset="0"/>
              </a:rPr>
              <a:t>7)ایا به جوراب پنوماتیک نیاز دارد؟</a:t>
            </a:r>
            <a:endParaRPr lang="en-US" dirty="0">
              <a:latin typeface="Arial" panose="020B0604020202020204" pitchFamily="34" charset="0"/>
              <a:cs typeface="Arial" panose="020B0604020202020204" pitchFamily="34" charset="0"/>
            </a:endParaRPr>
          </a:p>
          <a:p>
            <a:pPr marL="0" indent="0" algn="l">
              <a:buNone/>
            </a:pPr>
            <a:r>
              <a:rPr lang="en-US" dirty="0">
                <a:latin typeface="Arial" panose="020B0604020202020204" pitchFamily="34" charset="0"/>
                <a:cs typeface="Arial" panose="020B0604020202020204" pitchFamily="34" charset="0"/>
              </a:rPr>
              <a:t>Patient needs Pneumatic pump? </a:t>
            </a:r>
            <a:endParaRPr lang="fa-IR" dirty="0">
              <a:latin typeface="Arial" panose="020B0604020202020204" pitchFamily="34" charset="0"/>
              <a:cs typeface="Arial" panose="020B0604020202020204" pitchFamily="34" charset="0"/>
            </a:endParaRPr>
          </a:p>
          <a:p>
            <a:pPr marL="0" indent="0" algn="r" rtl="1">
              <a:buNone/>
            </a:pPr>
            <a:r>
              <a:rPr lang="fa-IR" dirty="0">
                <a:latin typeface="Arial" panose="020B0604020202020204" pitchFamily="34" charset="0"/>
                <a:cs typeface="Arial" panose="020B0604020202020204" pitchFamily="34" charset="0"/>
              </a:rPr>
              <a:t>8)ایا به وارمر نیاز دارد ؟</a:t>
            </a:r>
            <a:r>
              <a:rPr lang="en-US" dirty="0">
                <a:latin typeface="Arial" panose="020B0604020202020204" pitchFamily="34" charset="0"/>
                <a:cs typeface="Arial" panose="020B0604020202020204" pitchFamily="34" charset="0"/>
              </a:rPr>
              <a:t> </a:t>
            </a:r>
          </a:p>
          <a:p>
            <a:pPr marL="0" indent="0" algn="l">
              <a:buNone/>
            </a:pPr>
            <a:r>
              <a:rPr lang="en-US" dirty="0">
                <a:latin typeface="Arial" panose="020B0604020202020204" pitchFamily="34" charset="0"/>
                <a:cs typeface="Arial" panose="020B0604020202020204" pitchFamily="34" charset="0"/>
              </a:rPr>
              <a:t>Patient needs Warmer? </a:t>
            </a:r>
            <a:endParaRPr lang="fa-IR"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3174789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7133" y="1516592"/>
            <a:ext cx="10515600" cy="1325563"/>
          </a:xfrm>
        </p:spPr>
        <p:txBody>
          <a:bodyPr/>
          <a:lstStyle/>
          <a:p>
            <a:pPr algn="ctr"/>
            <a:r>
              <a:rPr lang="en-US" dirty="0">
                <a:solidFill>
                  <a:srgbClr val="FF0000"/>
                </a:solidFill>
              </a:rPr>
              <a:t>Sign out</a:t>
            </a:r>
          </a:p>
        </p:txBody>
      </p:sp>
      <p:sp>
        <p:nvSpPr>
          <p:cNvPr id="3" name="Content Placeholder 2"/>
          <p:cNvSpPr>
            <a:spLocks noGrp="1"/>
          </p:cNvSpPr>
          <p:nvPr>
            <p:ph idx="1"/>
          </p:nvPr>
        </p:nvSpPr>
        <p:spPr>
          <a:xfrm>
            <a:off x="838200" y="3149599"/>
            <a:ext cx="10515600" cy="3027363"/>
          </a:xfrm>
        </p:spPr>
        <p:txBody>
          <a:bodyPr>
            <a:normAutofit/>
          </a:bodyPr>
          <a:lstStyle/>
          <a:p>
            <a:pPr marL="0" indent="0" algn="r" rtl="1">
              <a:buNone/>
            </a:pPr>
            <a:r>
              <a:rPr lang="fa-IR" dirty="0">
                <a:latin typeface="Arial" panose="020B0604020202020204" pitchFamily="34" charset="0"/>
                <a:cs typeface="Arial" panose="020B0604020202020204" pitchFamily="34" charset="0"/>
              </a:rPr>
              <a:t>9)آیا به انوکسوپارین سدیم (کلگزان )نیاز دارد ؟</a:t>
            </a:r>
            <a:endParaRPr lang="en-US" dirty="0">
              <a:latin typeface="Arial" panose="020B0604020202020204" pitchFamily="34" charset="0"/>
              <a:cs typeface="Arial" panose="020B0604020202020204" pitchFamily="34" charset="0"/>
            </a:endParaRPr>
          </a:p>
          <a:p>
            <a:pPr marL="0" indent="0" rtl="1">
              <a:buNone/>
            </a:pPr>
            <a:r>
              <a:rPr lang="en-US" dirty="0">
                <a:latin typeface="Arial" panose="020B0604020202020204" pitchFamily="34" charset="0"/>
                <a:cs typeface="Arial" panose="020B0604020202020204" pitchFamily="34" charset="0"/>
              </a:rPr>
              <a:t>Patient needs </a:t>
            </a:r>
            <a:r>
              <a:rPr lang="en-US" dirty="0" err="1">
                <a:latin typeface="Arial" panose="020B0604020202020204" pitchFamily="34" charset="0"/>
                <a:cs typeface="Arial" panose="020B0604020202020204" pitchFamily="34" charset="0"/>
              </a:rPr>
              <a:t>Enoxaparin</a:t>
            </a:r>
            <a:r>
              <a:rPr lang="en-US" dirty="0">
                <a:latin typeface="Arial" panose="020B0604020202020204" pitchFamily="34" charset="0"/>
                <a:cs typeface="Arial" panose="020B0604020202020204" pitchFamily="34" charset="0"/>
              </a:rPr>
              <a:t> sodium (CLEXANE)?</a:t>
            </a:r>
            <a:endParaRPr lang="fa-IR" dirty="0">
              <a:latin typeface="Arial" panose="020B0604020202020204" pitchFamily="34" charset="0"/>
              <a:cs typeface="Arial" panose="020B0604020202020204" pitchFamily="34" charset="0"/>
            </a:endParaRPr>
          </a:p>
          <a:p>
            <a:pPr marL="0" indent="0" algn="r" rtl="1">
              <a:buNone/>
            </a:pPr>
            <a:endParaRPr lang="fa-IR" dirty="0">
              <a:latin typeface="Arial" panose="020B0604020202020204" pitchFamily="34" charset="0"/>
              <a:cs typeface="Arial" panose="020B0604020202020204" pitchFamily="34" charset="0"/>
            </a:endParaRPr>
          </a:p>
          <a:p>
            <a:pPr marL="0" indent="0" algn="r" rtl="1">
              <a:buNone/>
            </a:pPr>
            <a:r>
              <a:rPr lang="fa-IR" dirty="0">
                <a:latin typeface="Arial" panose="020B0604020202020204" pitchFamily="34" charset="0"/>
                <a:cs typeface="Arial" panose="020B0604020202020204" pitchFamily="34" charset="0"/>
              </a:rPr>
              <a:t>10)ایا بیمار جهت انتقال از ریکاوری به بخش مشکلی دارد؟</a:t>
            </a:r>
          </a:p>
          <a:p>
            <a:pPr marL="0" indent="0" rtl="1">
              <a:buNone/>
            </a:pPr>
            <a:r>
              <a:rPr lang="en-US" dirty="0">
                <a:latin typeface="Arial" panose="020B0604020202020204" pitchFamily="34" charset="0"/>
                <a:cs typeface="Arial" panose="020B0604020202020204" pitchFamily="34" charset="0"/>
              </a:rPr>
              <a:t>Is there any problem during  patient  transfer from recovery department  to another ward? </a:t>
            </a:r>
            <a:endParaRPr lang="fa-IR" dirty="0">
              <a:latin typeface="Arial" panose="020B0604020202020204" pitchFamily="34" charset="0"/>
              <a:cs typeface="Arial" panose="020B0604020202020204" pitchFamily="34" charset="0"/>
            </a:endParaRPr>
          </a:p>
          <a:p>
            <a:pPr marL="0" indent="0">
              <a:buNone/>
            </a:pPr>
            <a:endParaRPr lang="en-US" dirty="0"/>
          </a:p>
        </p:txBody>
      </p:sp>
    </p:spTree>
    <p:extLst>
      <p:ext uri="{BB962C8B-B14F-4D97-AF65-F5344CB8AC3E}">
        <p14:creationId xmlns:p14="http://schemas.microsoft.com/office/powerpoint/2010/main" val="368398204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0" y="2828836"/>
            <a:ext cx="6096000" cy="2492990"/>
          </a:xfrm>
          <a:prstGeom prst="rect">
            <a:avLst/>
          </a:prstGeom>
        </p:spPr>
        <p:txBody>
          <a:bodyPr>
            <a:spAutoFit/>
          </a:bodyPr>
          <a:lstStyle/>
          <a:p>
            <a:pPr algn="ctr"/>
            <a:r>
              <a:rPr lang="fa-IR" sz="6000" dirty="0">
                <a:solidFill>
                  <a:srgbClr val="FF0000"/>
                </a:solidFill>
              </a:rPr>
              <a:t>چک لیست جراح ایمن </a:t>
            </a:r>
            <a:br>
              <a:rPr lang="fa-IR" sz="6000" dirty="0">
                <a:solidFill>
                  <a:srgbClr val="FF0000"/>
                </a:solidFill>
              </a:rPr>
            </a:br>
            <a:r>
              <a:rPr lang="fa-IR" sz="6000" dirty="0">
                <a:solidFill>
                  <a:srgbClr val="FF0000"/>
                </a:solidFill>
              </a:rPr>
              <a:t>هیستروسکوپی</a:t>
            </a:r>
            <a:br>
              <a:rPr lang="fa-IR" dirty="0">
                <a:solidFill>
                  <a:srgbClr val="FFFF00"/>
                </a:solidFill>
              </a:rPr>
            </a:br>
            <a:br>
              <a:rPr lang="fa-IR" dirty="0">
                <a:solidFill>
                  <a:srgbClr val="FFFF00"/>
                </a:solidFill>
              </a:rPr>
            </a:br>
            <a:endParaRPr lang="en-US" dirty="0"/>
          </a:p>
        </p:txBody>
      </p:sp>
    </p:spTree>
    <p:extLst>
      <p:ext uri="{BB962C8B-B14F-4D97-AF65-F5344CB8AC3E}">
        <p14:creationId xmlns:p14="http://schemas.microsoft.com/office/powerpoint/2010/main" val="22483652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258957"/>
            <a:ext cx="10515600" cy="1139686"/>
          </a:xfrm>
        </p:spPr>
        <p:txBody>
          <a:bodyPr/>
          <a:lstStyle/>
          <a:p>
            <a:pPr algn="ctr"/>
            <a:r>
              <a:rPr lang="en-US" dirty="0">
                <a:solidFill>
                  <a:srgbClr val="FF0000"/>
                </a:solidFill>
              </a:rPr>
              <a:t>Sign in</a:t>
            </a:r>
          </a:p>
        </p:txBody>
      </p:sp>
      <p:sp>
        <p:nvSpPr>
          <p:cNvPr id="3" name="Content Placeholder 2"/>
          <p:cNvSpPr>
            <a:spLocks noGrp="1"/>
          </p:cNvSpPr>
          <p:nvPr>
            <p:ph idx="1"/>
          </p:nvPr>
        </p:nvSpPr>
        <p:spPr>
          <a:xfrm>
            <a:off x="838200" y="2316692"/>
            <a:ext cx="10515600" cy="4351338"/>
          </a:xfrm>
        </p:spPr>
        <p:txBody>
          <a:bodyPr>
            <a:normAutofit fontScale="92500" lnSpcReduction="20000"/>
          </a:bodyPr>
          <a:lstStyle/>
          <a:p>
            <a:pPr marL="594360" indent="-457200" algn="r" rtl="1"/>
            <a:r>
              <a:rPr lang="fa-IR" dirty="0"/>
              <a:t>تایید موارد زیر توسط بیمار :</a:t>
            </a:r>
          </a:p>
          <a:p>
            <a:pPr marL="594360" indent="-457200"/>
            <a:r>
              <a:rPr lang="en-US" dirty="0"/>
              <a:t>Verifying the following items:</a:t>
            </a:r>
            <a:endParaRPr lang="fa-IR" dirty="0"/>
          </a:p>
          <a:p>
            <a:pPr marL="594360" indent="-457200" algn="r" rtl="1"/>
            <a:r>
              <a:rPr lang="fa-IR" dirty="0"/>
              <a:t>هویت بیمار</a:t>
            </a:r>
          </a:p>
          <a:p>
            <a:pPr marL="594360" indent="-457200"/>
            <a:r>
              <a:rPr lang="en-US" dirty="0"/>
              <a:t>Patient ID</a:t>
            </a:r>
            <a:endParaRPr lang="fa-IR" dirty="0"/>
          </a:p>
          <a:p>
            <a:pPr marL="594360" indent="-457200" algn="r" rtl="1"/>
            <a:r>
              <a:rPr lang="fa-IR" dirty="0"/>
              <a:t>محل عمل</a:t>
            </a:r>
          </a:p>
          <a:p>
            <a:pPr marL="594360" indent="-457200"/>
            <a:r>
              <a:rPr lang="en-US" dirty="0"/>
              <a:t>Site of surgery</a:t>
            </a:r>
            <a:endParaRPr lang="fa-IR" dirty="0"/>
          </a:p>
          <a:p>
            <a:pPr marL="594360" indent="-457200" algn="r" rtl="1"/>
            <a:r>
              <a:rPr lang="fa-IR" dirty="0"/>
              <a:t>نوع عمل</a:t>
            </a:r>
          </a:p>
          <a:p>
            <a:pPr marL="594360" indent="-457200"/>
            <a:r>
              <a:rPr lang="en-US" dirty="0"/>
              <a:t>Type of surgery </a:t>
            </a:r>
            <a:endParaRPr lang="fa-IR" dirty="0"/>
          </a:p>
          <a:p>
            <a:pPr marL="594360" indent="-457200" algn="r" rtl="1"/>
            <a:r>
              <a:rPr lang="fa-IR" dirty="0"/>
              <a:t>رضایتنامه</a:t>
            </a:r>
          </a:p>
          <a:p>
            <a:pPr marL="594360" indent="-457200"/>
            <a:r>
              <a:rPr lang="en-US" dirty="0"/>
              <a:t>Providing consent form</a:t>
            </a:r>
          </a:p>
        </p:txBody>
      </p:sp>
    </p:spTree>
    <p:extLst>
      <p:ext uri="{BB962C8B-B14F-4D97-AF65-F5344CB8AC3E}">
        <p14:creationId xmlns:p14="http://schemas.microsoft.com/office/powerpoint/2010/main" val="272111752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68867" y="365125"/>
            <a:ext cx="10515600" cy="2835275"/>
          </a:xfrm>
        </p:spPr>
        <p:txBody>
          <a:bodyPr/>
          <a:lstStyle/>
          <a:p>
            <a:pPr algn="ctr"/>
            <a:r>
              <a:rPr lang="en-US" dirty="0">
                <a:solidFill>
                  <a:srgbClr val="FF0000"/>
                </a:solidFill>
              </a:rPr>
              <a:t>Sign in</a:t>
            </a:r>
          </a:p>
        </p:txBody>
      </p:sp>
      <p:sp>
        <p:nvSpPr>
          <p:cNvPr id="3" name="Content Placeholder 2"/>
          <p:cNvSpPr>
            <a:spLocks noGrp="1"/>
          </p:cNvSpPr>
          <p:nvPr>
            <p:ph idx="1"/>
          </p:nvPr>
        </p:nvSpPr>
        <p:spPr>
          <a:xfrm>
            <a:off x="668867" y="2316691"/>
            <a:ext cx="10515600" cy="4351338"/>
          </a:xfrm>
        </p:spPr>
        <p:txBody>
          <a:bodyPr>
            <a:normAutofit fontScale="92500" lnSpcReduction="20000"/>
          </a:bodyPr>
          <a:lstStyle/>
          <a:p>
            <a:pPr algn="r" rtl="1"/>
            <a:r>
              <a:rPr lang="fa-IR" dirty="0"/>
              <a:t>چک پرونده بیمار ، دستبند شناسایی بیمار توسط پرستار اتاق عمل</a:t>
            </a:r>
          </a:p>
          <a:p>
            <a:pPr marL="594360" indent="-457200"/>
            <a:r>
              <a:rPr lang="en-US" dirty="0"/>
              <a:t>OR Nurse should check out items such as patient’s file as well as ID bracelet</a:t>
            </a:r>
            <a:endParaRPr lang="fa-IR" dirty="0"/>
          </a:p>
          <a:p>
            <a:pPr algn="r" rtl="1"/>
            <a:r>
              <a:rPr lang="fa-IR" dirty="0"/>
              <a:t>چک ازمایشات ، گرافیهای لازم و رضایتنامه  توسط پرستار و جراح</a:t>
            </a:r>
          </a:p>
          <a:p>
            <a:pPr marL="594360" indent="-457200"/>
            <a:r>
              <a:rPr lang="en-US" dirty="0"/>
              <a:t>Surgeon and nurse should check out the experiments, radiology images, and the filled out consent form.</a:t>
            </a:r>
            <a:endParaRPr lang="fa-IR" dirty="0"/>
          </a:p>
          <a:p>
            <a:pPr algn="r" rtl="1"/>
            <a:r>
              <a:rPr lang="fa-IR" dirty="0"/>
              <a:t>چک لیست ایمنی بیهوشی پر شده است</a:t>
            </a:r>
          </a:p>
          <a:p>
            <a:pPr marL="594360" indent="-457200"/>
            <a:r>
              <a:rPr lang="en-US" dirty="0"/>
              <a:t>Checking out the anesthesiology safety checklist</a:t>
            </a:r>
            <a:endParaRPr lang="fa-IR" dirty="0"/>
          </a:p>
          <a:p>
            <a:pPr algn="r" rtl="1"/>
            <a:r>
              <a:rPr lang="fa-IR" dirty="0"/>
              <a:t>برگه مشاوره بیهوشی توسط پرستار و متخصص بیهوشی چک شده است</a:t>
            </a:r>
          </a:p>
          <a:p>
            <a:pPr algn="l"/>
            <a:r>
              <a:rPr lang="en-US" dirty="0"/>
              <a:t>Checking out the consultation form by anesthesiologist and anesthesiology technologist</a:t>
            </a:r>
            <a:endParaRPr lang="fa-IR" dirty="0"/>
          </a:p>
          <a:p>
            <a:pPr algn="r" rtl="1"/>
            <a:endParaRPr lang="en-US" dirty="0"/>
          </a:p>
        </p:txBody>
      </p:sp>
    </p:spTree>
    <p:extLst>
      <p:ext uri="{BB962C8B-B14F-4D97-AF65-F5344CB8AC3E}">
        <p14:creationId xmlns:p14="http://schemas.microsoft.com/office/powerpoint/2010/main" val="105785492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68867" y="940328"/>
            <a:ext cx="10515600" cy="1325563"/>
          </a:xfrm>
        </p:spPr>
        <p:txBody>
          <a:bodyPr/>
          <a:lstStyle/>
          <a:p>
            <a:pPr algn="ctr"/>
            <a:r>
              <a:rPr lang="en-US" dirty="0">
                <a:solidFill>
                  <a:srgbClr val="FF0000"/>
                </a:solidFill>
              </a:rPr>
              <a:t>Sign in</a:t>
            </a:r>
          </a:p>
        </p:txBody>
      </p:sp>
      <p:sp>
        <p:nvSpPr>
          <p:cNvPr id="3" name="Content Placeholder 2"/>
          <p:cNvSpPr>
            <a:spLocks noGrp="1"/>
          </p:cNvSpPr>
          <p:nvPr>
            <p:ph idx="1"/>
          </p:nvPr>
        </p:nvSpPr>
        <p:spPr>
          <a:xfrm>
            <a:off x="668867" y="2265891"/>
            <a:ext cx="10515600" cy="4351338"/>
          </a:xfrm>
        </p:spPr>
        <p:txBody>
          <a:bodyPr>
            <a:normAutofit fontScale="77500" lnSpcReduction="20000"/>
          </a:bodyPr>
          <a:lstStyle/>
          <a:p>
            <a:pPr algn="r" rtl="1"/>
            <a:r>
              <a:rPr lang="fa-IR" dirty="0"/>
              <a:t>پالس اکسی متری و فشارسنج به بیمار متصل است</a:t>
            </a:r>
          </a:p>
          <a:p>
            <a:pPr marL="137160" indent="0">
              <a:buNone/>
            </a:pPr>
            <a:r>
              <a:rPr lang="en-US" dirty="0"/>
              <a:t>Verifying the connection of pulse </a:t>
            </a:r>
            <a:r>
              <a:rPr lang="en-US" dirty="0" err="1"/>
              <a:t>oximeter</a:t>
            </a:r>
            <a:r>
              <a:rPr lang="en-US" dirty="0"/>
              <a:t> and barometer</a:t>
            </a:r>
            <a:endParaRPr lang="fa-IR" dirty="0"/>
          </a:p>
          <a:p>
            <a:pPr algn="r" rtl="1"/>
            <a:r>
              <a:rPr lang="en-US" dirty="0"/>
              <a:t>IV line </a:t>
            </a:r>
            <a:r>
              <a:rPr lang="fa-IR" dirty="0"/>
              <a:t> بیمار چک شده است</a:t>
            </a:r>
          </a:p>
          <a:p>
            <a:pPr marL="137160" indent="0">
              <a:buNone/>
            </a:pPr>
            <a:r>
              <a:rPr lang="en-US" dirty="0"/>
              <a:t>Verifying the IV line</a:t>
            </a:r>
            <a:endParaRPr lang="fa-IR" dirty="0"/>
          </a:p>
          <a:p>
            <a:pPr algn="r" rtl="1"/>
            <a:r>
              <a:rPr lang="fa-IR" dirty="0"/>
              <a:t>آیا بیمار مشکلات زیر را دارد:</a:t>
            </a:r>
          </a:p>
          <a:p>
            <a:pPr marL="137160" indent="0">
              <a:buNone/>
            </a:pPr>
            <a:r>
              <a:rPr lang="en-US" dirty="0"/>
              <a:t>Assessing patient in the aspect of following disorder(s)/disease(s)</a:t>
            </a:r>
            <a:endParaRPr lang="fa-IR" dirty="0"/>
          </a:p>
          <a:p>
            <a:pPr algn="r" rtl="1"/>
            <a:r>
              <a:rPr lang="fa-IR" dirty="0"/>
              <a:t>آلرژی شناخته شده بله/خیر</a:t>
            </a:r>
          </a:p>
          <a:p>
            <a:pPr marL="137160" indent="0">
              <a:buNone/>
            </a:pPr>
            <a:r>
              <a:rPr lang="en-US" dirty="0"/>
              <a:t>Type of allergy </a:t>
            </a:r>
            <a:endParaRPr lang="fa-IR" dirty="0"/>
          </a:p>
          <a:p>
            <a:pPr algn="r" rtl="1"/>
            <a:r>
              <a:rPr lang="fa-IR" dirty="0"/>
              <a:t>راه هوایی مشکل/خطر آسپیراسیون خیر/بله(پرسنل و تجهیزات در دسترس)</a:t>
            </a:r>
          </a:p>
          <a:p>
            <a:pPr marL="137160" indent="0">
              <a:buNone/>
            </a:pPr>
            <a:r>
              <a:rPr lang="en-US" dirty="0"/>
              <a:t>Difficult airway, aspiration risk (accessible personnel and equipment)</a:t>
            </a:r>
            <a:endParaRPr lang="fa-IR" dirty="0"/>
          </a:p>
          <a:p>
            <a:pPr algn="r" rtl="1"/>
            <a:r>
              <a:rPr lang="fa-IR" dirty="0"/>
              <a:t>خطر خونریزی</a:t>
            </a:r>
          </a:p>
          <a:p>
            <a:pPr marL="137160" indent="0">
              <a:buNone/>
            </a:pPr>
            <a:r>
              <a:rPr lang="en-US" dirty="0"/>
              <a:t>Hemorrhage risk</a:t>
            </a:r>
          </a:p>
        </p:txBody>
      </p:sp>
    </p:spTree>
    <p:extLst>
      <p:ext uri="{BB962C8B-B14F-4D97-AF65-F5344CB8AC3E}">
        <p14:creationId xmlns:p14="http://schemas.microsoft.com/office/powerpoint/2010/main" val="48333550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58333" y="1181099"/>
            <a:ext cx="10515600" cy="1325563"/>
          </a:xfrm>
        </p:spPr>
        <p:txBody>
          <a:bodyPr/>
          <a:lstStyle/>
          <a:p>
            <a:pPr algn="ctr"/>
            <a:r>
              <a:rPr lang="en-US" dirty="0">
                <a:solidFill>
                  <a:srgbClr val="FF0000"/>
                </a:solidFill>
              </a:rPr>
              <a:t>Time out</a:t>
            </a:r>
          </a:p>
        </p:txBody>
      </p:sp>
      <p:sp>
        <p:nvSpPr>
          <p:cNvPr id="3" name="Content Placeholder 2"/>
          <p:cNvSpPr>
            <a:spLocks noGrp="1"/>
          </p:cNvSpPr>
          <p:nvPr>
            <p:ph idx="1"/>
          </p:nvPr>
        </p:nvSpPr>
        <p:spPr>
          <a:xfrm>
            <a:off x="922866" y="2506662"/>
            <a:ext cx="10515600" cy="4351338"/>
          </a:xfrm>
        </p:spPr>
        <p:txBody>
          <a:bodyPr/>
          <a:lstStyle/>
          <a:p>
            <a:pPr algn="r" rtl="1"/>
            <a:r>
              <a:rPr lang="fa-IR" dirty="0"/>
              <a:t>اطمینان از نام و نقش تمام اعضای تیم</a:t>
            </a:r>
          </a:p>
          <a:p>
            <a:pPr marL="594360" indent="-457200"/>
            <a:r>
              <a:rPr lang="en-US" dirty="0"/>
              <a:t>Confirming the ID and rule(s) of all team members</a:t>
            </a:r>
            <a:endParaRPr lang="fa-IR" dirty="0"/>
          </a:p>
          <a:p>
            <a:pPr algn="r" rtl="1"/>
            <a:r>
              <a:rPr lang="fa-IR" dirty="0"/>
              <a:t>جراح و کادر بیهوشی و پرستاری به صورت شفاهی از موارد زیر اطمینان حاصل کنند:</a:t>
            </a:r>
          </a:p>
          <a:p>
            <a:pPr marL="594360" indent="-457200"/>
            <a:r>
              <a:rPr lang="en-US" dirty="0"/>
              <a:t>Surgeon, anesthesiology and nursing team should verify the following items: </a:t>
            </a:r>
            <a:endParaRPr lang="fa-IR" dirty="0"/>
          </a:p>
          <a:p>
            <a:pPr algn="r" rtl="1"/>
            <a:r>
              <a:rPr lang="fa-IR" dirty="0"/>
              <a:t>نام بیمار – محل عمل – نوع عمل</a:t>
            </a:r>
          </a:p>
          <a:p>
            <a:pPr algn="l"/>
            <a:r>
              <a:rPr lang="en-US" dirty="0"/>
              <a:t>Patient ID, site of surgery, and type of surgery </a:t>
            </a:r>
          </a:p>
        </p:txBody>
      </p:sp>
    </p:spTree>
    <p:extLst>
      <p:ext uri="{BB962C8B-B14F-4D97-AF65-F5344CB8AC3E}">
        <p14:creationId xmlns:p14="http://schemas.microsoft.com/office/powerpoint/2010/main" val="107278984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35000" y="923396"/>
            <a:ext cx="10515600" cy="1325563"/>
          </a:xfrm>
        </p:spPr>
        <p:txBody>
          <a:bodyPr/>
          <a:lstStyle/>
          <a:p>
            <a:pPr algn="ctr"/>
            <a:r>
              <a:rPr lang="en-US" dirty="0">
                <a:solidFill>
                  <a:srgbClr val="FF0000"/>
                </a:solidFill>
              </a:rPr>
              <a:t>Time out</a:t>
            </a:r>
          </a:p>
        </p:txBody>
      </p:sp>
      <p:sp>
        <p:nvSpPr>
          <p:cNvPr id="3" name="Content Placeholder 2"/>
          <p:cNvSpPr>
            <a:spLocks noGrp="1"/>
          </p:cNvSpPr>
          <p:nvPr>
            <p:ph idx="1"/>
          </p:nvPr>
        </p:nvSpPr>
        <p:spPr>
          <a:xfrm>
            <a:off x="635000" y="2248959"/>
            <a:ext cx="10515600" cy="4351338"/>
          </a:xfrm>
        </p:spPr>
        <p:txBody>
          <a:bodyPr>
            <a:normAutofit fontScale="85000" lnSpcReduction="20000"/>
          </a:bodyPr>
          <a:lstStyle/>
          <a:p>
            <a:pPr algn="r" rtl="1"/>
            <a:r>
              <a:rPr lang="fa-IR" dirty="0"/>
              <a:t>آنتی بیوتیک پروفیلاکسی گرفته است؟ بلی/ غیر ضروری</a:t>
            </a:r>
          </a:p>
          <a:p>
            <a:pPr marL="594360" indent="-457200"/>
            <a:r>
              <a:rPr lang="en-US" dirty="0"/>
              <a:t>Considering prophylactic anti-biotic medication</a:t>
            </a:r>
            <a:endParaRPr lang="fa-IR" dirty="0"/>
          </a:p>
          <a:p>
            <a:pPr algn="r" rtl="1"/>
            <a:r>
              <a:rPr lang="fa-IR" dirty="0"/>
              <a:t>عکسهای رادیولوژی لازم گرفته شده </a:t>
            </a:r>
          </a:p>
          <a:p>
            <a:pPr marL="594360" indent="-457200"/>
            <a:r>
              <a:rPr lang="en-US" dirty="0"/>
              <a:t>Providing the desired radiology images</a:t>
            </a:r>
            <a:endParaRPr lang="fa-IR" dirty="0"/>
          </a:p>
          <a:p>
            <a:pPr algn="r" rtl="1"/>
            <a:r>
              <a:rPr lang="fa-IR" dirty="0"/>
              <a:t>چک استریلیتی ست و پک مورد نیاز و واطمینان از صحت درست بودن  ابزارها و دستگاهها</a:t>
            </a:r>
          </a:p>
          <a:p>
            <a:pPr marL="594360" indent="-457200"/>
            <a:r>
              <a:rPr lang="en-US" dirty="0"/>
              <a:t>Verifying the sterility of the surgical set and package as well as verifying the efficacy of equipment and instruments </a:t>
            </a:r>
            <a:endParaRPr lang="fa-IR" dirty="0"/>
          </a:p>
          <a:p>
            <a:pPr algn="r" rtl="1"/>
            <a:r>
              <a:rPr lang="fa-IR" dirty="0"/>
              <a:t>رکورد فیلم</a:t>
            </a:r>
          </a:p>
          <a:p>
            <a:pPr marL="594360" indent="-457200"/>
            <a:r>
              <a:rPr lang="en-US" dirty="0"/>
              <a:t>Recording the film (of the surgery process)</a:t>
            </a:r>
            <a:endParaRPr lang="fa-IR" dirty="0"/>
          </a:p>
          <a:p>
            <a:pPr algn="r" rtl="1"/>
            <a:r>
              <a:rPr lang="fa-IR" dirty="0"/>
              <a:t>شمارش گاز و ابزار</a:t>
            </a:r>
          </a:p>
          <a:p>
            <a:pPr marL="594360" indent="-457200"/>
            <a:r>
              <a:rPr lang="en-US" dirty="0"/>
              <a:t>Verifying the count of gauze and </a:t>
            </a:r>
            <a:r>
              <a:rPr lang="en-US" dirty="0" err="1"/>
              <a:t>instrumets</a:t>
            </a:r>
            <a:r>
              <a:rPr lang="en-US" dirty="0"/>
              <a:t> </a:t>
            </a:r>
            <a:endParaRPr lang="fa-IR" dirty="0"/>
          </a:p>
        </p:txBody>
      </p:sp>
    </p:spTree>
    <p:extLst>
      <p:ext uri="{BB962C8B-B14F-4D97-AF65-F5344CB8AC3E}">
        <p14:creationId xmlns:p14="http://schemas.microsoft.com/office/powerpoint/2010/main" val="52654396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1133" y="1058862"/>
            <a:ext cx="10515600" cy="1325563"/>
          </a:xfrm>
        </p:spPr>
        <p:txBody>
          <a:bodyPr/>
          <a:lstStyle/>
          <a:p>
            <a:pPr algn="ctr"/>
            <a:r>
              <a:rPr lang="en-US" dirty="0">
                <a:solidFill>
                  <a:srgbClr val="FF0000"/>
                </a:solidFill>
              </a:rPr>
              <a:t>Time out</a:t>
            </a:r>
          </a:p>
        </p:txBody>
      </p:sp>
      <p:sp>
        <p:nvSpPr>
          <p:cNvPr id="3" name="Content Placeholder 2"/>
          <p:cNvSpPr>
            <a:spLocks noGrp="1"/>
          </p:cNvSpPr>
          <p:nvPr>
            <p:ph idx="1"/>
          </p:nvPr>
        </p:nvSpPr>
        <p:spPr>
          <a:xfrm>
            <a:off x="838200" y="2384425"/>
            <a:ext cx="10515600" cy="4351338"/>
          </a:xfrm>
        </p:spPr>
        <p:txBody>
          <a:bodyPr>
            <a:normAutofit/>
          </a:bodyPr>
          <a:lstStyle/>
          <a:p>
            <a:pPr algn="r" rtl="1"/>
            <a:r>
              <a:rPr lang="fa-IR" dirty="0"/>
              <a:t>استفاده از محلول مناسب متصل به هیستروسکوپ(روتین نرمال سالین قابل تزریق)</a:t>
            </a:r>
          </a:p>
          <a:p>
            <a:r>
              <a:rPr lang="en-US" dirty="0"/>
              <a:t>Using the suitable infusion connected to the </a:t>
            </a:r>
            <a:r>
              <a:rPr lang="en-US" dirty="0" err="1"/>
              <a:t>hysteroscope</a:t>
            </a:r>
            <a:r>
              <a:rPr lang="en-US" dirty="0"/>
              <a:t> (injectable normal saline)</a:t>
            </a:r>
            <a:endParaRPr lang="fa-IR" dirty="0"/>
          </a:p>
          <a:p>
            <a:pPr algn="r" rtl="1"/>
            <a:r>
              <a:rPr lang="fa-IR" sz="2400" dirty="0"/>
              <a:t>در صورت استفاده از رزکتوسکوپ مونوپلار (سرم گلایسین و یا دکستروز ) اتصال پلیت کوتر به بیمار</a:t>
            </a:r>
          </a:p>
          <a:p>
            <a:r>
              <a:rPr lang="en-US" sz="2400" dirty="0"/>
              <a:t>Checking out the electrosurgical pads, glycine and/or dextrose would be used for monopolar </a:t>
            </a:r>
            <a:r>
              <a:rPr lang="en-US" sz="2400" dirty="0" err="1"/>
              <a:t>resectoscopy</a:t>
            </a:r>
            <a:r>
              <a:rPr lang="en-US" sz="2400" dirty="0"/>
              <a:t> as well  </a:t>
            </a:r>
            <a:endParaRPr lang="fa-IR" sz="2400" dirty="0"/>
          </a:p>
          <a:p>
            <a:pPr algn="r" rtl="1"/>
            <a:r>
              <a:rPr lang="fa-IR" dirty="0"/>
              <a:t>پوزیشن بیمار(لیتاتومی)</a:t>
            </a:r>
          </a:p>
          <a:p>
            <a:r>
              <a:rPr lang="en-US" dirty="0"/>
              <a:t>Positioning the patient in lithotomy </a:t>
            </a:r>
          </a:p>
          <a:p>
            <a:endParaRPr lang="en-US" dirty="0"/>
          </a:p>
        </p:txBody>
      </p:sp>
    </p:spTree>
    <p:extLst>
      <p:ext uri="{BB962C8B-B14F-4D97-AF65-F5344CB8AC3E}">
        <p14:creationId xmlns:p14="http://schemas.microsoft.com/office/powerpoint/2010/main" val="292075133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7933" y="1093787"/>
            <a:ext cx="10515600" cy="1325563"/>
          </a:xfrm>
        </p:spPr>
        <p:txBody>
          <a:bodyPr/>
          <a:lstStyle/>
          <a:p>
            <a:pPr algn="ctr"/>
            <a:r>
              <a:rPr lang="en-US" dirty="0">
                <a:solidFill>
                  <a:srgbClr val="FF0000"/>
                </a:solidFill>
              </a:rPr>
              <a:t>Time out</a:t>
            </a:r>
          </a:p>
        </p:txBody>
      </p:sp>
      <p:sp>
        <p:nvSpPr>
          <p:cNvPr id="3" name="Content Placeholder 2"/>
          <p:cNvSpPr>
            <a:spLocks noGrp="1"/>
          </p:cNvSpPr>
          <p:nvPr>
            <p:ph idx="1"/>
          </p:nvPr>
        </p:nvSpPr>
        <p:spPr>
          <a:xfrm>
            <a:off x="685800" y="2419350"/>
            <a:ext cx="10515600" cy="4351338"/>
          </a:xfrm>
        </p:spPr>
        <p:txBody>
          <a:bodyPr>
            <a:normAutofit/>
          </a:bodyPr>
          <a:lstStyle/>
          <a:p>
            <a:pPr algn="r" rtl="1"/>
            <a:r>
              <a:rPr lang="fa-IR" dirty="0"/>
              <a:t>تیم بیهوشی مرور کند که نگرانی برای بیمار وجود دارد</a:t>
            </a:r>
          </a:p>
          <a:p>
            <a:pPr marL="137160" indent="0">
              <a:buNone/>
            </a:pPr>
            <a:r>
              <a:rPr lang="en-US" dirty="0"/>
              <a:t>Reviewing the possible concern(s) the patient might experience </a:t>
            </a:r>
            <a:endParaRPr lang="fa-IR" dirty="0"/>
          </a:p>
          <a:p>
            <a:pPr algn="r" rtl="1"/>
            <a:r>
              <a:rPr lang="fa-IR" dirty="0"/>
              <a:t>حوادث بحرانی قابل پیش بینی (نظر جراح درباره دیلاتاسیون دهانه رحم / پرفوراسیون رحم /احتمال لاپاراسکوپی / خونریزی /میزان اختلاف مایع ورودی و خروجی جهت  شستشوی رحم /مدت زمان عمل(گاهی لازم میشود عمل طی دو مرحله انجام شود)</a:t>
            </a:r>
          </a:p>
          <a:p>
            <a:pPr algn="l"/>
            <a:r>
              <a:rPr lang="en-US" dirty="0"/>
              <a:t>Predictable critical conditions (surgeon’s idea about cervix dilatation, womb perforation, laparoscopy possibility, bleeding, considering the ration of input and output liquid so as to lavage the womb, duration of surgery (sometimes it’s needed to perform the surgery in two stages) </a:t>
            </a:r>
          </a:p>
        </p:txBody>
      </p:sp>
    </p:spTree>
    <p:extLst>
      <p:ext uri="{BB962C8B-B14F-4D97-AF65-F5344CB8AC3E}">
        <p14:creationId xmlns:p14="http://schemas.microsoft.com/office/powerpoint/2010/main" val="17993703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640378" y="1887134"/>
            <a:ext cx="9144000" cy="2387600"/>
          </a:xfrm>
        </p:spPr>
        <p:txBody>
          <a:bodyPr>
            <a:normAutofit fontScale="90000"/>
          </a:bodyPr>
          <a:lstStyle/>
          <a:p>
            <a:pPr rtl="1"/>
            <a:r>
              <a:rPr lang="fa-IR" dirty="0">
                <a:solidFill>
                  <a:srgbClr val="FF0000"/>
                </a:solidFill>
                <a:latin typeface="Arial" panose="020B0604020202020204" pitchFamily="34" charset="0"/>
                <a:cs typeface="Arial" panose="020B0604020202020204" pitchFamily="34" charset="0"/>
              </a:rPr>
              <a:t>چک لیست جراحی ایمن سازمان بهداشت جهانی </a:t>
            </a:r>
            <a:br>
              <a:rPr lang="fa-IR" dirty="0">
                <a:solidFill>
                  <a:srgbClr val="FF0000"/>
                </a:solidFill>
                <a:latin typeface="Arial" panose="020B0604020202020204" pitchFamily="34" charset="0"/>
                <a:cs typeface="Arial" panose="020B0604020202020204" pitchFamily="34" charset="0"/>
              </a:rPr>
            </a:br>
            <a:r>
              <a:rPr lang="fa-IR" dirty="0">
                <a:solidFill>
                  <a:srgbClr val="FF0000"/>
                </a:solidFill>
                <a:latin typeface="Arial" panose="020B0604020202020204" pitchFamily="34" charset="0"/>
                <a:cs typeface="Arial" panose="020B0604020202020204" pitchFamily="34" charset="0"/>
              </a:rPr>
              <a:t>(عمل لاپاراسکوپی اندومتریوز)</a:t>
            </a:r>
            <a:endParaRPr lang="en-US" dirty="0">
              <a:solidFill>
                <a:srgbClr val="FF0000"/>
              </a:solidFill>
              <a:latin typeface="Arial" panose="020B0604020202020204" pitchFamily="34" charset="0"/>
              <a:cs typeface="Arial" panose="020B0604020202020204" pitchFamily="34" charset="0"/>
            </a:endParaRPr>
          </a:p>
        </p:txBody>
      </p:sp>
      <p:sp>
        <p:nvSpPr>
          <p:cNvPr id="3" name="Subtitle 2"/>
          <p:cNvSpPr>
            <a:spLocks noGrp="1"/>
          </p:cNvSpPr>
          <p:nvPr>
            <p:ph type="subTitle" idx="1"/>
          </p:nvPr>
        </p:nvSpPr>
        <p:spPr>
          <a:xfrm>
            <a:off x="2686397" y="4714702"/>
            <a:ext cx="6400800" cy="1752600"/>
          </a:xfrm>
        </p:spPr>
        <p:txBody>
          <a:bodyPr>
            <a:normAutofit/>
          </a:bodyPr>
          <a:lstStyle/>
          <a:p>
            <a:r>
              <a:rPr lang="en-US" sz="3600" dirty="0"/>
              <a:t>WHO surgical safety check list</a:t>
            </a:r>
          </a:p>
          <a:p>
            <a:r>
              <a:rPr lang="en-US" sz="3600" dirty="0">
                <a:cs typeface="B Nazanin" panose="00000400000000000000" pitchFamily="2" charset="-78"/>
              </a:rPr>
              <a:t>(Endometriosis  laparoscopy)</a:t>
            </a:r>
          </a:p>
        </p:txBody>
      </p:sp>
    </p:spTree>
    <p:extLst>
      <p:ext uri="{BB962C8B-B14F-4D97-AF65-F5344CB8AC3E}">
        <p14:creationId xmlns:p14="http://schemas.microsoft.com/office/powerpoint/2010/main" val="93527319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1133" y="1245659"/>
            <a:ext cx="10515600" cy="1325563"/>
          </a:xfrm>
        </p:spPr>
        <p:txBody>
          <a:bodyPr/>
          <a:lstStyle/>
          <a:p>
            <a:pPr algn="ctr"/>
            <a:r>
              <a:rPr lang="en-US" dirty="0">
                <a:solidFill>
                  <a:srgbClr val="FF0000"/>
                </a:solidFill>
              </a:rPr>
              <a:t>Sign out</a:t>
            </a:r>
          </a:p>
        </p:txBody>
      </p:sp>
      <p:sp>
        <p:nvSpPr>
          <p:cNvPr id="3" name="Content Placeholder 2"/>
          <p:cNvSpPr>
            <a:spLocks noGrp="1"/>
          </p:cNvSpPr>
          <p:nvPr>
            <p:ph idx="1"/>
          </p:nvPr>
        </p:nvSpPr>
        <p:spPr>
          <a:xfrm>
            <a:off x="838200" y="2232025"/>
            <a:ext cx="10515600" cy="4351338"/>
          </a:xfrm>
        </p:spPr>
        <p:txBody>
          <a:bodyPr>
            <a:normAutofit/>
          </a:bodyPr>
          <a:lstStyle/>
          <a:p>
            <a:pPr algn="r" rtl="1"/>
            <a:r>
              <a:rPr lang="fa-IR" dirty="0"/>
              <a:t>ثبت نوع عمل</a:t>
            </a:r>
          </a:p>
          <a:p>
            <a:pPr algn="l"/>
            <a:r>
              <a:rPr lang="en-US" dirty="0"/>
              <a:t>Recording the type of surgery </a:t>
            </a:r>
            <a:endParaRPr lang="fa-IR" dirty="0"/>
          </a:p>
          <a:p>
            <a:pPr algn="r" rtl="1"/>
            <a:r>
              <a:rPr lang="fa-IR" dirty="0"/>
              <a:t>شمارش گازو ابزار</a:t>
            </a:r>
          </a:p>
          <a:p>
            <a:pPr algn="l"/>
            <a:r>
              <a:rPr lang="en-US" dirty="0"/>
              <a:t>Verifying the count of gauze and instruments </a:t>
            </a:r>
            <a:endParaRPr lang="fa-IR" dirty="0"/>
          </a:p>
          <a:p>
            <a:pPr algn="r" rtl="1"/>
            <a:r>
              <a:rPr lang="fa-IR" dirty="0"/>
              <a:t>شمارش نمونه وچک تعداد و نوع نمونه توسط پرستار و جراح  چگونگی برچسب گذاری نمونه(نام بیمار /نوع عمل/شماره پرونده/نام جراح /تاریخ )</a:t>
            </a:r>
          </a:p>
          <a:p>
            <a:pPr algn="l"/>
            <a:r>
              <a:rPr lang="en-US" dirty="0"/>
              <a:t>Counting and verifying the specimens by the surgeon and the nurse and correct labeling too (patient ID, type of surgery, file no., surgeon ID, and the date).</a:t>
            </a:r>
          </a:p>
        </p:txBody>
      </p:sp>
    </p:spTree>
    <p:extLst>
      <p:ext uri="{BB962C8B-B14F-4D97-AF65-F5344CB8AC3E}">
        <p14:creationId xmlns:p14="http://schemas.microsoft.com/office/powerpoint/2010/main" val="9811343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1800" y="1110192"/>
            <a:ext cx="10515600" cy="1325563"/>
          </a:xfrm>
        </p:spPr>
        <p:txBody>
          <a:bodyPr/>
          <a:lstStyle/>
          <a:p>
            <a:pPr algn="ctr"/>
            <a:r>
              <a:rPr lang="en-US" dirty="0">
                <a:solidFill>
                  <a:srgbClr val="FF0000"/>
                </a:solidFill>
              </a:rPr>
              <a:t>Sign out</a:t>
            </a:r>
          </a:p>
        </p:txBody>
      </p:sp>
      <p:sp>
        <p:nvSpPr>
          <p:cNvPr id="3" name="Content Placeholder 2"/>
          <p:cNvSpPr>
            <a:spLocks noGrp="1"/>
          </p:cNvSpPr>
          <p:nvPr>
            <p:ph idx="1"/>
          </p:nvPr>
        </p:nvSpPr>
        <p:spPr>
          <a:xfrm>
            <a:off x="838200" y="2316691"/>
            <a:ext cx="10515600" cy="4351338"/>
          </a:xfrm>
        </p:spPr>
        <p:txBody>
          <a:bodyPr>
            <a:normAutofit fontScale="92500" lnSpcReduction="10000"/>
          </a:bodyPr>
          <a:lstStyle/>
          <a:p>
            <a:pPr algn="r" rtl="1"/>
            <a:r>
              <a:rPr lang="fa-IR" dirty="0"/>
              <a:t>محاسبه میزان مایع  دریافتی و خروجی هیستروسکوپی به صورت دایم و گزارش اختلاف بیش از 1لیتر به جراح و تیم بیهوشی توسط پرستار</a:t>
            </a:r>
          </a:p>
          <a:p>
            <a:r>
              <a:rPr lang="en-US" dirty="0"/>
              <a:t>Persistent calculating of hysteroscopy input and output liquid and reporting the ration difference greater than 1 liter to the surgeon and the anesthesiology team</a:t>
            </a:r>
            <a:endParaRPr lang="fa-IR" dirty="0"/>
          </a:p>
          <a:p>
            <a:pPr algn="r" rtl="1"/>
            <a:r>
              <a:rPr lang="fa-IR" dirty="0"/>
              <a:t>اشکالات موجود در تجهیزات که باید رفع شود</a:t>
            </a:r>
          </a:p>
          <a:p>
            <a:pPr algn="l"/>
            <a:r>
              <a:rPr lang="en-US" dirty="0"/>
              <a:t>Fixing the equipment's problems </a:t>
            </a:r>
            <a:endParaRPr lang="fa-IR" dirty="0"/>
          </a:p>
          <a:p>
            <a:pPr algn="r" rtl="1"/>
            <a:r>
              <a:rPr lang="fa-IR" dirty="0"/>
              <a:t>جراح،کادر بیهوشی و پرستاری نکات کلیدی ریکاوری و اداره بیمار بعد از عمل این بیمار را مرور کنند</a:t>
            </a:r>
          </a:p>
          <a:p>
            <a:r>
              <a:rPr lang="en-US" dirty="0"/>
              <a:t>Surgeon, anesthesiology and nursing teams should review the postoperative recovery and handling key points </a:t>
            </a:r>
            <a:endParaRPr lang="fa-IR" dirty="0"/>
          </a:p>
          <a:p>
            <a:pPr algn="r" rtl="1"/>
            <a:endParaRPr lang="en-US" dirty="0"/>
          </a:p>
        </p:txBody>
      </p:sp>
    </p:spTree>
    <p:extLst>
      <p:ext uri="{BB962C8B-B14F-4D97-AF65-F5344CB8AC3E}">
        <p14:creationId xmlns:p14="http://schemas.microsoft.com/office/powerpoint/2010/main" val="136576180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456266" y="2359260"/>
            <a:ext cx="8652933" cy="4308007"/>
          </a:xfrm>
        </p:spPr>
      </p:pic>
    </p:spTree>
    <p:extLst>
      <p:ext uri="{BB962C8B-B14F-4D97-AF65-F5344CB8AC3E}">
        <p14:creationId xmlns:p14="http://schemas.microsoft.com/office/powerpoint/2010/main" val="301636915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5204460"/>
            <a:ext cx="8229600" cy="1143000"/>
          </a:xfrm>
        </p:spPr>
        <p:txBody>
          <a:bodyPr/>
          <a:lstStyle/>
          <a:p>
            <a:endParaRPr lang="en-US" dirty="0"/>
          </a:p>
        </p:txBody>
      </p:sp>
      <p:sp>
        <p:nvSpPr>
          <p:cNvPr id="3" name="Content Placeholder 2"/>
          <p:cNvSpPr>
            <a:spLocks noGrp="1"/>
          </p:cNvSpPr>
          <p:nvPr>
            <p:ph idx="1"/>
          </p:nvPr>
        </p:nvSpPr>
        <p:spPr>
          <a:xfrm>
            <a:off x="1981200" y="1993900"/>
            <a:ext cx="8229600" cy="4709160"/>
          </a:xfrm>
        </p:spPr>
        <p:txBody>
          <a:bodyPr>
            <a:normAutofit/>
          </a:bodyPr>
          <a:lstStyle/>
          <a:p>
            <a:pPr marL="137160" indent="0" algn="ctr" rtl="1">
              <a:buNone/>
            </a:pPr>
            <a:r>
              <a:rPr lang="fa-IR" sz="6600" dirty="0">
                <a:solidFill>
                  <a:srgbClr val="FF0000"/>
                </a:solidFill>
              </a:rPr>
              <a:t>با تشکر از توجه شما</a:t>
            </a:r>
            <a:endParaRPr lang="en-US" sz="6600" dirty="0">
              <a:solidFill>
                <a:srgbClr val="FF0000"/>
              </a:solidFill>
            </a:endParaRPr>
          </a:p>
          <a:p>
            <a:pPr marL="137160" indent="0" algn="ctr" rtl="1">
              <a:buNone/>
            </a:pPr>
            <a:r>
              <a:rPr lang="en-US" sz="6600" dirty="0">
                <a:solidFill>
                  <a:srgbClr val="FF0000"/>
                </a:solidFill>
              </a:rPr>
              <a:t>I would love to appreciate your awesome attention! </a:t>
            </a:r>
          </a:p>
        </p:txBody>
      </p:sp>
    </p:spTree>
    <p:extLst>
      <p:ext uri="{BB962C8B-B14F-4D97-AF65-F5344CB8AC3E}">
        <p14:creationId xmlns:p14="http://schemas.microsoft.com/office/powerpoint/2010/main" val="321382551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981200" y="866717"/>
            <a:ext cx="8229600" cy="1828800"/>
          </a:xfrm>
        </p:spPr>
        <p:txBody>
          <a:bodyPr/>
          <a:lstStyle/>
          <a:p>
            <a:r>
              <a:rPr lang="fa-IR" dirty="0">
                <a:solidFill>
                  <a:srgbClr val="FF0000"/>
                </a:solidFill>
              </a:rPr>
              <a:t>چک لیست جراحی ایمن</a:t>
            </a:r>
            <a:endParaRPr lang="en-US" dirty="0">
              <a:solidFill>
                <a:srgbClr val="FF0000"/>
              </a:solidFill>
            </a:endParaRPr>
          </a:p>
        </p:txBody>
      </p:sp>
      <p:sp>
        <p:nvSpPr>
          <p:cNvPr id="3" name="Subtitle 2"/>
          <p:cNvSpPr>
            <a:spLocks noGrp="1"/>
          </p:cNvSpPr>
          <p:nvPr>
            <p:ph type="subTitle" idx="1"/>
          </p:nvPr>
        </p:nvSpPr>
        <p:spPr>
          <a:xfrm>
            <a:off x="2895600" y="3094528"/>
            <a:ext cx="6400800" cy="1752600"/>
          </a:xfrm>
        </p:spPr>
        <p:txBody>
          <a:bodyPr>
            <a:noAutofit/>
          </a:bodyPr>
          <a:lstStyle/>
          <a:p>
            <a:pPr algn="just" rtl="1"/>
            <a:r>
              <a:rPr lang="fa-IR" sz="3600" dirty="0">
                <a:latin typeface="Arial" panose="020B0604020202020204" pitchFamily="34" charset="0"/>
                <a:cs typeface="Arial" panose="020B0604020202020204" pitchFamily="34" charset="0"/>
              </a:rPr>
              <a:t>به اهتمام اتحادیه جهانی ایمنی بیمار، وابسته به سازمان جهانی بهداشت در سال 2008 با مشارکت متخصصین جراحی ،بیهوشی ، پرستاران از سراسر جهان به منظور کاهش اتفاقات ناخواسته و عوارض مرگ ومیر غیر ضروری تدوین شد.</a:t>
            </a:r>
            <a:endParaRPr lang="en-US" sz="3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57047043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21821" y="3371792"/>
            <a:ext cx="10515600" cy="4351338"/>
          </a:xfrm>
        </p:spPr>
        <p:txBody>
          <a:bodyPr>
            <a:normAutofit/>
          </a:bodyPr>
          <a:lstStyle/>
          <a:p>
            <a:pPr algn="just" rtl="1"/>
            <a:r>
              <a:rPr lang="fa-IR" sz="4000" dirty="0">
                <a:latin typeface="Arial" panose="020B0604020202020204" pitchFamily="34" charset="0"/>
                <a:cs typeface="Arial" panose="020B0604020202020204" pitchFamily="34" charset="0"/>
              </a:rPr>
              <a:t>هدف اصلی آن بهبود ارتقا فرایندها،اقدامات درمانی و مراقبتی وبهبود ارتباطات درون گروهی اعضا تیم جراحی در جهت افزایش ایمنی بیماران در حین و پس از اعمال جراحی میباشد.</a:t>
            </a:r>
            <a:endParaRPr lang="en-US" sz="4000" dirty="0">
              <a:latin typeface="Arial" panose="020B0604020202020204" pitchFamily="34" charset="0"/>
              <a:cs typeface="Arial" panose="020B0604020202020204" pitchFamily="34" charset="0"/>
            </a:endParaRPr>
          </a:p>
          <a:p>
            <a:pPr algn="just" rtl="1"/>
            <a:endParaRPr lang="en-US" sz="4000" dirty="0"/>
          </a:p>
        </p:txBody>
      </p:sp>
      <p:sp>
        <p:nvSpPr>
          <p:cNvPr id="4" name="Title 1"/>
          <p:cNvSpPr>
            <a:spLocks noGrp="1"/>
          </p:cNvSpPr>
          <p:nvPr>
            <p:ph type="title"/>
          </p:nvPr>
        </p:nvSpPr>
        <p:spPr>
          <a:xfrm>
            <a:off x="838200" y="1444487"/>
            <a:ext cx="10515600" cy="1444487"/>
          </a:xfrm>
        </p:spPr>
        <p:txBody>
          <a:bodyPr/>
          <a:lstStyle/>
          <a:p>
            <a:pPr algn="ctr"/>
            <a:r>
              <a:rPr lang="fa-IR" dirty="0">
                <a:solidFill>
                  <a:srgbClr val="FF0000"/>
                </a:solidFill>
              </a:rPr>
              <a:t>چک لیست جراحی ایمن</a:t>
            </a:r>
            <a:endParaRPr lang="en-US" dirty="0">
              <a:solidFill>
                <a:srgbClr val="FF0000"/>
              </a:solidFill>
            </a:endParaRPr>
          </a:p>
        </p:txBody>
      </p:sp>
    </p:spTree>
    <p:extLst>
      <p:ext uri="{BB962C8B-B14F-4D97-AF65-F5344CB8AC3E}">
        <p14:creationId xmlns:p14="http://schemas.microsoft.com/office/powerpoint/2010/main" val="82911579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17913" y="536714"/>
            <a:ext cx="8309112" cy="1143000"/>
          </a:xfrm>
        </p:spPr>
        <p:txBody>
          <a:bodyPr>
            <a:normAutofit/>
          </a:bodyPr>
          <a:lstStyle/>
          <a:p>
            <a:r>
              <a:rPr lang="en-US" dirty="0">
                <a:solidFill>
                  <a:srgbClr val="FF0000"/>
                </a:solidFill>
              </a:rPr>
              <a:t>WHO surgical safety check list</a:t>
            </a:r>
          </a:p>
        </p:txBody>
      </p:sp>
      <p:sp>
        <p:nvSpPr>
          <p:cNvPr id="3" name="Content Placeholder 2"/>
          <p:cNvSpPr>
            <a:spLocks noGrp="1"/>
          </p:cNvSpPr>
          <p:nvPr>
            <p:ph idx="1"/>
          </p:nvPr>
        </p:nvSpPr>
        <p:spPr>
          <a:xfrm>
            <a:off x="1995054" y="1521229"/>
            <a:ext cx="8229600" cy="4709160"/>
          </a:xfrm>
        </p:spPr>
        <p:txBody>
          <a:bodyPr>
            <a:noAutofit/>
          </a:bodyPr>
          <a:lstStyle/>
          <a:p>
            <a:pPr marL="137160" indent="0">
              <a:buNone/>
            </a:pPr>
            <a:r>
              <a:rPr lang="en-US" sz="1800" b="1" dirty="0">
                <a:latin typeface="Arial" panose="020B0604020202020204" pitchFamily="34" charset="0"/>
                <a:cs typeface="Arial" panose="020B0604020202020204" pitchFamily="34" charset="0"/>
              </a:rPr>
              <a:t>The Safe Surgery Saves Lives initiative was established by the World</a:t>
            </a:r>
          </a:p>
          <a:p>
            <a:pPr marL="137160" indent="0">
              <a:buNone/>
            </a:pPr>
            <a:r>
              <a:rPr lang="en-US" sz="1800" b="1" dirty="0">
                <a:latin typeface="Arial" panose="020B0604020202020204" pitchFamily="34" charset="0"/>
                <a:cs typeface="Arial" panose="020B0604020202020204" pitchFamily="34" charset="0"/>
              </a:rPr>
              <a:t>Alliance for Patient Safety as part of the World Health Organization’s efforts to reduce the number of surgical deaths across the world. </a:t>
            </a:r>
          </a:p>
          <a:p>
            <a:pPr marL="137160" indent="0">
              <a:buNone/>
            </a:pPr>
            <a:r>
              <a:rPr lang="en-US" sz="1800" b="1" dirty="0">
                <a:latin typeface="Arial" panose="020B0604020202020204" pitchFamily="34" charset="0"/>
                <a:cs typeface="Arial" panose="020B0604020202020204" pitchFamily="34" charset="0"/>
              </a:rPr>
              <a:t>  </a:t>
            </a:r>
          </a:p>
          <a:p>
            <a:pPr marL="137160" indent="0">
              <a:buNone/>
            </a:pPr>
            <a:r>
              <a:rPr lang="en-US" sz="1800" b="1" dirty="0">
                <a:latin typeface="Arial" panose="020B0604020202020204" pitchFamily="34" charset="0"/>
                <a:cs typeface="Arial" panose="020B0604020202020204" pitchFamily="34" charset="0"/>
              </a:rPr>
              <a:t>The aim of this initiative is to harness political commitment and clinical will to address important safety issues, including inadequate anesthetic safety practices, avoidable surgical infection and poor communication among team members. </a:t>
            </a:r>
          </a:p>
          <a:p>
            <a:pPr marL="137160" indent="0">
              <a:buNone/>
            </a:pPr>
            <a:endParaRPr lang="en-US" sz="1800" b="1" dirty="0">
              <a:latin typeface="Arial" panose="020B0604020202020204" pitchFamily="34" charset="0"/>
              <a:cs typeface="Arial" panose="020B0604020202020204" pitchFamily="34" charset="0"/>
            </a:endParaRPr>
          </a:p>
          <a:p>
            <a:pPr marL="137160" indent="0">
              <a:buNone/>
            </a:pPr>
            <a:r>
              <a:rPr lang="en-US" sz="1800" b="1" dirty="0">
                <a:latin typeface="Arial" panose="020B0604020202020204" pitchFamily="34" charset="0"/>
                <a:cs typeface="Arial" panose="020B0604020202020204" pitchFamily="34" charset="0"/>
              </a:rPr>
              <a:t>These have proved to be common, deadly and preventable problems in all countries and settings.</a:t>
            </a:r>
          </a:p>
          <a:p>
            <a:pPr marL="137160" indent="0">
              <a:buNone/>
            </a:pPr>
            <a:endParaRPr lang="en-US" sz="1800" b="1" dirty="0">
              <a:latin typeface="Arial" panose="020B0604020202020204" pitchFamily="34" charset="0"/>
              <a:cs typeface="Arial" panose="020B0604020202020204" pitchFamily="34" charset="0"/>
            </a:endParaRPr>
          </a:p>
          <a:p>
            <a:pPr marL="137160" indent="0">
              <a:buNone/>
            </a:pPr>
            <a:r>
              <a:rPr lang="en-US" sz="1800" b="1" dirty="0">
                <a:latin typeface="Arial" panose="020B0604020202020204" pitchFamily="34" charset="0"/>
                <a:cs typeface="Arial" panose="020B0604020202020204" pitchFamily="34" charset="0"/>
              </a:rPr>
              <a:t>To assist operating teams in reducing the number of these events, the</a:t>
            </a:r>
          </a:p>
          <a:p>
            <a:pPr marL="137160" indent="0">
              <a:buNone/>
            </a:pPr>
            <a:r>
              <a:rPr lang="en-US" sz="1800" b="1" dirty="0">
                <a:latin typeface="Arial" panose="020B0604020202020204" pitchFamily="34" charset="0"/>
                <a:cs typeface="Arial" panose="020B0604020202020204" pitchFamily="34" charset="0"/>
              </a:rPr>
              <a:t>Alliance —in consultation with surgeons, anesthesiologists, nurses,</a:t>
            </a:r>
          </a:p>
          <a:p>
            <a:pPr marL="137160" indent="0">
              <a:buNone/>
            </a:pPr>
            <a:r>
              <a:rPr lang="en-US" sz="1800" b="1" dirty="0">
                <a:latin typeface="Arial" panose="020B0604020202020204" pitchFamily="34" charset="0"/>
                <a:cs typeface="Arial" panose="020B0604020202020204" pitchFamily="34" charset="0"/>
              </a:rPr>
              <a:t>patient safety experts and patients around the world—has identified</a:t>
            </a:r>
          </a:p>
          <a:p>
            <a:pPr marL="137160" indent="0">
              <a:buNone/>
            </a:pPr>
            <a:r>
              <a:rPr lang="en-US" sz="1800" b="1" dirty="0">
                <a:latin typeface="Arial" panose="020B0604020202020204" pitchFamily="34" charset="0"/>
                <a:cs typeface="Arial" panose="020B0604020202020204" pitchFamily="34" charset="0"/>
              </a:rPr>
              <a:t>a set of safety checks that could be performed in any operating room</a:t>
            </a:r>
          </a:p>
        </p:txBody>
      </p:sp>
    </p:spTree>
    <p:extLst>
      <p:ext uri="{BB962C8B-B14F-4D97-AF65-F5344CB8AC3E}">
        <p14:creationId xmlns:p14="http://schemas.microsoft.com/office/powerpoint/2010/main" val="23700243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05000" y="228600"/>
            <a:ext cx="8229600" cy="1143000"/>
          </a:xfrm>
        </p:spPr>
        <p:txBody>
          <a:bodyPr>
            <a:normAutofit/>
          </a:bodyPr>
          <a:lstStyle/>
          <a:p>
            <a:pPr algn="just"/>
            <a:endParaRPr lang="en-US" sz="2800" dirty="0">
              <a:solidFill>
                <a:srgbClr val="FFFF00"/>
              </a:solidFill>
              <a:latin typeface="Arial" panose="020B0604020202020204" pitchFamily="34" charset="0"/>
              <a:cs typeface="Arial" panose="020B0604020202020204" pitchFamily="34" charset="0"/>
            </a:endParaRPr>
          </a:p>
        </p:txBody>
      </p:sp>
      <p:pic>
        <p:nvPicPr>
          <p:cNvPr id="4" name="Content Placeholder 3"/>
          <p:cNvPicPr>
            <a:picLocks noGrp="1" noChangeAspect="1"/>
          </p:cNvPicPr>
          <p:nvPr>
            <p:ph idx="1"/>
          </p:nvPr>
        </p:nvPicPr>
        <p:blipFill rotWithShape="1">
          <a:blip r:embed="rId2" cstate="print">
            <a:extLst>
              <a:ext uri="{28A0092B-C50C-407E-A947-70E740481C1C}">
                <a14:useLocalDpi xmlns:a14="http://schemas.microsoft.com/office/drawing/2010/main" val="0"/>
              </a:ext>
            </a:extLst>
          </a:blip>
          <a:srcRect t="9996" b="50593"/>
          <a:stretch/>
        </p:blipFill>
        <p:spPr>
          <a:xfrm>
            <a:off x="212035" y="2186609"/>
            <a:ext cx="8229600" cy="4452730"/>
          </a:xfrm>
        </p:spPr>
      </p:pic>
      <p:sp>
        <p:nvSpPr>
          <p:cNvPr id="3" name="Rectangle 2"/>
          <p:cNvSpPr/>
          <p:nvPr/>
        </p:nvSpPr>
        <p:spPr>
          <a:xfrm>
            <a:off x="8733183" y="2967335"/>
            <a:ext cx="3352799" cy="1200329"/>
          </a:xfrm>
          <a:prstGeom prst="rect">
            <a:avLst/>
          </a:prstGeom>
        </p:spPr>
        <p:txBody>
          <a:bodyPr wrap="square">
            <a:spAutoFit/>
          </a:bodyPr>
          <a:lstStyle/>
          <a:p>
            <a:r>
              <a:rPr lang="en-US" dirty="0">
                <a:solidFill>
                  <a:srgbClr val="FF0000"/>
                </a:solidFill>
                <a:latin typeface="Arial" panose="020B0604020202020204" pitchFamily="34" charset="0"/>
                <a:cs typeface="Arial" panose="020B0604020202020204" pitchFamily="34" charset="0"/>
              </a:rPr>
              <a:t>This checklist is not intended to be comprehensive .additions and modification to fit local practice are encouraged</a:t>
            </a:r>
            <a:endParaRPr lang="en-US" dirty="0">
              <a:solidFill>
                <a:srgbClr val="FF0000"/>
              </a:solidFill>
            </a:endParaRPr>
          </a:p>
        </p:txBody>
      </p:sp>
    </p:spTree>
    <p:extLst>
      <p:ext uri="{BB962C8B-B14F-4D97-AF65-F5344CB8AC3E}">
        <p14:creationId xmlns:p14="http://schemas.microsoft.com/office/powerpoint/2010/main" val="400478345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533400"/>
            <a:ext cx="8229600" cy="1143000"/>
          </a:xfrm>
        </p:spPr>
        <p:txBody>
          <a:bodyPr>
            <a:noAutofit/>
          </a:bodyPr>
          <a:lstStyle/>
          <a:p>
            <a:pPr algn="just" rtl="1"/>
            <a:endParaRPr lang="en-US" sz="3200" dirty="0">
              <a:solidFill>
                <a:srgbClr val="FFFF00"/>
              </a:solidFill>
              <a:latin typeface="Arial" panose="020B0604020202020204" pitchFamily="34" charset="0"/>
              <a:cs typeface="Arial" panose="020B0604020202020204" pitchFamily="34" charset="0"/>
            </a:endParaRPr>
          </a:p>
        </p:txBody>
      </p:sp>
      <p:pic>
        <p:nvPicPr>
          <p:cNvPr id="4" name="Content Placeholder 3"/>
          <p:cNvPicPr>
            <a:picLocks noGrp="1" noChangeAspect="1"/>
          </p:cNvPicPr>
          <p:nvPr>
            <p:ph idx="1"/>
          </p:nvPr>
        </p:nvPicPr>
        <p:blipFill rotWithShape="1">
          <a:blip r:embed="rId2" cstate="print">
            <a:extLst>
              <a:ext uri="{28A0092B-C50C-407E-A947-70E740481C1C}">
                <a14:useLocalDpi xmlns:a14="http://schemas.microsoft.com/office/drawing/2010/main" val="0"/>
              </a:ext>
            </a:extLst>
          </a:blip>
          <a:srcRect t="9597" b="48324"/>
          <a:stretch/>
        </p:blipFill>
        <p:spPr>
          <a:xfrm>
            <a:off x="132521" y="2057400"/>
            <a:ext cx="8534400" cy="48006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3" name="Rectangle 2"/>
          <p:cNvSpPr/>
          <p:nvPr/>
        </p:nvSpPr>
        <p:spPr>
          <a:xfrm>
            <a:off x="8759686" y="2967335"/>
            <a:ext cx="3405809" cy="1631216"/>
          </a:xfrm>
          <a:prstGeom prst="rect">
            <a:avLst/>
          </a:prstGeom>
        </p:spPr>
        <p:txBody>
          <a:bodyPr wrap="square">
            <a:spAutoFit/>
          </a:bodyPr>
          <a:lstStyle/>
          <a:p>
            <a:pPr algn="just" rtl="1"/>
            <a:r>
              <a:rPr lang="fa-IR" sz="2000" dirty="0">
                <a:solidFill>
                  <a:srgbClr val="FF0000"/>
                </a:solidFill>
                <a:latin typeface="Arial" panose="020B0604020202020204" pitchFamily="34" charset="0"/>
                <a:cs typeface="Arial" panose="020B0604020202020204" pitchFamily="34" charset="0"/>
              </a:rPr>
              <a:t>فرم اصلی چک لیست جراحی ایمن که بصورت مفصل و جامع تهیه نشده است ،توصیه بر آنست که بر اساس کارکرد هر نوع جراحی نکات آن تعدیل یا اضافه شود</a:t>
            </a:r>
            <a:endParaRPr lang="en-US" sz="2000" dirty="0">
              <a:solidFill>
                <a:srgbClr val="FF0000"/>
              </a:solidFill>
            </a:endParaRPr>
          </a:p>
        </p:txBody>
      </p:sp>
    </p:spTree>
    <p:extLst>
      <p:ext uri="{BB962C8B-B14F-4D97-AF65-F5344CB8AC3E}">
        <p14:creationId xmlns:p14="http://schemas.microsoft.com/office/powerpoint/2010/main" val="386599898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102</TotalTime>
  <Words>2055</Words>
  <Application>Microsoft Office PowerPoint</Application>
  <PresentationFormat>Widescreen</PresentationFormat>
  <Paragraphs>208</Paragraphs>
  <Slides>43</Slides>
  <Notes>4</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43</vt:i4>
      </vt:variant>
    </vt:vector>
  </HeadingPairs>
  <TitlesOfParts>
    <vt:vector size="48" baseType="lpstr">
      <vt:lpstr>Arial</vt:lpstr>
      <vt:lpstr>Calibri</vt:lpstr>
      <vt:lpstr>Calibri Light</vt:lpstr>
      <vt:lpstr>Wingdings 2</vt:lpstr>
      <vt:lpstr>Office Theme</vt:lpstr>
      <vt:lpstr>PowerPoint Presentation</vt:lpstr>
      <vt:lpstr>PowerPoint Presentation</vt:lpstr>
      <vt:lpstr>چیدمان اتاق عمل عملهای لاپاراسکوپی و هیستروسکوپی</vt:lpstr>
      <vt:lpstr>چک لیست جراحی ایمن سازمان بهداشت جهانی  (عمل لاپاراسکوپی اندومتریوز)</vt:lpstr>
      <vt:lpstr>چک لیست جراحی ایمن</vt:lpstr>
      <vt:lpstr>چک لیست جراحی ایمن</vt:lpstr>
      <vt:lpstr>WHO surgical safety check list</vt:lpstr>
      <vt:lpstr>PowerPoint Presentation</vt:lpstr>
      <vt:lpstr>PowerPoint Presentation</vt:lpstr>
      <vt:lpstr>WHO surgical safety check list</vt:lpstr>
      <vt:lpstr>The Checklist divides the operation into three phases در چک لیست جراحی ایمن ،عمل جراحی به سه مرحله زمانی میشود</vt:lpstr>
      <vt:lpstr>اقدامات قبل از بیهوشی  Sign in </vt:lpstr>
      <vt:lpstr>Sign in</vt:lpstr>
      <vt:lpstr>Sign in</vt:lpstr>
      <vt:lpstr>اقدامات قبل از بیهوشی و جراحی  Sign in </vt:lpstr>
      <vt:lpstr>اقدامات قبل از برش پوست بیمار Time out  </vt:lpstr>
      <vt:lpstr>Time out</vt:lpstr>
      <vt:lpstr>Lloyd-davies position  is also known as trendelenburg  position with leg apart or (head down lithotomy).It is defined as supine position of the body with hip flexed at 15 degree as basic angle with 15-20 degree head- down .The key difference between lithotomy and Lloyd-davies is degree of hip  and knee flexion </vt:lpstr>
      <vt:lpstr>PowerPoint Presentation</vt:lpstr>
      <vt:lpstr>PowerPoint Presentation</vt:lpstr>
      <vt:lpstr>PowerPoint Presentation</vt:lpstr>
      <vt:lpstr>PowerPoint Presentation</vt:lpstr>
      <vt:lpstr>Time out</vt:lpstr>
      <vt:lpstr>PowerPoint Presentation</vt:lpstr>
      <vt:lpstr>PowerPoint Presentation</vt:lpstr>
      <vt:lpstr>PowerPoint Presentation</vt:lpstr>
      <vt:lpstr>PowerPoint Presentation</vt:lpstr>
      <vt:lpstr>اقدامات قبل از خروج بیمار از اتاق عمل Sign out (پرستار به صورت کلامی موارد زیر را با اعضای تیم  تایید میکنند) </vt:lpstr>
      <vt:lpstr>Sign out</vt:lpstr>
      <vt:lpstr> Sign out اقدامات قبل از خروج بیمار از اتاق عمل </vt:lpstr>
      <vt:lpstr>Sign out</vt:lpstr>
      <vt:lpstr>PowerPoint Presentation</vt:lpstr>
      <vt:lpstr>Sign in</vt:lpstr>
      <vt:lpstr>Sign in</vt:lpstr>
      <vt:lpstr>Sign in</vt:lpstr>
      <vt:lpstr>Time out</vt:lpstr>
      <vt:lpstr>Time out</vt:lpstr>
      <vt:lpstr>Time out</vt:lpstr>
      <vt:lpstr>Time out</vt:lpstr>
      <vt:lpstr>Sign out</vt:lpstr>
      <vt:lpstr>Sign out</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Mohsen</dc:creator>
  <cp:lastModifiedBy>Mahta</cp:lastModifiedBy>
  <cp:revision>21</cp:revision>
  <dcterms:created xsi:type="dcterms:W3CDTF">2021-12-21T10:40:51Z</dcterms:created>
  <dcterms:modified xsi:type="dcterms:W3CDTF">2022-01-24T20:59:11Z</dcterms:modified>
</cp:coreProperties>
</file>