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Lst>
  <p:notesMasterIdLst>
    <p:notesMasterId r:id="rId72"/>
  </p:notesMasterIdLst>
  <p:sldIdLst>
    <p:sldId id="267704067" r:id="rId2"/>
    <p:sldId id="278" r:id="rId3"/>
    <p:sldId id="267704096" r:id="rId4"/>
    <p:sldId id="267704068" r:id="rId5"/>
    <p:sldId id="268" r:id="rId6"/>
    <p:sldId id="267704100" r:id="rId7"/>
    <p:sldId id="267704098" r:id="rId8"/>
    <p:sldId id="267704103" r:id="rId9"/>
    <p:sldId id="267704070" r:id="rId10"/>
    <p:sldId id="267704104" r:id="rId11"/>
    <p:sldId id="267704105" r:id="rId12"/>
    <p:sldId id="267704075" r:id="rId13"/>
    <p:sldId id="267704076" r:id="rId14"/>
    <p:sldId id="267704077" r:id="rId15"/>
    <p:sldId id="267704078" r:id="rId16"/>
    <p:sldId id="267704031" r:id="rId17"/>
    <p:sldId id="267704088" r:id="rId18"/>
    <p:sldId id="294" r:id="rId19"/>
    <p:sldId id="279" r:id="rId20"/>
    <p:sldId id="267704089" r:id="rId21"/>
    <p:sldId id="267704090" r:id="rId22"/>
    <p:sldId id="267704102" r:id="rId23"/>
    <p:sldId id="267704101" r:id="rId24"/>
    <p:sldId id="267704099" r:id="rId25"/>
    <p:sldId id="267704037" r:id="rId26"/>
    <p:sldId id="267704091" r:id="rId27"/>
    <p:sldId id="267704092" r:id="rId28"/>
    <p:sldId id="267704093" r:id="rId29"/>
    <p:sldId id="267704122" r:id="rId30"/>
    <p:sldId id="267704126" r:id="rId31"/>
    <p:sldId id="267704127" r:id="rId32"/>
    <p:sldId id="267704113" r:id="rId33"/>
    <p:sldId id="267704130" r:id="rId34"/>
    <p:sldId id="267704109" r:id="rId35"/>
    <p:sldId id="267704110" r:id="rId36"/>
    <p:sldId id="267704111" r:id="rId37"/>
    <p:sldId id="267704112" r:id="rId38"/>
    <p:sldId id="267704114" r:id="rId39"/>
    <p:sldId id="267704115" r:id="rId40"/>
    <p:sldId id="267704116" r:id="rId41"/>
    <p:sldId id="267704117" r:id="rId42"/>
    <p:sldId id="267704118" r:id="rId43"/>
    <p:sldId id="267704119" r:id="rId44"/>
    <p:sldId id="267704120" r:id="rId45"/>
    <p:sldId id="267704121" r:id="rId46"/>
    <p:sldId id="267704134" r:id="rId47"/>
    <p:sldId id="267704123" r:id="rId48"/>
    <p:sldId id="267704124" r:id="rId49"/>
    <p:sldId id="267704125" r:id="rId50"/>
    <p:sldId id="267704128" r:id="rId51"/>
    <p:sldId id="267704129" r:id="rId52"/>
    <p:sldId id="267704131" r:id="rId53"/>
    <p:sldId id="267704132" r:id="rId54"/>
    <p:sldId id="267704133" r:id="rId55"/>
    <p:sldId id="267704135" r:id="rId56"/>
    <p:sldId id="267704136" r:id="rId57"/>
    <p:sldId id="267704137" r:id="rId58"/>
    <p:sldId id="267704139" r:id="rId59"/>
    <p:sldId id="267704143" r:id="rId60"/>
    <p:sldId id="267704140" r:id="rId61"/>
    <p:sldId id="267704141" r:id="rId62"/>
    <p:sldId id="267704142" r:id="rId63"/>
    <p:sldId id="267704145" r:id="rId64"/>
    <p:sldId id="291" r:id="rId65"/>
    <p:sldId id="267704106" r:id="rId66"/>
    <p:sldId id="267704108" r:id="rId67"/>
    <p:sldId id="267704107" r:id="rId68"/>
    <p:sldId id="276" r:id="rId69"/>
    <p:sldId id="267704094" r:id="rId70"/>
    <p:sldId id="267704095" r:id="rId71"/>
  </p:sldIdLst>
  <p:sldSz cx="9144000" cy="5143500" type="screen16x9"/>
  <p:notesSz cx="6858000" cy="9144000"/>
  <p:embeddedFontLst>
    <p:embeddedFont>
      <p:font typeface="Helvetica" panose="020B0604020202020204" pitchFamily="34" charset="0"/>
      <p:regular r:id="rId73"/>
      <p:bold r:id="rId74"/>
      <p:italic r:id="rId75"/>
      <p:boldItalic r:id="rId76"/>
    </p:embeddedFont>
    <p:embeddedFont>
      <p:font typeface="Montserrat Medium" panose="020B0604020202020204" charset="0"/>
      <p:regular r:id="rId77"/>
      <p:bold r:id="rId78"/>
      <p:italic r:id="rId79"/>
      <p:boldItalic r:id="rId80"/>
    </p:embeddedFont>
    <p:embeddedFont>
      <p:font typeface="Montserrat" panose="020B0604020202020204" charset="0"/>
      <p:regular r:id="rId81"/>
      <p:bold r:id="rId82"/>
      <p:italic r:id="rId83"/>
      <p:boldItalic r:id="rId84"/>
    </p:embeddedFont>
    <p:embeddedFont>
      <p:font typeface="MV Boli" panose="02000500030200090000" pitchFamily="2" charset="0"/>
      <p:regular r:id="rId85"/>
    </p:embeddedFont>
    <p:embeddedFont>
      <p:font typeface="Calibri Light" panose="020F0302020204030204" pitchFamily="34" charset="0"/>
      <p:regular r:id="rId86"/>
      <p:italic r:id="rId87"/>
    </p:embeddedFont>
    <p:embeddedFont>
      <p:font typeface="B Mitra" panose="00000400000000000000" pitchFamily="2" charset="-78"/>
      <p:regular r:id="rId88"/>
      <p:bold r:id="rId89"/>
    </p:embeddedFont>
    <p:embeddedFont>
      <p:font typeface="Calibri" panose="020F0502020204030204" pitchFamily="34" charset="0"/>
      <p:regular r:id="rId90"/>
      <p:bold r:id="rId91"/>
      <p:italic r:id="rId92"/>
      <p:boldItalic r:id="rId9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5760">
          <p15:clr>
            <a:srgbClr val="9AA0A6"/>
          </p15:clr>
        </p15:guide>
        <p15:guide id="2" orient="horz" pos="16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jan Shekarabi" initials="MS" lastIdx="1" clrIdx="0">
    <p:extLst>
      <p:ext uri="{19B8F6BF-5375-455C-9EA6-DF929625EA0E}">
        <p15:presenceInfo xmlns:p15="http://schemas.microsoft.com/office/powerpoint/2012/main" userId="S-1-5-21-2030183214-1354688654-179734054-41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4A7B"/>
    <a:srgbClr val="E6EDF1"/>
    <a:srgbClr val="004C72"/>
    <a:srgbClr val="005587"/>
    <a:srgbClr val="00588A"/>
    <a:srgbClr val="00436D"/>
    <a:srgbClr val="CFCFCF"/>
    <a:srgbClr val="00598B"/>
    <a:srgbClr val="88A7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F39CDDD-B7C7-4794-96E0-3CFB22B994DE}">
  <a:tblStyle styleId="{9F39CDDD-B7C7-4794-96E0-3CFB22B994D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188" autoAdjust="0"/>
  </p:normalViewPr>
  <p:slideViewPr>
    <p:cSldViewPr snapToGrid="0">
      <p:cViewPr varScale="1">
        <p:scale>
          <a:sx n="84" d="100"/>
          <a:sy n="84" d="100"/>
        </p:scale>
        <p:origin x="822" y="84"/>
      </p:cViewPr>
      <p:guideLst>
        <p:guide pos="5760"/>
        <p:guide orient="horz" pos="162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2.fntdata"/><Relationship Id="rId89" Type="http://schemas.openxmlformats.org/officeDocument/2006/relationships/font" Target="fonts/font1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 Target="slides/slide4.xml"/><Relationship Id="rId90" Type="http://schemas.openxmlformats.org/officeDocument/2006/relationships/font" Target="fonts/font18.fntdata"/><Relationship Id="rId9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font" Target="fonts/font8.fntdata"/><Relationship Id="rId85"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91" Type="http://schemas.openxmlformats.org/officeDocument/2006/relationships/font" Target="fonts/font19.fntdata"/><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9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4.fntdata"/><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2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5.fntdata"/><Relationship Id="rId61" Type="http://schemas.openxmlformats.org/officeDocument/2006/relationships/slide" Target="slides/slide60.xml"/><Relationship Id="rId82"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93" Type="http://schemas.openxmlformats.org/officeDocument/2006/relationships/font" Target="fonts/font21.fntdata"/><Relationship Id="rId9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91BA85-BF98-4954-A543-AAC3652ED0AD}"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8983F73C-0F37-4199-B403-519C590CC17E}">
      <dgm:prSet phldrT="[Text]" phldr="1"/>
      <dgm:spPr>
        <a:solidFill>
          <a:srgbClr val="FFFFFF"/>
        </a:solidFill>
      </dgm:spPr>
      <dgm:t>
        <a:bodyPr/>
        <a:lstStyle/>
        <a:p>
          <a:endParaRPr lang="en-US" dirty="0"/>
        </a:p>
      </dgm:t>
    </dgm:pt>
    <dgm:pt modelId="{8CB8E289-89F6-4F27-8DCA-AF2663CF7C41}" type="parTrans" cxnId="{C53F88F4-DC45-47FE-8AD4-75E8B57D1007}">
      <dgm:prSet/>
      <dgm:spPr/>
      <dgm:t>
        <a:bodyPr/>
        <a:lstStyle/>
        <a:p>
          <a:endParaRPr lang="en-US"/>
        </a:p>
      </dgm:t>
    </dgm:pt>
    <dgm:pt modelId="{F05A2F86-8D73-44C5-B7C0-6DDC6068F320}" type="sibTrans" cxnId="{C53F88F4-DC45-47FE-8AD4-75E8B57D1007}">
      <dgm:prSet/>
      <dgm:spPr/>
      <dgm:t>
        <a:bodyPr/>
        <a:lstStyle/>
        <a:p>
          <a:endParaRPr lang="en-US"/>
        </a:p>
      </dgm:t>
    </dgm:pt>
    <dgm:pt modelId="{43E8B6C7-2CB2-4E32-B72B-F47A8003298F}">
      <dgm:prSet phldrT="[Text]" phldr="1"/>
      <dgm:spPr>
        <a:solidFill>
          <a:srgbClr val="FFFFFF"/>
        </a:solidFill>
      </dgm:spPr>
      <dgm:t>
        <a:bodyPr/>
        <a:lstStyle/>
        <a:p>
          <a:endParaRPr lang="en-US"/>
        </a:p>
      </dgm:t>
    </dgm:pt>
    <dgm:pt modelId="{7DF06B8B-D620-41C6-AA20-ED562D7CBAA2}" type="parTrans" cxnId="{4E6AC2C7-7CED-4E5D-8850-4AB40B49545B}">
      <dgm:prSet/>
      <dgm:spPr/>
      <dgm:t>
        <a:bodyPr/>
        <a:lstStyle/>
        <a:p>
          <a:endParaRPr lang="en-US"/>
        </a:p>
      </dgm:t>
    </dgm:pt>
    <dgm:pt modelId="{62F643B9-CE03-4185-BBD3-0C8744AFA62F}" type="sibTrans" cxnId="{4E6AC2C7-7CED-4E5D-8850-4AB40B49545B}">
      <dgm:prSet/>
      <dgm:spPr/>
      <dgm:t>
        <a:bodyPr/>
        <a:lstStyle/>
        <a:p>
          <a:endParaRPr lang="en-US"/>
        </a:p>
      </dgm:t>
    </dgm:pt>
    <dgm:pt modelId="{4C6AA6BD-D044-417D-81C0-FDED510B1FF6}">
      <dgm:prSet phldrT="[Text]" phldr="1"/>
      <dgm:spPr/>
      <dgm:t>
        <a:bodyPr/>
        <a:lstStyle/>
        <a:p>
          <a:endParaRPr lang="en-US"/>
        </a:p>
      </dgm:t>
    </dgm:pt>
    <dgm:pt modelId="{5479D9BD-4989-43FB-8ABB-CEF9F4E39E0F}" type="parTrans" cxnId="{A4AB9AED-B834-474B-9AA2-26BF851F0B97}">
      <dgm:prSet/>
      <dgm:spPr/>
      <dgm:t>
        <a:bodyPr/>
        <a:lstStyle/>
        <a:p>
          <a:endParaRPr lang="en-US"/>
        </a:p>
      </dgm:t>
    </dgm:pt>
    <dgm:pt modelId="{1D833D28-368B-4CF2-A1FA-92B4211615E6}" type="sibTrans" cxnId="{A4AB9AED-B834-474B-9AA2-26BF851F0B97}">
      <dgm:prSet/>
      <dgm:spPr/>
      <dgm:t>
        <a:bodyPr/>
        <a:lstStyle/>
        <a:p>
          <a:endParaRPr lang="en-US"/>
        </a:p>
      </dgm:t>
    </dgm:pt>
    <dgm:pt modelId="{862DDF5B-ADAE-49E2-BFC5-686AF06528F6}" type="pres">
      <dgm:prSet presAssocID="{E391BA85-BF98-4954-A543-AAC3652ED0AD}" presName="Name0" presStyleCnt="0">
        <dgm:presLayoutVars>
          <dgm:chMax val="11"/>
          <dgm:chPref val="11"/>
          <dgm:dir/>
          <dgm:resizeHandles/>
        </dgm:presLayoutVars>
      </dgm:prSet>
      <dgm:spPr/>
      <dgm:t>
        <a:bodyPr/>
        <a:lstStyle/>
        <a:p>
          <a:endParaRPr lang="en-US"/>
        </a:p>
      </dgm:t>
    </dgm:pt>
    <dgm:pt modelId="{69796D68-54DF-4FF2-8F34-293099FF8103}" type="pres">
      <dgm:prSet presAssocID="{4C6AA6BD-D044-417D-81C0-FDED510B1FF6}" presName="Accent3" presStyleCnt="0"/>
      <dgm:spPr/>
    </dgm:pt>
    <dgm:pt modelId="{9D488C07-7305-40B6-8386-EB49346D3BD4}" type="pres">
      <dgm:prSet presAssocID="{4C6AA6BD-D044-417D-81C0-FDED510B1FF6}" presName="Accent" presStyleLbl="node1" presStyleIdx="0" presStyleCnt="3"/>
      <dgm:spPr/>
    </dgm:pt>
    <dgm:pt modelId="{13B1455D-9F22-4508-B78A-DDCFA20F1325}" type="pres">
      <dgm:prSet presAssocID="{4C6AA6BD-D044-417D-81C0-FDED510B1FF6}" presName="ParentBackground3" presStyleCnt="0"/>
      <dgm:spPr/>
    </dgm:pt>
    <dgm:pt modelId="{58F437B4-714A-4ADA-9D8B-537540DB7585}" type="pres">
      <dgm:prSet presAssocID="{4C6AA6BD-D044-417D-81C0-FDED510B1FF6}" presName="ParentBackground" presStyleLbl="fgAcc1" presStyleIdx="0" presStyleCnt="3"/>
      <dgm:spPr/>
      <dgm:t>
        <a:bodyPr/>
        <a:lstStyle/>
        <a:p>
          <a:endParaRPr lang="en-US"/>
        </a:p>
      </dgm:t>
    </dgm:pt>
    <dgm:pt modelId="{ECC52379-5A95-41B6-B774-8F6F568E5C7E}" type="pres">
      <dgm:prSet presAssocID="{4C6AA6BD-D044-417D-81C0-FDED510B1FF6}" presName="Parent3" presStyleLbl="revTx" presStyleIdx="0" presStyleCnt="0">
        <dgm:presLayoutVars>
          <dgm:chMax val="1"/>
          <dgm:chPref val="1"/>
          <dgm:bulletEnabled val="1"/>
        </dgm:presLayoutVars>
      </dgm:prSet>
      <dgm:spPr/>
      <dgm:t>
        <a:bodyPr/>
        <a:lstStyle/>
        <a:p>
          <a:endParaRPr lang="en-US"/>
        </a:p>
      </dgm:t>
    </dgm:pt>
    <dgm:pt modelId="{465B4001-5FE9-4886-9F2D-00A38DE0B9EA}" type="pres">
      <dgm:prSet presAssocID="{43E8B6C7-2CB2-4E32-B72B-F47A8003298F}" presName="Accent2" presStyleCnt="0"/>
      <dgm:spPr/>
    </dgm:pt>
    <dgm:pt modelId="{FE075488-46C9-4CC0-B398-7367C68C0CC0}" type="pres">
      <dgm:prSet presAssocID="{43E8B6C7-2CB2-4E32-B72B-F47A8003298F}" presName="Accent" presStyleLbl="node1" presStyleIdx="1" presStyleCnt="3"/>
      <dgm:spPr/>
    </dgm:pt>
    <dgm:pt modelId="{94CB9254-0782-41CA-8E30-860B19A9D10F}" type="pres">
      <dgm:prSet presAssocID="{43E8B6C7-2CB2-4E32-B72B-F47A8003298F}" presName="ParentBackground2" presStyleCnt="0"/>
      <dgm:spPr/>
    </dgm:pt>
    <dgm:pt modelId="{4E7CDF04-4C4D-4591-94E7-8124CF3A2235}" type="pres">
      <dgm:prSet presAssocID="{43E8B6C7-2CB2-4E32-B72B-F47A8003298F}" presName="ParentBackground" presStyleLbl="fgAcc1" presStyleIdx="1" presStyleCnt="3"/>
      <dgm:spPr/>
      <dgm:t>
        <a:bodyPr/>
        <a:lstStyle/>
        <a:p>
          <a:endParaRPr lang="en-US"/>
        </a:p>
      </dgm:t>
    </dgm:pt>
    <dgm:pt modelId="{AC7EBAF7-8A9F-4E77-8933-0055744404D5}" type="pres">
      <dgm:prSet presAssocID="{43E8B6C7-2CB2-4E32-B72B-F47A8003298F}" presName="Parent2" presStyleLbl="revTx" presStyleIdx="0" presStyleCnt="0">
        <dgm:presLayoutVars>
          <dgm:chMax val="1"/>
          <dgm:chPref val="1"/>
          <dgm:bulletEnabled val="1"/>
        </dgm:presLayoutVars>
      </dgm:prSet>
      <dgm:spPr/>
      <dgm:t>
        <a:bodyPr/>
        <a:lstStyle/>
        <a:p>
          <a:endParaRPr lang="en-US"/>
        </a:p>
      </dgm:t>
    </dgm:pt>
    <dgm:pt modelId="{5AC80615-433B-4A04-8E8B-F7ADC2E54FD5}" type="pres">
      <dgm:prSet presAssocID="{8983F73C-0F37-4199-B403-519C590CC17E}" presName="Accent1" presStyleCnt="0"/>
      <dgm:spPr/>
    </dgm:pt>
    <dgm:pt modelId="{4D88377D-1A48-42B1-846D-53E642498914}" type="pres">
      <dgm:prSet presAssocID="{8983F73C-0F37-4199-B403-519C590CC17E}" presName="Accent" presStyleLbl="node1" presStyleIdx="2" presStyleCnt="3"/>
      <dgm:spPr/>
    </dgm:pt>
    <dgm:pt modelId="{CFCC6E79-2DC1-45C6-9F2E-F0147173595A}" type="pres">
      <dgm:prSet presAssocID="{8983F73C-0F37-4199-B403-519C590CC17E}" presName="ParentBackground1" presStyleCnt="0"/>
      <dgm:spPr/>
    </dgm:pt>
    <dgm:pt modelId="{2F18D1C1-B660-451F-BAE6-9D5D3DF29C10}" type="pres">
      <dgm:prSet presAssocID="{8983F73C-0F37-4199-B403-519C590CC17E}" presName="ParentBackground" presStyleLbl="fgAcc1" presStyleIdx="2" presStyleCnt="3" custLinFactNeighborX="-418" custLinFactNeighborY="-111"/>
      <dgm:spPr/>
      <dgm:t>
        <a:bodyPr/>
        <a:lstStyle/>
        <a:p>
          <a:endParaRPr lang="en-US"/>
        </a:p>
      </dgm:t>
    </dgm:pt>
    <dgm:pt modelId="{E3AF10CD-D9F9-44F7-A6A9-9C13C840C7EF}" type="pres">
      <dgm:prSet presAssocID="{8983F73C-0F37-4199-B403-519C590CC17E}" presName="Parent1" presStyleLbl="revTx" presStyleIdx="0" presStyleCnt="0">
        <dgm:presLayoutVars>
          <dgm:chMax val="1"/>
          <dgm:chPref val="1"/>
          <dgm:bulletEnabled val="1"/>
        </dgm:presLayoutVars>
      </dgm:prSet>
      <dgm:spPr/>
      <dgm:t>
        <a:bodyPr/>
        <a:lstStyle/>
        <a:p>
          <a:endParaRPr lang="en-US"/>
        </a:p>
      </dgm:t>
    </dgm:pt>
  </dgm:ptLst>
  <dgm:cxnLst>
    <dgm:cxn modelId="{D3ACA3AA-49D8-439B-AE6B-2EEC68BA6FEA}" type="presOf" srcId="{43E8B6C7-2CB2-4E32-B72B-F47A8003298F}" destId="{4E7CDF04-4C4D-4591-94E7-8124CF3A2235}" srcOrd="0" destOrd="0" presId="urn:microsoft.com/office/officeart/2011/layout/CircleProcess"/>
    <dgm:cxn modelId="{C07170C9-E0AD-4436-89E9-A6DD486C1AFD}" type="presOf" srcId="{8983F73C-0F37-4199-B403-519C590CC17E}" destId="{E3AF10CD-D9F9-44F7-A6A9-9C13C840C7EF}" srcOrd="1" destOrd="0" presId="urn:microsoft.com/office/officeart/2011/layout/CircleProcess"/>
    <dgm:cxn modelId="{B88DC61C-FFD7-4B2A-97AC-3AF2AAF18791}" type="presOf" srcId="{43E8B6C7-2CB2-4E32-B72B-F47A8003298F}" destId="{AC7EBAF7-8A9F-4E77-8933-0055744404D5}" srcOrd="1" destOrd="0" presId="urn:microsoft.com/office/officeart/2011/layout/CircleProcess"/>
    <dgm:cxn modelId="{0F320652-64A4-42B4-A2D4-2AEA916FFB09}" type="presOf" srcId="{8983F73C-0F37-4199-B403-519C590CC17E}" destId="{2F18D1C1-B660-451F-BAE6-9D5D3DF29C10}" srcOrd="0" destOrd="0" presId="urn:microsoft.com/office/officeart/2011/layout/CircleProcess"/>
    <dgm:cxn modelId="{C53F88F4-DC45-47FE-8AD4-75E8B57D1007}" srcId="{E391BA85-BF98-4954-A543-AAC3652ED0AD}" destId="{8983F73C-0F37-4199-B403-519C590CC17E}" srcOrd="0" destOrd="0" parTransId="{8CB8E289-89F6-4F27-8DCA-AF2663CF7C41}" sibTransId="{F05A2F86-8D73-44C5-B7C0-6DDC6068F320}"/>
    <dgm:cxn modelId="{76E179E7-2F60-4497-8BB3-2B7C0B06F0F3}" type="presOf" srcId="{4C6AA6BD-D044-417D-81C0-FDED510B1FF6}" destId="{58F437B4-714A-4ADA-9D8B-537540DB7585}" srcOrd="0" destOrd="0" presId="urn:microsoft.com/office/officeart/2011/layout/CircleProcess"/>
    <dgm:cxn modelId="{A4AB9AED-B834-474B-9AA2-26BF851F0B97}" srcId="{E391BA85-BF98-4954-A543-AAC3652ED0AD}" destId="{4C6AA6BD-D044-417D-81C0-FDED510B1FF6}" srcOrd="2" destOrd="0" parTransId="{5479D9BD-4989-43FB-8ABB-CEF9F4E39E0F}" sibTransId="{1D833D28-368B-4CF2-A1FA-92B4211615E6}"/>
    <dgm:cxn modelId="{434F74BD-874D-46ED-8468-F85C37693119}" type="presOf" srcId="{4C6AA6BD-D044-417D-81C0-FDED510B1FF6}" destId="{ECC52379-5A95-41B6-B774-8F6F568E5C7E}" srcOrd="1" destOrd="0" presId="urn:microsoft.com/office/officeart/2011/layout/CircleProcess"/>
    <dgm:cxn modelId="{4E6AC2C7-7CED-4E5D-8850-4AB40B49545B}" srcId="{E391BA85-BF98-4954-A543-AAC3652ED0AD}" destId="{43E8B6C7-2CB2-4E32-B72B-F47A8003298F}" srcOrd="1" destOrd="0" parTransId="{7DF06B8B-D620-41C6-AA20-ED562D7CBAA2}" sibTransId="{62F643B9-CE03-4185-BBD3-0C8744AFA62F}"/>
    <dgm:cxn modelId="{1D1E03CB-24D6-450E-8861-5121EB21D735}" type="presOf" srcId="{E391BA85-BF98-4954-A543-AAC3652ED0AD}" destId="{862DDF5B-ADAE-49E2-BFC5-686AF06528F6}" srcOrd="0" destOrd="0" presId="urn:microsoft.com/office/officeart/2011/layout/CircleProcess"/>
    <dgm:cxn modelId="{B6DFA63C-6A5C-4F15-95D0-F95939EF0084}" type="presParOf" srcId="{862DDF5B-ADAE-49E2-BFC5-686AF06528F6}" destId="{69796D68-54DF-4FF2-8F34-293099FF8103}" srcOrd="0" destOrd="0" presId="urn:microsoft.com/office/officeart/2011/layout/CircleProcess"/>
    <dgm:cxn modelId="{17D15647-D746-49B2-8FF7-74174E1A742D}" type="presParOf" srcId="{69796D68-54DF-4FF2-8F34-293099FF8103}" destId="{9D488C07-7305-40B6-8386-EB49346D3BD4}" srcOrd="0" destOrd="0" presId="urn:microsoft.com/office/officeart/2011/layout/CircleProcess"/>
    <dgm:cxn modelId="{1663B6B8-42EB-44AD-A75F-F70719AD859F}" type="presParOf" srcId="{862DDF5B-ADAE-49E2-BFC5-686AF06528F6}" destId="{13B1455D-9F22-4508-B78A-DDCFA20F1325}" srcOrd="1" destOrd="0" presId="urn:microsoft.com/office/officeart/2011/layout/CircleProcess"/>
    <dgm:cxn modelId="{65BDA329-0DFA-45CA-B9D5-F7EB4C7FE2A2}" type="presParOf" srcId="{13B1455D-9F22-4508-B78A-DDCFA20F1325}" destId="{58F437B4-714A-4ADA-9D8B-537540DB7585}" srcOrd="0" destOrd="0" presId="urn:microsoft.com/office/officeart/2011/layout/CircleProcess"/>
    <dgm:cxn modelId="{9FD21E0C-D5AA-4F50-8F18-F71D06B4347E}" type="presParOf" srcId="{862DDF5B-ADAE-49E2-BFC5-686AF06528F6}" destId="{ECC52379-5A95-41B6-B774-8F6F568E5C7E}" srcOrd="2" destOrd="0" presId="urn:microsoft.com/office/officeart/2011/layout/CircleProcess"/>
    <dgm:cxn modelId="{9A91B5AE-9615-4CAE-BA3A-E1436A63B492}" type="presParOf" srcId="{862DDF5B-ADAE-49E2-BFC5-686AF06528F6}" destId="{465B4001-5FE9-4886-9F2D-00A38DE0B9EA}" srcOrd="3" destOrd="0" presId="urn:microsoft.com/office/officeart/2011/layout/CircleProcess"/>
    <dgm:cxn modelId="{E402C3DE-E3CF-48D6-AD25-BD238EC3A67A}" type="presParOf" srcId="{465B4001-5FE9-4886-9F2D-00A38DE0B9EA}" destId="{FE075488-46C9-4CC0-B398-7367C68C0CC0}" srcOrd="0" destOrd="0" presId="urn:microsoft.com/office/officeart/2011/layout/CircleProcess"/>
    <dgm:cxn modelId="{DB0427E5-BBA7-4B31-8F4C-4A5D6FCD0B21}" type="presParOf" srcId="{862DDF5B-ADAE-49E2-BFC5-686AF06528F6}" destId="{94CB9254-0782-41CA-8E30-860B19A9D10F}" srcOrd="4" destOrd="0" presId="urn:microsoft.com/office/officeart/2011/layout/CircleProcess"/>
    <dgm:cxn modelId="{7CD13F44-084D-4EF8-8297-5765E56521AF}" type="presParOf" srcId="{94CB9254-0782-41CA-8E30-860B19A9D10F}" destId="{4E7CDF04-4C4D-4591-94E7-8124CF3A2235}" srcOrd="0" destOrd="0" presId="urn:microsoft.com/office/officeart/2011/layout/CircleProcess"/>
    <dgm:cxn modelId="{FF184D19-56D5-4144-8356-AFD005DCD177}" type="presParOf" srcId="{862DDF5B-ADAE-49E2-BFC5-686AF06528F6}" destId="{AC7EBAF7-8A9F-4E77-8933-0055744404D5}" srcOrd="5" destOrd="0" presId="urn:microsoft.com/office/officeart/2011/layout/CircleProcess"/>
    <dgm:cxn modelId="{F7B3E9DE-CAC7-4AAA-8F15-F0517CE752CF}" type="presParOf" srcId="{862DDF5B-ADAE-49E2-BFC5-686AF06528F6}" destId="{5AC80615-433B-4A04-8E8B-F7ADC2E54FD5}" srcOrd="6" destOrd="0" presId="urn:microsoft.com/office/officeart/2011/layout/CircleProcess"/>
    <dgm:cxn modelId="{D4ED27DE-99E5-4140-8E13-4892B327B8D7}" type="presParOf" srcId="{5AC80615-433B-4A04-8E8B-F7ADC2E54FD5}" destId="{4D88377D-1A48-42B1-846D-53E642498914}" srcOrd="0" destOrd="0" presId="urn:microsoft.com/office/officeart/2011/layout/CircleProcess"/>
    <dgm:cxn modelId="{06FE8E42-47DD-4C2D-9C0D-D1EA0863F1A6}" type="presParOf" srcId="{862DDF5B-ADAE-49E2-BFC5-686AF06528F6}" destId="{CFCC6E79-2DC1-45C6-9F2E-F0147173595A}" srcOrd="7" destOrd="0" presId="urn:microsoft.com/office/officeart/2011/layout/CircleProcess"/>
    <dgm:cxn modelId="{4E2AB3BE-FB0A-47B6-9893-7E2A55B0873C}" type="presParOf" srcId="{CFCC6E79-2DC1-45C6-9F2E-F0147173595A}" destId="{2F18D1C1-B660-451F-BAE6-9D5D3DF29C10}" srcOrd="0" destOrd="0" presId="urn:microsoft.com/office/officeart/2011/layout/CircleProcess"/>
    <dgm:cxn modelId="{57918039-CDBA-47FB-88AC-EED12812DF16}" type="presParOf" srcId="{862DDF5B-ADAE-49E2-BFC5-686AF06528F6}" destId="{E3AF10CD-D9F9-44F7-A6A9-9C13C840C7EF}" srcOrd="8"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488C07-7305-40B6-8386-EB49346D3BD4}">
      <dsp:nvSpPr>
        <dsp:cNvPr id="0" name=""/>
        <dsp:cNvSpPr/>
      </dsp:nvSpPr>
      <dsp:spPr>
        <a:xfrm>
          <a:off x="5820110" y="1533787"/>
          <a:ext cx="2538834" cy="253930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F437B4-714A-4ADA-9D8B-537540DB7585}">
      <dsp:nvSpPr>
        <dsp:cNvPr id="0" name=""/>
        <dsp:cNvSpPr/>
      </dsp:nvSpPr>
      <dsp:spPr>
        <a:xfrm>
          <a:off x="5904407" y="1618446"/>
          <a:ext cx="2370240" cy="2369987"/>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endParaRPr lang="en-US" sz="5100" kern="1200"/>
        </a:p>
      </dsp:txBody>
      <dsp:txXfrm>
        <a:off x="6243249" y="1957079"/>
        <a:ext cx="1692556" cy="1692721"/>
      </dsp:txXfrm>
    </dsp:sp>
    <dsp:sp modelId="{FE075488-46C9-4CC0-B398-7367C68C0CC0}">
      <dsp:nvSpPr>
        <dsp:cNvPr id="0" name=""/>
        <dsp:cNvSpPr/>
      </dsp:nvSpPr>
      <dsp:spPr>
        <a:xfrm rot="2700000">
          <a:off x="3199209" y="1536857"/>
          <a:ext cx="2532719" cy="2532719"/>
        </a:xfrm>
        <a:prstGeom prst="teardrop">
          <a:avLst>
            <a:gd name="adj" fmla="val 1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7CDF04-4C4D-4591-94E7-8124CF3A2235}">
      <dsp:nvSpPr>
        <dsp:cNvPr id="0" name=""/>
        <dsp:cNvSpPr/>
      </dsp:nvSpPr>
      <dsp:spPr>
        <a:xfrm>
          <a:off x="3280449" y="1618446"/>
          <a:ext cx="2370240" cy="2369987"/>
        </a:xfrm>
        <a:prstGeom prst="ellipse">
          <a:avLst/>
        </a:prstGeom>
        <a:solidFill>
          <a:srgbClr val="FFFFFF"/>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endParaRPr lang="en-US" sz="5100" kern="1200"/>
        </a:p>
      </dsp:txBody>
      <dsp:txXfrm>
        <a:off x="3619291" y="1957079"/>
        <a:ext cx="1692556" cy="1692721"/>
      </dsp:txXfrm>
    </dsp:sp>
    <dsp:sp modelId="{4D88377D-1A48-42B1-846D-53E642498914}">
      <dsp:nvSpPr>
        <dsp:cNvPr id="0" name=""/>
        <dsp:cNvSpPr/>
      </dsp:nvSpPr>
      <dsp:spPr>
        <a:xfrm rot="2700000">
          <a:off x="575251" y="1536857"/>
          <a:ext cx="2532719" cy="2532719"/>
        </a:xfrm>
        <a:prstGeom prst="teardrop">
          <a:avLst>
            <a:gd name="adj" fmla="val 1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18D1C1-B660-451F-BAE6-9D5D3DF29C10}">
      <dsp:nvSpPr>
        <dsp:cNvPr id="0" name=""/>
        <dsp:cNvSpPr/>
      </dsp:nvSpPr>
      <dsp:spPr>
        <a:xfrm>
          <a:off x="646583" y="1615815"/>
          <a:ext cx="2370240" cy="2369987"/>
        </a:xfrm>
        <a:prstGeom prst="ellipse">
          <a:avLst/>
        </a:prstGeom>
        <a:solidFill>
          <a:srgbClr val="FFFFFF"/>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endParaRPr lang="en-US" sz="5100" kern="1200" dirty="0"/>
        </a:p>
      </dsp:txBody>
      <dsp:txXfrm>
        <a:off x="985425" y="1954448"/>
        <a:ext cx="1692556" cy="1692721"/>
      </dsp:txXfrm>
    </dsp:sp>
  </dsp:spTree>
</dsp:drawing>
</file>

<file path=ppt/diagrams/layout1.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4"/>
        <p:cNvGrpSpPr/>
        <p:nvPr/>
      </p:nvGrpSpPr>
      <p:grpSpPr>
        <a:xfrm>
          <a:off x="0" y="0"/>
          <a:ext cx="0" cy="0"/>
          <a:chOff x="0" y="0"/>
          <a:chExt cx="0" cy="0"/>
        </a:xfrm>
      </p:grpSpPr>
      <p:sp>
        <p:nvSpPr>
          <p:cNvPr id="1665" name="Google Shape;1665;g47b1fe2d7e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6" name="Google Shape;1666;g47b1fe2d7e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9"/>
        <p:cNvGrpSpPr/>
        <p:nvPr/>
      </p:nvGrpSpPr>
      <p:grpSpPr>
        <a:xfrm>
          <a:off x="0" y="0"/>
          <a:ext cx="0" cy="0"/>
          <a:chOff x="0" y="0"/>
          <a:chExt cx="0" cy="0"/>
        </a:xfrm>
      </p:grpSpPr>
      <p:sp>
        <p:nvSpPr>
          <p:cNvPr id="1710" name="Google Shape;1710;g47b1fe2d7e_0_1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1" name="Google Shape;1711;g47b1fe2d7e_0_1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3964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9"/>
        <p:cNvGrpSpPr/>
        <p:nvPr/>
      </p:nvGrpSpPr>
      <p:grpSpPr>
        <a:xfrm>
          <a:off x="0" y="0"/>
          <a:ext cx="0" cy="0"/>
          <a:chOff x="0" y="0"/>
          <a:chExt cx="0" cy="0"/>
        </a:xfrm>
      </p:grpSpPr>
      <p:sp>
        <p:nvSpPr>
          <p:cNvPr id="1710" name="Google Shape;1710;g47b1fe2d7e_0_1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1" name="Google Shape;1711;g47b1fe2d7e_0_1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0638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9"/>
        <p:cNvGrpSpPr/>
        <p:nvPr/>
      </p:nvGrpSpPr>
      <p:grpSpPr>
        <a:xfrm>
          <a:off x="0" y="0"/>
          <a:ext cx="0" cy="0"/>
          <a:chOff x="0" y="0"/>
          <a:chExt cx="0" cy="0"/>
        </a:xfrm>
      </p:grpSpPr>
      <p:sp>
        <p:nvSpPr>
          <p:cNvPr id="1710" name="Google Shape;1710;g47b1fe2d7e_0_1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1" name="Google Shape;1711;g47b1fe2d7e_0_1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69738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9"/>
        <p:cNvGrpSpPr/>
        <p:nvPr/>
      </p:nvGrpSpPr>
      <p:grpSpPr>
        <a:xfrm>
          <a:off x="0" y="0"/>
          <a:ext cx="0" cy="0"/>
          <a:chOff x="0" y="0"/>
          <a:chExt cx="0" cy="0"/>
        </a:xfrm>
      </p:grpSpPr>
      <p:sp>
        <p:nvSpPr>
          <p:cNvPr id="1710" name="Google Shape;1710;g47b1fe2d7e_0_1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1" name="Google Shape;1711;g47b1fe2d7e_0_1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537639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9"/>
        <p:cNvGrpSpPr/>
        <p:nvPr/>
      </p:nvGrpSpPr>
      <p:grpSpPr>
        <a:xfrm>
          <a:off x="0" y="0"/>
          <a:ext cx="0" cy="0"/>
          <a:chOff x="0" y="0"/>
          <a:chExt cx="0" cy="0"/>
        </a:xfrm>
      </p:grpSpPr>
      <p:sp>
        <p:nvSpPr>
          <p:cNvPr id="1710" name="Google Shape;1710;g47b1fe2d7e_0_1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1" name="Google Shape;1711;g47b1fe2d7e_0_1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71535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9"/>
        <p:cNvGrpSpPr/>
        <p:nvPr/>
      </p:nvGrpSpPr>
      <p:grpSpPr>
        <a:xfrm>
          <a:off x="0" y="0"/>
          <a:ext cx="0" cy="0"/>
          <a:chOff x="0" y="0"/>
          <a:chExt cx="0" cy="0"/>
        </a:xfrm>
      </p:grpSpPr>
      <p:sp>
        <p:nvSpPr>
          <p:cNvPr id="1710" name="Google Shape;1710;g47b1fe2d7e_0_1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1" name="Google Shape;1711;g47b1fe2d7e_0_1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887950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9"/>
        <p:cNvGrpSpPr/>
        <p:nvPr/>
      </p:nvGrpSpPr>
      <p:grpSpPr>
        <a:xfrm>
          <a:off x="0" y="0"/>
          <a:ext cx="0" cy="0"/>
          <a:chOff x="0" y="0"/>
          <a:chExt cx="0" cy="0"/>
        </a:xfrm>
      </p:grpSpPr>
      <p:sp>
        <p:nvSpPr>
          <p:cNvPr id="1710" name="Google Shape;1710;g47b1fe2d7e_0_1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1" name="Google Shape;1711;g47b1fe2d7e_0_1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4299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6"/>
        <p:cNvGrpSpPr/>
        <p:nvPr/>
      </p:nvGrpSpPr>
      <p:grpSpPr>
        <a:xfrm>
          <a:off x="0" y="0"/>
          <a:ext cx="0" cy="0"/>
          <a:chOff x="0" y="0"/>
          <a:chExt cx="0" cy="0"/>
        </a:xfrm>
      </p:grpSpPr>
      <p:sp>
        <p:nvSpPr>
          <p:cNvPr id="2407" name="Google Shape;2407;g6ddfd728ce_0_8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8" name="Google Shape;2408;g6ddfd728ce_0_8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chemeClr val="accent5"/>
              </a:solidFill>
              <a:effectLst/>
              <a:uLnTx/>
              <a:uFillTx/>
              <a:latin typeface="Calibri" panose="020F0502020204030204"/>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8"/>
        <p:cNvGrpSpPr/>
        <p:nvPr/>
      </p:nvGrpSpPr>
      <p:grpSpPr>
        <a:xfrm>
          <a:off x="0" y="0"/>
          <a:ext cx="0" cy="0"/>
          <a:chOff x="0" y="0"/>
          <a:chExt cx="0" cy="0"/>
        </a:xfrm>
      </p:grpSpPr>
      <p:sp>
        <p:nvSpPr>
          <p:cNvPr id="1639" name="Google Shape;1639;g47b1fe2d7e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0" name="Google Shape;1640;g47b1fe2d7e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6dbfd6ae90_0_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2" name="Google Shape;452;g6dbfd6ae90_0_3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3125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Google Shape;784;g6ddfd728c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5" name="Google Shape;785;g6ddfd728c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Firstly, it is important to know the type of immune effector elements required for vaccine efficacy in the host. This should take into account antigen type, target cell subsets and phenotype as well as immunization routes to guide the choice of delivery system and immune stimulators. As pattern recognition receptors are central to the innate immune response and are considered as key targets for producing effective vaccine generation. It’s the role factors to evaluate of the localization of relevant innate immune cells within the body and PRR expression on target cells in design vaccine adjuvants. Different PRRs signaling may be the pathway for developing customized responses to different aggressions.</a:t>
            </a:r>
          </a:p>
          <a:p>
            <a:pPr marL="158750" indent="0">
              <a:buNone/>
            </a:pPr>
            <a:r>
              <a:rPr lang="en-US" b="1" dirty="0"/>
              <a:t>Secondly, the identification of a suitable vaccine antigen should be based on understand of the molecular mechanisms of immune recognition and protection. Moreover, the suitable antigen should enable targeting of the vaccine‐induced response within the envisaged target population. In addition, the vaccine must present sufficient amounts of the right antigen in the right conformation to the appropriate cell populations to induce the immune response protection, while the tolerability and safety ramifications of the induced inflammatory response must be considered.</a:t>
            </a:r>
          </a:p>
          <a:p>
            <a:pPr marL="158750" indent="0">
              <a:buNone/>
            </a:pPr>
            <a:r>
              <a:rPr lang="en-US" dirty="0"/>
              <a:t>Thirdly, synthetic or natural adjuvants need a delivery system. This requires the design of an appropriate delivery mode of the antigen of interest, in combination with relevant immune stimulators.</a:t>
            </a:r>
          </a:p>
          <a:p>
            <a:pPr marL="158750" indent="0">
              <a:buNone/>
            </a:pPr>
            <a:r>
              <a:rPr lang="en-US" dirty="0"/>
              <a:t>Fourthly, the preparation process of both vaccines and adjuvants need to be simple. For example, if no special emulsifier is required, the production process is simpler. If the ratio of adjuvant to antigen is low, it may increase the scope for vaccine improvement.</a:t>
            </a:r>
          </a:p>
        </p:txBody>
      </p:sp>
    </p:spTree>
    <p:extLst>
      <p:ext uri="{BB962C8B-B14F-4D97-AF65-F5344CB8AC3E}">
        <p14:creationId xmlns:p14="http://schemas.microsoft.com/office/powerpoint/2010/main" val="1810773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01233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Google Shape;784;g6ddfd728c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5" name="Google Shape;785;g6ddfd728c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60808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Google Shape;784;g6ddfd728c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5" name="Google Shape;785;g6ddfd728c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85428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9"/>
        <p:cNvGrpSpPr/>
        <p:nvPr/>
      </p:nvGrpSpPr>
      <p:grpSpPr>
        <a:xfrm>
          <a:off x="0" y="0"/>
          <a:ext cx="0" cy="0"/>
          <a:chOff x="0" y="0"/>
          <a:chExt cx="0" cy="0"/>
        </a:xfrm>
      </p:grpSpPr>
      <p:sp>
        <p:nvSpPr>
          <p:cNvPr id="1710" name="Google Shape;1710;g47b1fe2d7e_0_1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1" name="Google Shape;1711;g47b1fe2d7e_0_1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9"/>
        <p:cNvGrpSpPr/>
        <p:nvPr/>
      </p:nvGrpSpPr>
      <p:grpSpPr>
        <a:xfrm>
          <a:off x="0" y="0"/>
          <a:ext cx="0" cy="0"/>
          <a:chOff x="0" y="0"/>
          <a:chExt cx="0" cy="0"/>
        </a:xfrm>
      </p:grpSpPr>
      <p:sp>
        <p:nvSpPr>
          <p:cNvPr id="1710" name="Google Shape;1710;g47b1fe2d7e_0_1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1" name="Google Shape;1711;g47b1fe2d7e_0_1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2880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FDFEFC"/>
        </a:solidFill>
        <a:effectLst/>
      </p:bgPr>
    </p:bg>
    <p:spTree>
      <p:nvGrpSpPr>
        <p:cNvPr id="1" name="Shape 12"/>
        <p:cNvGrpSpPr/>
        <p:nvPr/>
      </p:nvGrpSpPr>
      <p:grpSpPr>
        <a:xfrm>
          <a:off x="0" y="0"/>
          <a:ext cx="0" cy="0"/>
          <a:chOff x="0" y="0"/>
          <a:chExt cx="0" cy="0"/>
        </a:xfrm>
      </p:grpSpPr>
      <p:sp>
        <p:nvSpPr>
          <p:cNvPr id="13" name="Google Shape;13;p3"/>
          <p:cNvSpPr/>
          <p:nvPr/>
        </p:nvSpPr>
        <p:spPr>
          <a:xfrm>
            <a:off x="-194100" y="-74650"/>
            <a:ext cx="4882200" cy="5285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3"/>
          <p:cNvSpPr txBox="1">
            <a:spLocks noGrp="1"/>
          </p:cNvSpPr>
          <p:nvPr>
            <p:ph type="title"/>
          </p:nvPr>
        </p:nvSpPr>
        <p:spPr>
          <a:xfrm>
            <a:off x="1029075" y="2405650"/>
            <a:ext cx="3251400" cy="841800"/>
          </a:xfrm>
          <a:prstGeom prst="rect">
            <a:avLst/>
          </a:prstGeom>
        </p:spPr>
        <p:txBody>
          <a:bodyPr spcFirstLastPara="1" wrap="square" lIns="91425" tIns="91425" rIns="91425" bIns="91425" anchor="ctr"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5" name="Google Shape;15;p3"/>
          <p:cNvSpPr txBox="1">
            <a:spLocks noGrp="1"/>
          </p:cNvSpPr>
          <p:nvPr>
            <p:ph type="title" idx="2" hasCustomPrompt="1"/>
          </p:nvPr>
        </p:nvSpPr>
        <p:spPr>
          <a:xfrm>
            <a:off x="1029075" y="1493725"/>
            <a:ext cx="3251400" cy="1144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7200"/>
              <a:buNone/>
              <a:defRPr sz="7200">
                <a:solidFill>
                  <a:schemeClr val="lt1"/>
                </a:solidFill>
              </a:defRPr>
            </a:lvl1pPr>
            <a:lvl2pPr lvl="1" rtl="0">
              <a:spcBef>
                <a:spcPts val="0"/>
              </a:spcBef>
              <a:spcAft>
                <a:spcPts val="0"/>
              </a:spcAft>
              <a:buClr>
                <a:schemeClr val="lt1"/>
              </a:buClr>
              <a:buSzPts val="12000"/>
              <a:buNone/>
              <a:defRPr sz="12000">
                <a:solidFill>
                  <a:schemeClr val="lt1"/>
                </a:solidFill>
              </a:defRPr>
            </a:lvl2pPr>
            <a:lvl3pPr lvl="2" rtl="0">
              <a:spcBef>
                <a:spcPts val="0"/>
              </a:spcBef>
              <a:spcAft>
                <a:spcPts val="0"/>
              </a:spcAft>
              <a:buClr>
                <a:schemeClr val="lt1"/>
              </a:buClr>
              <a:buSzPts val="12000"/>
              <a:buNone/>
              <a:defRPr sz="12000">
                <a:solidFill>
                  <a:schemeClr val="lt1"/>
                </a:solidFill>
              </a:defRPr>
            </a:lvl3pPr>
            <a:lvl4pPr lvl="3" rtl="0">
              <a:spcBef>
                <a:spcPts val="0"/>
              </a:spcBef>
              <a:spcAft>
                <a:spcPts val="0"/>
              </a:spcAft>
              <a:buClr>
                <a:schemeClr val="lt1"/>
              </a:buClr>
              <a:buSzPts val="12000"/>
              <a:buNone/>
              <a:defRPr sz="12000">
                <a:solidFill>
                  <a:schemeClr val="lt1"/>
                </a:solidFill>
              </a:defRPr>
            </a:lvl4pPr>
            <a:lvl5pPr lvl="4" rtl="0">
              <a:spcBef>
                <a:spcPts val="0"/>
              </a:spcBef>
              <a:spcAft>
                <a:spcPts val="0"/>
              </a:spcAft>
              <a:buClr>
                <a:schemeClr val="lt1"/>
              </a:buClr>
              <a:buSzPts val="12000"/>
              <a:buNone/>
              <a:defRPr sz="12000">
                <a:solidFill>
                  <a:schemeClr val="lt1"/>
                </a:solidFill>
              </a:defRPr>
            </a:lvl5pPr>
            <a:lvl6pPr lvl="5" rtl="0">
              <a:spcBef>
                <a:spcPts val="0"/>
              </a:spcBef>
              <a:spcAft>
                <a:spcPts val="0"/>
              </a:spcAft>
              <a:buClr>
                <a:schemeClr val="lt1"/>
              </a:buClr>
              <a:buSzPts val="12000"/>
              <a:buNone/>
              <a:defRPr sz="12000">
                <a:solidFill>
                  <a:schemeClr val="lt1"/>
                </a:solidFill>
              </a:defRPr>
            </a:lvl6pPr>
            <a:lvl7pPr lvl="6" rtl="0">
              <a:spcBef>
                <a:spcPts val="0"/>
              </a:spcBef>
              <a:spcAft>
                <a:spcPts val="0"/>
              </a:spcAft>
              <a:buClr>
                <a:schemeClr val="lt1"/>
              </a:buClr>
              <a:buSzPts val="12000"/>
              <a:buNone/>
              <a:defRPr sz="12000">
                <a:solidFill>
                  <a:schemeClr val="lt1"/>
                </a:solidFill>
              </a:defRPr>
            </a:lvl7pPr>
            <a:lvl8pPr lvl="7" rtl="0">
              <a:spcBef>
                <a:spcPts val="0"/>
              </a:spcBef>
              <a:spcAft>
                <a:spcPts val="0"/>
              </a:spcAft>
              <a:buClr>
                <a:schemeClr val="lt1"/>
              </a:buClr>
              <a:buSzPts val="12000"/>
              <a:buNone/>
              <a:defRPr sz="12000">
                <a:solidFill>
                  <a:schemeClr val="lt1"/>
                </a:solidFill>
              </a:defRPr>
            </a:lvl8pPr>
            <a:lvl9pPr lvl="8" rtl="0">
              <a:spcBef>
                <a:spcPts val="0"/>
              </a:spcBef>
              <a:spcAft>
                <a:spcPts val="0"/>
              </a:spcAft>
              <a:buClr>
                <a:schemeClr val="lt1"/>
              </a:buClr>
              <a:buSzPts val="12000"/>
              <a:buNone/>
              <a:defRPr sz="12000">
                <a:solidFill>
                  <a:schemeClr val="lt1"/>
                </a:solidFill>
              </a:defRPr>
            </a:lvl9pPr>
          </a:lstStyle>
          <a:p>
            <a:r>
              <a:t>xx%</a:t>
            </a:r>
          </a:p>
        </p:txBody>
      </p:sp>
      <p:sp>
        <p:nvSpPr>
          <p:cNvPr id="16" name="Google Shape;16;p3"/>
          <p:cNvSpPr txBox="1">
            <a:spLocks noGrp="1"/>
          </p:cNvSpPr>
          <p:nvPr>
            <p:ph type="subTitle" idx="1"/>
          </p:nvPr>
        </p:nvSpPr>
        <p:spPr>
          <a:xfrm>
            <a:off x="1029075" y="3247450"/>
            <a:ext cx="3251400" cy="55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400"/>
              <a:buNone/>
              <a:defRPr sz="1400">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7" name="Google Shape;17;p3"/>
          <p:cNvSpPr/>
          <p:nvPr/>
        </p:nvSpPr>
        <p:spPr>
          <a:xfrm rot="-3558977">
            <a:off x="1491224" y="-102623"/>
            <a:ext cx="6161544" cy="4154469"/>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rgbClr val="FDFEFC"/>
        </a:solidFill>
        <a:effectLst/>
      </p:bgPr>
    </p:bg>
    <p:spTree>
      <p:nvGrpSpPr>
        <p:cNvPr id="1" name="Shape 34"/>
        <p:cNvGrpSpPr/>
        <p:nvPr/>
      </p:nvGrpSpPr>
      <p:grpSpPr>
        <a:xfrm>
          <a:off x="0" y="0"/>
          <a:ext cx="0" cy="0"/>
          <a:chOff x="0" y="0"/>
          <a:chExt cx="0" cy="0"/>
        </a:xfrm>
      </p:grpSpPr>
      <p:sp>
        <p:nvSpPr>
          <p:cNvPr id="35" name="Google Shape;35;p6"/>
          <p:cNvSpPr/>
          <p:nvPr/>
        </p:nvSpPr>
        <p:spPr>
          <a:xfrm rot="1108787">
            <a:off x="4961971" y="-1610748"/>
            <a:ext cx="6206211" cy="3558691"/>
          </a:xfrm>
          <a:custGeom>
            <a:avLst/>
            <a:gdLst/>
            <a:ahLst/>
            <a:cxnLst/>
            <a:rect l="l" t="t" r="r" b="b"/>
            <a:pathLst>
              <a:path w="255977" h="190311" extrusionOk="0">
                <a:moveTo>
                  <a:pt x="145909" y="1"/>
                </a:moveTo>
                <a:cubicBezTo>
                  <a:pt x="107297" y="1"/>
                  <a:pt x="86873" y="30667"/>
                  <a:pt x="57680" y="44965"/>
                </a:cubicBezTo>
                <a:cubicBezTo>
                  <a:pt x="27929" y="59538"/>
                  <a:pt x="7286" y="72287"/>
                  <a:pt x="3643" y="100824"/>
                </a:cubicBezTo>
                <a:cubicBezTo>
                  <a:pt x="0" y="129361"/>
                  <a:pt x="3035" y="156077"/>
                  <a:pt x="27930" y="169435"/>
                </a:cubicBezTo>
                <a:cubicBezTo>
                  <a:pt x="33671" y="172515"/>
                  <a:pt x="38894" y="173690"/>
                  <a:pt x="43929" y="173690"/>
                </a:cubicBezTo>
                <a:cubicBezTo>
                  <a:pt x="60149" y="173690"/>
                  <a:pt x="74408" y="161493"/>
                  <a:pt x="97659" y="161493"/>
                </a:cubicBezTo>
                <a:cubicBezTo>
                  <a:pt x="98489" y="161493"/>
                  <a:pt x="99330" y="161508"/>
                  <a:pt x="100183" y="161541"/>
                </a:cubicBezTo>
                <a:cubicBezTo>
                  <a:pt x="128173" y="162597"/>
                  <a:pt x="146517" y="190310"/>
                  <a:pt x="177390" y="190310"/>
                </a:cubicBezTo>
                <a:cubicBezTo>
                  <a:pt x="182011" y="190310"/>
                  <a:pt x="186911" y="189690"/>
                  <a:pt x="192167" y="188266"/>
                </a:cubicBezTo>
                <a:cubicBezTo>
                  <a:pt x="218732" y="181070"/>
                  <a:pt x="238428" y="154703"/>
                  <a:pt x="245834" y="129338"/>
                </a:cubicBezTo>
                <a:cubicBezTo>
                  <a:pt x="255976" y="94599"/>
                  <a:pt x="244228" y="59084"/>
                  <a:pt x="220884" y="34080"/>
                </a:cubicBezTo>
                <a:cubicBezTo>
                  <a:pt x="202271" y="14144"/>
                  <a:pt x="176287" y="887"/>
                  <a:pt x="148148" y="35"/>
                </a:cubicBezTo>
                <a:cubicBezTo>
                  <a:pt x="147395" y="12"/>
                  <a:pt x="146649" y="1"/>
                  <a:pt x="1459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6"/>
          <p:cNvSpPr/>
          <p:nvPr/>
        </p:nvSpPr>
        <p:spPr>
          <a:xfrm>
            <a:off x="7484101" y="124050"/>
            <a:ext cx="1724656" cy="397179"/>
          </a:xfrm>
          <a:custGeom>
            <a:avLst/>
            <a:gdLst/>
            <a:ahLst/>
            <a:cxnLst/>
            <a:rect l="l" t="t" r="r" b="b"/>
            <a:pathLst>
              <a:path w="43618" h="10045" extrusionOk="0">
                <a:moveTo>
                  <a:pt x="10867" y="0"/>
                </a:moveTo>
                <a:cubicBezTo>
                  <a:pt x="5839" y="0"/>
                  <a:pt x="1712" y="4055"/>
                  <a:pt x="1" y="10044"/>
                </a:cubicBezTo>
                <a:lnTo>
                  <a:pt x="43618" y="10044"/>
                </a:lnTo>
                <a:cubicBezTo>
                  <a:pt x="43618" y="10044"/>
                  <a:pt x="40267" y="3945"/>
                  <a:pt x="30719" y="3945"/>
                </a:cubicBezTo>
                <a:cubicBezTo>
                  <a:pt x="30024" y="3945"/>
                  <a:pt x="29296" y="3978"/>
                  <a:pt x="28534" y="4047"/>
                </a:cubicBezTo>
                <a:cubicBezTo>
                  <a:pt x="27477" y="4143"/>
                  <a:pt x="26519" y="4187"/>
                  <a:pt x="25646" y="4187"/>
                </a:cubicBezTo>
                <a:cubicBezTo>
                  <a:pt x="17656" y="4187"/>
                  <a:pt x="16730" y="539"/>
                  <a:pt x="11814" y="48"/>
                </a:cubicBezTo>
                <a:cubicBezTo>
                  <a:pt x="11495" y="16"/>
                  <a:pt x="11179" y="0"/>
                  <a:pt x="10867" y="0"/>
                </a:cubicBezTo>
                <a:close/>
              </a:path>
            </a:pathLst>
          </a:custGeom>
          <a:solidFill>
            <a:srgbClr val="6E6EE3">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6"/>
          <p:cNvSpPr/>
          <p:nvPr/>
        </p:nvSpPr>
        <p:spPr>
          <a:xfrm>
            <a:off x="8335125" y="1463173"/>
            <a:ext cx="1263941" cy="291079"/>
          </a:xfrm>
          <a:custGeom>
            <a:avLst/>
            <a:gdLst/>
            <a:ahLst/>
            <a:cxnLst/>
            <a:rect l="l" t="t" r="r" b="b"/>
            <a:pathLst>
              <a:path w="43618" h="10045" extrusionOk="0">
                <a:moveTo>
                  <a:pt x="10867" y="0"/>
                </a:moveTo>
                <a:cubicBezTo>
                  <a:pt x="5839" y="0"/>
                  <a:pt x="1712" y="4055"/>
                  <a:pt x="1" y="10044"/>
                </a:cubicBezTo>
                <a:lnTo>
                  <a:pt x="43618" y="10044"/>
                </a:lnTo>
                <a:cubicBezTo>
                  <a:pt x="43618" y="10044"/>
                  <a:pt x="40267" y="3945"/>
                  <a:pt x="30719" y="3945"/>
                </a:cubicBezTo>
                <a:cubicBezTo>
                  <a:pt x="30024" y="3945"/>
                  <a:pt x="29296" y="3978"/>
                  <a:pt x="28534" y="4047"/>
                </a:cubicBezTo>
                <a:cubicBezTo>
                  <a:pt x="27477" y="4143"/>
                  <a:pt x="26519" y="4187"/>
                  <a:pt x="25646" y="4187"/>
                </a:cubicBezTo>
                <a:cubicBezTo>
                  <a:pt x="17656" y="4187"/>
                  <a:pt x="16730" y="539"/>
                  <a:pt x="11814" y="48"/>
                </a:cubicBezTo>
                <a:cubicBezTo>
                  <a:pt x="11495" y="16"/>
                  <a:pt x="11179" y="0"/>
                  <a:pt x="10867" y="0"/>
                </a:cubicBezTo>
                <a:close/>
              </a:path>
            </a:pathLst>
          </a:custGeom>
          <a:solidFill>
            <a:srgbClr val="6E6EE3">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6"/>
          <p:cNvSpPr/>
          <p:nvPr/>
        </p:nvSpPr>
        <p:spPr>
          <a:xfrm>
            <a:off x="5355843" y="379081"/>
            <a:ext cx="340578" cy="332857"/>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rgbClr val="6E6EE3">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6"/>
          <p:cNvSpPr/>
          <p:nvPr/>
        </p:nvSpPr>
        <p:spPr>
          <a:xfrm>
            <a:off x="7503149" y="655877"/>
            <a:ext cx="223797" cy="218739"/>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rgbClr val="6E6EE3">
              <a:alpha val="3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6"/>
          <p:cNvSpPr txBox="1">
            <a:spLocks noGrp="1"/>
          </p:cNvSpPr>
          <p:nvPr>
            <p:ph type="title"/>
          </p:nvPr>
        </p:nvSpPr>
        <p:spPr>
          <a:xfrm>
            <a:off x="775800" y="521225"/>
            <a:ext cx="4204800" cy="105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800"/>
              <a:buNone/>
              <a:defRPr>
                <a:solidFill>
                  <a:schemeClr val="accen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7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p:cSld name="SECTION_HEADER_1">
    <p:bg>
      <p:bgPr>
        <a:solidFill>
          <a:srgbClr val="FDFEFC"/>
        </a:solidFill>
        <a:effectLst/>
      </p:bgPr>
    </p:bg>
    <p:spTree>
      <p:nvGrpSpPr>
        <p:cNvPr id="1" name="Shape 170"/>
        <p:cNvGrpSpPr/>
        <p:nvPr/>
      </p:nvGrpSpPr>
      <p:grpSpPr>
        <a:xfrm>
          <a:off x="0" y="0"/>
          <a:ext cx="0" cy="0"/>
          <a:chOff x="0" y="0"/>
          <a:chExt cx="0" cy="0"/>
        </a:xfrm>
      </p:grpSpPr>
      <p:sp>
        <p:nvSpPr>
          <p:cNvPr id="171" name="Google Shape;171;p22"/>
          <p:cNvSpPr/>
          <p:nvPr/>
        </p:nvSpPr>
        <p:spPr>
          <a:xfrm>
            <a:off x="4737550" y="-185700"/>
            <a:ext cx="4762775" cy="5449575"/>
          </a:xfrm>
          <a:custGeom>
            <a:avLst/>
            <a:gdLst/>
            <a:ahLst/>
            <a:cxnLst/>
            <a:rect l="l" t="t" r="r" b="b"/>
            <a:pathLst>
              <a:path w="190511" h="217983" extrusionOk="0">
                <a:moveTo>
                  <a:pt x="10153" y="0"/>
                </a:moveTo>
                <a:lnTo>
                  <a:pt x="188123" y="4181"/>
                </a:lnTo>
                <a:lnTo>
                  <a:pt x="190511" y="217983"/>
                </a:lnTo>
                <a:lnTo>
                  <a:pt x="1792" y="217386"/>
                </a:lnTo>
                <a:lnTo>
                  <a:pt x="0" y="126609"/>
                </a:lnTo>
                <a:close/>
              </a:path>
            </a:pathLst>
          </a:custGeom>
          <a:solidFill>
            <a:schemeClr val="accent1"/>
          </a:solidFill>
          <a:ln>
            <a:noFill/>
          </a:ln>
        </p:spPr>
      </p:sp>
      <p:sp>
        <p:nvSpPr>
          <p:cNvPr id="172" name="Google Shape;172;p22"/>
          <p:cNvSpPr txBox="1">
            <a:spLocks noGrp="1"/>
          </p:cNvSpPr>
          <p:nvPr>
            <p:ph type="title"/>
          </p:nvPr>
        </p:nvSpPr>
        <p:spPr>
          <a:xfrm>
            <a:off x="5546425" y="2413425"/>
            <a:ext cx="3251400" cy="8418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73" name="Google Shape;173;p22"/>
          <p:cNvSpPr txBox="1">
            <a:spLocks noGrp="1"/>
          </p:cNvSpPr>
          <p:nvPr>
            <p:ph type="title" idx="2" hasCustomPrompt="1"/>
          </p:nvPr>
        </p:nvSpPr>
        <p:spPr>
          <a:xfrm>
            <a:off x="5546425" y="1501500"/>
            <a:ext cx="3251400" cy="1144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7200"/>
              <a:buNone/>
              <a:defRPr sz="7200">
                <a:solidFill>
                  <a:schemeClr val="lt1"/>
                </a:solidFill>
              </a:defRPr>
            </a:lvl1pPr>
            <a:lvl2pPr lvl="1" rtl="0">
              <a:spcBef>
                <a:spcPts val="0"/>
              </a:spcBef>
              <a:spcAft>
                <a:spcPts val="0"/>
              </a:spcAft>
              <a:buClr>
                <a:schemeClr val="lt1"/>
              </a:buClr>
              <a:buSzPts val="12000"/>
              <a:buNone/>
              <a:defRPr sz="12000">
                <a:solidFill>
                  <a:schemeClr val="lt1"/>
                </a:solidFill>
              </a:defRPr>
            </a:lvl2pPr>
            <a:lvl3pPr lvl="2" rtl="0">
              <a:spcBef>
                <a:spcPts val="0"/>
              </a:spcBef>
              <a:spcAft>
                <a:spcPts val="0"/>
              </a:spcAft>
              <a:buClr>
                <a:schemeClr val="lt1"/>
              </a:buClr>
              <a:buSzPts val="12000"/>
              <a:buNone/>
              <a:defRPr sz="12000">
                <a:solidFill>
                  <a:schemeClr val="lt1"/>
                </a:solidFill>
              </a:defRPr>
            </a:lvl3pPr>
            <a:lvl4pPr lvl="3" rtl="0">
              <a:spcBef>
                <a:spcPts val="0"/>
              </a:spcBef>
              <a:spcAft>
                <a:spcPts val="0"/>
              </a:spcAft>
              <a:buClr>
                <a:schemeClr val="lt1"/>
              </a:buClr>
              <a:buSzPts val="12000"/>
              <a:buNone/>
              <a:defRPr sz="12000">
                <a:solidFill>
                  <a:schemeClr val="lt1"/>
                </a:solidFill>
              </a:defRPr>
            </a:lvl4pPr>
            <a:lvl5pPr lvl="4" rtl="0">
              <a:spcBef>
                <a:spcPts val="0"/>
              </a:spcBef>
              <a:spcAft>
                <a:spcPts val="0"/>
              </a:spcAft>
              <a:buClr>
                <a:schemeClr val="lt1"/>
              </a:buClr>
              <a:buSzPts val="12000"/>
              <a:buNone/>
              <a:defRPr sz="12000">
                <a:solidFill>
                  <a:schemeClr val="lt1"/>
                </a:solidFill>
              </a:defRPr>
            </a:lvl5pPr>
            <a:lvl6pPr lvl="5" rtl="0">
              <a:spcBef>
                <a:spcPts val="0"/>
              </a:spcBef>
              <a:spcAft>
                <a:spcPts val="0"/>
              </a:spcAft>
              <a:buClr>
                <a:schemeClr val="lt1"/>
              </a:buClr>
              <a:buSzPts val="12000"/>
              <a:buNone/>
              <a:defRPr sz="12000">
                <a:solidFill>
                  <a:schemeClr val="lt1"/>
                </a:solidFill>
              </a:defRPr>
            </a:lvl6pPr>
            <a:lvl7pPr lvl="6" rtl="0">
              <a:spcBef>
                <a:spcPts val="0"/>
              </a:spcBef>
              <a:spcAft>
                <a:spcPts val="0"/>
              </a:spcAft>
              <a:buClr>
                <a:schemeClr val="lt1"/>
              </a:buClr>
              <a:buSzPts val="12000"/>
              <a:buNone/>
              <a:defRPr sz="12000">
                <a:solidFill>
                  <a:schemeClr val="lt1"/>
                </a:solidFill>
              </a:defRPr>
            </a:lvl7pPr>
            <a:lvl8pPr lvl="7" rtl="0">
              <a:spcBef>
                <a:spcPts val="0"/>
              </a:spcBef>
              <a:spcAft>
                <a:spcPts val="0"/>
              </a:spcAft>
              <a:buClr>
                <a:schemeClr val="lt1"/>
              </a:buClr>
              <a:buSzPts val="12000"/>
              <a:buNone/>
              <a:defRPr sz="12000">
                <a:solidFill>
                  <a:schemeClr val="lt1"/>
                </a:solidFill>
              </a:defRPr>
            </a:lvl8pPr>
            <a:lvl9pPr lvl="8" rtl="0">
              <a:spcBef>
                <a:spcPts val="0"/>
              </a:spcBef>
              <a:spcAft>
                <a:spcPts val="0"/>
              </a:spcAft>
              <a:buClr>
                <a:schemeClr val="lt1"/>
              </a:buClr>
              <a:buSzPts val="12000"/>
              <a:buNone/>
              <a:defRPr sz="12000">
                <a:solidFill>
                  <a:schemeClr val="lt1"/>
                </a:solidFill>
              </a:defRPr>
            </a:lvl9pPr>
          </a:lstStyle>
          <a:p>
            <a:r>
              <a:t>xx%</a:t>
            </a:r>
          </a:p>
        </p:txBody>
      </p:sp>
      <p:sp>
        <p:nvSpPr>
          <p:cNvPr id="174" name="Google Shape;174;p22"/>
          <p:cNvSpPr txBox="1">
            <a:spLocks noGrp="1"/>
          </p:cNvSpPr>
          <p:nvPr>
            <p:ph type="subTitle" idx="1"/>
          </p:nvPr>
        </p:nvSpPr>
        <p:spPr>
          <a:xfrm>
            <a:off x="5546425" y="3255225"/>
            <a:ext cx="3251400" cy="55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400"/>
              <a:buNone/>
              <a:defRPr sz="1400">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Design 1">
  <p:cSld name="TITLE_ONLY_1">
    <p:bg>
      <p:bgPr>
        <a:solidFill>
          <a:srgbClr val="FDFEFC"/>
        </a:solidFill>
        <a:effectLst/>
      </p:bgPr>
    </p:bg>
    <p:spTree>
      <p:nvGrpSpPr>
        <p:cNvPr id="1" name="Shape 195"/>
        <p:cNvGrpSpPr/>
        <p:nvPr/>
      </p:nvGrpSpPr>
      <p:grpSpPr>
        <a:xfrm>
          <a:off x="0" y="0"/>
          <a:ext cx="0" cy="0"/>
          <a:chOff x="0" y="0"/>
          <a:chExt cx="0" cy="0"/>
        </a:xfrm>
      </p:grpSpPr>
      <p:sp>
        <p:nvSpPr>
          <p:cNvPr id="196" name="Google Shape;196;p25"/>
          <p:cNvSpPr txBox="1">
            <a:spLocks noGrp="1"/>
          </p:cNvSpPr>
          <p:nvPr>
            <p:ph type="title"/>
          </p:nvPr>
        </p:nvSpPr>
        <p:spPr>
          <a:xfrm>
            <a:off x="775800" y="521225"/>
            <a:ext cx="7323600" cy="105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800"/>
              <a:buNone/>
              <a:defRPr>
                <a:solidFill>
                  <a:schemeClr val="accen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C76C8-3C41-49B0-AA81-115F40649E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ECB895-41F4-4F53-9134-B40AA7FB551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019223-321B-404C-8DCF-6E1756E43EF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F5A7596-4C58-4B35-8288-C5375BC8F6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01028A-8447-4042-819D-EF059B2D325F}"/>
              </a:ext>
            </a:extLst>
          </p:cNvPr>
          <p:cNvSpPr>
            <a:spLocks noGrp="1"/>
          </p:cNvSpPr>
          <p:nvPr>
            <p:ph type="sldNum" sz="quarter" idx="12"/>
          </p:nvPr>
        </p:nvSpPr>
        <p:spPr/>
        <p:txBody>
          <a:bodyPr/>
          <a:lstStyle/>
          <a:p>
            <a:fld id="{14D527EB-CADE-4699-8B47-0C021F774385}" type="slidenum">
              <a:rPr lang="en-US" smtClean="0"/>
              <a:t>‹#›</a:t>
            </a:fld>
            <a:endParaRPr lang="en-US"/>
          </a:p>
        </p:txBody>
      </p:sp>
    </p:spTree>
    <p:extLst>
      <p:ext uri="{BB962C8B-B14F-4D97-AF65-F5344CB8AC3E}">
        <p14:creationId xmlns:p14="http://schemas.microsoft.com/office/powerpoint/2010/main" val="4161780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3_Title Slide">
    <p:spTree>
      <p:nvGrpSpPr>
        <p:cNvPr id="1" name=""/>
        <p:cNvGrpSpPr/>
        <p:nvPr/>
      </p:nvGrpSpPr>
      <p:grpSpPr>
        <a:xfrm>
          <a:off x="0" y="0"/>
          <a:ext cx="0" cy="0"/>
          <a:chOff x="0" y="0"/>
          <a:chExt cx="0" cy="0"/>
        </a:xfrm>
      </p:grpSpPr>
      <p:sp>
        <p:nvSpPr>
          <p:cNvPr id="34" name="Picture Placeholder 13"/>
          <p:cNvSpPr>
            <a:spLocks noGrp="1"/>
          </p:cNvSpPr>
          <p:nvPr>
            <p:ph type="pic" idx="21"/>
          </p:nvPr>
        </p:nvSpPr>
        <p:spPr>
          <a:xfrm>
            <a:off x="-1" y="0"/>
            <a:ext cx="4545914" cy="5143500"/>
          </a:xfrm>
          <a:prstGeom prst="rect">
            <a:avLst/>
          </a:prstGeom>
        </p:spPr>
        <p:txBody>
          <a:bodyPr lIns="91439" rIns="91439"/>
          <a:lstStyle/>
          <a:p>
            <a:endParaRPr/>
          </a:p>
        </p:txBody>
      </p:sp>
      <p:sp>
        <p:nvSpPr>
          <p:cNvPr id="3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6670476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DFEFC"/>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Montserrat"/>
              <a:buNone/>
              <a:defRPr sz="2800" b="1">
                <a:solidFill>
                  <a:schemeClr val="dk1"/>
                </a:solidFill>
                <a:latin typeface="Montserrat"/>
                <a:ea typeface="Montserrat"/>
                <a:cs typeface="Montserrat"/>
                <a:sym typeface="Montserrat"/>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Montserrat Medium"/>
              <a:buChar char="●"/>
              <a:defRPr sz="1800">
                <a:solidFill>
                  <a:schemeClr val="dk1"/>
                </a:solidFill>
                <a:latin typeface="Montserrat Medium"/>
                <a:ea typeface="Montserrat Medium"/>
                <a:cs typeface="Montserrat Medium"/>
                <a:sym typeface="Montserrat Medium"/>
              </a:defRPr>
            </a:lvl1pPr>
            <a:lvl2pPr marL="914400" lvl="1" indent="-317500">
              <a:lnSpc>
                <a:spcPct val="100000"/>
              </a:lnSpc>
              <a:spcBef>
                <a:spcPts val="1600"/>
              </a:spcBef>
              <a:spcAft>
                <a:spcPts val="0"/>
              </a:spcAft>
              <a:buClr>
                <a:schemeClr val="dk1"/>
              </a:buClr>
              <a:buSzPts val="1400"/>
              <a:buFont typeface="Montserrat Medium"/>
              <a:buChar char="○"/>
              <a:defRPr>
                <a:solidFill>
                  <a:schemeClr val="dk1"/>
                </a:solidFill>
                <a:latin typeface="Montserrat Medium"/>
                <a:ea typeface="Montserrat Medium"/>
                <a:cs typeface="Montserrat Medium"/>
                <a:sym typeface="Montserrat Medium"/>
              </a:defRPr>
            </a:lvl2pPr>
            <a:lvl3pPr marL="1371600" lvl="2" indent="-317500">
              <a:lnSpc>
                <a:spcPct val="100000"/>
              </a:lnSpc>
              <a:spcBef>
                <a:spcPts val="1600"/>
              </a:spcBef>
              <a:spcAft>
                <a:spcPts val="0"/>
              </a:spcAft>
              <a:buClr>
                <a:schemeClr val="dk1"/>
              </a:buClr>
              <a:buSzPts val="1400"/>
              <a:buFont typeface="Montserrat Medium"/>
              <a:buChar char="■"/>
              <a:defRPr>
                <a:solidFill>
                  <a:schemeClr val="dk1"/>
                </a:solidFill>
                <a:latin typeface="Montserrat Medium"/>
                <a:ea typeface="Montserrat Medium"/>
                <a:cs typeface="Montserrat Medium"/>
                <a:sym typeface="Montserrat Medium"/>
              </a:defRPr>
            </a:lvl3pPr>
            <a:lvl4pPr marL="1828800" lvl="3" indent="-317500">
              <a:lnSpc>
                <a:spcPct val="100000"/>
              </a:lnSpc>
              <a:spcBef>
                <a:spcPts val="1600"/>
              </a:spcBef>
              <a:spcAft>
                <a:spcPts val="0"/>
              </a:spcAft>
              <a:buClr>
                <a:schemeClr val="dk1"/>
              </a:buClr>
              <a:buSzPts val="1400"/>
              <a:buFont typeface="Montserrat Medium"/>
              <a:buChar char="●"/>
              <a:defRPr>
                <a:solidFill>
                  <a:schemeClr val="dk1"/>
                </a:solidFill>
                <a:latin typeface="Montserrat Medium"/>
                <a:ea typeface="Montserrat Medium"/>
                <a:cs typeface="Montserrat Medium"/>
                <a:sym typeface="Montserrat Medium"/>
              </a:defRPr>
            </a:lvl4pPr>
            <a:lvl5pPr marL="2286000" lvl="4" indent="-317500">
              <a:lnSpc>
                <a:spcPct val="100000"/>
              </a:lnSpc>
              <a:spcBef>
                <a:spcPts val="1600"/>
              </a:spcBef>
              <a:spcAft>
                <a:spcPts val="0"/>
              </a:spcAft>
              <a:buClr>
                <a:schemeClr val="dk1"/>
              </a:buClr>
              <a:buSzPts val="1400"/>
              <a:buFont typeface="Montserrat Medium"/>
              <a:buChar char="○"/>
              <a:defRPr>
                <a:solidFill>
                  <a:schemeClr val="dk1"/>
                </a:solidFill>
                <a:latin typeface="Montserrat Medium"/>
                <a:ea typeface="Montserrat Medium"/>
                <a:cs typeface="Montserrat Medium"/>
                <a:sym typeface="Montserrat Medium"/>
              </a:defRPr>
            </a:lvl5pPr>
            <a:lvl6pPr marL="2743200" lvl="5" indent="-317500">
              <a:lnSpc>
                <a:spcPct val="100000"/>
              </a:lnSpc>
              <a:spcBef>
                <a:spcPts val="1600"/>
              </a:spcBef>
              <a:spcAft>
                <a:spcPts val="0"/>
              </a:spcAft>
              <a:buClr>
                <a:schemeClr val="dk1"/>
              </a:buClr>
              <a:buSzPts val="1400"/>
              <a:buFont typeface="Montserrat Medium"/>
              <a:buChar char="■"/>
              <a:defRPr>
                <a:solidFill>
                  <a:schemeClr val="dk1"/>
                </a:solidFill>
                <a:latin typeface="Montserrat Medium"/>
                <a:ea typeface="Montserrat Medium"/>
                <a:cs typeface="Montserrat Medium"/>
                <a:sym typeface="Montserrat Medium"/>
              </a:defRPr>
            </a:lvl6pPr>
            <a:lvl7pPr marL="3200400" lvl="6" indent="-317500">
              <a:lnSpc>
                <a:spcPct val="100000"/>
              </a:lnSpc>
              <a:spcBef>
                <a:spcPts val="1600"/>
              </a:spcBef>
              <a:spcAft>
                <a:spcPts val="0"/>
              </a:spcAft>
              <a:buClr>
                <a:schemeClr val="dk1"/>
              </a:buClr>
              <a:buSzPts val="1400"/>
              <a:buFont typeface="Montserrat Medium"/>
              <a:buChar char="●"/>
              <a:defRPr>
                <a:solidFill>
                  <a:schemeClr val="dk1"/>
                </a:solidFill>
                <a:latin typeface="Montserrat Medium"/>
                <a:ea typeface="Montserrat Medium"/>
                <a:cs typeface="Montserrat Medium"/>
                <a:sym typeface="Montserrat Medium"/>
              </a:defRPr>
            </a:lvl7pPr>
            <a:lvl8pPr marL="3657600" lvl="7" indent="-317500">
              <a:lnSpc>
                <a:spcPct val="100000"/>
              </a:lnSpc>
              <a:spcBef>
                <a:spcPts val="1600"/>
              </a:spcBef>
              <a:spcAft>
                <a:spcPts val="0"/>
              </a:spcAft>
              <a:buClr>
                <a:schemeClr val="dk1"/>
              </a:buClr>
              <a:buSzPts val="1400"/>
              <a:buFont typeface="Montserrat Medium"/>
              <a:buChar char="○"/>
              <a:defRPr>
                <a:solidFill>
                  <a:schemeClr val="dk1"/>
                </a:solidFill>
                <a:latin typeface="Montserrat Medium"/>
                <a:ea typeface="Montserrat Medium"/>
                <a:cs typeface="Montserrat Medium"/>
                <a:sym typeface="Montserrat Medium"/>
              </a:defRPr>
            </a:lvl8pPr>
            <a:lvl9pPr marL="4114800" lvl="8" indent="-317500">
              <a:lnSpc>
                <a:spcPct val="100000"/>
              </a:lnSpc>
              <a:spcBef>
                <a:spcPts val="1600"/>
              </a:spcBef>
              <a:spcAft>
                <a:spcPts val="1600"/>
              </a:spcAft>
              <a:buClr>
                <a:schemeClr val="dk1"/>
              </a:buClr>
              <a:buSzPts val="1400"/>
              <a:buFont typeface="Montserrat Medium"/>
              <a:buChar char="■"/>
              <a:defRPr>
                <a:solidFill>
                  <a:schemeClr val="dk1"/>
                </a:solidFill>
                <a:latin typeface="Montserrat Medium"/>
                <a:ea typeface="Montserrat Medium"/>
                <a:cs typeface="Montserrat Medium"/>
                <a:sym typeface="Montserrat Medium"/>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58" r:id="rId3"/>
    <p:sldLayoutId id="2147483668" r:id="rId4"/>
    <p:sldLayoutId id="2147483671" r:id="rId5"/>
    <p:sldLayoutId id="2147483682" r:id="rId6"/>
    <p:sldLayoutId id="214748368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Layout" Target="../diagrams/layout1.xml"/><Relationship Id="rId7" Type="http://schemas.openxmlformats.org/officeDocument/2006/relationships/image" Target="../media/image12.png"/><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56.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image" Target="../media/image36.png"/><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38.png"/><Relationship Id="rId4" Type="http://schemas.microsoft.com/office/2007/relationships/hdphoto" Target="../media/hdphoto3.wdp"/></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0DD4FB-B03F-45BE-965B-EE1BCD2FAEC5}"/>
              </a:ext>
            </a:extLst>
          </p:cNvPr>
          <p:cNvPicPr>
            <a:picLocks noChangeAspect="1"/>
          </p:cNvPicPr>
          <p:nvPr/>
        </p:nvPicPr>
        <p:blipFill rotWithShape="1">
          <a:blip r:embed="rId2">
            <a:extLst>
              <a:ext uri="{28A0092B-C50C-407E-A947-70E740481C1C}">
                <a14:useLocalDpi xmlns:a14="http://schemas.microsoft.com/office/drawing/2010/main" val="0"/>
              </a:ext>
            </a:extLst>
          </a:blip>
          <a:srcRect t="16406" b="2467"/>
          <a:stretch/>
        </p:blipFill>
        <p:spPr>
          <a:xfrm>
            <a:off x="0" y="0"/>
            <a:ext cx="9144000" cy="5934809"/>
          </a:xfrm>
          <a:prstGeom prst="rect">
            <a:avLst/>
          </a:prstGeom>
        </p:spPr>
      </p:pic>
      <p:grpSp>
        <p:nvGrpSpPr>
          <p:cNvPr id="10" name="Group 9"/>
          <p:cNvGrpSpPr/>
          <p:nvPr/>
        </p:nvGrpSpPr>
        <p:grpSpPr>
          <a:xfrm>
            <a:off x="0" y="1916219"/>
            <a:ext cx="9144000" cy="2102370"/>
            <a:chOff x="0" y="2570347"/>
            <a:chExt cx="12192000" cy="2803160"/>
          </a:xfrm>
        </p:grpSpPr>
        <p:grpSp>
          <p:nvGrpSpPr>
            <p:cNvPr id="6" name="Group 5">
              <a:extLst>
                <a:ext uri="{FF2B5EF4-FFF2-40B4-BE49-F238E27FC236}">
                  <a16:creationId xmlns:a16="http://schemas.microsoft.com/office/drawing/2014/main" id="{10DDCFAD-F84C-4FD8-B1DF-3780782782EB}"/>
                </a:ext>
              </a:extLst>
            </p:cNvPr>
            <p:cNvGrpSpPr/>
            <p:nvPr/>
          </p:nvGrpSpPr>
          <p:grpSpPr>
            <a:xfrm>
              <a:off x="0" y="2570347"/>
              <a:ext cx="12192000" cy="2772383"/>
              <a:chOff x="0" y="3015823"/>
              <a:chExt cx="12192000" cy="2772383"/>
            </a:xfrm>
          </p:grpSpPr>
          <p:sp>
            <p:nvSpPr>
              <p:cNvPr id="5" name="Rectangle 4">
                <a:extLst>
                  <a:ext uri="{FF2B5EF4-FFF2-40B4-BE49-F238E27FC236}">
                    <a16:creationId xmlns:a16="http://schemas.microsoft.com/office/drawing/2014/main" id="{0036F857-B102-4262-B8CA-16E25C75F632}"/>
                  </a:ext>
                </a:extLst>
              </p:cNvPr>
              <p:cNvSpPr/>
              <p:nvPr/>
            </p:nvSpPr>
            <p:spPr>
              <a:xfrm>
                <a:off x="0" y="3015823"/>
                <a:ext cx="12192000" cy="2772383"/>
              </a:xfrm>
              <a:prstGeom prst="rect">
                <a:avLst/>
              </a:prstGeom>
              <a:solidFill>
                <a:schemeClr val="bg1">
                  <a:lumMod val="8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p:pic>
            <p:nvPicPr>
              <p:cNvPr id="4" name="Image" descr="Image">
                <a:extLst>
                  <a:ext uri="{FF2B5EF4-FFF2-40B4-BE49-F238E27FC236}">
                    <a16:creationId xmlns:a16="http://schemas.microsoft.com/office/drawing/2014/main" id="{1BC4BB47-AC81-4896-80A7-1BF2349518C6}"/>
                  </a:ext>
                </a:extLst>
              </p:cNvPr>
              <p:cNvPicPr>
                <a:picLocks noChangeAspect="1"/>
              </p:cNvPicPr>
              <p:nvPr/>
            </p:nvPicPr>
            <p:blipFill>
              <a:blip r:embed="rId3">
                <a:extLst/>
              </a:blip>
              <a:stretch>
                <a:fillRect/>
              </a:stretch>
            </p:blipFill>
            <p:spPr>
              <a:xfrm>
                <a:off x="2730539" y="3213103"/>
                <a:ext cx="6730921" cy="1836928"/>
              </a:xfrm>
              <a:prstGeom prst="rect">
                <a:avLst/>
              </a:prstGeom>
              <a:ln w="12700" cap="flat">
                <a:noFill/>
                <a:miter lim="400000"/>
              </a:ln>
              <a:effectLst/>
            </p:spPr>
          </p:pic>
        </p:grpSp>
        <p:sp>
          <p:nvSpPr>
            <p:cNvPr id="2" name="TextBox 1"/>
            <p:cNvSpPr txBox="1"/>
            <p:nvPr/>
          </p:nvSpPr>
          <p:spPr>
            <a:xfrm>
              <a:off x="4365008" y="4696399"/>
              <a:ext cx="4148920" cy="677108"/>
            </a:xfrm>
            <a:prstGeom prst="rect">
              <a:avLst/>
            </a:prstGeom>
            <a:noFill/>
            <a:ln>
              <a:noFill/>
            </a:ln>
          </p:spPr>
          <p:txBody>
            <a:bodyPr wrap="square" rtlCol="0">
              <a:spAutoFit/>
            </a:bodyPr>
            <a:lstStyle/>
            <a:p>
              <a:pPr algn="ctr" defTabSz="685800">
                <a:buClrTx/>
                <a:defRPr/>
              </a:pPr>
              <a:r>
                <a:rPr lang="en-US" sz="1350" b="1" kern="1200" dirty="0" err="1">
                  <a:solidFill>
                    <a:srgbClr val="005487"/>
                  </a:solidFill>
                  <a:latin typeface="Avenir Book"/>
                </a:rPr>
                <a:t>OrchidPharmed</a:t>
              </a:r>
              <a:r>
                <a:rPr lang="en-US" sz="1350" b="1" kern="1200" dirty="0">
                  <a:solidFill>
                    <a:srgbClr val="005487"/>
                  </a:solidFill>
                  <a:latin typeface="Avenir Book"/>
                </a:rPr>
                <a:t> Team</a:t>
              </a:r>
            </a:p>
            <a:p>
              <a:pPr algn="ctr" defTabSz="685800">
                <a:buClrTx/>
                <a:defRPr/>
              </a:pPr>
              <a:r>
                <a:rPr lang="en-US" sz="1350" b="1" kern="1200">
                  <a:solidFill>
                    <a:srgbClr val="005487"/>
                  </a:solidFill>
                  <a:latin typeface="Avenir Book"/>
                </a:rPr>
                <a:t>2022</a:t>
              </a:r>
              <a:endParaRPr lang="en-US" sz="1350" b="1" kern="1200" dirty="0">
                <a:solidFill>
                  <a:srgbClr val="005487"/>
                </a:solidFill>
                <a:latin typeface="Avenir Book"/>
              </a:endParaRPr>
            </a:p>
          </p:txBody>
        </p:sp>
      </p:grpSp>
    </p:spTree>
    <p:extLst>
      <p:ext uri="{BB962C8B-B14F-4D97-AF65-F5344CB8AC3E}">
        <p14:creationId xmlns:p14="http://schemas.microsoft.com/office/powerpoint/2010/main" val="252299504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2000"/>
            <a:lum/>
          </a:blip>
          <a:srcRect/>
          <a:stretch>
            <a:fillRect/>
          </a:stretch>
        </a:blipFill>
        <a:effectLst/>
      </p:bgPr>
    </p:bg>
    <p:spTree>
      <p:nvGrpSpPr>
        <p:cNvPr id="1" name=""/>
        <p:cNvGrpSpPr/>
        <p:nvPr/>
      </p:nvGrpSpPr>
      <p:grpSpPr>
        <a:xfrm>
          <a:off x="0" y="0"/>
          <a:ext cx="0" cy="0"/>
          <a:chOff x="0" y="0"/>
          <a:chExt cx="0" cy="0"/>
        </a:xfrm>
      </p:grpSpPr>
      <p:sp>
        <p:nvSpPr>
          <p:cNvPr id="2" name="Google Shape;991;p51">
            <a:extLst>
              <a:ext uri="{FF2B5EF4-FFF2-40B4-BE49-F238E27FC236}">
                <a16:creationId xmlns:a16="http://schemas.microsoft.com/office/drawing/2014/main" id="{214A07FD-B50A-4F5A-8A94-2A6044E2DE5D}"/>
              </a:ext>
            </a:extLst>
          </p:cNvPr>
          <p:cNvSpPr/>
          <p:nvPr/>
        </p:nvSpPr>
        <p:spPr>
          <a:xfrm rot="7850016">
            <a:off x="-3129612" y="-313527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3" name="Group 2">
            <a:extLst>
              <a:ext uri="{FF2B5EF4-FFF2-40B4-BE49-F238E27FC236}">
                <a16:creationId xmlns:a16="http://schemas.microsoft.com/office/drawing/2014/main" id="{B14EB9B1-DDD6-4A3D-AA09-4100353A2CCE}"/>
              </a:ext>
            </a:extLst>
          </p:cNvPr>
          <p:cNvGrpSpPr/>
          <p:nvPr/>
        </p:nvGrpSpPr>
        <p:grpSpPr>
          <a:xfrm>
            <a:off x="1056054" y="1393527"/>
            <a:ext cx="5457745" cy="1987464"/>
            <a:chOff x="1136736" y="274395"/>
            <a:chExt cx="5457745" cy="1987464"/>
          </a:xfrm>
        </p:grpSpPr>
        <p:grpSp>
          <p:nvGrpSpPr>
            <p:cNvPr id="19" name="Google Shape;7251;p87">
              <a:extLst>
                <a:ext uri="{FF2B5EF4-FFF2-40B4-BE49-F238E27FC236}">
                  <a16:creationId xmlns:a16="http://schemas.microsoft.com/office/drawing/2014/main" id="{78D0E83A-240F-41F9-84E7-3AAE7891EAB4}"/>
                </a:ext>
              </a:extLst>
            </p:cNvPr>
            <p:cNvGrpSpPr/>
            <p:nvPr/>
          </p:nvGrpSpPr>
          <p:grpSpPr>
            <a:xfrm rot="16200000">
              <a:off x="1352267" y="58864"/>
              <a:ext cx="1987464" cy="2418525"/>
              <a:chOff x="3379425" y="1617275"/>
              <a:chExt cx="1090650" cy="1327200"/>
            </a:xfrm>
            <a:solidFill>
              <a:srgbClr val="004C72"/>
            </a:solidFill>
          </p:grpSpPr>
          <p:sp>
            <p:nvSpPr>
              <p:cNvPr id="20" name="Google Shape;7252;p87">
                <a:extLst>
                  <a:ext uri="{FF2B5EF4-FFF2-40B4-BE49-F238E27FC236}">
                    <a16:creationId xmlns:a16="http://schemas.microsoft.com/office/drawing/2014/main" id="{B9C80AFB-C606-4A5E-9C2C-B9310512FDDE}"/>
                  </a:ext>
                </a:extLst>
              </p:cNvPr>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FFFFFF"/>
                  </a:solidFill>
                  <a:effectLst/>
                  <a:uLnTx/>
                  <a:uFillTx/>
                  <a:latin typeface="Arial"/>
                  <a:cs typeface="Arial"/>
                  <a:sym typeface="Arial"/>
                </a:endParaRPr>
              </a:p>
            </p:txBody>
          </p:sp>
          <p:sp>
            <p:nvSpPr>
              <p:cNvPr id="21" name="Google Shape;7253;p87">
                <a:extLst>
                  <a:ext uri="{FF2B5EF4-FFF2-40B4-BE49-F238E27FC236}">
                    <a16:creationId xmlns:a16="http://schemas.microsoft.com/office/drawing/2014/main" id="{A7FDA39D-21BB-4D77-845D-A9E7CF4FDC65}"/>
                  </a:ext>
                </a:extLst>
              </p:cNvPr>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Arial"/>
                  <a:cs typeface="Arial"/>
                  <a:sym typeface="Arial"/>
                </a:endParaRPr>
              </a:p>
            </p:txBody>
          </p:sp>
          <p:sp>
            <p:nvSpPr>
              <p:cNvPr id="22" name="Google Shape;7254;p87">
                <a:extLst>
                  <a:ext uri="{FF2B5EF4-FFF2-40B4-BE49-F238E27FC236}">
                    <a16:creationId xmlns:a16="http://schemas.microsoft.com/office/drawing/2014/main" id="{07B755D6-3A95-4BFE-877B-B4ED8F8502F7}"/>
                  </a:ext>
                </a:extLst>
              </p:cNvPr>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Arial"/>
                  <a:cs typeface="Arial"/>
                  <a:sym typeface="Arial"/>
                </a:endParaRPr>
              </a:p>
            </p:txBody>
          </p:sp>
        </p:grpSp>
        <p:sp>
          <p:nvSpPr>
            <p:cNvPr id="23" name="Google Shape;557;p43">
              <a:extLst>
                <a:ext uri="{FF2B5EF4-FFF2-40B4-BE49-F238E27FC236}">
                  <a16:creationId xmlns:a16="http://schemas.microsoft.com/office/drawing/2014/main" id="{24DCD869-1D1C-4CE2-8C44-5EDCFE642F0D}"/>
                </a:ext>
              </a:extLst>
            </p:cNvPr>
            <p:cNvSpPr txBox="1">
              <a:spLocks/>
            </p:cNvSpPr>
            <p:nvPr/>
          </p:nvSpPr>
          <p:spPr>
            <a:xfrm>
              <a:off x="1540981" y="981777"/>
              <a:ext cx="505350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err="1">
                  <a:ln>
                    <a:noFill/>
                  </a:ln>
                  <a:solidFill>
                    <a:srgbClr val="FFFFFF"/>
                  </a:solidFill>
                  <a:effectLst/>
                  <a:uLnTx/>
                  <a:uFillTx/>
                  <a:latin typeface="Montserrat Medium" panose="020B0604020202020204" charset="0"/>
                  <a:cs typeface="Arial"/>
                  <a:sym typeface="Arial"/>
                </a:rPr>
                <a:t>Advax</a:t>
              </a:r>
              <a:r>
                <a:rPr kumimoji="0" lang="en-US" sz="1400" b="0" i="0" u="none" strike="noStrike" kern="0" cap="none" spc="0" normalizeH="0" baseline="0" noProof="0" dirty="0">
                  <a:ln>
                    <a:noFill/>
                  </a:ln>
                  <a:solidFill>
                    <a:srgbClr val="000000"/>
                  </a:solidFill>
                  <a:effectLst/>
                  <a:uLnTx/>
                  <a:uFillTx/>
                  <a:latin typeface="Arial"/>
                  <a:cs typeface="Arial"/>
                  <a:sym typeface="Arial"/>
                </a:rPr>
                <a:t> </a:t>
              </a:r>
            </a:p>
          </p:txBody>
        </p:sp>
      </p:grpSp>
      <p:sp>
        <p:nvSpPr>
          <p:cNvPr id="24" name="Google Shape;559;p43">
            <a:extLst>
              <a:ext uri="{FF2B5EF4-FFF2-40B4-BE49-F238E27FC236}">
                <a16:creationId xmlns:a16="http://schemas.microsoft.com/office/drawing/2014/main" id="{1BEA8D82-E152-4A9C-A531-4C0CEFCC928F}"/>
              </a:ext>
            </a:extLst>
          </p:cNvPr>
          <p:cNvSpPr txBox="1">
            <a:spLocks/>
          </p:cNvSpPr>
          <p:nvPr/>
        </p:nvSpPr>
        <p:spPr>
          <a:xfrm>
            <a:off x="3698100" y="823969"/>
            <a:ext cx="4908600" cy="8532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solidFill>
                  <a:srgbClr val="004C72"/>
                </a:solidFill>
                <a:effectLst/>
                <a:uLnTx/>
                <a:uFillTx/>
                <a:latin typeface="Montserrat Medium" panose="020B0604020202020204" charset="0"/>
                <a:cs typeface="Arial"/>
                <a:sym typeface="Arial"/>
              </a:rPr>
              <a:t>Upregulates surface molecules involved in antigen presentation, T- and B-cell co-stimulation and chemotaxis including MHC class I and II, CD11c, CD80, and CD86</a:t>
            </a:r>
          </a:p>
        </p:txBody>
      </p:sp>
      <p:sp>
        <p:nvSpPr>
          <p:cNvPr id="33" name="Google Shape;559;p43">
            <a:extLst>
              <a:ext uri="{FF2B5EF4-FFF2-40B4-BE49-F238E27FC236}">
                <a16:creationId xmlns:a16="http://schemas.microsoft.com/office/drawing/2014/main" id="{DDF8DC8E-DA2B-400C-8DD8-1E219E0C6723}"/>
              </a:ext>
            </a:extLst>
          </p:cNvPr>
          <p:cNvSpPr txBox="1">
            <a:spLocks/>
          </p:cNvSpPr>
          <p:nvPr/>
        </p:nvSpPr>
        <p:spPr>
          <a:xfrm>
            <a:off x="3696670" y="2100909"/>
            <a:ext cx="4908599"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marR="0" lvl="0" indent="0" algn="just" defTabSz="914400" rtl="0" eaLnBrk="1" fontAlgn="auto" latinLnBrk="0" hangingPunct="1">
              <a:lnSpc>
                <a:spcPct val="100000"/>
              </a:lnSpc>
              <a:spcBef>
                <a:spcPts val="0"/>
              </a:spcBef>
              <a:spcAft>
                <a:spcPts val="0"/>
              </a:spcAft>
              <a:buClr>
                <a:srgbClr val="000000"/>
              </a:buClr>
              <a:buSzPts val="1400"/>
              <a:buFont typeface="Montserrat Medium"/>
              <a:buNone/>
              <a:tabLst/>
              <a:defRPr/>
            </a:pPr>
            <a:r>
              <a:rPr kumimoji="0" lang="en-US" sz="1400" b="1" i="0" u="none" strike="noStrike" kern="0" cap="none" spc="0" normalizeH="0" baseline="0" noProof="0" dirty="0">
                <a:ln>
                  <a:noFill/>
                </a:ln>
                <a:solidFill>
                  <a:srgbClr val="004C72"/>
                </a:solidFill>
                <a:effectLst/>
                <a:uLnTx/>
                <a:uFillTx/>
                <a:latin typeface="Montserrat Medium"/>
                <a:sym typeface="Montserrat Medium"/>
              </a:rPr>
              <a:t>Attract additional monocytes to the site of antigen administration</a:t>
            </a:r>
          </a:p>
        </p:txBody>
      </p:sp>
      <p:sp>
        <p:nvSpPr>
          <p:cNvPr id="34" name="Google Shape;559;p43">
            <a:extLst>
              <a:ext uri="{FF2B5EF4-FFF2-40B4-BE49-F238E27FC236}">
                <a16:creationId xmlns:a16="http://schemas.microsoft.com/office/drawing/2014/main" id="{86F7E641-483F-479E-967F-E209D9A79D89}"/>
              </a:ext>
            </a:extLst>
          </p:cNvPr>
          <p:cNvSpPr txBox="1">
            <a:spLocks/>
          </p:cNvSpPr>
          <p:nvPr/>
        </p:nvSpPr>
        <p:spPr>
          <a:xfrm>
            <a:off x="3696670" y="2951249"/>
            <a:ext cx="4908599"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marR="0" lvl="0" indent="0" algn="just" defTabSz="914400" rtl="0" eaLnBrk="1" fontAlgn="auto" latinLnBrk="0" hangingPunct="1">
              <a:lnSpc>
                <a:spcPct val="100000"/>
              </a:lnSpc>
              <a:spcBef>
                <a:spcPts val="0"/>
              </a:spcBef>
              <a:spcAft>
                <a:spcPts val="0"/>
              </a:spcAft>
              <a:buClr>
                <a:srgbClr val="000000"/>
              </a:buClr>
              <a:buSzPts val="1400"/>
              <a:buFont typeface="Montserrat Medium"/>
              <a:buNone/>
              <a:tabLst/>
              <a:defRPr/>
            </a:pPr>
            <a:r>
              <a:rPr kumimoji="0" lang="en-US" sz="1400" b="1" i="0" u="none" strike="noStrike" kern="0" cap="none" spc="0" normalizeH="0" baseline="0" noProof="0" dirty="0">
                <a:ln>
                  <a:noFill/>
                </a:ln>
                <a:solidFill>
                  <a:srgbClr val="004C72"/>
                </a:solidFill>
                <a:effectLst/>
                <a:uLnTx/>
                <a:uFillTx/>
                <a:latin typeface="Montserrat Medium"/>
                <a:sym typeface="Montserrat Medium"/>
              </a:rPr>
              <a:t>Enhanced ability to present antigen to and activate B cell and CD4 and CD8 T-cells in the draining lymph node, with resultant </a:t>
            </a:r>
            <a:r>
              <a:rPr kumimoji="0" lang="en-US" sz="1400" b="1" i="0" u="sng" strike="noStrike" kern="0" cap="none" spc="0" normalizeH="0" baseline="0" noProof="0" dirty="0">
                <a:ln>
                  <a:noFill/>
                </a:ln>
                <a:solidFill>
                  <a:srgbClr val="004C72"/>
                </a:solidFill>
                <a:effectLst/>
                <a:uLnTx/>
                <a:uFillTx/>
                <a:latin typeface="Montserrat Medium"/>
                <a:sym typeface="Montserrat Medium"/>
              </a:rPr>
              <a:t>memory T cell </a:t>
            </a:r>
            <a:r>
              <a:rPr kumimoji="0" lang="en-US" sz="1400" b="1" i="0" u="none" strike="noStrike" kern="0" cap="none" spc="0" normalizeH="0" baseline="0" noProof="0" dirty="0">
                <a:ln>
                  <a:noFill/>
                </a:ln>
                <a:solidFill>
                  <a:srgbClr val="004C72"/>
                </a:solidFill>
                <a:effectLst/>
                <a:uLnTx/>
                <a:uFillTx/>
                <a:latin typeface="Montserrat Medium"/>
                <a:sym typeface="Montserrat Medium"/>
              </a:rPr>
              <a:t>and plasma cell generation</a:t>
            </a:r>
          </a:p>
        </p:txBody>
      </p:sp>
      <p:sp>
        <p:nvSpPr>
          <p:cNvPr id="35" name="TextBox 34">
            <a:extLst>
              <a:ext uri="{FF2B5EF4-FFF2-40B4-BE49-F238E27FC236}">
                <a16:creationId xmlns:a16="http://schemas.microsoft.com/office/drawing/2014/main" id="{DC335152-267A-4E0F-9BB2-70F7DAD87F4E}"/>
              </a:ext>
            </a:extLst>
          </p:cNvPr>
          <p:cNvSpPr txBox="1"/>
          <p:nvPr/>
        </p:nvSpPr>
        <p:spPr>
          <a:xfrm>
            <a:off x="8707731" y="4776428"/>
            <a:ext cx="42030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3366"/>
                </a:solidFill>
                <a:effectLst/>
                <a:uLnTx/>
                <a:uFillTx/>
                <a:latin typeface="Montserrat" panose="020B0604020202020204" charset="0"/>
                <a:cs typeface="Arial"/>
                <a:sym typeface="Arial"/>
              </a:rPr>
              <a:t>09</a:t>
            </a:r>
          </a:p>
        </p:txBody>
      </p:sp>
    </p:spTree>
    <p:extLst>
      <p:ext uri="{BB962C8B-B14F-4D97-AF65-F5344CB8AC3E}">
        <p14:creationId xmlns:p14="http://schemas.microsoft.com/office/powerpoint/2010/main" val="27857772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2000"/>
            <a:lum/>
          </a:blip>
          <a:srcRect/>
          <a:stretch>
            <a:fillRect/>
          </a:stretch>
        </a:blipFill>
        <a:effectLst/>
      </p:bgPr>
    </p:bg>
    <p:spTree>
      <p:nvGrpSpPr>
        <p:cNvPr id="1" name=""/>
        <p:cNvGrpSpPr/>
        <p:nvPr/>
      </p:nvGrpSpPr>
      <p:grpSpPr>
        <a:xfrm>
          <a:off x="0" y="0"/>
          <a:ext cx="0" cy="0"/>
          <a:chOff x="0" y="0"/>
          <a:chExt cx="0" cy="0"/>
        </a:xfrm>
      </p:grpSpPr>
      <p:sp>
        <p:nvSpPr>
          <p:cNvPr id="2" name="Google Shape;991;p51">
            <a:extLst>
              <a:ext uri="{FF2B5EF4-FFF2-40B4-BE49-F238E27FC236}">
                <a16:creationId xmlns:a16="http://schemas.microsoft.com/office/drawing/2014/main" id="{214A07FD-B50A-4F5A-8A94-2A6044E2DE5D}"/>
              </a:ext>
            </a:extLst>
          </p:cNvPr>
          <p:cNvSpPr/>
          <p:nvPr/>
        </p:nvSpPr>
        <p:spPr>
          <a:xfrm rot="7850016">
            <a:off x="5930166" y="-3424031"/>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559;p43">
            <a:extLst>
              <a:ext uri="{FF2B5EF4-FFF2-40B4-BE49-F238E27FC236}">
                <a16:creationId xmlns:a16="http://schemas.microsoft.com/office/drawing/2014/main" id="{1BEA8D82-E152-4A9C-A531-4C0CEFCC928F}"/>
              </a:ext>
            </a:extLst>
          </p:cNvPr>
          <p:cNvSpPr txBox="1">
            <a:spLocks/>
          </p:cNvSpPr>
          <p:nvPr/>
        </p:nvSpPr>
        <p:spPr>
          <a:xfrm>
            <a:off x="2930525" y="1839217"/>
            <a:ext cx="4110574" cy="8532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4C72"/>
                </a:solidFill>
                <a:effectLst/>
                <a:uLnTx/>
                <a:uFillTx/>
                <a:latin typeface="Montserrat Medium" panose="020B0604020202020204" charset="0"/>
                <a:cs typeface="Arial"/>
                <a:sym typeface="Arial"/>
              </a:rPr>
              <a:t>Enhances </a:t>
            </a:r>
            <a:r>
              <a:rPr kumimoji="0" lang="en-US" sz="1400" b="1" i="0" u="sng" strike="noStrike" kern="0" cap="none" spc="0" normalizeH="0" baseline="0" noProof="0" dirty="0">
                <a:ln>
                  <a:noFill/>
                </a:ln>
                <a:solidFill>
                  <a:srgbClr val="004C72"/>
                </a:solidFill>
                <a:effectLst/>
                <a:uLnTx/>
                <a:uFillTx/>
                <a:latin typeface="Montserrat Medium" panose="020B0604020202020204" charset="0"/>
                <a:cs typeface="Arial"/>
                <a:sym typeface="Arial"/>
              </a:rPr>
              <a:t>T follicular helper</a:t>
            </a:r>
            <a:r>
              <a:rPr kumimoji="0" lang="en-US" sz="1400" b="1" i="0" u="none" strike="noStrike" kern="0" cap="none" spc="0" normalizeH="0" baseline="0" noProof="0" dirty="0">
                <a:ln>
                  <a:noFill/>
                </a:ln>
                <a:solidFill>
                  <a:srgbClr val="004C72"/>
                </a:solidFill>
                <a:effectLst/>
                <a:uLnTx/>
                <a:uFillTx/>
                <a:latin typeface="Montserrat Medium" panose="020B0604020202020204" charset="0"/>
                <a:cs typeface="Arial"/>
                <a:sym typeface="Arial"/>
              </a:rPr>
              <a:t> (</a:t>
            </a:r>
            <a:r>
              <a:rPr kumimoji="0" lang="en-US" sz="1400" b="1" i="0" u="none" strike="noStrike" kern="0" cap="none" spc="0" normalizeH="0" baseline="0" noProof="0" dirty="0" err="1">
                <a:ln>
                  <a:noFill/>
                </a:ln>
                <a:solidFill>
                  <a:srgbClr val="004C72"/>
                </a:solidFill>
                <a:effectLst/>
                <a:uLnTx/>
                <a:uFillTx/>
                <a:latin typeface="Montserrat Medium" panose="020B0604020202020204" charset="0"/>
                <a:cs typeface="Arial"/>
                <a:sym typeface="Arial"/>
              </a:rPr>
              <a:t>Tfh</a:t>
            </a:r>
            <a:r>
              <a:rPr kumimoji="0" lang="en-US" sz="1400" b="1" i="0" u="none" strike="noStrike" kern="0" cap="none" spc="0" normalizeH="0" baseline="0" noProof="0" dirty="0">
                <a:ln>
                  <a:noFill/>
                </a:ln>
                <a:solidFill>
                  <a:srgbClr val="004C72"/>
                </a:solidFill>
                <a:effectLst/>
                <a:uLnTx/>
                <a:uFillTx/>
                <a:latin typeface="Montserrat Medium" panose="020B0604020202020204" charset="0"/>
                <a:cs typeface="Arial"/>
                <a:sym typeface="Arial"/>
              </a:rPr>
              <a:t>) production of </a:t>
            </a:r>
            <a:r>
              <a:rPr kumimoji="0" lang="en-US" sz="1400" b="1" i="0" u="sng" strike="noStrike" kern="0" cap="none" spc="0" normalizeH="0" baseline="0" noProof="0" dirty="0">
                <a:ln>
                  <a:noFill/>
                </a:ln>
                <a:solidFill>
                  <a:srgbClr val="004C72"/>
                </a:solidFill>
                <a:effectLst/>
                <a:uLnTx/>
                <a:uFillTx/>
                <a:latin typeface="Montserrat Medium" panose="020B0604020202020204" charset="0"/>
                <a:cs typeface="Arial"/>
                <a:sym typeface="Arial"/>
              </a:rPr>
              <a:t>IL-21</a:t>
            </a:r>
            <a:r>
              <a:rPr kumimoji="0" lang="en-US" sz="1400" b="1" i="0" u="none" strike="noStrike" kern="0" cap="none" spc="0" normalizeH="0" baseline="0" noProof="0" dirty="0">
                <a:ln>
                  <a:noFill/>
                </a:ln>
                <a:solidFill>
                  <a:srgbClr val="004C72"/>
                </a:solidFill>
                <a:effectLst/>
                <a:uLnTx/>
                <a:uFillTx/>
                <a:latin typeface="Montserrat Medium" panose="020B0604020202020204" charset="0"/>
                <a:cs typeface="Arial"/>
                <a:sym typeface="Arial"/>
              </a:rPr>
              <a:t> </a:t>
            </a:r>
          </a:p>
        </p:txBody>
      </p:sp>
      <p:sp>
        <p:nvSpPr>
          <p:cNvPr id="33" name="Google Shape;559;p43">
            <a:extLst>
              <a:ext uri="{FF2B5EF4-FFF2-40B4-BE49-F238E27FC236}">
                <a16:creationId xmlns:a16="http://schemas.microsoft.com/office/drawing/2014/main" id="{DDF8DC8E-DA2B-400C-8DD8-1E219E0C6723}"/>
              </a:ext>
            </a:extLst>
          </p:cNvPr>
          <p:cNvSpPr txBox="1">
            <a:spLocks/>
          </p:cNvSpPr>
          <p:nvPr/>
        </p:nvSpPr>
        <p:spPr>
          <a:xfrm>
            <a:off x="2928554" y="966403"/>
            <a:ext cx="4112545"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marR="0" lvl="0" indent="0" algn="just" defTabSz="914400" rtl="0" eaLnBrk="1" fontAlgn="auto" latinLnBrk="0" hangingPunct="1">
              <a:lnSpc>
                <a:spcPct val="100000"/>
              </a:lnSpc>
              <a:spcBef>
                <a:spcPts val="0"/>
              </a:spcBef>
              <a:spcAft>
                <a:spcPts val="0"/>
              </a:spcAft>
              <a:buClr>
                <a:srgbClr val="000000"/>
              </a:buClr>
              <a:buSzPts val="1400"/>
              <a:buFont typeface="Montserrat Medium"/>
              <a:buNone/>
              <a:tabLst/>
              <a:defRPr/>
            </a:pPr>
            <a:r>
              <a:rPr kumimoji="0" lang="en-US" sz="1400" b="1" i="0" u="none" strike="noStrike" kern="0" cap="none" spc="0" normalizeH="0" baseline="0" noProof="0" dirty="0">
                <a:ln>
                  <a:noFill/>
                </a:ln>
                <a:solidFill>
                  <a:srgbClr val="004C72"/>
                </a:solidFill>
                <a:effectLst/>
                <a:uLnTx/>
                <a:uFillTx/>
                <a:latin typeface="Montserrat Medium"/>
                <a:sym typeface="Montserrat Medium"/>
              </a:rPr>
              <a:t>Promotes the survival and proliferation of Th1 cells</a:t>
            </a:r>
          </a:p>
        </p:txBody>
      </p:sp>
      <p:sp>
        <p:nvSpPr>
          <p:cNvPr id="34" name="Google Shape;559;p43">
            <a:extLst>
              <a:ext uri="{FF2B5EF4-FFF2-40B4-BE49-F238E27FC236}">
                <a16:creationId xmlns:a16="http://schemas.microsoft.com/office/drawing/2014/main" id="{86F7E641-483F-479E-967F-E209D9A79D89}"/>
              </a:ext>
            </a:extLst>
          </p:cNvPr>
          <p:cNvSpPr txBox="1">
            <a:spLocks/>
          </p:cNvSpPr>
          <p:nvPr/>
        </p:nvSpPr>
        <p:spPr>
          <a:xfrm>
            <a:off x="2936273" y="2692417"/>
            <a:ext cx="4112545"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marR="0" lvl="0" indent="0" algn="just" defTabSz="914400" rtl="0" eaLnBrk="1" fontAlgn="auto" latinLnBrk="0" hangingPunct="1">
              <a:lnSpc>
                <a:spcPct val="100000"/>
              </a:lnSpc>
              <a:spcBef>
                <a:spcPts val="0"/>
              </a:spcBef>
              <a:spcAft>
                <a:spcPts val="0"/>
              </a:spcAft>
              <a:buClr>
                <a:srgbClr val="000000"/>
              </a:buClr>
              <a:buSzPts val="1400"/>
              <a:buFont typeface="Montserrat Medium"/>
              <a:buNone/>
              <a:tabLst/>
              <a:defRPr/>
            </a:pPr>
            <a:r>
              <a:rPr kumimoji="0" lang="en-US" sz="1400" b="1" i="0" u="none" strike="noStrike" kern="0" cap="none" spc="0" normalizeH="0" baseline="0" noProof="0" dirty="0">
                <a:ln>
                  <a:noFill/>
                </a:ln>
                <a:solidFill>
                  <a:srgbClr val="004C72"/>
                </a:solidFill>
                <a:effectLst/>
                <a:uLnTx/>
                <a:uFillTx/>
                <a:latin typeface="Montserrat Medium"/>
                <a:sym typeface="Montserrat Medium"/>
              </a:rPr>
              <a:t>Enhancing B-cell immunoglobulin production</a:t>
            </a:r>
          </a:p>
        </p:txBody>
      </p:sp>
      <p:grpSp>
        <p:nvGrpSpPr>
          <p:cNvPr id="4" name="Group 3">
            <a:extLst>
              <a:ext uri="{FF2B5EF4-FFF2-40B4-BE49-F238E27FC236}">
                <a16:creationId xmlns:a16="http://schemas.microsoft.com/office/drawing/2014/main" id="{CF61C7AE-8FAC-43E7-A4B7-B522FCCE7AE0}"/>
              </a:ext>
            </a:extLst>
          </p:cNvPr>
          <p:cNvGrpSpPr/>
          <p:nvPr/>
        </p:nvGrpSpPr>
        <p:grpSpPr>
          <a:xfrm>
            <a:off x="563752" y="1684590"/>
            <a:ext cx="5515546" cy="1774319"/>
            <a:chOff x="583660" y="315065"/>
            <a:chExt cx="5515546" cy="1774319"/>
          </a:xfrm>
        </p:grpSpPr>
        <p:sp>
          <p:nvSpPr>
            <p:cNvPr id="20" name="Google Shape;7252;p87">
              <a:extLst>
                <a:ext uri="{FF2B5EF4-FFF2-40B4-BE49-F238E27FC236}">
                  <a16:creationId xmlns:a16="http://schemas.microsoft.com/office/drawing/2014/main" id="{B9C80AFB-C606-4A5E-9C2C-B9310512FDDE}"/>
                </a:ext>
              </a:extLst>
            </p:cNvPr>
            <p:cNvSpPr/>
            <p:nvPr/>
          </p:nvSpPr>
          <p:spPr>
            <a:xfrm>
              <a:off x="875940" y="599965"/>
              <a:ext cx="1204638" cy="1204477"/>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solidFill>
              <a:srgbClr val="004C7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FFFFFF"/>
                </a:solidFill>
                <a:effectLst/>
                <a:uLnTx/>
                <a:uFillTx/>
                <a:latin typeface="Arial"/>
                <a:cs typeface="Arial"/>
                <a:sym typeface="Arial"/>
              </a:endParaRPr>
            </a:p>
          </p:txBody>
        </p:sp>
        <p:grpSp>
          <p:nvGrpSpPr>
            <p:cNvPr id="3" name="Group 2">
              <a:extLst>
                <a:ext uri="{FF2B5EF4-FFF2-40B4-BE49-F238E27FC236}">
                  <a16:creationId xmlns:a16="http://schemas.microsoft.com/office/drawing/2014/main" id="{90DFD489-F811-42D4-AD47-ECB03BD76996}"/>
                </a:ext>
              </a:extLst>
            </p:cNvPr>
            <p:cNvGrpSpPr/>
            <p:nvPr/>
          </p:nvGrpSpPr>
          <p:grpSpPr>
            <a:xfrm>
              <a:off x="583660" y="315065"/>
              <a:ext cx="5515546" cy="1774319"/>
              <a:chOff x="583660" y="315065"/>
              <a:chExt cx="5515546" cy="1774319"/>
            </a:xfrm>
          </p:grpSpPr>
          <p:sp>
            <p:nvSpPr>
              <p:cNvPr id="23" name="Google Shape;557;p43">
                <a:extLst>
                  <a:ext uri="{FF2B5EF4-FFF2-40B4-BE49-F238E27FC236}">
                    <a16:creationId xmlns:a16="http://schemas.microsoft.com/office/drawing/2014/main" id="{24DCD869-1D1C-4CE2-8C44-5EDCFE642F0D}"/>
                  </a:ext>
                </a:extLst>
              </p:cNvPr>
              <p:cNvSpPr txBox="1">
                <a:spLocks/>
              </p:cNvSpPr>
              <p:nvPr/>
            </p:nvSpPr>
            <p:spPr>
              <a:xfrm>
                <a:off x="1045706" y="919578"/>
                <a:ext cx="505350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rgbClr val="FFFFFF"/>
                    </a:solidFill>
                    <a:effectLst/>
                    <a:uLnTx/>
                    <a:uFillTx/>
                    <a:latin typeface="Montserrat Medium" panose="020B0604020202020204" charset="0"/>
                    <a:cs typeface="Arial"/>
                    <a:sym typeface="Arial"/>
                  </a:rPr>
                  <a:t>CpG</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5" name="Google Shape;7253;p87">
                <a:extLst>
                  <a:ext uri="{FF2B5EF4-FFF2-40B4-BE49-F238E27FC236}">
                    <a16:creationId xmlns:a16="http://schemas.microsoft.com/office/drawing/2014/main" id="{11C3B2AD-2182-419A-B86D-3D522ACFB747}"/>
                  </a:ext>
                </a:extLst>
              </p:cNvPr>
              <p:cNvSpPr/>
              <p:nvPr/>
            </p:nvSpPr>
            <p:spPr>
              <a:xfrm rot="16200000">
                <a:off x="732761" y="165964"/>
                <a:ext cx="1774319" cy="2072521"/>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004C7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Arial"/>
                  <a:cs typeface="Arial"/>
                  <a:sym typeface="Arial"/>
                </a:endParaRPr>
              </a:p>
            </p:txBody>
          </p:sp>
        </p:grpSp>
        <p:sp>
          <p:nvSpPr>
            <p:cNvPr id="36" name="Google Shape;7254;p87">
              <a:extLst>
                <a:ext uri="{FF2B5EF4-FFF2-40B4-BE49-F238E27FC236}">
                  <a16:creationId xmlns:a16="http://schemas.microsoft.com/office/drawing/2014/main" id="{A2A78914-2FAE-4B3B-8C6C-9243CC012786}"/>
                </a:ext>
              </a:extLst>
            </p:cNvPr>
            <p:cNvSpPr/>
            <p:nvPr/>
          </p:nvSpPr>
          <p:spPr>
            <a:xfrm rot="16200000">
              <a:off x="2358544" y="1061238"/>
              <a:ext cx="489477" cy="281933"/>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004C7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Arial"/>
                <a:cs typeface="Arial"/>
                <a:sym typeface="Arial"/>
              </a:endParaRPr>
            </a:p>
          </p:txBody>
        </p:sp>
      </p:grpSp>
      <p:sp>
        <p:nvSpPr>
          <p:cNvPr id="37" name="Google Shape;559;p43">
            <a:extLst>
              <a:ext uri="{FF2B5EF4-FFF2-40B4-BE49-F238E27FC236}">
                <a16:creationId xmlns:a16="http://schemas.microsoft.com/office/drawing/2014/main" id="{635EECA9-73F4-445A-9C81-1301D1304940}"/>
              </a:ext>
            </a:extLst>
          </p:cNvPr>
          <p:cNvSpPr txBox="1">
            <a:spLocks/>
          </p:cNvSpPr>
          <p:nvPr/>
        </p:nvSpPr>
        <p:spPr>
          <a:xfrm>
            <a:off x="2928554" y="3573351"/>
            <a:ext cx="4112545"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marR="0" lvl="0" indent="0" algn="just" defTabSz="914400" rtl="0" eaLnBrk="1" fontAlgn="auto" latinLnBrk="0" hangingPunct="1">
              <a:lnSpc>
                <a:spcPct val="100000"/>
              </a:lnSpc>
              <a:spcBef>
                <a:spcPts val="0"/>
              </a:spcBef>
              <a:spcAft>
                <a:spcPts val="0"/>
              </a:spcAft>
              <a:buClr>
                <a:srgbClr val="000000"/>
              </a:buClr>
              <a:buSzPts val="1400"/>
              <a:buFont typeface="Montserrat Medium"/>
              <a:buNone/>
              <a:tabLst/>
              <a:defRPr/>
            </a:pPr>
            <a:r>
              <a:rPr kumimoji="0" lang="en-US" sz="1400" b="1" i="0" u="none" strike="noStrike" kern="0" cap="none" spc="0" normalizeH="0" baseline="0" noProof="0" dirty="0">
                <a:ln>
                  <a:noFill/>
                </a:ln>
                <a:solidFill>
                  <a:srgbClr val="004C72"/>
                </a:solidFill>
                <a:effectLst/>
                <a:uLnTx/>
                <a:uFillTx/>
                <a:latin typeface="Montserrat Medium"/>
                <a:sym typeface="Montserrat Medium"/>
              </a:rPr>
              <a:t>Enhance of humoral immunity as well as cellular immunity</a:t>
            </a:r>
          </a:p>
        </p:txBody>
      </p:sp>
      <p:sp>
        <p:nvSpPr>
          <p:cNvPr id="38" name="TextBox 37">
            <a:extLst>
              <a:ext uri="{FF2B5EF4-FFF2-40B4-BE49-F238E27FC236}">
                <a16:creationId xmlns:a16="http://schemas.microsoft.com/office/drawing/2014/main" id="{796508B3-C2C3-420F-9BBC-245C1F401C93}"/>
              </a:ext>
            </a:extLst>
          </p:cNvPr>
          <p:cNvSpPr txBox="1"/>
          <p:nvPr/>
        </p:nvSpPr>
        <p:spPr>
          <a:xfrm>
            <a:off x="8580135" y="4776428"/>
            <a:ext cx="37702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3366"/>
                </a:solidFill>
                <a:effectLst/>
                <a:uLnTx/>
                <a:uFillTx/>
                <a:latin typeface="Montserrat" panose="020B0604020202020204" charset="0"/>
                <a:cs typeface="Arial"/>
                <a:sym typeface="Arial"/>
              </a:rPr>
              <a:t>10</a:t>
            </a:r>
          </a:p>
        </p:txBody>
      </p:sp>
    </p:spTree>
    <p:extLst>
      <p:ext uri="{BB962C8B-B14F-4D97-AF65-F5344CB8AC3E}">
        <p14:creationId xmlns:p14="http://schemas.microsoft.com/office/powerpoint/2010/main" val="7952320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E721CF07-E745-4D18-8990-0B009457577E}"/>
              </a:ext>
            </a:extLst>
          </p:cNvPr>
          <p:cNvGrpSpPr/>
          <p:nvPr/>
        </p:nvGrpSpPr>
        <p:grpSpPr>
          <a:xfrm>
            <a:off x="212070" y="-413424"/>
            <a:ext cx="8409653" cy="5606435"/>
            <a:chOff x="176992" y="-787738"/>
            <a:chExt cx="7078079" cy="4718719"/>
          </a:xfrm>
        </p:grpSpPr>
        <p:grpSp>
          <p:nvGrpSpPr>
            <p:cNvPr id="20" name="Group 19">
              <a:extLst>
                <a:ext uri="{FF2B5EF4-FFF2-40B4-BE49-F238E27FC236}">
                  <a16:creationId xmlns:a16="http://schemas.microsoft.com/office/drawing/2014/main" id="{462DEB46-E9DE-4823-A0C8-87F88CA923BB}"/>
                </a:ext>
              </a:extLst>
            </p:cNvPr>
            <p:cNvGrpSpPr/>
            <p:nvPr/>
          </p:nvGrpSpPr>
          <p:grpSpPr>
            <a:xfrm>
              <a:off x="176992" y="-787738"/>
              <a:ext cx="7078079" cy="4718719"/>
              <a:chOff x="3885301" y="1274142"/>
              <a:chExt cx="7078079" cy="4718719"/>
            </a:xfrm>
          </p:grpSpPr>
          <p:grpSp>
            <p:nvGrpSpPr>
              <p:cNvPr id="19" name="Group 18">
                <a:extLst>
                  <a:ext uri="{FF2B5EF4-FFF2-40B4-BE49-F238E27FC236}">
                    <a16:creationId xmlns:a16="http://schemas.microsoft.com/office/drawing/2014/main" id="{2E4AD94C-A143-4631-AA75-5D6CC88CCB32}"/>
                  </a:ext>
                </a:extLst>
              </p:cNvPr>
              <p:cNvGrpSpPr/>
              <p:nvPr/>
            </p:nvGrpSpPr>
            <p:grpSpPr>
              <a:xfrm>
                <a:off x="3885301" y="1274142"/>
                <a:ext cx="7078079" cy="4718719"/>
                <a:chOff x="3885301" y="1274142"/>
                <a:chExt cx="7078079" cy="4718719"/>
              </a:xfrm>
            </p:grpSpPr>
            <p:graphicFrame>
              <p:nvGraphicFramePr>
                <p:cNvPr id="8" name="Diagram 7">
                  <a:extLst>
                    <a:ext uri="{FF2B5EF4-FFF2-40B4-BE49-F238E27FC236}">
                      <a16:creationId xmlns:a16="http://schemas.microsoft.com/office/drawing/2014/main" id="{9BA2F771-5B91-4D88-A4DB-59C430ABDA98}"/>
                    </a:ext>
                  </a:extLst>
                </p:cNvPr>
                <p:cNvGraphicFramePr/>
                <p:nvPr>
                  <p:extLst>
                    <p:ext uri="{D42A27DB-BD31-4B8C-83A1-F6EECF244321}">
                      <p14:modId xmlns:p14="http://schemas.microsoft.com/office/powerpoint/2010/main" val="942121155"/>
                    </p:ext>
                  </p:extLst>
                </p:nvPr>
              </p:nvGraphicFramePr>
              <p:xfrm>
                <a:off x="3885301" y="1274142"/>
                <a:ext cx="7078079" cy="47187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6" name="Group 25">
                  <a:extLst>
                    <a:ext uri="{FF2B5EF4-FFF2-40B4-BE49-F238E27FC236}">
                      <a16:creationId xmlns:a16="http://schemas.microsoft.com/office/drawing/2014/main" id="{CBEB27E0-F1AD-4259-AF77-177EAC629B01}"/>
                    </a:ext>
                  </a:extLst>
                </p:cNvPr>
                <p:cNvGrpSpPr/>
                <p:nvPr/>
              </p:nvGrpSpPr>
              <p:grpSpPr>
                <a:xfrm>
                  <a:off x="6874062" y="2832590"/>
                  <a:ext cx="1578737" cy="1592761"/>
                  <a:chOff x="5856800" y="3125446"/>
                  <a:chExt cx="2103112" cy="2466139"/>
                </a:xfrm>
              </p:grpSpPr>
              <p:pic>
                <p:nvPicPr>
                  <p:cNvPr id="27" name="Picture 4" descr="Primary Cell Culture Preparation">
                    <a:extLst>
                      <a:ext uri="{FF2B5EF4-FFF2-40B4-BE49-F238E27FC236}">
                        <a16:creationId xmlns:a16="http://schemas.microsoft.com/office/drawing/2014/main" id="{F3787B2B-462D-486A-BA1B-ADF2AAE4F27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62641" t="16775" r="-265" b="-5009"/>
                  <a:stretch/>
                </p:blipFill>
                <p:spPr bwMode="auto">
                  <a:xfrm>
                    <a:off x="5856800" y="3125446"/>
                    <a:ext cx="2103112" cy="2466139"/>
                  </a:xfrm>
                  <a:prstGeom prst="ellipse">
                    <a:avLst/>
                  </a:prstGeom>
                  <a:solidFill>
                    <a:srgbClr val="FFFFFF"/>
                  </a:solidFill>
                  <a:extLst/>
                </p:spPr>
              </p:pic>
              <p:sp>
                <p:nvSpPr>
                  <p:cNvPr id="29" name="Rectangle 28">
                    <a:extLst>
                      <a:ext uri="{FF2B5EF4-FFF2-40B4-BE49-F238E27FC236}">
                        <a16:creationId xmlns:a16="http://schemas.microsoft.com/office/drawing/2014/main" id="{9512B968-3EBF-49E3-B0D3-F313E0EC9547}"/>
                      </a:ext>
                    </a:extLst>
                  </p:cNvPr>
                  <p:cNvSpPr/>
                  <p:nvPr/>
                </p:nvSpPr>
                <p:spPr>
                  <a:xfrm>
                    <a:off x="5889337" y="4518683"/>
                    <a:ext cx="678094" cy="4009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1" name="Picture 30">
                  <a:extLst>
                    <a:ext uri="{FF2B5EF4-FFF2-40B4-BE49-F238E27FC236}">
                      <a16:creationId xmlns:a16="http://schemas.microsoft.com/office/drawing/2014/main" id="{93F712D2-A436-4E04-BC91-B39D785192DD}"/>
                    </a:ext>
                  </a:extLst>
                </p:cNvPr>
                <p:cNvPicPr>
                  <a:picLocks noChangeAspect="1"/>
                </p:cNvPicPr>
                <p:nvPr/>
              </p:nvPicPr>
              <p:blipFill rotWithShape="1">
                <a:blip r:embed="rId8"/>
                <a:srcRect l="14936" r="18989"/>
                <a:stretch/>
              </p:blipFill>
              <p:spPr>
                <a:xfrm>
                  <a:off x="8835394" y="2617380"/>
                  <a:ext cx="2027418" cy="2023181"/>
                </a:xfrm>
                <a:prstGeom prst="ellipse">
                  <a:avLst/>
                </a:prstGeom>
                <a:solidFill>
                  <a:srgbClr val="FFFFFF"/>
                </a:solidFill>
                <a:effectLst>
                  <a:softEdge rad="63500"/>
                </a:effectLst>
              </p:spPr>
            </p:pic>
          </p:grpSp>
          <p:sp>
            <p:nvSpPr>
              <p:cNvPr id="14" name="Oval 13">
                <a:extLst>
                  <a:ext uri="{FF2B5EF4-FFF2-40B4-BE49-F238E27FC236}">
                    <a16:creationId xmlns:a16="http://schemas.microsoft.com/office/drawing/2014/main" id="{3BC5310D-84A2-49F1-8020-FDD68E3C242D}"/>
                  </a:ext>
                </a:extLst>
              </p:cNvPr>
              <p:cNvSpPr/>
              <p:nvPr/>
            </p:nvSpPr>
            <p:spPr>
              <a:xfrm>
                <a:off x="7538896" y="2681113"/>
                <a:ext cx="577596" cy="3783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02813914-1D11-47A4-A7AA-414238C57446}"/>
                </a:ext>
              </a:extLst>
            </p:cNvPr>
            <p:cNvGrpSpPr/>
            <p:nvPr/>
          </p:nvGrpSpPr>
          <p:grpSpPr>
            <a:xfrm>
              <a:off x="897327" y="924232"/>
              <a:ext cx="1861969" cy="1312490"/>
              <a:chOff x="537323" y="1419258"/>
              <a:chExt cx="2694116" cy="1899066"/>
            </a:xfrm>
          </p:grpSpPr>
          <p:grpSp>
            <p:nvGrpSpPr>
              <p:cNvPr id="30" name="Group 29">
                <a:extLst>
                  <a:ext uri="{FF2B5EF4-FFF2-40B4-BE49-F238E27FC236}">
                    <a16:creationId xmlns:a16="http://schemas.microsoft.com/office/drawing/2014/main" id="{9A8DAD14-E7DF-4E65-943F-D6ADC204C7CE}"/>
                  </a:ext>
                </a:extLst>
              </p:cNvPr>
              <p:cNvGrpSpPr/>
              <p:nvPr/>
            </p:nvGrpSpPr>
            <p:grpSpPr>
              <a:xfrm>
                <a:off x="537323" y="1419258"/>
                <a:ext cx="2694116" cy="1899066"/>
                <a:chOff x="750378" y="1392051"/>
                <a:chExt cx="2694116" cy="1899066"/>
              </a:xfrm>
            </p:grpSpPr>
            <p:pic>
              <p:nvPicPr>
                <p:cNvPr id="9" name="Picture 8">
                  <a:extLst>
                    <a:ext uri="{FF2B5EF4-FFF2-40B4-BE49-F238E27FC236}">
                      <a16:creationId xmlns:a16="http://schemas.microsoft.com/office/drawing/2014/main" id="{4636C7E3-7815-458C-BB35-66A62F3942B3}"/>
                    </a:ext>
                  </a:extLst>
                </p:cNvPr>
                <p:cNvPicPr>
                  <a:picLocks noChangeAspect="1"/>
                </p:cNvPicPr>
                <p:nvPr/>
              </p:nvPicPr>
              <p:blipFill rotWithShape="1">
                <a:blip r:embed="rId9"/>
                <a:srcRect l="9289"/>
                <a:stretch/>
              </p:blipFill>
              <p:spPr>
                <a:xfrm>
                  <a:off x="750378" y="1392051"/>
                  <a:ext cx="2594062" cy="1899066"/>
                </a:xfrm>
                <a:prstGeom prst="rect">
                  <a:avLst/>
                </a:prstGeom>
              </p:spPr>
            </p:pic>
            <p:sp>
              <p:nvSpPr>
                <p:cNvPr id="15" name="Circle: Hollow 14">
                  <a:extLst>
                    <a:ext uri="{FF2B5EF4-FFF2-40B4-BE49-F238E27FC236}">
                      <a16:creationId xmlns:a16="http://schemas.microsoft.com/office/drawing/2014/main" id="{571699FC-828F-4855-92CF-F31795348F35}"/>
                    </a:ext>
                  </a:extLst>
                </p:cNvPr>
                <p:cNvSpPr/>
                <p:nvPr/>
              </p:nvSpPr>
              <p:spPr>
                <a:xfrm>
                  <a:off x="2490468" y="1642174"/>
                  <a:ext cx="648929" cy="648929"/>
                </a:xfrm>
                <a:prstGeom prst="donut">
                  <a:avLst>
                    <a:gd name="adj" fmla="val 5645"/>
                  </a:avLst>
                </a:prstGeom>
                <a:solidFill>
                  <a:schemeClr val="accent6">
                    <a:lumMod val="90000"/>
                  </a:schemeClr>
                </a:solid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8" name="Group 17">
                  <a:extLst>
                    <a:ext uri="{FF2B5EF4-FFF2-40B4-BE49-F238E27FC236}">
                      <a16:creationId xmlns:a16="http://schemas.microsoft.com/office/drawing/2014/main" id="{A509F718-D785-413D-B938-4CB47201E28D}"/>
                    </a:ext>
                  </a:extLst>
                </p:cNvPr>
                <p:cNvGrpSpPr/>
                <p:nvPr/>
              </p:nvGrpSpPr>
              <p:grpSpPr>
                <a:xfrm>
                  <a:off x="2747319" y="1864521"/>
                  <a:ext cx="322483" cy="307753"/>
                  <a:chOff x="3654411" y="2344108"/>
                  <a:chExt cx="770105" cy="734930"/>
                </a:xfrm>
              </p:grpSpPr>
              <p:pic>
                <p:nvPicPr>
                  <p:cNvPr id="16" name="Picture 15">
                    <a:extLst>
                      <a:ext uri="{FF2B5EF4-FFF2-40B4-BE49-F238E27FC236}">
                        <a16:creationId xmlns:a16="http://schemas.microsoft.com/office/drawing/2014/main" id="{50FBF189-5DF2-4A97-9965-C83F2F360D34}"/>
                      </a:ext>
                    </a:extLst>
                  </p:cNvPr>
                  <p:cNvPicPr>
                    <a:picLocks noChangeAspect="1"/>
                  </p:cNvPicPr>
                  <p:nvPr/>
                </p:nvPicPr>
                <p:blipFill rotWithShape="1">
                  <a:blip r:embed="rId9"/>
                  <a:srcRect l="61971" t="58282" r="8998"/>
                  <a:stretch/>
                </p:blipFill>
                <p:spPr>
                  <a:xfrm>
                    <a:off x="3654411" y="2344108"/>
                    <a:ext cx="770105" cy="734930"/>
                  </a:xfrm>
                  <a:prstGeom prst="rect">
                    <a:avLst/>
                  </a:prstGeom>
                </p:spPr>
              </p:pic>
              <p:sp>
                <p:nvSpPr>
                  <p:cNvPr id="17" name="Oval 16">
                    <a:extLst>
                      <a:ext uri="{FF2B5EF4-FFF2-40B4-BE49-F238E27FC236}">
                        <a16:creationId xmlns:a16="http://schemas.microsoft.com/office/drawing/2014/main" id="{2425BE46-D61E-422A-9741-237BF8869329}"/>
                      </a:ext>
                    </a:extLst>
                  </p:cNvPr>
                  <p:cNvSpPr/>
                  <p:nvPr/>
                </p:nvSpPr>
                <p:spPr>
                  <a:xfrm>
                    <a:off x="3796505" y="2468615"/>
                    <a:ext cx="485915" cy="48591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Arc 22">
                  <a:extLst>
                    <a:ext uri="{FF2B5EF4-FFF2-40B4-BE49-F238E27FC236}">
                      <a16:creationId xmlns:a16="http://schemas.microsoft.com/office/drawing/2014/main" id="{AA22643C-8EAE-4241-86A9-D462BAE79BC1}"/>
                    </a:ext>
                  </a:extLst>
                </p:cNvPr>
                <p:cNvSpPr/>
                <p:nvPr/>
              </p:nvSpPr>
              <p:spPr>
                <a:xfrm rot="13801511">
                  <a:off x="2375470" y="1906787"/>
                  <a:ext cx="441668" cy="710194"/>
                </a:xfrm>
                <a:prstGeom prst="arc">
                  <a:avLst>
                    <a:gd name="adj1" fmla="val 16479130"/>
                    <a:gd name="adj2" fmla="val 0"/>
                  </a:avLst>
                </a:prstGeom>
                <a:ln w="6350">
                  <a:tailEnd type="arrow" w="sm" len="sm"/>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24" name="TextBox 23">
                  <a:extLst>
                    <a:ext uri="{FF2B5EF4-FFF2-40B4-BE49-F238E27FC236}">
                      <a16:creationId xmlns:a16="http://schemas.microsoft.com/office/drawing/2014/main" id="{B6674089-5949-4A70-B1E6-1B5DB170A08F}"/>
                    </a:ext>
                  </a:extLst>
                </p:cNvPr>
                <p:cNvSpPr txBox="1"/>
                <p:nvPr/>
              </p:nvSpPr>
              <p:spPr>
                <a:xfrm>
                  <a:off x="2625276" y="2302061"/>
                  <a:ext cx="819218" cy="267197"/>
                </a:xfrm>
                <a:prstGeom prst="rect">
                  <a:avLst/>
                </a:prstGeom>
                <a:noFill/>
              </p:spPr>
              <p:txBody>
                <a:bodyPr wrap="none" rtlCol="0">
                  <a:spAutoFit/>
                </a:bodyPr>
                <a:lstStyle/>
                <a:p>
                  <a:r>
                    <a:rPr lang="en-US" sz="600" dirty="0" err="1">
                      <a:latin typeface="MV Boli" panose="02000500030200090000" pitchFamily="2" charset="0"/>
                      <a:cs typeface="MV Boli" panose="02000500030200090000" pitchFamily="2" charset="0"/>
                    </a:rPr>
                    <a:t>Baculovirus</a:t>
                  </a:r>
                  <a:endParaRPr lang="en-US" sz="600" dirty="0">
                    <a:latin typeface="MV Boli" panose="02000500030200090000" pitchFamily="2" charset="0"/>
                    <a:cs typeface="MV Boli" panose="02000500030200090000" pitchFamily="2" charset="0"/>
                  </a:endParaRPr>
                </a:p>
              </p:txBody>
            </p:sp>
          </p:grpSp>
          <p:sp>
            <p:nvSpPr>
              <p:cNvPr id="10" name="Rectangle 9">
                <a:extLst>
                  <a:ext uri="{FF2B5EF4-FFF2-40B4-BE49-F238E27FC236}">
                    <a16:creationId xmlns:a16="http://schemas.microsoft.com/office/drawing/2014/main" id="{8C115115-E10B-47F2-817B-106FDDCE5248}"/>
                  </a:ext>
                </a:extLst>
              </p:cNvPr>
              <p:cNvSpPr/>
              <p:nvPr/>
            </p:nvSpPr>
            <p:spPr>
              <a:xfrm>
                <a:off x="1776962" y="1613708"/>
                <a:ext cx="703294" cy="775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59882DE0-AE39-40E0-AB51-4058AFA5294E}"/>
                  </a:ext>
                </a:extLst>
              </p:cNvPr>
              <p:cNvSpPr/>
              <p:nvPr/>
            </p:nvSpPr>
            <p:spPr>
              <a:xfrm>
                <a:off x="1788861" y="1554801"/>
                <a:ext cx="90985" cy="9098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C9383024-63E3-4A3B-93DC-1C7C33035594}"/>
                  </a:ext>
                </a:extLst>
              </p:cNvPr>
              <p:cNvSpPr/>
              <p:nvPr/>
            </p:nvSpPr>
            <p:spPr>
              <a:xfrm>
                <a:off x="2277413" y="1676662"/>
                <a:ext cx="90985" cy="9098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18FAD3A1-4557-4270-9A00-C723AD4A5976}"/>
                  </a:ext>
                </a:extLst>
              </p:cNvPr>
              <p:cNvSpPr/>
              <p:nvPr/>
            </p:nvSpPr>
            <p:spPr>
              <a:xfrm>
                <a:off x="1879347" y="1620710"/>
                <a:ext cx="90985" cy="9098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Google Shape;991;p51">
            <a:extLst>
              <a:ext uri="{FF2B5EF4-FFF2-40B4-BE49-F238E27FC236}">
                <a16:creationId xmlns:a16="http://schemas.microsoft.com/office/drawing/2014/main" id="{5F9942D8-31ED-4CC9-A7BE-0A88C55A7337}"/>
              </a:ext>
            </a:extLst>
          </p:cNvPr>
          <p:cNvSpPr/>
          <p:nvPr/>
        </p:nvSpPr>
        <p:spPr>
          <a:xfrm rot="12735912">
            <a:off x="-1165518" y="-4147088"/>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456;p40">
            <a:extLst>
              <a:ext uri="{FF2B5EF4-FFF2-40B4-BE49-F238E27FC236}">
                <a16:creationId xmlns:a16="http://schemas.microsoft.com/office/drawing/2014/main" id="{E0BE16E0-BE1A-41A5-999A-007E3E9332E3}"/>
              </a:ext>
            </a:extLst>
          </p:cNvPr>
          <p:cNvSpPr txBox="1">
            <a:spLocks/>
          </p:cNvSpPr>
          <p:nvPr/>
        </p:nvSpPr>
        <p:spPr>
          <a:xfrm>
            <a:off x="1639709" y="324803"/>
            <a:ext cx="6424637" cy="554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1"/>
              </a:buClr>
              <a:buSzPts val="1400"/>
              <a:buFont typeface="Montserrat Medium"/>
              <a:buNone/>
              <a:defRPr sz="1400" b="0" i="0" u="none" strike="noStrike" cap="none">
                <a:solidFill>
                  <a:schemeClr val="lt1"/>
                </a:solidFill>
                <a:latin typeface="Montserrat Medium"/>
                <a:ea typeface="Montserrat Medium"/>
                <a:cs typeface="Montserrat Medium"/>
                <a:sym typeface="Montserrat Medium"/>
              </a:defRPr>
            </a:lvl1pPr>
            <a:lvl2pPr marL="914400" marR="0" lvl="1"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2pPr>
            <a:lvl3pPr marL="1371600" marR="0" lvl="2"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3pPr>
            <a:lvl4pPr marL="1828800" marR="0" lvl="3"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4pPr>
            <a:lvl5pPr marL="2286000" marR="0" lvl="4"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5pPr>
            <a:lvl6pPr marL="2743200" marR="0" lvl="5"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6pPr>
            <a:lvl7pPr marL="3200400" marR="0" lvl="6"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7pPr>
            <a:lvl8pPr marL="3657600" marR="0" lvl="7"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8pPr>
            <a:lvl9pPr marL="4114800" marR="0" lvl="8"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9pPr>
          </a:lstStyle>
          <a:p>
            <a:pPr marL="0" indent="0"/>
            <a:r>
              <a:rPr lang="en-US" sz="2000" b="1" dirty="0"/>
              <a:t> </a:t>
            </a:r>
            <a:r>
              <a:rPr lang="en-US" sz="2000" b="1" dirty="0" err="1"/>
              <a:t>SpikoGen</a:t>
            </a:r>
            <a:r>
              <a:rPr lang="en-US" sz="2000" b="1" baseline="30000" dirty="0"/>
              <a:t>®</a:t>
            </a:r>
            <a:r>
              <a:rPr lang="en-US" sz="2000" b="1" dirty="0"/>
              <a:t>, </a:t>
            </a:r>
            <a:r>
              <a:rPr lang="en-US" sz="1800" b="1" dirty="0"/>
              <a:t>a protein subunit vaccine against</a:t>
            </a:r>
          </a:p>
          <a:p>
            <a:pPr marL="0" indent="0"/>
            <a:r>
              <a:rPr lang="en-US" sz="1800" b="1" dirty="0"/>
              <a:t> COVID-19 produced in insect cells</a:t>
            </a:r>
          </a:p>
        </p:txBody>
      </p:sp>
      <p:sp>
        <p:nvSpPr>
          <p:cNvPr id="4" name="Google Shape;559;p43">
            <a:extLst>
              <a:ext uri="{FF2B5EF4-FFF2-40B4-BE49-F238E27FC236}">
                <a16:creationId xmlns:a16="http://schemas.microsoft.com/office/drawing/2014/main" id="{68A5E958-2616-4B12-AFEC-03AB35320891}"/>
              </a:ext>
            </a:extLst>
          </p:cNvPr>
          <p:cNvSpPr txBox="1">
            <a:spLocks/>
          </p:cNvSpPr>
          <p:nvPr/>
        </p:nvSpPr>
        <p:spPr>
          <a:xfrm>
            <a:off x="997329" y="3624662"/>
            <a:ext cx="2123790"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indent="0"/>
            <a:r>
              <a:rPr lang="en-US" sz="1200" b="1" dirty="0">
                <a:solidFill>
                  <a:srgbClr val="004C72"/>
                </a:solidFill>
              </a:rPr>
              <a:t>Spike Protein gene cloned</a:t>
            </a:r>
            <a:r>
              <a:rPr lang="fa-IR" sz="1200" b="1" dirty="0">
                <a:solidFill>
                  <a:srgbClr val="004C72"/>
                </a:solidFill>
              </a:rPr>
              <a:t> </a:t>
            </a:r>
            <a:r>
              <a:rPr lang="en-US" sz="1200" b="1" dirty="0">
                <a:solidFill>
                  <a:srgbClr val="004C72"/>
                </a:solidFill>
              </a:rPr>
              <a:t>into </a:t>
            </a:r>
            <a:r>
              <a:rPr lang="en-US" sz="1200" b="1" dirty="0" err="1">
                <a:solidFill>
                  <a:srgbClr val="004C72"/>
                </a:solidFill>
              </a:rPr>
              <a:t>baculovirus</a:t>
            </a:r>
            <a:endParaRPr lang="en-US" sz="1200" b="1" dirty="0">
              <a:solidFill>
                <a:srgbClr val="004C72"/>
              </a:solidFill>
            </a:endParaRPr>
          </a:p>
        </p:txBody>
      </p:sp>
      <p:sp>
        <p:nvSpPr>
          <p:cNvPr id="5" name="Google Shape;559;p43">
            <a:extLst>
              <a:ext uri="{FF2B5EF4-FFF2-40B4-BE49-F238E27FC236}">
                <a16:creationId xmlns:a16="http://schemas.microsoft.com/office/drawing/2014/main" id="{4A81A2BA-8860-45E2-BDF7-A9D0DCEA3927}"/>
              </a:ext>
            </a:extLst>
          </p:cNvPr>
          <p:cNvSpPr txBox="1">
            <a:spLocks/>
          </p:cNvSpPr>
          <p:nvPr/>
        </p:nvSpPr>
        <p:spPr>
          <a:xfrm>
            <a:off x="3576177" y="3624662"/>
            <a:ext cx="2123790"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indent="0"/>
            <a:r>
              <a:rPr lang="en-US" sz="1200" b="1" dirty="0">
                <a:solidFill>
                  <a:srgbClr val="004C72"/>
                </a:solidFill>
              </a:rPr>
              <a:t>Optimization of Insect Cell</a:t>
            </a:r>
            <a:r>
              <a:rPr lang="fa-IR" sz="1200" b="1" dirty="0">
                <a:solidFill>
                  <a:srgbClr val="004C72"/>
                </a:solidFill>
              </a:rPr>
              <a:t> </a:t>
            </a:r>
            <a:r>
              <a:rPr lang="en-US" sz="1200" b="1" dirty="0">
                <a:solidFill>
                  <a:srgbClr val="004C72"/>
                </a:solidFill>
              </a:rPr>
              <a:t>Expression System</a:t>
            </a:r>
          </a:p>
        </p:txBody>
      </p:sp>
      <p:sp>
        <p:nvSpPr>
          <p:cNvPr id="6" name="Google Shape;559;p43">
            <a:extLst>
              <a:ext uri="{FF2B5EF4-FFF2-40B4-BE49-F238E27FC236}">
                <a16:creationId xmlns:a16="http://schemas.microsoft.com/office/drawing/2014/main" id="{1380D8BA-5F24-4B9B-A592-4945CFC1F3B1}"/>
              </a:ext>
            </a:extLst>
          </p:cNvPr>
          <p:cNvSpPr txBox="1">
            <a:spLocks/>
          </p:cNvSpPr>
          <p:nvPr/>
        </p:nvSpPr>
        <p:spPr>
          <a:xfrm>
            <a:off x="6093653" y="3624662"/>
            <a:ext cx="2341661"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indent="0"/>
            <a:r>
              <a:rPr lang="en-US" sz="1200" b="1" dirty="0">
                <a:solidFill>
                  <a:srgbClr val="004C72"/>
                </a:solidFill>
              </a:rPr>
              <a:t>Large scale</a:t>
            </a:r>
            <a:r>
              <a:rPr lang="fa-IR" sz="1200" b="1" dirty="0">
                <a:solidFill>
                  <a:srgbClr val="004C72"/>
                </a:solidFill>
              </a:rPr>
              <a:t> </a:t>
            </a:r>
            <a:r>
              <a:rPr lang="en-US" sz="1200" b="1" dirty="0">
                <a:solidFill>
                  <a:srgbClr val="004C72"/>
                </a:solidFill>
              </a:rPr>
              <a:t>bioreactor</a:t>
            </a:r>
          </a:p>
          <a:p>
            <a:pPr marL="0" indent="0"/>
            <a:r>
              <a:rPr lang="en-US" sz="1200" b="1" dirty="0">
                <a:solidFill>
                  <a:srgbClr val="004C72"/>
                </a:solidFill>
              </a:rPr>
              <a:t> cell culture and </a:t>
            </a:r>
          </a:p>
          <a:p>
            <a:pPr marL="0" indent="0"/>
            <a:r>
              <a:rPr lang="en-US" sz="1200" b="1" dirty="0">
                <a:solidFill>
                  <a:srgbClr val="004C72"/>
                </a:solidFill>
              </a:rPr>
              <a:t>protein purification</a:t>
            </a:r>
          </a:p>
        </p:txBody>
      </p:sp>
      <p:sp>
        <p:nvSpPr>
          <p:cNvPr id="7" name="Google Shape;559;p43">
            <a:extLst>
              <a:ext uri="{FF2B5EF4-FFF2-40B4-BE49-F238E27FC236}">
                <a16:creationId xmlns:a16="http://schemas.microsoft.com/office/drawing/2014/main" id="{EBBB363E-AAA7-4065-85CF-7AD28FAD238A}"/>
              </a:ext>
            </a:extLst>
          </p:cNvPr>
          <p:cNvSpPr txBox="1">
            <a:spLocks/>
          </p:cNvSpPr>
          <p:nvPr/>
        </p:nvSpPr>
        <p:spPr>
          <a:xfrm>
            <a:off x="1034582" y="4576627"/>
            <a:ext cx="7376369"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285750" indent="-285750" algn="l">
              <a:buClr>
                <a:srgbClr val="004C72"/>
              </a:buClr>
              <a:buSzPct val="150000"/>
              <a:buFont typeface="Courier New" panose="02070309020205020404" pitchFamily="49" charset="0"/>
              <a:buChar char="o"/>
            </a:pPr>
            <a:r>
              <a:rPr lang="en-US" b="1" dirty="0">
                <a:solidFill>
                  <a:srgbClr val="004C72"/>
                </a:solidFill>
              </a:rPr>
              <a:t>Robust protein expression platform (also used for </a:t>
            </a:r>
            <a:r>
              <a:rPr lang="en-US" b="1" dirty="0" err="1">
                <a:solidFill>
                  <a:srgbClr val="004C72"/>
                </a:solidFill>
              </a:rPr>
              <a:t>Cervarix</a:t>
            </a:r>
            <a:r>
              <a:rPr lang="en-US" b="1" dirty="0">
                <a:solidFill>
                  <a:srgbClr val="004C72"/>
                </a:solidFill>
              </a:rPr>
              <a:t>, </a:t>
            </a:r>
            <a:r>
              <a:rPr lang="en-US" b="1" dirty="0" err="1">
                <a:solidFill>
                  <a:srgbClr val="004C72"/>
                </a:solidFill>
              </a:rPr>
              <a:t>Flublok</a:t>
            </a:r>
            <a:r>
              <a:rPr lang="en-US" b="1" dirty="0">
                <a:solidFill>
                  <a:srgbClr val="004C72"/>
                </a:solidFill>
              </a:rPr>
              <a:t>)</a:t>
            </a:r>
          </a:p>
        </p:txBody>
      </p:sp>
      <p:sp>
        <p:nvSpPr>
          <p:cNvPr id="11" name="Oval 10">
            <a:extLst>
              <a:ext uri="{FF2B5EF4-FFF2-40B4-BE49-F238E27FC236}">
                <a16:creationId xmlns:a16="http://schemas.microsoft.com/office/drawing/2014/main" id="{F2053FD4-A240-4E90-A418-F977CF3EA7F8}"/>
              </a:ext>
            </a:extLst>
          </p:cNvPr>
          <p:cNvSpPr/>
          <p:nvPr/>
        </p:nvSpPr>
        <p:spPr>
          <a:xfrm>
            <a:off x="1964724" y="1571623"/>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52904B28-98FA-48C1-9C32-3817D38599A3}"/>
              </a:ext>
            </a:extLst>
          </p:cNvPr>
          <p:cNvSpPr/>
          <p:nvPr/>
        </p:nvSpPr>
        <p:spPr>
          <a:xfrm>
            <a:off x="2552719" y="1560550"/>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982487E4-E102-4C8D-A941-79E84C620ED4}"/>
              </a:ext>
            </a:extLst>
          </p:cNvPr>
          <p:cNvSpPr/>
          <p:nvPr/>
        </p:nvSpPr>
        <p:spPr>
          <a:xfrm>
            <a:off x="2281582" y="1571622"/>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74A921FD-AC71-4FF5-AD1B-979A61BA1557}"/>
              </a:ext>
            </a:extLst>
          </p:cNvPr>
          <p:cNvSpPr txBox="1"/>
          <p:nvPr/>
        </p:nvSpPr>
        <p:spPr>
          <a:xfrm>
            <a:off x="8707731" y="4776428"/>
            <a:ext cx="325730" cy="307777"/>
          </a:xfrm>
          <a:prstGeom prst="rect">
            <a:avLst/>
          </a:prstGeom>
          <a:noFill/>
        </p:spPr>
        <p:txBody>
          <a:bodyPr wrap="none" rtlCol="0">
            <a:spAutoFit/>
          </a:bodyPr>
          <a:lstStyle/>
          <a:p>
            <a:r>
              <a:rPr lang="en-US" b="1" dirty="0">
                <a:solidFill>
                  <a:srgbClr val="003366"/>
                </a:solidFill>
                <a:latin typeface="Montserrat" panose="020B0604020202020204" charset="0"/>
              </a:rPr>
              <a:t>11</a:t>
            </a:r>
          </a:p>
        </p:txBody>
      </p:sp>
      <p:sp>
        <p:nvSpPr>
          <p:cNvPr id="37" name="Rectangle 36">
            <a:extLst>
              <a:ext uri="{FF2B5EF4-FFF2-40B4-BE49-F238E27FC236}">
                <a16:creationId xmlns:a16="http://schemas.microsoft.com/office/drawing/2014/main" id="{C843C1CF-EF71-46A6-9168-7DEE634A32C8}"/>
              </a:ext>
            </a:extLst>
          </p:cNvPr>
          <p:cNvSpPr/>
          <p:nvPr/>
        </p:nvSpPr>
        <p:spPr>
          <a:xfrm>
            <a:off x="4839208" y="2952077"/>
            <a:ext cx="551417" cy="149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70C4778D-14E4-42CE-808D-B32E0137AF0D}"/>
              </a:ext>
            </a:extLst>
          </p:cNvPr>
          <p:cNvSpPr/>
          <p:nvPr/>
        </p:nvSpPr>
        <p:spPr>
          <a:xfrm>
            <a:off x="2588633" y="1766393"/>
            <a:ext cx="74712" cy="7471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FAFD19D5-B8C0-4FA0-9898-7643FA5B7B46}"/>
              </a:ext>
            </a:extLst>
          </p:cNvPr>
          <p:cNvSpPr/>
          <p:nvPr/>
        </p:nvSpPr>
        <p:spPr>
          <a:xfrm>
            <a:off x="2325453" y="1783556"/>
            <a:ext cx="74712" cy="7471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32A874D5-D9AA-4C0F-909D-3B3DABE85928}"/>
              </a:ext>
            </a:extLst>
          </p:cNvPr>
          <p:cNvSpPr/>
          <p:nvPr/>
        </p:nvSpPr>
        <p:spPr>
          <a:xfrm>
            <a:off x="2622727" y="1766393"/>
            <a:ext cx="74712" cy="7471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68592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90" name="Google Shape;790;p48"/>
          <p:cNvSpPr/>
          <p:nvPr/>
        </p:nvSpPr>
        <p:spPr>
          <a:xfrm>
            <a:off x="7538693" y="1152730"/>
            <a:ext cx="308469" cy="301476"/>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48"/>
          <p:cNvSpPr/>
          <p:nvPr/>
        </p:nvSpPr>
        <p:spPr>
          <a:xfrm>
            <a:off x="6433845" y="4123879"/>
            <a:ext cx="98170" cy="95945"/>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48"/>
          <p:cNvSpPr/>
          <p:nvPr/>
        </p:nvSpPr>
        <p:spPr>
          <a:xfrm>
            <a:off x="8493020" y="4370229"/>
            <a:ext cx="98170" cy="95945"/>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48"/>
          <p:cNvSpPr/>
          <p:nvPr/>
        </p:nvSpPr>
        <p:spPr>
          <a:xfrm rot="-3620893">
            <a:off x="1506852" y="-3234"/>
            <a:ext cx="6161183" cy="4154264"/>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Oval 111">
            <a:extLst>
              <a:ext uri="{FF2B5EF4-FFF2-40B4-BE49-F238E27FC236}">
                <a16:creationId xmlns:a16="http://schemas.microsoft.com/office/drawing/2014/main" id="{BCF56F04-4B71-4EDB-AECD-86A0653A263B}"/>
              </a:ext>
            </a:extLst>
          </p:cNvPr>
          <p:cNvSpPr/>
          <p:nvPr/>
        </p:nvSpPr>
        <p:spPr>
          <a:xfrm>
            <a:off x="7459425" y="1069979"/>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A40F4530-7A02-47CC-A140-C4922D2BEA00}"/>
              </a:ext>
            </a:extLst>
          </p:cNvPr>
          <p:cNvSpPr/>
          <p:nvPr/>
        </p:nvSpPr>
        <p:spPr>
          <a:xfrm>
            <a:off x="6303415" y="3969959"/>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9488AE73-A4C8-4AC6-83C9-F93FD2997BB4}"/>
              </a:ext>
            </a:extLst>
          </p:cNvPr>
          <p:cNvSpPr/>
          <p:nvPr/>
        </p:nvSpPr>
        <p:spPr>
          <a:xfrm>
            <a:off x="8493020" y="4216309"/>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D1DB7119-61EA-41BA-8A6E-8E6E78CD21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242" y="374313"/>
            <a:ext cx="3776040" cy="2069297"/>
          </a:xfrm>
          <a:prstGeom prst="rect">
            <a:avLst/>
          </a:prstGeom>
        </p:spPr>
      </p:pic>
      <p:sp>
        <p:nvSpPr>
          <p:cNvPr id="16" name="Google Shape;456;p40">
            <a:extLst>
              <a:ext uri="{FF2B5EF4-FFF2-40B4-BE49-F238E27FC236}">
                <a16:creationId xmlns:a16="http://schemas.microsoft.com/office/drawing/2014/main" id="{A0DAFCF0-DB4E-4A27-A974-8FC3ACB57AC0}"/>
              </a:ext>
            </a:extLst>
          </p:cNvPr>
          <p:cNvSpPr txBox="1">
            <a:spLocks noGrp="1"/>
          </p:cNvSpPr>
          <p:nvPr>
            <p:ph type="subTitle" idx="1"/>
          </p:nvPr>
        </p:nvSpPr>
        <p:spPr>
          <a:xfrm>
            <a:off x="4641950" y="1936146"/>
            <a:ext cx="4586740" cy="2180269"/>
          </a:xfrm>
          <a:prstGeom prst="rect">
            <a:avLst/>
          </a:prstGeom>
        </p:spPr>
        <p:txBody>
          <a:bodyPr spcFirstLastPara="1" wrap="square" lIns="91425" tIns="91425" rIns="91425" bIns="91425" numCol="1" anchor="t" anchorCtr="0">
            <a:noAutofit/>
          </a:bodyPr>
          <a:lstStyle/>
          <a:p>
            <a:pPr marL="285750" lvl="0" indent="-285750" algn="just">
              <a:buSzPct val="150000"/>
              <a:buFont typeface="Arial" panose="020B0604020202020204" pitchFamily="34" charset="0"/>
              <a:buChar char="•"/>
            </a:pPr>
            <a:r>
              <a:rPr lang="en-US" sz="1600" dirty="0"/>
              <a:t>Key outcomes:</a:t>
            </a:r>
            <a:endParaRPr lang="fa-IR" sz="1600" dirty="0"/>
          </a:p>
          <a:p>
            <a:pPr marL="285750" lvl="0" indent="-285750" algn="just">
              <a:buSzPct val="150000"/>
              <a:buFont typeface="Arial" panose="020B0604020202020204" pitchFamily="34" charset="0"/>
              <a:buChar char="•"/>
            </a:pPr>
            <a:endParaRPr lang="en-US" sz="1600" dirty="0"/>
          </a:p>
          <a:p>
            <a:pPr marL="742950" lvl="1" indent="-285750" algn="just">
              <a:buSzPct val="150000"/>
              <a:buFont typeface="Arial" panose="020B0604020202020204" pitchFamily="34" charset="0"/>
              <a:buChar char="•"/>
            </a:pPr>
            <a:r>
              <a:rPr lang="en-US" sz="1600" dirty="0"/>
              <a:t>C57BL/6 and BALB/C mice</a:t>
            </a:r>
          </a:p>
          <a:p>
            <a:pPr marL="742950" lvl="1" indent="-285750" algn="just">
              <a:buSzPct val="150000"/>
              <a:buFont typeface="Arial" panose="020B0604020202020204" pitchFamily="34" charset="0"/>
              <a:buChar char="•"/>
            </a:pPr>
            <a:r>
              <a:rPr lang="en-US" sz="1600" dirty="0"/>
              <a:t>Vaccine is well tolerated</a:t>
            </a:r>
          </a:p>
          <a:p>
            <a:pPr marL="742950" lvl="1" indent="-285750" algn="just">
              <a:buSzPct val="150000"/>
              <a:buFont typeface="Arial" panose="020B0604020202020204" pitchFamily="34" charset="0"/>
              <a:buChar char="•"/>
            </a:pPr>
            <a:r>
              <a:rPr lang="en-US" sz="1600" dirty="0"/>
              <a:t>Induction of neutralizing antibodies against wild type and alpha variant</a:t>
            </a:r>
            <a:endParaRPr lang="fa-IR" sz="1600" dirty="0"/>
          </a:p>
          <a:p>
            <a:pPr marL="457200" lvl="1" indent="0" algn="just">
              <a:buSzPct val="150000"/>
            </a:pPr>
            <a:r>
              <a:rPr lang="fa-IR" sz="1600" dirty="0"/>
              <a:t>     </a:t>
            </a:r>
            <a:r>
              <a:rPr lang="en-US" sz="1600" dirty="0"/>
              <a:t>(</a:t>
            </a:r>
            <a:r>
              <a:rPr lang="en-US" sz="1600" dirty="0" err="1"/>
              <a:t>cVNT</a:t>
            </a:r>
            <a:r>
              <a:rPr lang="en-US" sz="1600" dirty="0"/>
              <a:t> and </a:t>
            </a:r>
            <a:r>
              <a:rPr lang="en-US" sz="1600" dirty="0" err="1"/>
              <a:t>pVNT</a:t>
            </a:r>
            <a:r>
              <a:rPr lang="en-US" sz="1600" dirty="0"/>
              <a:t>)</a:t>
            </a:r>
          </a:p>
          <a:p>
            <a:pPr marL="742950" lvl="1" indent="-285750" algn="just">
              <a:buSzPct val="150000"/>
              <a:buFont typeface="Arial" panose="020B0604020202020204" pitchFamily="34" charset="0"/>
              <a:buChar char="•"/>
            </a:pPr>
            <a:r>
              <a:rPr lang="en-US" sz="1600" b="1" dirty="0"/>
              <a:t>Strong Th1 T-Cell Immunity</a:t>
            </a:r>
          </a:p>
        </p:txBody>
      </p:sp>
      <p:sp>
        <p:nvSpPr>
          <p:cNvPr id="17" name="Google Shape;456;p40">
            <a:extLst>
              <a:ext uri="{FF2B5EF4-FFF2-40B4-BE49-F238E27FC236}">
                <a16:creationId xmlns:a16="http://schemas.microsoft.com/office/drawing/2014/main" id="{6AE7E856-EEA9-4A84-8A0A-237B0AF1449A}"/>
              </a:ext>
            </a:extLst>
          </p:cNvPr>
          <p:cNvSpPr txBox="1">
            <a:spLocks/>
          </p:cNvSpPr>
          <p:nvPr/>
        </p:nvSpPr>
        <p:spPr>
          <a:xfrm>
            <a:off x="5027720" y="463318"/>
            <a:ext cx="3251400" cy="554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1"/>
              </a:buClr>
              <a:buSzPts val="1400"/>
              <a:buFont typeface="Montserrat Medium"/>
              <a:buNone/>
              <a:defRPr sz="1400" b="0" i="0" u="none" strike="noStrike" cap="none">
                <a:solidFill>
                  <a:schemeClr val="lt1"/>
                </a:solidFill>
                <a:latin typeface="Montserrat Medium"/>
                <a:ea typeface="Montserrat Medium"/>
                <a:cs typeface="Montserrat Medium"/>
                <a:sym typeface="Montserrat Medium"/>
              </a:defRPr>
            </a:lvl1pPr>
            <a:lvl2pPr marL="914400" marR="0" lvl="1"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2pPr>
            <a:lvl3pPr marL="1371600" marR="0" lvl="2"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3pPr>
            <a:lvl4pPr marL="1828800" marR="0" lvl="3"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4pPr>
            <a:lvl5pPr marL="2286000" marR="0" lvl="4"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5pPr>
            <a:lvl6pPr marL="2743200" marR="0" lvl="5"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6pPr>
            <a:lvl7pPr marL="3200400" marR="0" lvl="6"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7pPr>
            <a:lvl8pPr marL="3657600" marR="0" lvl="7"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8pPr>
            <a:lvl9pPr marL="4114800" marR="0" lvl="8"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9pPr>
          </a:lstStyle>
          <a:p>
            <a:pPr marL="0" indent="0"/>
            <a:r>
              <a:rPr lang="en-US" sz="2400" b="1" dirty="0"/>
              <a:t>Preclinical studies</a:t>
            </a:r>
          </a:p>
        </p:txBody>
      </p:sp>
      <p:sp>
        <p:nvSpPr>
          <p:cNvPr id="20" name="Google Shape;456;p40">
            <a:extLst>
              <a:ext uri="{FF2B5EF4-FFF2-40B4-BE49-F238E27FC236}">
                <a16:creationId xmlns:a16="http://schemas.microsoft.com/office/drawing/2014/main" id="{AD111910-E8B2-460C-A331-A4558D640D54}"/>
              </a:ext>
            </a:extLst>
          </p:cNvPr>
          <p:cNvSpPr txBox="1">
            <a:spLocks/>
          </p:cNvSpPr>
          <p:nvPr/>
        </p:nvSpPr>
        <p:spPr>
          <a:xfrm>
            <a:off x="4906227" y="1417292"/>
            <a:ext cx="3928418" cy="554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1"/>
              </a:buClr>
              <a:buSzPts val="1400"/>
              <a:buFont typeface="Montserrat Medium"/>
              <a:buNone/>
              <a:defRPr sz="1400" b="0" i="0" u="none" strike="noStrike" cap="none">
                <a:solidFill>
                  <a:schemeClr val="lt1"/>
                </a:solidFill>
                <a:latin typeface="Montserrat Medium"/>
                <a:ea typeface="Montserrat Medium"/>
                <a:cs typeface="Montserrat Medium"/>
                <a:sym typeface="Montserrat Medium"/>
              </a:defRPr>
            </a:lvl1pPr>
            <a:lvl2pPr marL="914400" marR="0" lvl="1"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2pPr>
            <a:lvl3pPr marL="1371600" marR="0" lvl="2"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3pPr>
            <a:lvl4pPr marL="1828800" marR="0" lvl="3"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4pPr>
            <a:lvl5pPr marL="2286000" marR="0" lvl="4"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5pPr>
            <a:lvl6pPr marL="2743200" marR="0" lvl="5"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6pPr>
            <a:lvl7pPr marL="3200400" marR="0" lvl="6"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7pPr>
            <a:lvl8pPr marL="3657600" marR="0" lvl="7"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8pPr>
            <a:lvl9pPr marL="4114800" marR="0" lvl="8"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9pPr>
          </a:lstStyle>
          <a:p>
            <a:pPr marL="0" indent="0"/>
            <a:r>
              <a:rPr lang="en-US" sz="2000" dirty="0"/>
              <a:t>Murine Study</a:t>
            </a:r>
          </a:p>
        </p:txBody>
      </p:sp>
      <p:sp>
        <p:nvSpPr>
          <p:cNvPr id="14" name="TextBox 13">
            <a:extLst>
              <a:ext uri="{FF2B5EF4-FFF2-40B4-BE49-F238E27FC236}">
                <a16:creationId xmlns:a16="http://schemas.microsoft.com/office/drawing/2014/main" id="{EC973263-9076-4576-B07B-E65BE00388EC}"/>
              </a:ext>
            </a:extLst>
          </p:cNvPr>
          <p:cNvSpPr txBox="1"/>
          <p:nvPr/>
        </p:nvSpPr>
        <p:spPr>
          <a:xfrm>
            <a:off x="8707731" y="4776428"/>
            <a:ext cx="360996" cy="307777"/>
          </a:xfrm>
          <a:prstGeom prst="rect">
            <a:avLst/>
          </a:prstGeom>
          <a:noFill/>
        </p:spPr>
        <p:txBody>
          <a:bodyPr wrap="none" rtlCol="0">
            <a:spAutoFit/>
          </a:bodyPr>
          <a:lstStyle/>
          <a:p>
            <a:r>
              <a:rPr lang="en-US" b="1" dirty="0">
                <a:solidFill>
                  <a:schemeClr val="bg1"/>
                </a:solidFill>
                <a:latin typeface="Montserrat" panose="020B0604020202020204" charset="0"/>
              </a:rPr>
              <a:t>12</a:t>
            </a:r>
          </a:p>
        </p:txBody>
      </p:sp>
      <p:pic>
        <p:nvPicPr>
          <p:cNvPr id="15" name="Picture 14">
            <a:extLst>
              <a:ext uri="{FF2B5EF4-FFF2-40B4-BE49-F238E27FC236}">
                <a16:creationId xmlns:a16="http://schemas.microsoft.com/office/drawing/2014/main" id="{2F53CCB5-2A4E-4D00-B547-C72786928D31}"/>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0" b="96875" l="9961" r="89844">
                        <a14:foregroundMark x1="81250" y1="10547" x2="81250" y2="10547"/>
                        <a14:foregroundMark x1="76367" y1="5078" x2="76367" y2="5078"/>
                        <a14:foregroundMark x1="45313" y1="91406" x2="45313" y2="91406"/>
                        <a14:foregroundMark x1="65234" y1="96875" x2="65234" y2="96875"/>
                        <a14:foregroundMark x1="72656" y1="0" x2="72656" y2="0"/>
                        <a14:backgroundMark x1="43359" y1="23047" x2="43359" y2="23047"/>
                        <a14:backgroundMark x1="14844" y1="46680" x2="43750" y2="31055"/>
                        <a14:backgroundMark x1="43750" y1="31055" x2="58398" y2="4297"/>
                        <a14:backgroundMark x1="79492" y1="17969" x2="74609" y2="50391"/>
                        <a14:backgroundMark x1="74609" y1="50391" x2="85742" y2="57227"/>
                        <a14:backgroundMark x1="79492" y1="30469" x2="73242" y2="44727"/>
                        <a14:backgroundMark x1="76953" y1="30469" x2="72070" y2="44727"/>
                        <a14:backgroundMark x1="62695" y1="42969" x2="62695" y2="42969"/>
                        <a14:backgroundMark x1="67578" y1="37891" x2="67578" y2="37891"/>
                        <a14:backgroundMark x1="58984" y1="44727" x2="58984" y2="44727"/>
                        <a14:backgroundMark x1="52148" y1="43555" x2="52148" y2="43555"/>
                        <a14:backgroundMark x1="45898" y1="45313" x2="45898" y2="45313"/>
                      </a14:backgroundRemoval>
                    </a14:imgEffect>
                    <a14:imgEffect>
                      <a14:colorTemperature colorTemp="7200"/>
                    </a14:imgEffect>
                  </a14:imgLayer>
                </a14:imgProps>
              </a:ext>
            </a:extLst>
          </a:blip>
          <a:stretch>
            <a:fillRect/>
          </a:stretch>
        </p:blipFill>
        <p:spPr>
          <a:xfrm>
            <a:off x="1081680" y="2699891"/>
            <a:ext cx="1878364" cy="1878364"/>
          </a:xfrm>
          <a:prstGeom prst="rect">
            <a:avLst/>
          </a:prstGeom>
        </p:spPr>
      </p:pic>
    </p:spTree>
    <p:extLst>
      <p:ext uri="{BB962C8B-B14F-4D97-AF65-F5344CB8AC3E}">
        <p14:creationId xmlns:p14="http://schemas.microsoft.com/office/powerpoint/2010/main" val="29896825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90" name="Google Shape;790;p48"/>
          <p:cNvSpPr/>
          <p:nvPr/>
        </p:nvSpPr>
        <p:spPr>
          <a:xfrm>
            <a:off x="7538693" y="1152730"/>
            <a:ext cx="308469" cy="301476"/>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48"/>
          <p:cNvSpPr/>
          <p:nvPr/>
        </p:nvSpPr>
        <p:spPr>
          <a:xfrm>
            <a:off x="6433845" y="4123879"/>
            <a:ext cx="98170" cy="95945"/>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48"/>
          <p:cNvSpPr/>
          <p:nvPr/>
        </p:nvSpPr>
        <p:spPr>
          <a:xfrm>
            <a:off x="8493020" y="4370229"/>
            <a:ext cx="98170" cy="95945"/>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48"/>
          <p:cNvSpPr/>
          <p:nvPr/>
        </p:nvSpPr>
        <p:spPr>
          <a:xfrm rot="-3620893">
            <a:off x="1506852" y="-3234"/>
            <a:ext cx="6161183" cy="4154264"/>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Oval 111">
            <a:extLst>
              <a:ext uri="{FF2B5EF4-FFF2-40B4-BE49-F238E27FC236}">
                <a16:creationId xmlns:a16="http://schemas.microsoft.com/office/drawing/2014/main" id="{BCF56F04-4B71-4EDB-AECD-86A0653A263B}"/>
              </a:ext>
            </a:extLst>
          </p:cNvPr>
          <p:cNvSpPr/>
          <p:nvPr/>
        </p:nvSpPr>
        <p:spPr>
          <a:xfrm>
            <a:off x="7459425" y="1069979"/>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A40F4530-7A02-47CC-A140-C4922D2BEA00}"/>
              </a:ext>
            </a:extLst>
          </p:cNvPr>
          <p:cNvSpPr/>
          <p:nvPr/>
        </p:nvSpPr>
        <p:spPr>
          <a:xfrm>
            <a:off x="6196220" y="3918471"/>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9488AE73-A4C8-4AC6-83C9-F93FD2997BB4}"/>
              </a:ext>
            </a:extLst>
          </p:cNvPr>
          <p:cNvSpPr/>
          <p:nvPr/>
        </p:nvSpPr>
        <p:spPr>
          <a:xfrm>
            <a:off x="8493020" y="4216309"/>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D1DB7119-61EA-41BA-8A6E-8E6E78CD21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242" y="374313"/>
            <a:ext cx="3776040" cy="2069297"/>
          </a:xfrm>
          <a:prstGeom prst="rect">
            <a:avLst/>
          </a:prstGeom>
        </p:spPr>
      </p:pic>
      <p:sp>
        <p:nvSpPr>
          <p:cNvPr id="16" name="Google Shape;456;p40">
            <a:extLst>
              <a:ext uri="{FF2B5EF4-FFF2-40B4-BE49-F238E27FC236}">
                <a16:creationId xmlns:a16="http://schemas.microsoft.com/office/drawing/2014/main" id="{A0DAFCF0-DB4E-4A27-A974-8FC3ACB57AC0}"/>
              </a:ext>
            </a:extLst>
          </p:cNvPr>
          <p:cNvSpPr txBox="1">
            <a:spLocks noGrp="1"/>
          </p:cNvSpPr>
          <p:nvPr>
            <p:ph type="subTitle" idx="1"/>
          </p:nvPr>
        </p:nvSpPr>
        <p:spPr>
          <a:xfrm>
            <a:off x="4302368" y="2499913"/>
            <a:ext cx="4865343" cy="2180269"/>
          </a:xfrm>
          <a:prstGeom prst="rect">
            <a:avLst/>
          </a:prstGeom>
        </p:spPr>
        <p:txBody>
          <a:bodyPr spcFirstLastPara="1" wrap="square" lIns="91425" tIns="91425" rIns="91425" bIns="91425" numCol="1" anchor="t" anchorCtr="0">
            <a:noAutofit/>
          </a:bodyPr>
          <a:lstStyle/>
          <a:p>
            <a:pPr marL="285750" lvl="0" indent="-285750" algn="just">
              <a:buSzPct val="150000"/>
              <a:buFont typeface="Arial" panose="020B0604020202020204" pitchFamily="34" charset="0"/>
              <a:buChar char="•"/>
            </a:pPr>
            <a:r>
              <a:rPr lang="en-US" sz="1600" dirty="0"/>
              <a:t>Key outcomes:</a:t>
            </a:r>
            <a:endParaRPr lang="fa-IR" sz="1600" dirty="0"/>
          </a:p>
          <a:p>
            <a:pPr marL="285750" lvl="0" indent="-285750" algn="just">
              <a:buSzPct val="150000"/>
              <a:buFont typeface="Arial" panose="020B0604020202020204" pitchFamily="34" charset="0"/>
              <a:buChar char="•"/>
            </a:pPr>
            <a:endParaRPr lang="en-US" sz="1600" dirty="0"/>
          </a:p>
          <a:p>
            <a:pPr marL="742950" lvl="1" indent="-285750" algn="just">
              <a:buSzPct val="150000"/>
              <a:buFont typeface="Arial" panose="020B0604020202020204" pitchFamily="34" charset="0"/>
              <a:buChar char="•"/>
            </a:pPr>
            <a:r>
              <a:rPr lang="en-US" sz="1600" b="1" dirty="0"/>
              <a:t>Anti-RBD antibody </a:t>
            </a:r>
            <a:r>
              <a:rPr lang="en-US" sz="1600" dirty="0"/>
              <a:t>response</a:t>
            </a:r>
          </a:p>
          <a:p>
            <a:pPr marL="742950" lvl="1" indent="-285750" algn="just">
              <a:buSzPct val="150000"/>
              <a:buFont typeface="Arial" panose="020B0604020202020204" pitchFamily="34" charset="0"/>
              <a:buChar char="•"/>
            </a:pPr>
            <a:r>
              <a:rPr lang="en-US" sz="1600" dirty="0"/>
              <a:t>Protection against nasal virus shedding</a:t>
            </a:r>
            <a:endParaRPr lang="fa-IR" sz="1600" dirty="0"/>
          </a:p>
          <a:p>
            <a:pPr marL="457200" lvl="1" indent="0" algn="just">
              <a:buSzPct val="150000"/>
            </a:pPr>
            <a:r>
              <a:rPr lang="fa-IR" sz="1600" dirty="0"/>
              <a:t> </a:t>
            </a:r>
            <a:r>
              <a:rPr lang="fa-IR" sz="1600" b="1" dirty="0"/>
              <a:t>    </a:t>
            </a:r>
            <a:r>
              <a:rPr lang="en-US" sz="1600" b="1" dirty="0"/>
              <a:t>(sterilizing immunity)</a:t>
            </a:r>
          </a:p>
        </p:txBody>
      </p:sp>
      <p:sp>
        <p:nvSpPr>
          <p:cNvPr id="17" name="Google Shape;456;p40">
            <a:extLst>
              <a:ext uri="{FF2B5EF4-FFF2-40B4-BE49-F238E27FC236}">
                <a16:creationId xmlns:a16="http://schemas.microsoft.com/office/drawing/2014/main" id="{6AE7E856-EEA9-4A84-8A0A-237B0AF1449A}"/>
              </a:ext>
            </a:extLst>
          </p:cNvPr>
          <p:cNvSpPr txBox="1">
            <a:spLocks/>
          </p:cNvSpPr>
          <p:nvPr/>
        </p:nvSpPr>
        <p:spPr>
          <a:xfrm>
            <a:off x="5027720" y="463318"/>
            <a:ext cx="3251400" cy="554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1"/>
              </a:buClr>
              <a:buSzPts val="1400"/>
              <a:buFont typeface="Montserrat Medium"/>
              <a:buNone/>
              <a:defRPr sz="1400" b="0" i="0" u="none" strike="noStrike" cap="none">
                <a:solidFill>
                  <a:schemeClr val="lt1"/>
                </a:solidFill>
                <a:latin typeface="Montserrat Medium"/>
                <a:ea typeface="Montserrat Medium"/>
                <a:cs typeface="Montserrat Medium"/>
                <a:sym typeface="Montserrat Medium"/>
              </a:defRPr>
            </a:lvl1pPr>
            <a:lvl2pPr marL="914400" marR="0" lvl="1"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2pPr>
            <a:lvl3pPr marL="1371600" marR="0" lvl="2"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3pPr>
            <a:lvl4pPr marL="1828800" marR="0" lvl="3"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4pPr>
            <a:lvl5pPr marL="2286000" marR="0" lvl="4"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5pPr>
            <a:lvl6pPr marL="2743200" marR="0" lvl="5"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6pPr>
            <a:lvl7pPr marL="3200400" marR="0" lvl="6"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7pPr>
            <a:lvl8pPr marL="3657600" marR="0" lvl="7"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8pPr>
            <a:lvl9pPr marL="4114800" marR="0" lvl="8"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9pPr>
          </a:lstStyle>
          <a:p>
            <a:pPr marL="0" indent="0"/>
            <a:r>
              <a:rPr lang="en-US" sz="2400" b="1" dirty="0"/>
              <a:t>Preclinical studies</a:t>
            </a:r>
          </a:p>
        </p:txBody>
      </p:sp>
      <p:sp>
        <p:nvSpPr>
          <p:cNvPr id="20" name="Google Shape;456;p40">
            <a:extLst>
              <a:ext uri="{FF2B5EF4-FFF2-40B4-BE49-F238E27FC236}">
                <a16:creationId xmlns:a16="http://schemas.microsoft.com/office/drawing/2014/main" id="{AD111910-E8B2-460C-A331-A4558D640D54}"/>
              </a:ext>
            </a:extLst>
          </p:cNvPr>
          <p:cNvSpPr txBox="1">
            <a:spLocks/>
          </p:cNvSpPr>
          <p:nvPr/>
        </p:nvSpPr>
        <p:spPr>
          <a:xfrm>
            <a:off x="4730292" y="1723629"/>
            <a:ext cx="3928418" cy="554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1"/>
              </a:buClr>
              <a:buSzPts val="1400"/>
              <a:buFont typeface="Montserrat Medium"/>
              <a:buNone/>
              <a:defRPr sz="1400" b="0" i="0" u="none" strike="noStrike" cap="none">
                <a:solidFill>
                  <a:schemeClr val="lt1"/>
                </a:solidFill>
                <a:latin typeface="Montserrat Medium"/>
                <a:ea typeface="Montserrat Medium"/>
                <a:cs typeface="Montserrat Medium"/>
                <a:sym typeface="Montserrat Medium"/>
              </a:defRPr>
            </a:lvl1pPr>
            <a:lvl2pPr marL="914400" marR="0" lvl="1"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2pPr>
            <a:lvl3pPr marL="1371600" marR="0" lvl="2"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3pPr>
            <a:lvl4pPr marL="1828800" marR="0" lvl="3"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4pPr>
            <a:lvl5pPr marL="2286000" marR="0" lvl="4"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5pPr>
            <a:lvl6pPr marL="2743200" marR="0" lvl="5"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6pPr>
            <a:lvl7pPr marL="3200400" marR="0" lvl="6"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7pPr>
            <a:lvl8pPr marL="3657600" marR="0" lvl="7"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8pPr>
            <a:lvl9pPr marL="4114800" marR="0" lvl="8"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9pPr>
          </a:lstStyle>
          <a:p>
            <a:pPr marL="0" indent="0"/>
            <a:r>
              <a:rPr lang="en-US" sz="2000" dirty="0"/>
              <a:t>Ferret Challenge Study</a:t>
            </a:r>
          </a:p>
        </p:txBody>
      </p:sp>
      <p:sp>
        <p:nvSpPr>
          <p:cNvPr id="15" name="TextBox 14">
            <a:extLst>
              <a:ext uri="{FF2B5EF4-FFF2-40B4-BE49-F238E27FC236}">
                <a16:creationId xmlns:a16="http://schemas.microsoft.com/office/drawing/2014/main" id="{29AAD35F-5D51-4B70-BE4C-19CE8180E4A1}"/>
              </a:ext>
            </a:extLst>
          </p:cNvPr>
          <p:cNvSpPr txBox="1"/>
          <p:nvPr/>
        </p:nvSpPr>
        <p:spPr>
          <a:xfrm>
            <a:off x="8707731" y="4776428"/>
            <a:ext cx="360996" cy="307777"/>
          </a:xfrm>
          <a:prstGeom prst="rect">
            <a:avLst/>
          </a:prstGeom>
          <a:noFill/>
        </p:spPr>
        <p:txBody>
          <a:bodyPr wrap="none" rtlCol="0">
            <a:spAutoFit/>
          </a:bodyPr>
          <a:lstStyle/>
          <a:p>
            <a:r>
              <a:rPr lang="en-US" b="1" dirty="0">
                <a:solidFill>
                  <a:schemeClr val="bg1"/>
                </a:solidFill>
                <a:latin typeface="Montserrat" panose="020B0604020202020204" charset="0"/>
              </a:rPr>
              <a:t>13</a:t>
            </a:r>
          </a:p>
        </p:txBody>
      </p:sp>
      <p:pic>
        <p:nvPicPr>
          <p:cNvPr id="18" name="Picture 17">
            <a:extLst>
              <a:ext uri="{FF2B5EF4-FFF2-40B4-BE49-F238E27FC236}">
                <a16:creationId xmlns:a16="http://schemas.microsoft.com/office/drawing/2014/main" id="{10556EC1-82CB-4084-B64A-1B36474DD003}"/>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flipH="1">
            <a:off x="552810" y="2828605"/>
            <a:ext cx="3204653" cy="1851577"/>
          </a:xfrm>
          <a:prstGeom prst="rect">
            <a:avLst/>
          </a:prstGeom>
        </p:spPr>
      </p:pic>
    </p:spTree>
    <p:extLst>
      <p:ext uri="{BB962C8B-B14F-4D97-AF65-F5344CB8AC3E}">
        <p14:creationId xmlns:p14="http://schemas.microsoft.com/office/powerpoint/2010/main" val="37472281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5143500"/>
          </a:xfrm>
          <a:prstGeom prst="rect">
            <a:avLst/>
          </a:prstGeom>
          <a:solidFill>
            <a:srgbClr val="004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3" name="Oval 2"/>
          <p:cNvSpPr/>
          <p:nvPr/>
        </p:nvSpPr>
        <p:spPr>
          <a:xfrm>
            <a:off x="2807235" y="-196524"/>
            <a:ext cx="1013869" cy="5574365"/>
          </a:xfrm>
          <a:custGeom>
            <a:avLst/>
            <a:gdLst>
              <a:gd name="connsiteX0" fmla="*/ 0 w 5943600"/>
              <a:gd name="connsiteY0" fmla="*/ 3716216 h 7432431"/>
              <a:gd name="connsiteX1" fmla="*/ 2971800 w 5943600"/>
              <a:gd name="connsiteY1" fmla="*/ 0 h 7432431"/>
              <a:gd name="connsiteX2" fmla="*/ 5943600 w 5943600"/>
              <a:gd name="connsiteY2" fmla="*/ 3716216 h 7432431"/>
              <a:gd name="connsiteX3" fmla="*/ 2971800 w 5943600"/>
              <a:gd name="connsiteY3" fmla="*/ 7432432 h 7432431"/>
              <a:gd name="connsiteX4" fmla="*/ 0 w 5943600"/>
              <a:gd name="connsiteY4" fmla="*/ 3716216 h 7432431"/>
              <a:gd name="connsiteX0" fmla="*/ 2983524 w 2983524"/>
              <a:gd name="connsiteY0" fmla="*/ 3669351 h 7432487"/>
              <a:gd name="connsiteX1" fmla="*/ 1 w 2983524"/>
              <a:gd name="connsiteY1" fmla="*/ 28 h 7432487"/>
              <a:gd name="connsiteX2" fmla="*/ 2971801 w 2983524"/>
              <a:gd name="connsiteY2" fmla="*/ 3716244 h 7432487"/>
              <a:gd name="connsiteX3" fmla="*/ 1 w 2983524"/>
              <a:gd name="connsiteY3" fmla="*/ 7432460 h 7432487"/>
              <a:gd name="connsiteX4" fmla="*/ 2983524 w 2983524"/>
              <a:gd name="connsiteY4" fmla="*/ 3669351 h 7432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3524" h="7432487">
                <a:moveTo>
                  <a:pt x="2983524" y="3669351"/>
                </a:moveTo>
                <a:cubicBezTo>
                  <a:pt x="2983524" y="1616942"/>
                  <a:pt x="1955" y="-7787"/>
                  <a:pt x="1" y="28"/>
                </a:cubicBezTo>
                <a:cubicBezTo>
                  <a:pt x="-1953" y="7843"/>
                  <a:pt x="2971801" y="1663835"/>
                  <a:pt x="2971801" y="3716244"/>
                </a:cubicBezTo>
                <a:cubicBezTo>
                  <a:pt x="2971801" y="5768653"/>
                  <a:pt x="-1953" y="7440275"/>
                  <a:pt x="1" y="7432460"/>
                </a:cubicBezTo>
                <a:cubicBezTo>
                  <a:pt x="1955" y="7424645"/>
                  <a:pt x="2983524" y="5721760"/>
                  <a:pt x="2983524" y="3669351"/>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8" name="Oval 16"/>
          <p:cNvSpPr/>
          <p:nvPr/>
        </p:nvSpPr>
        <p:spPr>
          <a:xfrm>
            <a:off x="3011104" y="584552"/>
            <a:ext cx="810001" cy="810000"/>
          </a:xfrm>
          <a:prstGeom prst="ellipse">
            <a:avLst/>
          </a:prstGeom>
          <a:solidFill>
            <a:srgbClr val="FFFFFF"/>
          </a:solidFill>
          <a:ln w="12700">
            <a:miter lim="400000"/>
          </a:ln>
          <a:effectLst>
            <a:outerShdw blurRad="571500" dist="279400" dir="1500000" rotWithShape="0">
              <a:srgbClr val="000000">
                <a:alpha val="17000"/>
              </a:srgbClr>
            </a:outerShdw>
          </a:effectLst>
        </p:spPr>
        <p:txBody>
          <a:bodyPr lIns="34289" rIns="34289" anchor="ctr"/>
          <a:lstStyle/>
          <a:p>
            <a:pPr algn="ctr" defTabSz="685800">
              <a:buClrTx/>
              <a:defRPr>
                <a:solidFill>
                  <a:srgbClr val="FFFFFF"/>
                </a:solidFill>
              </a:defRPr>
            </a:pPr>
            <a:endParaRPr sz="1350" kern="1200">
              <a:solidFill>
                <a:srgbClr val="FFFFFF"/>
              </a:solidFill>
              <a:latin typeface="Calibri" panose="020F0502020204030204"/>
              <a:ea typeface="+mn-ea"/>
              <a:cs typeface="+mn-cs"/>
            </a:endParaRPr>
          </a:p>
        </p:txBody>
      </p:sp>
      <p:sp>
        <p:nvSpPr>
          <p:cNvPr id="9" name="Oval 19"/>
          <p:cNvSpPr/>
          <p:nvPr/>
        </p:nvSpPr>
        <p:spPr>
          <a:xfrm>
            <a:off x="3398798" y="2166750"/>
            <a:ext cx="810000" cy="810000"/>
          </a:xfrm>
          <a:prstGeom prst="ellipse">
            <a:avLst/>
          </a:prstGeom>
          <a:solidFill>
            <a:srgbClr val="FFFFFF"/>
          </a:solidFill>
          <a:ln w="12700">
            <a:miter lim="400000"/>
          </a:ln>
          <a:effectLst>
            <a:outerShdw blurRad="571500" dist="279400" dir="1500000" rotWithShape="0">
              <a:srgbClr val="000000">
                <a:alpha val="17000"/>
              </a:srgbClr>
            </a:outerShdw>
          </a:effectLst>
        </p:spPr>
        <p:txBody>
          <a:bodyPr lIns="34289" rIns="34289" anchor="ctr"/>
          <a:lstStyle/>
          <a:p>
            <a:pPr algn="ctr" defTabSz="685800">
              <a:buClrTx/>
              <a:defRPr>
                <a:solidFill>
                  <a:srgbClr val="FFFFFF"/>
                </a:solidFill>
              </a:defRPr>
            </a:pPr>
            <a:endParaRPr sz="1350" kern="1200" dirty="0">
              <a:solidFill>
                <a:srgbClr val="FFFFFF"/>
              </a:solidFill>
              <a:latin typeface="Calibri" panose="020F0502020204030204"/>
              <a:ea typeface="+mn-ea"/>
              <a:cs typeface="+mn-cs"/>
            </a:endParaRPr>
          </a:p>
        </p:txBody>
      </p:sp>
      <p:sp>
        <p:nvSpPr>
          <p:cNvPr id="10" name="Oval 20"/>
          <p:cNvSpPr/>
          <p:nvPr/>
        </p:nvSpPr>
        <p:spPr>
          <a:xfrm>
            <a:off x="2987042" y="3748949"/>
            <a:ext cx="810000" cy="810000"/>
          </a:xfrm>
          <a:prstGeom prst="ellipse">
            <a:avLst/>
          </a:prstGeom>
          <a:solidFill>
            <a:srgbClr val="FFFFFF"/>
          </a:solidFill>
          <a:ln w="12700">
            <a:miter lim="400000"/>
          </a:ln>
          <a:effectLst>
            <a:outerShdw blurRad="571500" dist="279400" dir="1500000" rotWithShape="0">
              <a:srgbClr val="000000">
                <a:alpha val="17000"/>
              </a:srgbClr>
            </a:outerShdw>
          </a:effectLst>
        </p:spPr>
        <p:txBody>
          <a:bodyPr lIns="34289" rIns="34289" anchor="ctr"/>
          <a:lstStyle/>
          <a:p>
            <a:pPr algn="ctr" defTabSz="685800">
              <a:buClrTx/>
              <a:defRPr>
                <a:solidFill>
                  <a:srgbClr val="FFFFFF"/>
                </a:solidFill>
              </a:defRPr>
            </a:pPr>
            <a:endParaRPr sz="1350" kern="1200">
              <a:solidFill>
                <a:srgbClr val="FFFFFF"/>
              </a:solidFill>
              <a:latin typeface="Calibri" panose="020F0502020204030204"/>
              <a:ea typeface="+mn-ea"/>
              <a:cs typeface="+mn-cs"/>
            </a:endParaRPr>
          </a:p>
        </p:txBody>
      </p:sp>
      <p:sp>
        <p:nvSpPr>
          <p:cNvPr id="15" name="Freeform 5"/>
          <p:cNvSpPr/>
          <p:nvPr/>
        </p:nvSpPr>
        <p:spPr>
          <a:xfrm>
            <a:off x="3240111" y="785311"/>
            <a:ext cx="351985" cy="406036"/>
          </a:xfrm>
          <a:custGeom>
            <a:avLst/>
            <a:gdLst/>
            <a:ahLst/>
            <a:cxnLst>
              <a:cxn ang="0">
                <a:pos x="wd2" y="hd2"/>
              </a:cxn>
              <a:cxn ang="5400000">
                <a:pos x="wd2" y="hd2"/>
              </a:cxn>
              <a:cxn ang="10800000">
                <a:pos x="wd2" y="hd2"/>
              </a:cxn>
              <a:cxn ang="16200000">
                <a:pos x="wd2" y="hd2"/>
              </a:cxn>
            </a:cxnLst>
            <a:rect l="0" t="0" r="r" b="b"/>
            <a:pathLst>
              <a:path w="21600" h="21600" extrusionOk="0">
                <a:moveTo>
                  <a:pt x="21600" y="10167"/>
                </a:moveTo>
                <a:cubicBezTo>
                  <a:pt x="21600" y="8558"/>
                  <a:pt x="20084" y="7253"/>
                  <a:pt x="18217" y="7253"/>
                </a:cubicBezTo>
                <a:cubicBezTo>
                  <a:pt x="16349" y="7253"/>
                  <a:pt x="14834" y="8558"/>
                  <a:pt x="14834" y="10167"/>
                </a:cubicBezTo>
                <a:cubicBezTo>
                  <a:pt x="14834" y="11512"/>
                  <a:pt x="15875" y="12633"/>
                  <a:pt x="17298" y="12976"/>
                </a:cubicBezTo>
                <a:cubicBezTo>
                  <a:pt x="17298" y="16088"/>
                  <a:pt x="17298" y="16088"/>
                  <a:pt x="17298" y="16088"/>
                </a:cubicBezTo>
                <a:cubicBezTo>
                  <a:pt x="17298" y="18264"/>
                  <a:pt x="15247" y="20031"/>
                  <a:pt x="12721" y="20031"/>
                </a:cubicBezTo>
                <a:cubicBezTo>
                  <a:pt x="10195" y="20031"/>
                  <a:pt x="8144" y="18264"/>
                  <a:pt x="8144" y="16088"/>
                </a:cubicBezTo>
                <a:cubicBezTo>
                  <a:pt x="8144" y="11657"/>
                  <a:pt x="8144" y="11657"/>
                  <a:pt x="8144" y="11657"/>
                </a:cubicBezTo>
                <a:cubicBezTo>
                  <a:pt x="11803" y="11301"/>
                  <a:pt x="14650" y="8624"/>
                  <a:pt x="14650" y="5393"/>
                </a:cubicBezTo>
                <a:cubicBezTo>
                  <a:pt x="14650" y="1635"/>
                  <a:pt x="14650" y="1635"/>
                  <a:pt x="14650" y="1635"/>
                </a:cubicBezTo>
                <a:cubicBezTo>
                  <a:pt x="14650" y="1200"/>
                  <a:pt x="14237" y="844"/>
                  <a:pt x="13732" y="844"/>
                </a:cubicBezTo>
                <a:cubicBezTo>
                  <a:pt x="11741" y="844"/>
                  <a:pt x="11741" y="844"/>
                  <a:pt x="11741" y="844"/>
                </a:cubicBezTo>
                <a:cubicBezTo>
                  <a:pt x="11741" y="791"/>
                  <a:pt x="11741" y="791"/>
                  <a:pt x="11741" y="791"/>
                </a:cubicBezTo>
                <a:cubicBezTo>
                  <a:pt x="11741" y="356"/>
                  <a:pt x="11343" y="0"/>
                  <a:pt x="10838" y="0"/>
                </a:cubicBezTo>
                <a:cubicBezTo>
                  <a:pt x="10333" y="0"/>
                  <a:pt x="9920" y="356"/>
                  <a:pt x="9920" y="791"/>
                </a:cubicBezTo>
                <a:cubicBezTo>
                  <a:pt x="9920" y="2466"/>
                  <a:pt x="9920" y="2466"/>
                  <a:pt x="9920" y="2466"/>
                </a:cubicBezTo>
                <a:cubicBezTo>
                  <a:pt x="9920" y="2901"/>
                  <a:pt x="10333" y="3257"/>
                  <a:pt x="10838" y="3257"/>
                </a:cubicBezTo>
                <a:cubicBezTo>
                  <a:pt x="11343" y="3257"/>
                  <a:pt x="11741" y="2901"/>
                  <a:pt x="11741" y="2466"/>
                </a:cubicBezTo>
                <a:cubicBezTo>
                  <a:pt x="11741" y="2413"/>
                  <a:pt x="11741" y="2413"/>
                  <a:pt x="11741" y="2413"/>
                </a:cubicBezTo>
                <a:cubicBezTo>
                  <a:pt x="12813" y="2413"/>
                  <a:pt x="12813" y="2413"/>
                  <a:pt x="12813" y="2413"/>
                </a:cubicBezTo>
                <a:cubicBezTo>
                  <a:pt x="12813" y="5393"/>
                  <a:pt x="12813" y="5393"/>
                  <a:pt x="12813" y="5393"/>
                </a:cubicBezTo>
                <a:cubicBezTo>
                  <a:pt x="12813" y="7991"/>
                  <a:pt x="10348" y="10114"/>
                  <a:pt x="7317" y="10114"/>
                </a:cubicBezTo>
                <a:cubicBezTo>
                  <a:pt x="4302" y="10114"/>
                  <a:pt x="1837" y="7991"/>
                  <a:pt x="1837" y="5393"/>
                </a:cubicBezTo>
                <a:cubicBezTo>
                  <a:pt x="1837" y="2413"/>
                  <a:pt x="1837" y="2413"/>
                  <a:pt x="1837" y="2413"/>
                </a:cubicBezTo>
                <a:cubicBezTo>
                  <a:pt x="2832" y="2413"/>
                  <a:pt x="2832" y="2413"/>
                  <a:pt x="2832" y="2413"/>
                </a:cubicBezTo>
                <a:cubicBezTo>
                  <a:pt x="2832" y="2466"/>
                  <a:pt x="2832" y="2466"/>
                  <a:pt x="2832" y="2466"/>
                </a:cubicBezTo>
                <a:cubicBezTo>
                  <a:pt x="2832" y="2901"/>
                  <a:pt x="3245" y="3257"/>
                  <a:pt x="3751" y="3257"/>
                </a:cubicBezTo>
                <a:cubicBezTo>
                  <a:pt x="4256" y="3257"/>
                  <a:pt x="4669" y="2901"/>
                  <a:pt x="4669" y="2466"/>
                </a:cubicBezTo>
                <a:cubicBezTo>
                  <a:pt x="4669" y="791"/>
                  <a:pt x="4669" y="791"/>
                  <a:pt x="4669" y="791"/>
                </a:cubicBezTo>
                <a:cubicBezTo>
                  <a:pt x="4669" y="356"/>
                  <a:pt x="4256" y="0"/>
                  <a:pt x="3751" y="0"/>
                </a:cubicBezTo>
                <a:cubicBezTo>
                  <a:pt x="3245" y="0"/>
                  <a:pt x="2832" y="356"/>
                  <a:pt x="2832" y="791"/>
                </a:cubicBezTo>
                <a:cubicBezTo>
                  <a:pt x="2832" y="844"/>
                  <a:pt x="2832" y="844"/>
                  <a:pt x="2832" y="844"/>
                </a:cubicBezTo>
                <a:cubicBezTo>
                  <a:pt x="918" y="844"/>
                  <a:pt x="918" y="844"/>
                  <a:pt x="918" y="844"/>
                </a:cubicBezTo>
                <a:cubicBezTo>
                  <a:pt x="413" y="844"/>
                  <a:pt x="0" y="1200"/>
                  <a:pt x="0" y="1635"/>
                </a:cubicBezTo>
                <a:cubicBezTo>
                  <a:pt x="0" y="5393"/>
                  <a:pt x="0" y="5393"/>
                  <a:pt x="0" y="5393"/>
                </a:cubicBezTo>
                <a:cubicBezTo>
                  <a:pt x="0" y="8571"/>
                  <a:pt x="2755" y="11209"/>
                  <a:pt x="6322" y="11631"/>
                </a:cubicBezTo>
                <a:cubicBezTo>
                  <a:pt x="6322" y="16088"/>
                  <a:pt x="6322" y="16088"/>
                  <a:pt x="6322" y="16088"/>
                </a:cubicBezTo>
                <a:cubicBezTo>
                  <a:pt x="6322" y="19134"/>
                  <a:pt x="9185" y="21600"/>
                  <a:pt x="12721" y="21600"/>
                </a:cubicBezTo>
                <a:cubicBezTo>
                  <a:pt x="16257" y="21600"/>
                  <a:pt x="19135" y="19134"/>
                  <a:pt x="19135" y="16088"/>
                </a:cubicBezTo>
                <a:cubicBezTo>
                  <a:pt x="19135" y="12976"/>
                  <a:pt x="19135" y="12976"/>
                  <a:pt x="19135" y="12976"/>
                </a:cubicBezTo>
                <a:cubicBezTo>
                  <a:pt x="20559" y="12633"/>
                  <a:pt x="21600" y="11512"/>
                  <a:pt x="21600" y="10167"/>
                </a:cubicBezTo>
                <a:close/>
                <a:moveTo>
                  <a:pt x="18217" y="11512"/>
                </a:moveTo>
                <a:cubicBezTo>
                  <a:pt x="17360" y="11512"/>
                  <a:pt x="16655" y="10905"/>
                  <a:pt x="16655" y="10167"/>
                </a:cubicBezTo>
                <a:cubicBezTo>
                  <a:pt x="16655" y="9429"/>
                  <a:pt x="17360" y="8835"/>
                  <a:pt x="18217" y="8835"/>
                </a:cubicBezTo>
                <a:cubicBezTo>
                  <a:pt x="19074" y="8835"/>
                  <a:pt x="19778" y="9429"/>
                  <a:pt x="19778" y="10167"/>
                </a:cubicBezTo>
                <a:cubicBezTo>
                  <a:pt x="19778" y="10905"/>
                  <a:pt x="19074" y="11512"/>
                  <a:pt x="18217" y="11512"/>
                </a:cubicBezTo>
                <a:close/>
              </a:path>
            </a:pathLst>
          </a:custGeom>
          <a:solidFill>
            <a:srgbClr val="004C72"/>
          </a:solidFill>
          <a:ln w="12700">
            <a:miter lim="400000"/>
          </a:ln>
        </p:spPr>
        <p:txBody>
          <a:bodyPr lIns="34289" rIns="34289"/>
          <a:lstStyle/>
          <a:p>
            <a:pPr defTabSz="685800">
              <a:buClrTx/>
              <a:defRPr/>
            </a:pPr>
            <a:endParaRPr sz="1350" kern="1200">
              <a:solidFill>
                <a:prstClr val="black"/>
              </a:solidFill>
              <a:latin typeface="Calibri" panose="020F0502020204030204"/>
              <a:ea typeface="+mn-ea"/>
              <a:cs typeface="+mn-cs"/>
            </a:endParaRPr>
          </a:p>
        </p:txBody>
      </p:sp>
      <p:sp>
        <p:nvSpPr>
          <p:cNvPr id="16" name="Freeform 24"/>
          <p:cNvSpPr/>
          <p:nvPr/>
        </p:nvSpPr>
        <p:spPr>
          <a:xfrm>
            <a:off x="3597363" y="2370091"/>
            <a:ext cx="407567" cy="404677"/>
          </a:xfrm>
          <a:custGeom>
            <a:avLst/>
            <a:gdLst/>
            <a:ahLst/>
            <a:cxnLst>
              <a:cxn ang="0">
                <a:pos x="wd2" y="hd2"/>
              </a:cxn>
              <a:cxn ang="5400000">
                <a:pos x="wd2" y="hd2"/>
              </a:cxn>
              <a:cxn ang="10800000">
                <a:pos x="wd2" y="hd2"/>
              </a:cxn>
              <a:cxn ang="16200000">
                <a:pos x="wd2" y="hd2"/>
              </a:cxn>
            </a:cxnLst>
            <a:rect l="0" t="0" r="r" b="b"/>
            <a:pathLst>
              <a:path w="21459" h="21528" extrusionOk="0">
                <a:moveTo>
                  <a:pt x="21243" y="217"/>
                </a:moveTo>
                <a:cubicBezTo>
                  <a:pt x="20955" y="-72"/>
                  <a:pt x="20496" y="-72"/>
                  <a:pt x="20221" y="217"/>
                </a:cubicBezTo>
                <a:cubicBezTo>
                  <a:pt x="15335" y="5105"/>
                  <a:pt x="15335" y="5105"/>
                  <a:pt x="15335" y="5105"/>
                </a:cubicBezTo>
                <a:cubicBezTo>
                  <a:pt x="14209" y="4014"/>
                  <a:pt x="12401" y="4027"/>
                  <a:pt x="11275" y="5144"/>
                </a:cubicBezTo>
                <a:cubicBezTo>
                  <a:pt x="3232" y="13211"/>
                  <a:pt x="3232" y="13211"/>
                  <a:pt x="3232" y="13211"/>
                </a:cubicBezTo>
                <a:cubicBezTo>
                  <a:pt x="2957" y="13500"/>
                  <a:pt x="2957" y="13960"/>
                  <a:pt x="3232" y="14236"/>
                </a:cubicBezTo>
                <a:cubicBezTo>
                  <a:pt x="4738" y="15747"/>
                  <a:pt x="4738" y="15747"/>
                  <a:pt x="4738" y="15747"/>
                </a:cubicBezTo>
                <a:cubicBezTo>
                  <a:pt x="2865" y="17613"/>
                  <a:pt x="2865" y="17613"/>
                  <a:pt x="2865" y="17613"/>
                </a:cubicBezTo>
                <a:cubicBezTo>
                  <a:pt x="1241" y="15983"/>
                  <a:pt x="1241" y="15983"/>
                  <a:pt x="1241" y="15983"/>
                </a:cubicBezTo>
                <a:cubicBezTo>
                  <a:pt x="953" y="15694"/>
                  <a:pt x="494" y="15694"/>
                  <a:pt x="206" y="15983"/>
                </a:cubicBezTo>
                <a:cubicBezTo>
                  <a:pt x="-69" y="16259"/>
                  <a:pt x="-69" y="16719"/>
                  <a:pt x="206" y="17008"/>
                </a:cubicBezTo>
                <a:cubicBezTo>
                  <a:pt x="4502" y="21305"/>
                  <a:pt x="4502" y="21305"/>
                  <a:pt x="4502" y="21305"/>
                </a:cubicBezTo>
                <a:cubicBezTo>
                  <a:pt x="4633" y="21449"/>
                  <a:pt x="4830" y="21528"/>
                  <a:pt x="5013" y="21528"/>
                </a:cubicBezTo>
                <a:cubicBezTo>
                  <a:pt x="5197" y="21528"/>
                  <a:pt x="5380" y="21449"/>
                  <a:pt x="5524" y="21305"/>
                </a:cubicBezTo>
                <a:cubicBezTo>
                  <a:pt x="5812" y="21029"/>
                  <a:pt x="5812" y="20569"/>
                  <a:pt x="5524" y="20280"/>
                </a:cubicBezTo>
                <a:cubicBezTo>
                  <a:pt x="3900" y="18651"/>
                  <a:pt x="3900" y="18651"/>
                  <a:pt x="3900" y="18651"/>
                </a:cubicBezTo>
                <a:cubicBezTo>
                  <a:pt x="5760" y="16772"/>
                  <a:pt x="5760" y="16772"/>
                  <a:pt x="5760" y="16772"/>
                </a:cubicBezTo>
                <a:cubicBezTo>
                  <a:pt x="7358" y="18375"/>
                  <a:pt x="7358" y="18375"/>
                  <a:pt x="7358" y="18375"/>
                </a:cubicBezTo>
                <a:cubicBezTo>
                  <a:pt x="7489" y="18506"/>
                  <a:pt x="7672" y="18585"/>
                  <a:pt x="7869" y="18585"/>
                </a:cubicBezTo>
                <a:cubicBezTo>
                  <a:pt x="7869" y="18585"/>
                  <a:pt x="7869" y="18585"/>
                  <a:pt x="7869" y="18585"/>
                </a:cubicBezTo>
                <a:cubicBezTo>
                  <a:pt x="8065" y="18585"/>
                  <a:pt x="8249" y="18506"/>
                  <a:pt x="8380" y="18375"/>
                </a:cubicBezTo>
                <a:cubicBezTo>
                  <a:pt x="16422" y="10281"/>
                  <a:pt x="16422" y="10281"/>
                  <a:pt x="16422" y="10281"/>
                </a:cubicBezTo>
                <a:cubicBezTo>
                  <a:pt x="16973" y="9729"/>
                  <a:pt x="17274" y="8994"/>
                  <a:pt x="17274" y="8219"/>
                </a:cubicBezTo>
                <a:cubicBezTo>
                  <a:pt x="17261" y="7430"/>
                  <a:pt x="16960" y="6708"/>
                  <a:pt x="16396" y="6169"/>
                </a:cubicBezTo>
                <a:cubicBezTo>
                  <a:pt x="16370" y="6129"/>
                  <a:pt x="16370" y="6129"/>
                  <a:pt x="16370" y="6129"/>
                </a:cubicBezTo>
                <a:cubicBezTo>
                  <a:pt x="21243" y="1242"/>
                  <a:pt x="21243" y="1242"/>
                  <a:pt x="21243" y="1242"/>
                </a:cubicBezTo>
                <a:cubicBezTo>
                  <a:pt x="21531" y="953"/>
                  <a:pt x="21531" y="493"/>
                  <a:pt x="21243" y="217"/>
                </a:cubicBezTo>
                <a:close/>
                <a:moveTo>
                  <a:pt x="15401" y="9243"/>
                </a:moveTo>
                <a:cubicBezTo>
                  <a:pt x="15401" y="9243"/>
                  <a:pt x="15401" y="9243"/>
                  <a:pt x="15401" y="9243"/>
                </a:cubicBezTo>
                <a:cubicBezTo>
                  <a:pt x="7869" y="16824"/>
                  <a:pt x="7869" y="16824"/>
                  <a:pt x="7869" y="16824"/>
                </a:cubicBezTo>
                <a:cubicBezTo>
                  <a:pt x="4778" y="13724"/>
                  <a:pt x="4778" y="13724"/>
                  <a:pt x="4778" y="13724"/>
                </a:cubicBezTo>
                <a:cubicBezTo>
                  <a:pt x="6153" y="12344"/>
                  <a:pt x="6153" y="12344"/>
                  <a:pt x="6153" y="12344"/>
                </a:cubicBezTo>
                <a:cubicBezTo>
                  <a:pt x="7083" y="13290"/>
                  <a:pt x="7083" y="13290"/>
                  <a:pt x="7083" y="13290"/>
                </a:cubicBezTo>
                <a:cubicBezTo>
                  <a:pt x="8118" y="12265"/>
                  <a:pt x="8118" y="12265"/>
                  <a:pt x="8118" y="12265"/>
                </a:cubicBezTo>
                <a:cubicBezTo>
                  <a:pt x="7175" y="11319"/>
                  <a:pt x="7175" y="11319"/>
                  <a:pt x="7175" y="11319"/>
                </a:cubicBezTo>
                <a:cubicBezTo>
                  <a:pt x="8550" y="9953"/>
                  <a:pt x="8550" y="9953"/>
                  <a:pt x="8550" y="9953"/>
                </a:cubicBezTo>
                <a:cubicBezTo>
                  <a:pt x="10502" y="11937"/>
                  <a:pt x="10502" y="11937"/>
                  <a:pt x="10502" y="11937"/>
                </a:cubicBezTo>
                <a:cubicBezTo>
                  <a:pt x="11537" y="10899"/>
                  <a:pt x="11537" y="10899"/>
                  <a:pt x="11537" y="10899"/>
                </a:cubicBezTo>
                <a:cubicBezTo>
                  <a:pt x="9572" y="8915"/>
                  <a:pt x="9572" y="8915"/>
                  <a:pt x="9572" y="8915"/>
                </a:cubicBezTo>
                <a:cubicBezTo>
                  <a:pt x="10947" y="7535"/>
                  <a:pt x="10947" y="7535"/>
                  <a:pt x="10947" y="7535"/>
                </a:cubicBezTo>
                <a:cubicBezTo>
                  <a:pt x="11890" y="8481"/>
                  <a:pt x="11890" y="8481"/>
                  <a:pt x="11890" y="8481"/>
                </a:cubicBezTo>
                <a:cubicBezTo>
                  <a:pt x="12912" y="7456"/>
                  <a:pt x="12912" y="7456"/>
                  <a:pt x="12912" y="7456"/>
                </a:cubicBezTo>
                <a:cubicBezTo>
                  <a:pt x="11969" y="6510"/>
                  <a:pt x="11969" y="6510"/>
                  <a:pt x="11969" y="6510"/>
                </a:cubicBezTo>
                <a:cubicBezTo>
                  <a:pt x="12309" y="6169"/>
                  <a:pt x="12309" y="6169"/>
                  <a:pt x="12309" y="6169"/>
                </a:cubicBezTo>
                <a:cubicBezTo>
                  <a:pt x="12873" y="5604"/>
                  <a:pt x="13790" y="5604"/>
                  <a:pt x="14353" y="6169"/>
                </a:cubicBezTo>
                <a:cubicBezTo>
                  <a:pt x="15375" y="7207"/>
                  <a:pt x="15375" y="7207"/>
                  <a:pt x="15375" y="7207"/>
                </a:cubicBezTo>
                <a:cubicBezTo>
                  <a:pt x="15663" y="7470"/>
                  <a:pt x="15820" y="7837"/>
                  <a:pt x="15820" y="8219"/>
                </a:cubicBezTo>
                <a:cubicBezTo>
                  <a:pt x="15820" y="8613"/>
                  <a:pt x="15676" y="8981"/>
                  <a:pt x="15401" y="9243"/>
                </a:cubicBezTo>
                <a:close/>
              </a:path>
            </a:pathLst>
          </a:custGeom>
          <a:solidFill>
            <a:srgbClr val="004C72"/>
          </a:solidFill>
          <a:ln w="12700">
            <a:miter lim="400000"/>
          </a:ln>
        </p:spPr>
        <p:txBody>
          <a:bodyPr lIns="34289" rIns="34289"/>
          <a:lstStyle/>
          <a:p>
            <a:pPr defTabSz="685800">
              <a:buClrTx/>
              <a:defRPr/>
            </a:pPr>
            <a:endParaRPr sz="1350" kern="1200" dirty="0">
              <a:solidFill>
                <a:prstClr val="black"/>
              </a:solidFill>
              <a:latin typeface="Calibri" panose="020F0502020204030204"/>
              <a:ea typeface="+mn-ea"/>
              <a:cs typeface="+mn-cs"/>
            </a:endParaRPr>
          </a:p>
        </p:txBody>
      </p:sp>
      <p:sp>
        <p:nvSpPr>
          <p:cNvPr id="17" name="TextBox 17"/>
          <p:cNvSpPr txBox="1"/>
          <p:nvPr/>
        </p:nvSpPr>
        <p:spPr>
          <a:xfrm>
            <a:off x="200239" y="1917002"/>
            <a:ext cx="3248754" cy="10772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p>
            <a:pPr algn="ctr" defTabSz="685800">
              <a:buClrTx/>
              <a:defRPr sz="5800">
                <a:solidFill>
                  <a:srgbClr val="FFFFFF"/>
                </a:solidFill>
                <a:latin typeface="Avenir Heavy"/>
                <a:ea typeface="Avenir Heavy"/>
                <a:cs typeface="Avenir Heavy"/>
                <a:sym typeface="Avenir Heavy"/>
              </a:defRPr>
            </a:pPr>
            <a:r>
              <a:rPr lang="en-US" sz="3200" b="1" kern="1200" dirty="0">
                <a:solidFill>
                  <a:prstClr val="white"/>
                </a:solidFill>
                <a:latin typeface="Montserrat" panose="020B0604020202020204" charset="0"/>
                <a:sym typeface="Avenir Heavy"/>
              </a:rPr>
              <a:t>Phase I</a:t>
            </a:r>
          </a:p>
          <a:p>
            <a:pPr algn="ctr" defTabSz="685800">
              <a:buClrTx/>
              <a:defRPr sz="5800">
                <a:solidFill>
                  <a:srgbClr val="FFFFFF"/>
                </a:solidFill>
                <a:latin typeface="Avenir Heavy"/>
                <a:ea typeface="Avenir Heavy"/>
                <a:cs typeface="Avenir Heavy"/>
                <a:sym typeface="Avenir Heavy"/>
              </a:defRPr>
            </a:pPr>
            <a:r>
              <a:rPr lang="en-US" sz="3200" b="1" kern="1200" dirty="0">
                <a:solidFill>
                  <a:prstClr val="white"/>
                </a:solidFill>
                <a:latin typeface="Montserrat" panose="020B0604020202020204" charset="0"/>
                <a:sym typeface="Avenir Heavy"/>
              </a:rPr>
              <a:t>Clinical Trial </a:t>
            </a:r>
          </a:p>
        </p:txBody>
      </p:sp>
      <p:sp>
        <p:nvSpPr>
          <p:cNvPr id="18" name="Rectangle 6"/>
          <p:cNvSpPr txBox="1"/>
          <p:nvPr/>
        </p:nvSpPr>
        <p:spPr>
          <a:xfrm>
            <a:off x="3875810" y="3674222"/>
            <a:ext cx="4841373" cy="4648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rIns="34289">
            <a:spAutoFit/>
          </a:bodyPr>
          <a:lstStyle/>
          <a:p>
            <a:pPr defTabSz="685800">
              <a:lnSpc>
                <a:spcPct val="150000"/>
              </a:lnSpc>
              <a:buClrTx/>
              <a:defRPr/>
            </a:pPr>
            <a:endParaRPr sz="1800" kern="1200" dirty="0">
              <a:solidFill>
                <a:srgbClr val="FFFFFF"/>
              </a:solidFill>
              <a:latin typeface="Avenir Light"/>
              <a:ea typeface="+mn-ea"/>
              <a:cs typeface="Times New Roman" panose="02020603050405020304" pitchFamily="18" charset="0"/>
            </a:endParaRPr>
          </a:p>
        </p:txBody>
      </p:sp>
      <p:sp>
        <p:nvSpPr>
          <p:cNvPr id="20" name="TextBox 19">
            <a:extLst>
              <a:ext uri="{FF2B5EF4-FFF2-40B4-BE49-F238E27FC236}">
                <a16:creationId xmlns:a16="http://schemas.microsoft.com/office/drawing/2014/main" id="{5ECD8470-26BE-453F-A3B4-991F9BC97E81}"/>
              </a:ext>
            </a:extLst>
          </p:cNvPr>
          <p:cNvSpPr txBox="1"/>
          <p:nvPr/>
        </p:nvSpPr>
        <p:spPr>
          <a:xfrm>
            <a:off x="3821103" y="550068"/>
            <a:ext cx="5471695" cy="8765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685800" hangingPunct="0">
              <a:lnSpc>
                <a:spcPct val="150000"/>
              </a:lnSpc>
              <a:buClrTx/>
              <a:defRPr/>
            </a:pPr>
            <a:r>
              <a:rPr lang="en-US" sz="1800" b="1" dirty="0">
                <a:solidFill>
                  <a:srgbClr val="FFFFFF"/>
                </a:solidFill>
                <a:latin typeface="Montserrat" panose="020B0604020202020204" charset="0"/>
                <a:ea typeface="+mn-ea"/>
                <a:cs typeface="Times New Roman" panose="02020603050405020304" pitchFamily="18" charset="0"/>
                <a:sym typeface="Calibri"/>
              </a:rPr>
              <a:t>Phase I Human Clinical Trial</a:t>
            </a:r>
          </a:p>
          <a:p>
            <a:pPr defTabSz="685800" hangingPunct="0">
              <a:lnSpc>
                <a:spcPct val="150000"/>
              </a:lnSpc>
              <a:buClrTx/>
              <a:defRPr/>
            </a:pPr>
            <a:r>
              <a:rPr lang="en-US" sz="1800" dirty="0">
                <a:solidFill>
                  <a:srgbClr val="FFFFFF"/>
                </a:solidFill>
                <a:latin typeface="Montserrat" panose="020B0604020202020204" charset="0"/>
                <a:ea typeface="+mn-ea"/>
                <a:cs typeface="Times New Roman" panose="02020603050405020304" pitchFamily="18" charset="0"/>
                <a:sym typeface="Calibri"/>
              </a:rPr>
              <a:t>(NCT04453852) commenced July 2, 2020</a:t>
            </a:r>
          </a:p>
        </p:txBody>
      </p:sp>
      <p:sp>
        <p:nvSpPr>
          <p:cNvPr id="21" name="TextBox 20">
            <a:extLst>
              <a:ext uri="{FF2B5EF4-FFF2-40B4-BE49-F238E27FC236}">
                <a16:creationId xmlns:a16="http://schemas.microsoft.com/office/drawing/2014/main" id="{0A27EDDA-E0B2-4857-B3D3-9D34F907FC42}"/>
              </a:ext>
            </a:extLst>
          </p:cNvPr>
          <p:cNvSpPr txBox="1"/>
          <p:nvPr/>
        </p:nvSpPr>
        <p:spPr>
          <a:xfrm>
            <a:off x="4237617" y="2112145"/>
            <a:ext cx="4877563" cy="8765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685800">
              <a:lnSpc>
                <a:spcPct val="150000"/>
              </a:lnSpc>
              <a:buClrTx/>
              <a:defRPr/>
            </a:pPr>
            <a:r>
              <a:rPr lang="en-US" sz="1800" kern="1200" dirty="0">
                <a:solidFill>
                  <a:srgbClr val="FFFFFF"/>
                </a:solidFill>
                <a:latin typeface="Montserrat" panose="020B0604020202020204" charset="0"/>
                <a:ea typeface="+mn-ea"/>
                <a:cs typeface="Times New Roman" panose="02020603050405020304" pitchFamily="18" charset="0"/>
              </a:rPr>
              <a:t>Healthy participants 18‐65 years.</a:t>
            </a:r>
          </a:p>
          <a:p>
            <a:pPr defTabSz="685800">
              <a:lnSpc>
                <a:spcPct val="150000"/>
              </a:lnSpc>
              <a:buClrTx/>
              <a:defRPr/>
            </a:pPr>
            <a:r>
              <a:rPr lang="en-US" sz="1800" kern="1200" dirty="0">
                <a:solidFill>
                  <a:srgbClr val="FFFFFF"/>
                </a:solidFill>
                <a:latin typeface="Montserrat" panose="020B0604020202020204" charset="0"/>
                <a:ea typeface="+mn-ea"/>
                <a:cs typeface="Times New Roman" panose="02020603050405020304" pitchFamily="18" charset="0"/>
              </a:rPr>
              <a:t>Forty subjects (30 Covax‐19, 10 saline)</a:t>
            </a:r>
          </a:p>
        </p:txBody>
      </p:sp>
      <p:pic>
        <p:nvPicPr>
          <p:cNvPr id="22" name="Picture 21">
            <a:extLst>
              <a:ext uri="{FF2B5EF4-FFF2-40B4-BE49-F238E27FC236}">
                <a16:creationId xmlns:a16="http://schemas.microsoft.com/office/drawing/2014/main" id="{7B9E2526-2682-470C-B9D6-163506596846}"/>
              </a:ext>
            </a:extLst>
          </p:cNvPr>
          <p:cNvPicPr>
            <a:picLocks noChangeAspect="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898155" y="3657871"/>
            <a:ext cx="1003157" cy="1003157"/>
          </a:xfrm>
          <a:prstGeom prst="rect">
            <a:avLst/>
          </a:prstGeom>
        </p:spPr>
      </p:pic>
      <p:sp>
        <p:nvSpPr>
          <p:cNvPr id="23" name="TextBox 22">
            <a:extLst>
              <a:ext uri="{FF2B5EF4-FFF2-40B4-BE49-F238E27FC236}">
                <a16:creationId xmlns:a16="http://schemas.microsoft.com/office/drawing/2014/main" id="{065E20C6-092B-4D35-8DAD-4CE1B48B0615}"/>
              </a:ext>
            </a:extLst>
          </p:cNvPr>
          <p:cNvSpPr txBox="1"/>
          <p:nvPr/>
        </p:nvSpPr>
        <p:spPr>
          <a:xfrm>
            <a:off x="3821103" y="3881095"/>
            <a:ext cx="4597809" cy="46487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685800">
              <a:lnSpc>
                <a:spcPct val="150000"/>
              </a:lnSpc>
              <a:buClrTx/>
              <a:defRPr/>
            </a:pPr>
            <a:r>
              <a:rPr lang="en-US" sz="1800" kern="1200" dirty="0">
                <a:solidFill>
                  <a:srgbClr val="FFFFFF"/>
                </a:solidFill>
                <a:latin typeface="Montserrat" panose="020B0604020202020204" charset="0"/>
                <a:ea typeface="+mn-ea"/>
                <a:cs typeface="Times New Roman" panose="02020603050405020304" pitchFamily="18" charset="0"/>
              </a:rPr>
              <a:t>Evaluating </a:t>
            </a:r>
            <a:r>
              <a:rPr lang="en-US" sz="1800" b="1" kern="1200" dirty="0">
                <a:solidFill>
                  <a:srgbClr val="FFFFFF"/>
                </a:solidFill>
                <a:latin typeface="Montserrat" panose="020B0604020202020204" charset="0"/>
                <a:ea typeface="+mn-ea"/>
                <a:cs typeface="Times New Roman" panose="02020603050405020304" pitchFamily="18" charset="0"/>
              </a:rPr>
              <a:t>Safety</a:t>
            </a:r>
            <a:r>
              <a:rPr lang="en-US" sz="1800" kern="1200" dirty="0">
                <a:solidFill>
                  <a:srgbClr val="FFFFFF"/>
                </a:solidFill>
                <a:latin typeface="Montserrat" panose="020B0604020202020204" charset="0"/>
                <a:ea typeface="+mn-ea"/>
                <a:cs typeface="Times New Roman" panose="02020603050405020304" pitchFamily="18" charset="0"/>
              </a:rPr>
              <a:t> and </a:t>
            </a:r>
            <a:r>
              <a:rPr lang="en-US" sz="1800" b="1" kern="1200" dirty="0">
                <a:solidFill>
                  <a:srgbClr val="FFFFFF"/>
                </a:solidFill>
                <a:latin typeface="Montserrat" panose="020B0604020202020204" charset="0"/>
                <a:ea typeface="+mn-ea"/>
                <a:cs typeface="Times New Roman" panose="02020603050405020304" pitchFamily="18" charset="0"/>
              </a:rPr>
              <a:t>Tolerability</a:t>
            </a:r>
          </a:p>
        </p:txBody>
      </p:sp>
      <p:pic>
        <p:nvPicPr>
          <p:cNvPr id="24" name="SpikoGen Logo Final.ai" descr="SpikoGen Logo Final.ai">
            <a:extLst>
              <a:ext uri="{FF2B5EF4-FFF2-40B4-BE49-F238E27FC236}">
                <a16:creationId xmlns:a16="http://schemas.microsoft.com/office/drawing/2014/main" id="{9531D5C1-41B8-4CFC-A5EB-AD590AD07B28}"/>
              </a:ext>
            </a:extLst>
          </p:cNvPr>
          <p:cNvPicPr>
            <a:picLocks noChangeAspect="1"/>
          </p:cNvPicPr>
          <p:nvPr/>
        </p:nvPicPr>
        <p:blipFill>
          <a:blip r:embed="rId3">
            <a:biLevel thresh="25000"/>
          </a:blip>
          <a:stretch>
            <a:fillRect/>
          </a:stretch>
        </p:blipFill>
        <p:spPr>
          <a:xfrm>
            <a:off x="255944" y="262037"/>
            <a:ext cx="1568672" cy="428105"/>
          </a:xfrm>
          <a:prstGeom prst="rect">
            <a:avLst/>
          </a:prstGeom>
          <a:ln w="12700">
            <a:miter lim="400000"/>
          </a:ln>
        </p:spPr>
      </p:pic>
      <p:sp>
        <p:nvSpPr>
          <p:cNvPr id="19" name="TextBox 18">
            <a:extLst>
              <a:ext uri="{FF2B5EF4-FFF2-40B4-BE49-F238E27FC236}">
                <a16:creationId xmlns:a16="http://schemas.microsoft.com/office/drawing/2014/main" id="{0690092F-F46E-4F7F-B463-0C46CECDB395}"/>
              </a:ext>
            </a:extLst>
          </p:cNvPr>
          <p:cNvSpPr txBox="1"/>
          <p:nvPr/>
        </p:nvSpPr>
        <p:spPr>
          <a:xfrm>
            <a:off x="8707731" y="4776428"/>
            <a:ext cx="378630" cy="307777"/>
          </a:xfrm>
          <a:prstGeom prst="rect">
            <a:avLst/>
          </a:prstGeom>
          <a:noFill/>
        </p:spPr>
        <p:txBody>
          <a:bodyPr wrap="none" rtlCol="0">
            <a:spAutoFit/>
          </a:bodyPr>
          <a:lstStyle/>
          <a:p>
            <a:r>
              <a:rPr lang="en-US" b="1" dirty="0">
                <a:solidFill>
                  <a:schemeClr val="bg1"/>
                </a:solidFill>
                <a:latin typeface="Montserrat" panose="020B0604020202020204" charset="0"/>
              </a:rPr>
              <a:t>14</a:t>
            </a:r>
          </a:p>
        </p:txBody>
      </p:sp>
    </p:spTree>
    <p:extLst>
      <p:ext uri="{BB962C8B-B14F-4D97-AF65-F5344CB8AC3E}">
        <p14:creationId xmlns:p14="http://schemas.microsoft.com/office/powerpoint/2010/main" val="36791740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idx="21"/>
          </p:nvPr>
        </p:nvSpPr>
        <p:spPr>
          <a:xfrm>
            <a:off x="-535782" y="4539"/>
            <a:ext cx="4545914" cy="5143500"/>
          </a:xfrm>
        </p:spPr>
      </p:sp>
      <p:sp>
        <p:nvSpPr>
          <p:cNvPr id="11" name="Rectangle 10"/>
          <p:cNvSpPr/>
          <p:nvPr/>
        </p:nvSpPr>
        <p:spPr>
          <a:xfrm>
            <a:off x="0" y="0"/>
            <a:ext cx="9144000" cy="5143500"/>
          </a:xfrm>
          <a:prstGeom prst="rect">
            <a:avLst/>
          </a:prstGeom>
          <a:solidFill>
            <a:srgbClr val="004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5" name="Picture 4"/>
          <p:cNvPicPr>
            <a:picLocks noChangeAspect="1"/>
          </p:cNvPicPr>
          <p:nvPr/>
        </p:nvPicPr>
        <p:blipFill rotWithShape="1">
          <a:blip r:embed="rId2"/>
          <a:srcRect l="7388" r="58550"/>
          <a:stretch/>
        </p:blipFill>
        <p:spPr>
          <a:xfrm>
            <a:off x="-159065" y="-2270"/>
            <a:ext cx="3114675" cy="5143500"/>
          </a:xfrm>
          <a:prstGeom prst="rect">
            <a:avLst/>
          </a:prstGeom>
        </p:spPr>
      </p:pic>
      <p:sp>
        <p:nvSpPr>
          <p:cNvPr id="14" name="Google Shape;991;p51">
            <a:extLst>
              <a:ext uri="{FF2B5EF4-FFF2-40B4-BE49-F238E27FC236}">
                <a16:creationId xmlns:a16="http://schemas.microsoft.com/office/drawing/2014/main" id="{5618B4BB-F10D-49D2-886B-6B5E5D87F203}"/>
              </a:ext>
            </a:extLst>
          </p:cNvPr>
          <p:cNvSpPr/>
          <p:nvPr/>
        </p:nvSpPr>
        <p:spPr>
          <a:xfrm rot="-3537657">
            <a:off x="123574" y="475933"/>
            <a:ext cx="5146732" cy="4016973"/>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Rectangle 12"/>
          <p:cNvSpPr/>
          <p:nvPr/>
        </p:nvSpPr>
        <p:spPr>
          <a:xfrm>
            <a:off x="3198010" y="842316"/>
            <a:ext cx="5509188" cy="507831"/>
          </a:xfrm>
          <a:prstGeom prst="rect">
            <a:avLst/>
          </a:prstGeom>
        </p:spPr>
        <p:txBody>
          <a:bodyPr wrap="square">
            <a:spAutoFit/>
          </a:bodyPr>
          <a:lstStyle/>
          <a:p>
            <a:pPr algn="just" defTabSz="685800">
              <a:buClrTx/>
              <a:defRPr/>
            </a:pPr>
            <a:endParaRPr lang="en-US" sz="1350" kern="1200" dirty="0">
              <a:solidFill>
                <a:srgbClr val="0033CC"/>
              </a:solidFill>
              <a:latin typeface="Times New Roman" panose="02020603050405020304" pitchFamily="18" charset="0"/>
              <a:ea typeface="+mn-ea"/>
              <a:cs typeface="Times New Roman" panose="02020603050405020304" pitchFamily="18" charset="0"/>
            </a:endParaRPr>
          </a:p>
          <a:p>
            <a:pPr algn="just" defTabSz="685800">
              <a:buClrTx/>
              <a:defRPr/>
            </a:pPr>
            <a:endParaRPr lang="en-US" sz="1350" kern="1200" dirty="0">
              <a:solidFill>
                <a:srgbClr val="0033CC"/>
              </a:solidFill>
              <a:latin typeface="Times New Roman" panose="02020603050405020304" pitchFamily="18" charset="0"/>
              <a:ea typeface="+mn-ea"/>
              <a:cs typeface="Times New Roman" panose="02020603050405020304" pitchFamily="18" charset="0"/>
            </a:endParaRPr>
          </a:p>
        </p:txBody>
      </p:sp>
      <p:pic>
        <p:nvPicPr>
          <p:cNvPr id="12" name="SpikoGen Logo Final.ai" descr="SpikoGen Logo Final.ai">
            <a:extLst>
              <a:ext uri="{FF2B5EF4-FFF2-40B4-BE49-F238E27FC236}">
                <a16:creationId xmlns:a16="http://schemas.microsoft.com/office/drawing/2014/main" id="{8CB3860F-F8CD-4CE1-815F-01CD10BD4047}"/>
              </a:ext>
            </a:extLst>
          </p:cNvPr>
          <p:cNvPicPr>
            <a:picLocks noChangeAspect="1"/>
          </p:cNvPicPr>
          <p:nvPr/>
        </p:nvPicPr>
        <p:blipFill>
          <a:blip r:embed="rId3">
            <a:biLevel thresh="25000"/>
          </a:blip>
          <a:stretch>
            <a:fillRect/>
          </a:stretch>
        </p:blipFill>
        <p:spPr>
          <a:xfrm>
            <a:off x="7366873" y="309384"/>
            <a:ext cx="1502831" cy="410137"/>
          </a:xfrm>
          <a:prstGeom prst="rect">
            <a:avLst/>
          </a:prstGeom>
          <a:ln w="12700">
            <a:miter lim="400000"/>
          </a:ln>
        </p:spPr>
      </p:pic>
      <p:grpSp>
        <p:nvGrpSpPr>
          <p:cNvPr id="3" name="Group 2"/>
          <p:cNvGrpSpPr/>
          <p:nvPr/>
        </p:nvGrpSpPr>
        <p:grpSpPr>
          <a:xfrm>
            <a:off x="1489720" y="1106464"/>
            <a:ext cx="1727930" cy="1045415"/>
            <a:chOff x="2119129" y="5388077"/>
            <a:chExt cx="2303906" cy="1393886"/>
          </a:xfrm>
          <a:solidFill>
            <a:schemeClr val="accent4"/>
          </a:solidFill>
        </p:grpSpPr>
        <p:sp>
          <p:nvSpPr>
            <p:cNvPr id="220" name="Rounded Rectangle 10"/>
            <p:cNvSpPr/>
            <p:nvPr/>
          </p:nvSpPr>
          <p:spPr>
            <a:xfrm>
              <a:off x="2119129" y="5388077"/>
              <a:ext cx="2303906" cy="1393886"/>
            </a:xfrm>
            <a:prstGeom prst="roundRect">
              <a:avLst>
                <a:gd name="adj" fmla="val 6054"/>
              </a:avLst>
            </a:prstGeom>
            <a:grpFill/>
            <a:ln w="12700">
              <a:miter lim="400000"/>
            </a:ln>
            <a:effectLst>
              <a:outerShdw blurRad="571500" dist="279400" dir="1500000" rotWithShape="0">
                <a:srgbClr val="000000">
                  <a:alpha val="17000"/>
                </a:srgbClr>
              </a:outerShdw>
            </a:effectLst>
          </p:spPr>
          <p:txBody>
            <a:bodyPr lIns="34289" rIns="34289" anchor="ctr"/>
            <a:lstStyle/>
            <a:p>
              <a:pPr algn="ctr" defTabSz="685800">
                <a:buClrTx/>
                <a:defRPr>
                  <a:solidFill>
                    <a:srgbClr val="FFFFFF"/>
                  </a:solidFill>
                </a:defRPr>
              </a:pPr>
              <a:endParaRPr sz="1350" kern="1200" dirty="0">
                <a:solidFill>
                  <a:srgbClr val="FFFFFF"/>
                </a:solidFill>
                <a:latin typeface="Calibri" panose="020F0502020204030204"/>
                <a:ea typeface="+mn-ea"/>
                <a:cs typeface="+mn-cs"/>
              </a:endParaRPr>
            </a:p>
          </p:txBody>
        </p:sp>
        <p:sp>
          <p:nvSpPr>
            <p:cNvPr id="221" name="TextBox 19"/>
            <p:cNvSpPr txBox="1"/>
            <p:nvPr/>
          </p:nvSpPr>
          <p:spPr>
            <a:xfrm>
              <a:off x="2292360" y="5906643"/>
              <a:ext cx="2001179" cy="677108"/>
            </a:xfrm>
            <a:prstGeom prst="rect">
              <a:avLst/>
            </a:prstGeom>
            <a:grp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89" rIns="34289">
              <a:spAutoFit/>
            </a:bodyPr>
            <a:lstStyle>
              <a:lvl1pPr>
                <a:defRPr>
                  <a:solidFill>
                    <a:srgbClr val="FFFFFF"/>
                  </a:solidFill>
                  <a:latin typeface="Avenir Heavy"/>
                  <a:ea typeface="Avenir Heavy"/>
                  <a:cs typeface="Avenir Heavy"/>
                  <a:sym typeface="Avenir Heavy"/>
                </a:defRPr>
              </a:lvl1pPr>
            </a:lstStyle>
            <a:p>
              <a:pPr defTabSz="685800">
                <a:buClrTx/>
                <a:defRPr/>
              </a:pPr>
              <a:r>
                <a:rPr sz="1350" kern="1200" dirty="0"/>
                <a:t>Healing Hands, Saving Lives</a:t>
              </a:r>
            </a:p>
          </p:txBody>
        </p:sp>
        <p:sp>
          <p:nvSpPr>
            <p:cNvPr id="222" name="Freeform 9"/>
            <p:cNvSpPr/>
            <p:nvPr/>
          </p:nvSpPr>
          <p:spPr>
            <a:xfrm>
              <a:off x="3728755" y="5492929"/>
              <a:ext cx="564783" cy="532769"/>
            </a:xfrm>
            <a:custGeom>
              <a:avLst/>
              <a:gdLst/>
              <a:ahLst/>
              <a:cxnLst>
                <a:cxn ang="0">
                  <a:pos x="wd2" y="hd2"/>
                </a:cxn>
                <a:cxn ang="5400000">
                  <a:pos x="wd2" y="hd2"/>
                </a:cxn>
                <a:cxn ang="10800000">
                  <a:pos x="wd2" y="hd2"/>
                </a:cxn>
                <a:cxn ang="16200000">
                  <a:pos x="wd2" y="hd2"/>
                </a:cxn>
              </a:cxnLst>
              <a:rect l="0" t="0" r="r" b="b"/>
              <a:pathLst>
                <a:path w="21305" h="21600" extrusionOk="0">
                  <a:moveTo>
                    <a:pt x="20622" y="7710"/>
                  </a:moveTo>
                  <a:cubicBezTo>
                    <a:pt x="20622" y="7710"/>
                    <a:pt x="20622" y="7710"/>
                    <a:pt x="20622" y="7710"/>
                  </a:cubicBezTo>
                  <a:cubicBezTo>
                    <a:pt x="20596" y="7696"/>
                    <a:pt x="20583" y="7682"/>
                    <a:pt x="20557" y="7669"/>
                  </a:cubicBezTo>
                  <a:cubicBezTo>
                    <a:pt x="20206" y="7348"/>
                    <a:pt x="19776" y="7195"/>
                    <a:pt x="19347" y="7181"/>
                  </a:cubicBezTo>
                  <a:cubicBezTo>
                    <a:pt x="19568" y="6179"/>
                    <a:pt x="19594" y="5149"/>
                    <a:pt x="19425" y="4175"/>
                  </a:cubicBezTo>
                  <a:cubicBezTo>
                    <a:pt x="18944" y="1656"/>
                    <a:pt x="17228" y="28"/>
                    <a:pt x="15056" y="28"/>
                  </a:cubicBezTo>
                  <a:cubicBezTo>
                    <a:pt x="14016" y="28"/>
                    <a:pt x="12923" y="418"/>
                    <a:pt x="11844" y="1169"/>
                  </a:cubicBezTo>
                  <a:cubicBezTo>
                    <a:pt x="10739" y="390"/>
                    <a:pt x="9646" y="0"/>
                    <a:pt x="8606" y="0"/>
                  </a:cubicBezTo>
                  <a:cubicBezTo>
                    <a:pt x="6421" y="0"/>
                    <a:pt x="4705" y="1642"/>
                    <a:pt x="4223" y="4189"/>
                  </a:cubicBezTo>
                  <a:cubicBezTo>
                    <a:pt x="3911" y="5998"/>
                    <a:pt x="4288" y="7975"/>
                    <a:pt x="5290" y="9742"/>
                  </a:cubicBezTo>
                  <a:cubicBezTo>
                    <a:pt x="5212" y="9798"/>
                    <a:pt x="5147" y="9868"/>
                    <a:pt x="5069" y="9951"/>
                  </a:cubicBezTo>
                  <a:cubicBezTo>
                    <a:pt x="5056" y="9965"/>
                    <a:pt x="5043" y="9979"/>
                    <a:pt x="5043" y="9993"/>
                  </a:cubicBezTo>
                  <a:cubicBezTo>
                    <a:pt x="166" y="16047"/>
                    <a:pt x="166" y="16047"/>
                    <a:pt x="166" y="16047"/>
                  </a:cubicBezTo>
                  <a:cubicBezTo>
                    <a:pt x="-68" y="16353"/>
                    <a:pt x="-55" y="16798"/>
                    <a:pt x="205" y="17091"/>
                  </a:cubicBezTo>
                  <a:cubicBezTo>
                    <a:pt x="4210" y="21377"/>
                    <a:pt x="4210" y="21377"/>
                    <a:pt x="4210" y="21377"/>
                  </a:cubicBezTo>
                  <a:cubicBezTo>
                    <a:pt x="4340" y="21516"/>
                    <a:pt x="4522" y="21600"/>
                    <a:pt x="4718" y="21600"/>
                  </a:cubicBezTo>
                  <a:cubicBezTo>
                    <a:pt x="4731" y="21600"/>
                    <a:pt x="4757" y="21600"/>
                    <a:pt x="4770" y="21600"/>
                  </a:cubicBezTo>
                  <a:cubicBezTo>
                    <a:pt x="4978" y="21586"/>
                    <a:pt x="5173" y="21475"/>
                    <a:pt x="5290" y="21294"/>
                  </a:cubicBezTo>
                  <a:cubicBezTo>
                    <a:pt x="7461" y="18218"/>
                    <a:pt x="7461" y="18218"/>
                    <a:pt x="7461" y="18218"/>
                  </a:cubicBezTo>
                  <a:cubicBezTo>
                    <a:pt x="15121" y="17174"/>
                    <a:pt x="15121" y="17174"/>
                    <a:pt x="15121" y="17174"/>
                  </a:cubicBezTo>
                  <a:cubicBezTo>
                    <a:pt x="15680" y="17105"/>
                    <a:pt x="16200" y="16798"/>
                    <a:pt x="16590" y="16311"/>
                  </a:cubicBezTo>
                  <a:cubicBezTo>
                    <a:pt x="20895" y="10577"/>
                    <a:pt x="20895" y="10577"/>
                    <a:pt x="20895" y="10577"/>
                  </a:cubicBezTo>
                  <a:cubicBezTo>
                    <a:pt x="21532" y="9687"/>
                    <a:pt x="21415" y="8434"/>
                    <a:pt x="20622" y="7710"/>
                  </a:cubicBezTo>
                  <a:close/>
                  <a:moveTo>
                    <a:pt x="5641" y="4481"/>
                  </a:moveTo>
                  <a:cubicBezTo>
                    <a:pt x="5979" y="2672"/>
                    <a:pt x="7110" y="1531"/>
                    <a:pt x="8606" y="1531"/>
                  </a:cubicBezTo>
                  <a:cubicBezTo>
                    <a:pt x="9464" y="1531"/>
                    <a:pt x="10426" y="1948"/>
                    <a:pt x="11415" y="2714"/>
                  </a:cubicBezTo>
                  <a:cubicBezTo>
                    <a:pt x="11662" y="2923"/>
                    <a:pt x="12013" y="2923"/>
                    <a:pt x="12260" y="2728"/>
                  </a:cubicBezTo>
                  <a:cubicBezTo>
                    <a:pt x="13235" y="1962"/>
                    <a:pt x="14198" y="1559"/>
                    <a:pt x="15056" y="1559"/>
                  </a:cubicBezTo>
                  <a:cubicBezTo>
                    <a:pt x="16538" y="1559"/>
                    <a:pt x="17670" y="2686"/>
                    <a:pt x="18008" y="4481"/>
                  </a:cubicBezTo>
                  <a:cubicBezTo>
                    <a:pt x="18255" y="5790"/>
                    <a:pt x="18008" y="7237"/>
                    <a:pt x="17306" y="8587"/>
                  </a:cubicBezTo>
                  <a:cubicBezTo>
                    <a:pt x="16291" y="9909"/>
                    <a:pt x="14952" y="11635"/>
                    <a:pt x="14510" y="12206"/>
                  </a:cubicBezTo>
                  <a:cubicBezTo>
                    <a:pt x="11129" y="13069"/>
                    <a:pt x="11129" y="13069"/>
                    <a:pt x="11129" y="13069"/>
                  </a:cubicBezTo>
                  <a:cubicBezTo>
                    <a:pt x="10778" y="12665"/>
                    <a:pt x="10778" y="12665"/>
                    <a:pt x="10778" y="12665"/>
                  </a:cubicBezTo>
                  <a:cubicBezTo>
                    <a:pt x="13066" y="11663"/>
                    <a:pt x="13066" y="11663"/>
                    <a:pt x="13066" y="11663"/>
                  </a:cubicBezTo>
                  <a:cubicBezTo>
                    <a:pt x="14003" y="11259"/>
                    <a:pt x="14484" y="10132"/>
                    <a:pt x="14172" y="9102"/>
                  </a:cubicBezTo>
                  <a:cubicBezTo>
                    <a:pt x="13860" y="8058"/>
                    <a:pt x="12832" y="7460"/>
                    <a:pt x="11857" y="7738"/>
                  </a:cubicBezTo>
                  <a:cubicBezTo>
                    <a:pt x="6629" y="9144"/>
                    <a:pt x="6629" y="9144"/>
                    <a:pt x="6629" y="9144"/>
                  </a:cubicBezTo>
                  <a:cubicBezTo>
                    <a:pt x="5732" y="7655"/>
                    <a:pt x="5368" y="5971"/>
                    <a:pt x="5641" y="4481"/>
                  </a:cubicBezTo>
                  <a:close/>
                  <a:moveTo>
                    <a:pt x="19763" y="9617"/>
                  </a:moveTo>
                  <a:cubicBezTo>
                    <a:pt x="15485" y="15323"/>
                    <a:pt x="15485" y="15323"/>
                    <a:pt x="15485" y="15323"/>
                  </a:cubicBezTo>
                  <a:cubicBezTo>
                    <a:pt x="15342" y="15504"/>
                    <a:pt x="15147" y="15629"/>
                    <a:pt x="14939" y="15657"/>
                  </a:cubicBezTo>
                  <a:cubicBezTo>
                    <a:pt x="6980" y="16729"/>
                    <a:pt x="6980" y="16729"/>
                    <a:pt x="6980" y="16729"/>
                  </a:cubicBezTo>
                  <a:cubicBezTo>
                    <a:pt x="6785" y="16757"/>
                    <a:pt x="6616" y="16868"/>
                    <a:pt x="6499" y="17035"/>
                  </a:cubicBezTo>
                  <a:cubicBezTo>
                    <a:pt x="4640" y="19652"/>
                    <a:pt x="4640" y="19652"/>
                    <a:pt x="4640" y="19652"/>
                  </a:cubicBezTo>
                  <a:cubicBezTo>
                    <a:pt x="1701" y="16506"/>
                    <a:pt x="1701" y="16506"/>
                    <a:pt x="1701" y="16506"/>
                  </a:cubicBezTo>
                  <a:cubicBezTo>
                    <a:pt x="6109" y="11023"/>
                    <a:pt x="6109" y="11023"/>
                    <a:pt x="6109" y="11023"/>
                  </a:cubicBezTo>
                  <a:cubicBezTo>
                    <a:pt x="6239" y="10884"/>
                    <a:pt x="6395" y="10786"/>
                    <a:pt x="6577" y="10744"/>
                  </a:cubicBezTo>
                  <a:cubicBezTo>
                    <a:pt x="12221" y="9227"/>
                    <a:pt x="12221" y="9227"/>
                    <a:pt x="12221" y="9227"/>
                  </a:cubicBezTo>
                  <a:cubicBezTo>
                    <a:pt x="12468" y="9158"/>
                    <a:pt x="12728" y="9311"/>
                    <a:pt x="12806" y="9575"/>
                  </a:cubicBezTo>
                  <a:cubicBezTo>
                    <a:pt x="12884" y="9840"/>
                    <a:pt x="12767" y="10132"/>
                    <a:pt x="12520" y="10243"/>
                  </a:cubicBezTo>
                  <a:cubicBezTo>
                    <a:pt x="9295" y="11649"/>
                    <a:pt x="9295" y="11649"/>
                    <a:pt x="9295" y="11649"/>
                  </a:cubicBezTo>
                  <a:cubicBezTo>
                    <a:pt x="9074" y="11746"/>
                    <a:pt x="8918" y="11941"/>
                    <a:pt x="8866" y="12192"/>
                  </a:cubicBezTo>
                  <a:cubicBezTo>
                    <a:pt x="8814" y="12428"/>
                    <a:pt x="8866" y="12693"/>
                    <a:pt x="9022" y="12874"/>
                  </a:cubicBezTo>
                  <a:cubicBezTo>
                    <a:pt x="10348" y="14446"/>
                    <a:pt x="10348" y="14446"/>
                    <a:pt x="10348" y="14446"/>
                  </a:cubicBezTo>
                  <a:cubicBezTo>
                    <a:pt x="10517" y="14655"/>
                    <a:pt x="10791" y="14739"/>
                    <a:pt x="11051" y="14669"/>
                  </a:cubicBezTo>
                  <a:cubicBezTo>
                    <a:pt x="15069" y="13653"/>
                    <a:pt x="15069" y="13653"/>
                    <a:pt x="15069" y="13653"/>
                  </a:cubicBezTo>
                  <a:cubicBezTo>
                    <a:pt x="15225" y="13611"/>
                    <a:pt x="15355" y="13514"/>
                    <a:pt x="15459" y="13389"/>
                  </a:cubicBezTo>
                  <a:cubicBezTo>
                    <a:pt x="15459" y="13389"/>
                    <a:pt x="17254" y="11092"/>
                    <a:pt x="18502" y="9464"/>
                  </a:cubicBezTo>
                  <a:cubicBezTo>
                    <a:pt x="18502" y="9464"/>
                    <a:pt x="18502" y="9464"/>
                    <a:pt x="18502" y="9464"/>
                  </a:cubicBezTo>
                  <a:cubicBezTo>
                    <a:pt x="18502" y="9464"/>
                    <a:pt x="18502" y="9464"/>
                    <a:pt x="18502" y="9464"/>
                  </a:cubicBezTo>
                  <a:cubicBezTo>
                    <a:pt x="18645" y="9269"/>
                    <a:pt x="18788" y="9088"/>
                    <a:pt x="18918" y="8921"/>
                  </a:cubicBezTo>
                  <a:cubicBezTo>
                    <a:pt x="19087" y="8698"/>
                    <a:pt x="19412" y="8657"/>
                    <a:pt x="19633" y="8838"/>
                  </a:cubicBezTo>
                  <a:cubicBezTo>
                    <a:pt x="19646" y="8852"/>
                    <a:pt x="19659" y="8865"/>
                    <a:pt x="19672" y="8879"/>
                  </a:cubicBezTo>
                  <a:cubicBezTo>
                    <a:pt x="19893" y="9074"/>
                    <a:pt x="19932" y="9394"/>
                    <a:pt x="19763" y="9617"/>
                  </a:cubicBezTo>
                  <a:close/>
                </a:path>
              </a:pathLst>
            </a:custGeom>
            <a:solidFill>
              <a:schemeClr val="bg1"/>
            </a:solidFill>
            <a:ln w="12700">
              <a:miter lim="400000"/>
            </a:ln>
          </p:spPr>
          <p:txBody>
            <a:bodyPr lIns="34289" rIns="34289"/>
            <a:lstStyle/>
            <a:p>
              <a:pPr defTabSz="685800">
                <a:buClrTx/>
                <a:defRPr/>
              </a:pPr>
              <a:endParaRPr sz="1350" kern="1200" dirty="0">
                <a:solidFill>
                  <a:prstClr val="black"/>
                </a:solidFill>
                <a:latin typeface="Calibri" panose="020F0502020204030204"/>
                <a:ea typeface="+mn-ea"/>
                <a:cs typeface="+mn-cs"/>
              </a:endParaRPr>
            </a:p>
          </p:txBody>
        </p:sp>
      </p:grpSp>
      <p:sp>
        <p:nvSpPr>
          <p:cNvPr id="2" name="TextBox 1">
            <a:extLst>
              <a:ext uri="{FF2B5EF4-FFF2-40B4-BE49-F238E27FC236}">
                <a16:creationId xmlns:a16="http://schemas.microsoft.com/office/drawing/2014/main" id="{9F209A3E-C17C-4A14-AC06-198D8E08AFE4}"/>
              </a:ext>
            </a:extLst>
          </p:cNvPr>
          <p:cNvSpPr txBox="1"/>
          <p:nvPr/>
        </p:nvSpPr>
        <p:spPr>
          <a:xfrm>
            <a:off x="3277684" y="404094"/>
            <a:ext cx="2236508" cy="5001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4289" tIns="34289" rIns="34289" bIns="34289" numCol="1" spcCol="38100" rtlCol="0" anchor="t">
            <a:spAutoFit/>
          </a:bodyPr>
          <a:lstStyle/>
          <a:p>
            <a:pPr defTabSz="685800" hangingPunct="0">
              <a:buClrTx/>
              <a:defRPr/>
            </a:pPr>
            <a:r>
              <a:rPr lang="en-US" sz="2800" b="1" kern="1200" dirty="0">
                <a:solidFill>
                  <a:schemeClr val="bg1"/>
                </a:solidFill>
                <a:latin typeface="Montserrat" panose="020B0604020202020204" charset="0"/>
                <a:sym typeface="Calibri"/>
              </a:rPr>
              <a:t>Conclusion</a:t>
            </a:r>
            <a:r>
              <a:rPr lang="en-US" sz="1800" b="1" kern="1200" dirty="0">
                <a:solidFill>
                  <a:schemeClr val="bg1"/>
                </a:solidFill>
                <a:latin typeface="Montserrat" panose="020B0604020202020204" charset="0"/>
                <a:sym typeface="Calibri"/>
              </a:rPr>
              <a:t> </a:t>
            </a:r>
          </a:p>
        </p:txBody>
      </p:sp>
      <p:sp>
        <p:nvSpPr>
          <p:cNvPr id="4" name="TextBox 3">
            <a:extLst>
              <a:ext uri="{FF2B5EF4-FFF2-40B4-BE49-F238E27FC236}">
                <a16:creationId xmlns:a16="http://schemas.microsoft.com/office/drawing/2014/main" id="{F19CFEA8-5B79-4C3A-BD4B-C50DD03B1862}"/>
              </a:ext>
            </a:extLst>
          </p:cNvPr>
          <p:cNvSpPr txBox="1"/>
          <p:nvPr/>
        </p:nvSpPr>
        <p:spPr>
          <a:xfrm>
            <a:off x="3539724" y="907634"/>
            <a:ext cx="5036918" cy="35163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marL="214313" indent="-214313" defTabSz="685800" hangingPunct="0">
              <a:lnSpc>
                <a:spcPct val="200000"/>
              </a:lnSpc>
              <a:buClrTx/>
              <a:buFont typeface="Wingdings" panose="05000000000000000000" pitchFamily="2" charset="2"/>
              <a:buChar char="ü"/>
              <a:defRPr/>
            </a:pPr>
            <a:r>
              <a:rPr lang="en-US" sz="1600" kern="1200" dirty="0">
                <a:solidFill>
                  <a:schemeClr val="bg1"/>
                </a:solidFill>
                <a:latin typeface="Montserrat" panose="020B0604020202020204" charset="0"/>
                <a:ea typeface="+mn-ea"/>
                <a:cs typeface="+mn-cs"/>
                <a:sym typeface="Calibri"/>
              </a:rPr>
              <a:t>Covax-19 was </a:t>
            </a:r>
            <a:r>
              <a:rPr lang="en-US" sz="1600" b="1" kern="1200" dirty="0">
                <a:solidFill>
                  <a:schemeClr val="bg1"/>
                </a:solidFill>
                <a:latin typeface="Montserrat" panose="020B0604020202020204" charset="0"/>
                <a:ea typeface="+mn-ea"/>
                <a:cs typeface="+mn-cs"/>
                <a:sym typeface="Calibri"/>
              </a:rPr>
              <a:t>safe</a:t>
            </a:r>
            <a:r>
              <a:rPr lang="en-US" sz="1600" kern="1200" dirty="0">
                <a:solidFill>
                  <a:schemeClr val="bg1"/>
                </a:solidFill>
                <a:latin typeface="Montserrat" panose="020B0604020202020204" charset="0"/>
                <a:ea typeface="+mn-ea"/>
                <a:cs typeface="+mn-cs"/>
                <a:sym typeface="Calibri"/>
              </a:rPr>
              <a:t> and </a:t>
            </a:r>
            <a:r>
              <a:rPr lang="en-US" sz="1600" b="1" kern="1200" dirty="0">
                <a:solidFill>
                  <a:schemeClr val="bg1"/>
                </a:solidFill>
                <a:latin typeface="Montserrat" panose="020B0604020202020204" charset="0"/>
                <a:ea typeface="+mn-ea"/>
                <a:cs typeface="+mn-cs"/>
                <a:sym typeface="Calibri"/>
              </a:rPr>
              <a:t>tolerable</a:t>
            </a:r>
          </a:p>
          <a:p>
            <a:pPr marL="214313" indent="-214313" defTabSz="685800" hangingPunct="0">
              <a:lnSpc>
                <a:spcPct val="200000"/>
              </a:lnSpc>
              <a:buClrTx/>
              <a:buFont typeface="Wingdings" panose="05000000000000000000" pitchFamily="2" charset="2"/>
              <a:buChar char="ü"/>
              <a:defRPr/>
            </a:pPr>
            <a:r>
              <a:rPr lang="en-US" sz="1600" kern="1200" dirty="0">
                <a:solidFill>
                  <a:schemeClr val="bg1"/>
                </a:solidFill>
                <a:latin typeface="Montserrat" panose="020B0604020202020204" charset="0"/>
                <a:ea typeface="+mn-ea"/>
                <a:cs typeface="+mn-cs"/>
              </a:rPr>
              <a:t>Covax-19 was </a:t>
            </a:r>
            <a:r>
              <a:rPr lang="en-US" sz="1600" b="1" kern="1200" dirty="0">
                <a:solidFill>
                  <a:schemeClr val="bg1"/>
                </a:solidFill>
                <a:latin typeface="Montserrat" panose="020B0604020202020204" charset="0"/>
                <a:ea typeface="+mn-ea"/>
                <a:cs typeface="+mn-cs"/>
              </a:rPr>
              <a:t>immunogenic</a:t>
            </a:r>
          </a:p>
          <a:p>
            <a:pPr marL="214313" indent="-214313" defTabSz="685800" hangingPunct="0">
              <a:lnSpc>
                <a:spcPct val="200000"/>
              </a:lnSpc>
              <a:buClrTx/>
              <a:buFont typeface="Wingdings" panose="05000000000000000000" pitchFamily="2" charset="2"/>
              <a:buChar char="ü"/>
              <a:defRPr/>
            </a:pPr>
            <a:r>
              <a:rPr lang="en-US" sz="1600" kern="1200" dirty="0">
                <a:solidFill>
                  <a:schemeClr val="bg1"/>
                </a:solidFill>
                <a:latin typeface="Montserrat" panose="020B0604020202020204" charset="0"/>
                <a:ea typeface="+mn-ea"/>
                <a:cs typeface="+mn-cs"/>
                <a:sym typeface="Calibri"/>
              </a:rPr>
              <a:t>There were not any abnormalities in lab data in the Covax-19 group</a:t>
            </a:r>
          </a:p>
          <a:p>
            <a:pPr marL="214313" indent="-214313" defTabSz="685800">
              <a:lnSpc>
                <a:spcPct val="150000"/>
              </a:lnSpc>
              <a:buClrTx/>
              <a:buFont typeface="Wingdings" panose="05000000000000000000" pitchFamily="2" charset="2"/>
              <a:buChar char="ü"/>
              <a:defRPr/>
            </a:pPr>
            <a:r>
              <a:rPr lang="en-US" sz="1600" kern="1200" dirty="0">
                <a:solidFill>
                  <a:schemeClr val="bg1"/>
                </a:solidFill>
                <a:latin typeface="Montserrat" panose="020B0604020202020204" charset="0"/>
                <a:ea typeface="+mn-ea"/>
                <a:cs typeface="+mn-cs"/>
              </a:rPr>
              <a:t>Based on pre-clinical and phase 1 studies, Covax-19 could be a potential COVID-19 vaccine after evaluating its safety, immunogenicity and efficacy in phase 2 and 3 clinical trials</a:t>
            </a:r>
            <a:endParaRPr lang="en-US" sz="1600" kern="1200" dirty="0">
              <a:solidFill>
                <a:schemeClr val="bg1"/>
              </a:solidFill>
              <a:latin typeface="Montserrat" panose="020B0604020202020204" charset="0"/>
              <a:ea typeface="+mn-ea"/>
              <a:cs typeface="+mn-cs"/>
              <a:sym typeface="Calibri"/>
            </a:endParaRPr>
          </a:p>
        </p:txBody>
      </p:sp>
      <p:sp>
        <p:nvSpPr>
          <p:cNvPr id="15" name="TextBox 14">
            <a:extLst>
              <a:ext uri="{FF2B5EF4-FFF2-40B4-BE49-F238E27FC236}">
                <a16:creationId xmlns:a16="http://schemas.microsoft.com/office/drawing/2014/main" id="{229480DD-2199-401B-BC6D-7424FE031F65}"/>
              </a:ext>
            </a:extLst>
          </p:cNvPr>
          <p:cNvSpPr txBox="1"/>
          <p:nvPr/>
        </p:nvSpPr>
        <p:spPr>
          <a:xfrm>
            <a:off x="8707731" y="4776428"/>
            <a:ext cx="362600" cy="307777"/>
          </a:xfrm>
          <a:prstGeom prst="rect">
            <a:avLst/>
          </a:prstGeom>
          <a:noFill/>
        </p:spPr>
        <p:txBody>
          <a:bodyPr wrap="none" rtlCol="0">
            <a:spAutoFit/>
          </a:bodyPr>
          <a:lstStyle/>
          <a:p>
            <a:r>
              <a:rPr lang="en-US" b="1" dirty="0">
                <a:solidFill>
                  <a:schemeClr val="bg1"/>
                </a:solidFill>
                <a:latin typeface="Montserrat" panose="020B0604020202020204" charset="0"/>
              </a:rPr>
              <a:t>15</a:t>
            </a:r>
          </a:p>
        </p:txBody>
      </p:sp>
    </p:spTree>
    <p:extLst>
      <p:ext uri="{BB962C8B-B14F-4D97-AF65-F5344CB8AC3E}">
        <p14:creationId xmlns:p14="http://schemas.microsoft.com/office/powerpoint/2010/main" val="41931142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1.66667E-6 3.33333E-6 L -0.00247 0.52152 " pathEditMode="relative" rAng="0" ptsTypes="AA">
                                      <p:cBhvr>
                                        <p:cTn id="6" dur="3750" fill="hold"/>
                                        <p:tgtEl>
                                          <p:spTgt spid="3"/>
                                        </p:tgtEl>
                                        <p:attrNameLst>
                                          <p:attrName>ppt_x</p:attrName>
                                          <p:attrName>ppt_y</p:attrName>
                                        </p:attrNameLst>
                                      </p:cBhvr>
                                      <p:rCtr x="-130" y="2606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243"/>
            <a:ext cx="9144000" cy="5143500"/>
          </a:xfrm>
          <a:prstGeom prst="rect">
            <a:avLst/>
          </a:prstGeom>
          <a:gradFill flip="none" rotWithShape="1">
            <a:gsLst>
              <a:gs pos="100000">
                <a:srgbClr val="00436D"/>
              </a:gs>
              <a:gs pos="100000">
                <a:srgbClr val="0875B9">
                  <a:alpha val="74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grpSp>
        <p:nvGrpSpPr>
          <p:cNvPr id="21" name="Group 20">
            <a:extLst>
              <a:ext uri="{FF2B5EF4-FFF2-40B4-BE49-F238E27FC236}">
                <a16:creationId xmlns:a16="http://schemas.microsoft.com/office/drawing/2014/main" id="{8746B24C-6F99-4086-BC7C-A3AC2B7985A2}"/>
              </a:ext>
            </a:extLst>
          </p:cNvPr>
          <p:cNvGrpSpPr/>
          <p:nvPr/>
        </p:nvGrpSpPr>
        <p:grpSpPr>
          <a:xfrm>
            <a:off x="1153" y="2576731"/>
            <a:ext cx="1859545" cy="2966471"/>
            <a:chOff x="1153" y="1542235"/>
            <a:chExt cx="2574677" cy="4107298"/>
          </a:xfrm>
        </p:grpSpPr>
        <p:pic>
          <p:nvPicPr>
            <p:cNvPr id="5" name="Image" descr="Image"/>
            <p:cNvPicPr>
              <a:picLocks noChangeAspect="1"/>
            </p:cNvPicPr>
            <p:nvPr/>
          </p:nvPicPr>
          <p:blipFill>
            <a:blip r:embed="rId2">
              <a:extLst/>
            </a:blip>
            <a:stretch>
              <a:fillRect/>
            </a:stretch>
          </p:blipFill>
          <p:spPr>
            <a:xfrm>
              <a:off x="1944947" y="3958874"/>
              <a:ext cx="630883" cy="1177609"/>
            </a:xfrm>
            <a:prstGeom prst="rect">
              <a:avLst/>
            </a:prstGeom>
            <a:ln w="12700">
              <a:miter lim="400000"/>
            </a:ln>
          </p:spPr>
        </p:pic>
        <p:pic>
          <p:nvPicPr>
            <p:cNvPr id="6" name="Image" descr="Image"/>
            <p:cNvPicPr>
              <a:picLocks noChangeAspect="1"/>
            </p:cNvPicPr>
            <p:nvPr/>
          </p:nvPicPr>
          <p:blipFill>
            <a:blip r:embed="rId3">
              <a:extLst/>
            </a:blip>
            <a:stretch>
              <a:fillRect/>
            </a:stretch>
          </p:blipFill>
          <p:spPr>
            <a:xfrm>
              <a:off x="632058" y="3954543"/>
              <a:ext cx="635547" cy="1177564"/>
            </a:xfrm>
            <a:prstGeom prst="rect">
              <a:avLst/>
            </a:prstGeom>
            <a:ln w="12700">
              <a:miter lim="400000"/>
            </a:ln>
          </p:spPr>
        </p:pic>
        <p:pic>
          <p:nvPicPr>
            <p:cNvPr id="7" name="Image" descr="Image"/>
            <p:cNvPicPr>
              <a:picLocks noChangeAspect="1"/>
            </p:cNvPicPr>
            <p:nvPr/>
          </p:nvPicPr>
          <p:blipFill>
            <a:blip r:embed="rId4">
              <a:extLst/>
            </a:blip>
            <a:stretch>
              <a:fillRect/>
            </a:stretch>
          </p:blipFill>
          <p:spPr>
            <a:xfrm>
              <a:off x="756212" y="3533649"/>
              <a:ext cx="387239" cy="722841"/>
            </a:xfrm>
            <a:prstGeom prst="rect">
              <a:avLst/>
            </a:prstGeom>
            <a:ln w="12700">
              <a:miter lim="400000"/>
            </a:ln>
          </p:spPr>
        </p:pic>
        <p:pic>
          <p:nvPicPr>
            <p:cNvPr id="8" name="Image" descr="Image"/>
            <p:cNvPicPr>
              <a:picLocks noChangeAspect="1"/>
            </p:cNvPicPr>
            <p:nvPr/>
          </p:nvPicPr>
          <p:blipFill>
            <a:blip r:embed="rId5">
              <a:extLst/>
            </a:blip>
            <a:stretch>
              <a:fillRect/>
            </a:stretch>
          </p:blipFill>
          <p:spPr>
            <a:xfrm>
              <a:off x="1153" y="3932206"/>
              <a:ext cx="635546" cy="1177564"/>
            </a:xfrm>
            <a:prstGeom prst="rect">
              <a:avLst/>
            </a:prstGeom>
            <a:ln w="12700">
              <a:miter lim="400000"/>
            </a:ln>
          </p:spPr>
        </p:pic>
        <p:pic>
          <p:nvPicPr>
            <p:cNvPr id="9" name="Image" descr="Image"/>
            <p:cNvPicPr>
              <a:picLocks noChangeAspect="1"/>
            </p:cNvPicPr>
            <p:nvPr/>
          </p:nvPicPr>
          <p:blipFill>
            <a:blip r:embed="rId6">
              <a:extLst/>
            </a:blip>
            <a:stretch>
              <a:fillRect/>
            </a:stretch>
          </p:blipFill>
          <p:spPr>
            <a:xfrm>
              <a:off x="1153" y="2736358"/>
              <a:ext cx="635546" cy="1186332"/>
            </a:xfrm>
            <a:prstGeom prst="rect">
              <a:avLst/>
            </a:prstGeom>
            <a:ln w="12700">
              <a:miter lim="400000"/>
            </a:ln>
          </p:spPr>
        </p:pic>
        <p:pic>
          <p:nvPicPr>
            <p:cNvPr id="10" name="Image" descr="Image"/>
            <p:cNvPicPr>
              <a:picLocks noChangeAspect="1"/>
            </p:cNvPicPr>
            <p:nvPr/>
          </p:nvPicPr>
          <p:blipFill>
            <a:blip r:embed="rId7">
              <a:extLst/>
            </a:blip>
            <a:stretch>
              <a:fillRect/>
            </a:stretch>
          </p:blipFill>
          <p:spPr>
            <a:xfrm>
              <a:off x="119239" y="3734862"/>
              <a:ext cx="387239" cy="722842"/>
            </a:xfrm>
            <a:prstGeom prst="rect">
              <a:avLst/>
            </a:prstGeom>
            <a:ln w="12700">
              <a:miter lim="400000"/>
            </a:ln>
          </p:spPr>
        </p:pic>
        <p:pic>
          <p:nvPicPr>
            <p:cNvPr id="11" name="Image" descr="Image"/>
            <p:cNvPicPr>
              <a:picLocks noChangeAspect="1"/>
            </p:cNvPicPr>
            <p:nvPr/>
          </p:nvPicPr>
          <p:blipFill>
            <a:blip r:embed="rId4">
              <a:extLst/>
            </a:blip>
            <a:stretch>
              <a:fillRect/>
            </a:stretch>
          </p:blipFill>
          <p:spPr>
            <a:xfrm rot="10800000">
              <a:off x="1562657" y="3221093"/>
              <a:ext cx="387239" cy="722841"/>
            </a:xfrm>
            <a:prstGeom prst="rect">
              <a:avLst/>
            </a:prstGeom>
            <a:ln w="12700">
              <a:miter lim="400000"/>
            </a:ln>
          </p:spPr>
        </p:pic>
        <p:pic>
          <p:nvPicPr>
            <p:cNvPr id="12" name="Image" descr="Image"/>
            <p:cNvPicPr>
              <a:picLocks noChangeAspect="1"/>
            </p:cNvPicPr>
            <p:nvPr/>
          </p:nvPicPr>
          <p:blipFill>
            <a:blip r:embed="rId6">
              <a:extLst/>
            </a:blip>
            <a:stretch>
              <a:fillRect/>
            </a:stretch>
          </p:blipFill>
          <p:spPr>
            <a:xfrm flipH="1">
              <a:off x="1153" y="1542235"/>
              <a:ext cx="635546" cy="1186332"/>
            </a:xfrm>
            <a:prstGeom prst="rect">
              <a:avLst/>
            </a:prstGeom>
            <a:ln w="12700">
              <a:miter lim="400000"/>
            </a:ln>
          </p:spPr>
        </p:pic>
        <p:pic>
          <p:nvPicPr>
            <p:cNvPr id="13" name="Image" descr="Image"/>
            <p:cNvPicPr>
              <a:picLocks noChangeAspect="1"/>
            </p:cNvPicPr>
            <p:nvPr/>
          </p:nvPicPr>
          <p:blipFill>
            <a:blip r:embed="rId5">
              <a:extLst/>
            </a:blip>
            <a:stretch>
              <a:fillRect/>
            </a:stretch>
          </p:blipFill>
          <p:spPr>
            <a:xfrm rot="10800000" flipH="1">
              <a:off x="1288503" y="3956269"/>
              <a:ext cx="635546" cy="1177564"/>
            </a:xfrm>
            <a:prstGeom prst="rect">
              <a:avLst/>
            </a:prstGeom>
            <a:ln w="12700">
              <a:miter lim="400000"/>
            </a:ln>
          </p:spPr>
        </p:pic>
        <p:pic>
          <p:nvPicPr>
            <p:cNvPr id="14" name="Image" descr="Image"/>
            <p:cNvPicPr>
              <a:picLocks noChangeAspect="1"/>
            </p:cNvPicPr>
            <p:nvPr/>
          </p:nvPicPr>
          <p:blipFill>
            <a:blip r:embed="rId5">
              <a:extLst/>
            </a:blip>
            <a:stretch>
              <a:fillRect/>
            </a:stretch>
          </p:blipFill>
          <p:spPr>
            <a:xfrm flipH="1">
              <a:off x="632058" y="2740742"/>
              <a:ext cx="635547" cy="1177564"/>
            </a:xfrm>
            <a:prstGeom prst="rect">
              <a:avLst/>
            </a:prstGeom>
            <a:ln w="12700">
              <a:miter lim="400000"/>
            </a:ln>
          </p:spPr>
        </p:pic>
        <p:pic>
          <p:nvPicPr>
            <p:cNvPr id="15" name="Image" descr="Image"/>
            <p:cNvPicPr>
              <a:picLocks noChangeAspect="1"/>
            </p:cNvPicPr>
            <p:nvPr/>
          </p:nvPicPr>
          <p:blipFill>
            <a:blip r:embed="rId4">
              <a:extLst/>
            </a:blip>
            <a:stretch>
              <a:fillRect/>
            </a:stretch>
          </p:blipFill>
          <p:spPr>
            <a:xfrm rot="10800000">
              <a:off x="1553132" y="4926691"/>
              <a:ext cx="387239" cy="722842"/>
            </a:xfrm>
            <a:prstGeom prst="rect">
              <a:avLst/>
            </a:prstGeom>
            <a:ln w="12700">
              <a:miter lim="400000"/>
            </a:ln>
          </p:spPr>
        </p:pic>
      </p:grpSp>
      <p:pic>
        <p:nvPicPr>
          <p:cNvPr id="16" name="Image" descr="Image"/>
          <p:cNvPicPr>
            <a:picLocks noChangeAspect="1"/>
          </p:cNvPicPr>
          <p:nvPr/>
        </p:nvPicPr>
        <p:blipFill>
          <a:blip r:embed="rId5">
            <a:extLst/>
          </a:blip>
          <a:stretch>
            <a:fillRect/>
          </a:stretch>
        </p:blipFill>
        <p:spPr>
          <a:xfrm flipH="1">
            <a:off x="8508454" y="0"/>
            <a:ext cx="635546" cy="1177564"/>
          </a:xfrm>
          <a:prstGeom prst="rect">
            <a:avLst/>
          </a:prstGeom>
          <a:ln w="12700">
            <a:miter lim="400000"/>
          </a:ln>
        </p:spPr>
      </p:pic>
      <p:pic>
        <p:nvPicPr>
          <p:cNvPr id="17" name="Image" descr="Image"/>
          <p:cNvPicPr>
            <a:picLocks noChangeAspect="1"/>
          </p:cNvPicPr>
          <p:nvPr/>
        </p:nvPicPr>
        <p:blipFill>
          <a:blip r:embed="rId5">
            <a:alphaModFix amt="50754"/>
            <a:extLst/>
          </a:blip>
          <a:stretch>
            <a:fillRect/>
          </a:stretch>
        </p:blipFill>
        <p:spPr>
          <a:xfrm flipH="1">
            <a:off x="8106066" y="2243"/>
            <a:ext cx="401410" cy="743746"/>
          </a:xfrm>
          <a:prstGeom prst="rect">
            <a:avLst/>
          </a:prstGeom>
          <a:ln w="12700">
            <a:miter lim="400000"/>
          </a:ln>
        </p:spPr>
      </p:pic>
      <p:pic>
        <p:nvPicPr>
          <p:cNvPr id="18" name="Image" descr="Image"/>
          <p:cNvPicPr>
            <a:picLocks noChangeAspect="1"/>
          </p:cNvPicPr>
          <p:nvPr/>
        </p:nvPicPr>
        <p:blipFill>
          <a:blip r:embed="rId4">
            <a:extLst/>
          </a:blip>
          <a:stretch>
            <a:fillRect/>
          </a:stretch>
        </p:blipFill>
        <p:spPr>
          <a:xfrm flipH="1">
            <a:off x="8517306" y="380357"/>
            <a:ext cx="195689" cy="365283"/>
          </a:xfrm>
          <a:prstGeom prst="rect">
            <a:avLst/>
          </a:prstGeom>
          <a:ln w="12700">
            <a:miter lim="400000"/>
          </a:ln>
        </p:spPr>
      </p:pic>
      <p:pic>
        <p:nvPicPr>
          <p:cNvPr id="19" name="Image" descr="Image"/>
          <p:cNvPicPr>
            <a:picLocks noChangeAspect="1"/>
          </p:cNvPicPr>
          <p:nvPr/>
        </p:nvPicPr>
        <p:blipFill>
          <a:blip r:embed="rId5">
            <a:alphaModFix amt="50754"/>
            <a:extLst/>
          </a:blip>
          <a:stretch>
            <a:fillRect/>
          </a:stretch>
        </p:blipFill>
        <p:spPr>
          <a:xfrm flipH="1">
            <a:off x="8519314" y="759865"/>
            <a:ext cx="387239" cy="717489"/>
          </a:xfrm>
          <a:prstGeom prst="rect">
            <a:avLst/>
          </a:prstGeom>
          <a:ln w="12700">
            <a:miter lim="400000"/>
          </a:ln>
        </p:spPr>
      </p:pic>
      <p:pic>
        <p:nvPicPr>
          <p:cNvPr id="20" name="Image" descr="Image"/>
          <p:cNvPicPr>
            <a:picLocks noChangeAspect="1"/>
          </p:cNvPicPr>
          <p:nvPr/>
        </p:nvPicPr>
        <p:blipFill>
          <a:blip r:embed="rId5">
            <a:alphaModFix amt="70137"/>
            <a:extLst/>
          </a:blip>
          <a:stretch>
            <a:fillRect/>
          </a:stretch>
        </p:blipFill>
        <p:spPr>
          <a:xfrm>
            <a:off x="8250901" y="759865"/>
            <a:ext cx="247190" cy="458003"/>
          </a:xfrm>
          <a:prstGeom prst="rect">
            <a:avLst/>
          </a:prstGeom>
          <a:ln w="12700">
            <a:miter lim="400000"/>
          </a:ln>
        </p:spPr>
      </p:pic>
      <p:sp>
        <p:nvSpPr>
          <p:cNvPr id="24" name="Title 1">
            <a:extLst>
              <a:ext uri="{FF2B5EF4-FFF2-40B4-BE49-F238E27FC236}">
                <a16:creationId xmlns:a16="http://schemas.microsoft.com/office/drawing/2014/main" id="{F4B36AA5-BC77-411D-9949-134C8FEEE942}"/>
              </a:ext>
            </a:extLst>
          </p:cNvPr>
          <p:cNvSpPr txBox="1">
            <a:spLocks/>
          </p:cNvSpPr>
          <p:nvPr/>
        </p:nvSpPr>
        <p:spPr>
          <a:xfrm>
            <a:off x="457200" y="145327"/>
            <a:ext cx="8229600" cy="1131095"/>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436D"/>
                </a:solidFill>
                <a:latin typeface="Montserrat" panose="020B0604020202020204" charset="0"/>
              </a:rPr>
              <a:t>A brief report of Phase 2</a:t>
            </a:r>
          </a:p>
        </p:txBody>
      </p:sp>
      <p:sp>
        <p:nvSpPr>
          <p:cNvPr id="25" name="Rectangle 24">
            <a:extLst>
              <a:ext uri="{FF2B5EF4-FFF2-40B4-BE49-F238E27FC236}">
                <a16:creationId xmlns:a16="http://schemas.microsoft.com/office/drawing/2014/main" id="{BF1EF9A9-C371-4B3B-ABB1-5853E1658912}"/>
              </a:ext>
            </a:extLst>
          </p:cNvPr>
          <p:cNvSpPr/>
          <p:nvPr/>
        </p:nvSpPr>
        <p:spPr>
          <a:xfrm flipH="1">
            <a:off x="940240" y="1233590"/>
            <a:ext cx="7165826" cy="1323439"/>
          </a:xfrm>
          <a:prstGeom prst="rect">
            <a:avLst/>
          </a:prstGeom>
        </p:spPr>
        <p:txBody>
          <a:bodyPr wrap="square">
            <a:spAutoFit/>
          </a:bodyPr>
          <a:lstStyle/>
          <a:p>
            <a:pPr algn="just" defTabSz="685800">
              <a:buClrTx/>
              <a:defRPr/>
            </a:pPr>
            <a:r>
              <a:rPr lang="en-GB" sz="1600" kern="1200" dirty="0">
                <a:solidFill>
                  <a:srgbClr val="00436D"/>
                </a:solidFill>
                <a:latin typeface="Montserrat" panose="020B0604020202020204" charset="0"/>
                <a:ea typeface="+mn-ea"/>
                <a:cs typeface="+mn-cs"/>
              </a:rPr>
              <a:t>A phase II, Randomized, Two-armed, Double-blind, Placebo controlled trial to evaluate safety and </a:t>
            </a:r>
            <a:r>
              <a:rPr lang="en-GB" sz="1600" dirty="0">
                <a:solidFill>
                  <a:srgbClr val="00436D"/>
                </a:solidFill>
                <a:latin typeface="Montserrat" panose="020B0604020202020204" charset="0"/>
              </a:rPr>
              <a:t>immunogenicity</a:t>
            </a:r>
            <a:r>
              <a:rPr lang="en-GB" sz="1600" kern="1200" dirty="0">
                <a:solidFill>
                  <a:srgbClr val="00436D"/>
                </a:solidFill>
                <a:latin typeface="Montserrat" panose="020B0604020202020204" charset="0"/>
                <a:ea typeface="+mn-ea"/>
                <a:cs typeface="+mn-cs"/>
              </a:rPr>
              <a:t> of an adjuvanted recombinant SARS-CoV-2 spike (S) protein subunit vaccine (</a:t>
            </a:r>
            <a:r>
              <a:rPr lang="en-GB" sz="1600" kern="1200" dirty="0" err="1">
                <a:solidFill>
                  <a:srgbClr val="00436D"/>
                </a:solidFill>
                <a:latin typeface="Montserrat" panose="020B0604020202020204" charset="0"/>
                <a:ea typeface="+mn-ea"/>
                <a:cs typeface="+mn-cs"/>
              </a:rPr>
              <a:t>SpikoGen</a:t>
            </a:r>
            <a:r>
              <a:rPr lang="en-GB" sz="1600" kern="1200" baseline="30000" dirty="0">
                <a:solidFill>
                  <a:srgbClr val="00436D"/>
                </a:solidFill>
                <a:latin typeface="Montserrat" panose="020B0604020202020204" charset="0"/>
                <a:ea typeface="+mn-ea"/>
                <a:cs typeface="+mn-cs"/>
              </a:rPr>
              <a:t>®</a:t>
            </a:r>
            <a:r>
              <a:rPr lang="en-GB" sz="1600" kern="1200" dirty="0">
                <a:solidFill>
                  <a:srgbClr val="00436D"/>
                </a:solidFill>
                <a:latin typeface="Montserrat" panose="020B0604020202020204" charset="0"/>
                <a:ea typeface="+mn-ea"/>
                <a:cs typeface="+mn-cs"/>
              </a:rPr>
              <a:t>) produced by </a:t>
            </a:r>
            <a:r>
              <a:rPr lang="en-GB" sz="1600" kern="1200" dirty="0" err="1">
                <a:solidFill>
                  <a:srgbClr val="00436D"/>
                </a:solidFill>
                <a:latin typeface="Montserrat" panose="020B0604020202020204" charset="0"/>
                <a:ea typeface="+mn-ea"/>
                <a:cs typeface="+mn-cs"/>
              </a:rPr>
              <a:t>CinnaGen</a:t>
            </a:r>
            <a:r>
              <a:rPr lang="en-GB" sz="1600" kern="1200" dirty="0">
                <a:solidFill>
                  <a:srgbClr val="00436D"/>
                </a:solidFill>
                <a:latin typeface="Montserrat" panose="020B0604020202020204" charset="0"/>
                <a:ea typeface="+mn-ea"/>
                <a:cs typeface="+mn-cs"/>
              </a:rPr>
              <a:t> Co. (Two doses of 25µg with dosing interval of 21 days)</a:t>
            </a:r>
            <a:endParaRPr lang="en-US" sz="1600" kern="1200" dirty="0">
              <a:solidFill>
                <a:srgbClr val="00436D"/>
              </a:solidFill>
              <a:latin typeface="Montserrat" panose="020B0604020202020204" charset="0"/>
              <a:ea typeface="+mn-ea"/>
              <a:cs typeface="+mn-cs"/>
            </a:endParaRPr>
          </a:p>
        </p:txBody>
      </p:sp>
      <p:sp>
        <p:nvSpPr>
          <p:cNvPr id="26" name="Rectangle 25">
            <a:extLst>
              <a:ext uri="{FF2B5EF4-FFF2-40B4-BE49-F238E27FC236}">
                <a16:creationId xmlns:a16="http://schemas.microsoft.com/office/drawing/2014/main" id="{C2F5A592-FE1B-4F36-A306-DF9A2E383D13}"/>
              </a:ext>
            </a:extLst>
          </p:cNvPr>
          <p:cNvSpPr/>
          <p:nvPr/>
        </p:nvSpPr>
        <p:spPr>
          <a:xfrm>
            <a:off x="940240" y="2571547"/>
            <a:ext cx="3988947" cy="584775"/>
          </a:xfrm>
          <a:prstGeom prst="rect">
            <a:avLst/>
          </a:prstGeom>
        </p:spPr>
        <p:txBody>
          <a:bodyPr wrap="square">
            <a:spAutoFit/>
          </a:bodyPr>
          <a:lstStyle/>
          <a:p>
            <a:pPr defTabSz="685800" hangingPunct="0">
              <a:buClrTx/>
              <a:defRPr/>
            </a:pPr>
            <a:r>
              <a:rPr lang="en-US" sz="1600" kern="1200" dirty="0">
                <a:solidFill>
                  <a:srgbClr val="00436D"/>
                </a:solidFill>
                <a:latin typeface="Montserrat" panose="020B0604020202020204" charset="0"/>
                <a:ea typeface="+mn-ea"/>
                <a:cs typeface="Calibri"/>
              </a:rPr>
              <a:t>Target Sample Size: 400</a:t>
            </a:r>
          </a:p>
          <a:p>
            <a:pPr defTabSz="685800" hangingPunct="0">
              <a:buClrTx/>
              <a:defRPr/>
            </a:pPr>
            <a:endParaRPr lang="en-US" sz="1600" b="1" dirty="0">
              <a:solidFill>
                <a:srgbClr val="00436D"/>
              </a:solidFill>
              <a:latin typeface="Montserrat" panose="020B0604020202020204" charset="0"/>
              <a:ea typeface="+mn-ea"/>
              <a:cs typeface="Calibri"/>
              <a:sym typeface="Calibri"/>
            </a:endParaRPr>
          </a:p>
        </p:txBody>
      </p:sp>
      <p:sp>
        <p:nvSpPr>
          <p:cNvPr id="28" name="Rectangle 27">
            <a:extLst>
              <a:ext uri="{FF2B5EF4-FFF2-40B4-BE49-F238E27FC236}">
                <a16:creationId xmlns:a16="http://schemas.microsoft.com/office/drawing/2014/main" id="{9ADBD553-AA21-4BFE-BEC0-BB653DBE2811}"/>
              </a:ext>
            </a:extLst>
          </p:cNvPr>
          <p:cNvSpPr/>
          <p:nvPr/>
        </p:nvSpPr>
        <p:spPr>
          <a:xfrm>
            <a:off x="1621721" y="3018053"/>
            <a:ext cx="4572000" cy="830997"/>
          </a:xfrm>
          <a:prstGeom prst="rect">
            <a:avLst/>
          </a:prstGeom>
        </p:spPr>
        <p:txBody>
          <a:bodyPr>
            <a:spAutoFit/>
          </a:bodyPr>
          <a:lstStyle/>
          <a:p>
            <a:pPr lvl="0" hangingPunct="0">
              <a:defRPr/>
            </a:pPr>
            <a:r>
              <a:rPr lang="en-US" sz="1600" dirty="0">
                <a:solidFill>
                  <a:srgbClr val="00436D"/>
                </a:solidFill>
                <a:latin typeface="Montserrat" panose="020B0604020202020204" charset="0"/>
                <a:cs typeface="Calibri"/>
              </a:rPr>
              <a:t>Principal investigators:</a:t>
            </a:r>
          </a:p>
          <a:p>
            <a:pPr lvl="0" hangingPunct="0">
              <a:defRPr/>
            </a:pPr>
            <a:r>
              <a:rPr lang="en-US" sz="1600" dirty="0">
                <a:solidFill>
                  <a:srgbClr val="00436D"/>
                </a:solidFill>
                <a:latin typeface="Montserrat" panose="020B0604020202020204" charset="0"/>
                <a:cs typeface="Calibri"/>
              </a:rPr>
              <a:t>Dr. </a:t>
            </a:r>
            <a:r>
              <a:rPr lang="en-US" sz="1600" dirty="0" err="1">
                <a:solidFill>
                  <a:srgbClr val="00436D"/>
                </a:solidFill>
                <a:latin typeface="Montserrat" panose="020B0604020202020204" charset="0"/>
                <a:cs typeface="Calibri"/>
              </a:rPr>
              <a:t>Payam</a:t>
            </a:r>
            <a:r>
              <a:rPr lang="en-US" sz="1600" dirty="0">
                <a:solidFill>
                  <a:srgbClr val="00436D"/>
                </a:solidFill>
                <a:latin typeface="Montserrat" panose="020B0604020202020204" charset="0"/>
                <a:cs typeface="Calibri"/>
              </a:rPr>
              <a:t> </a:t>
            </a:r>
            <a:r>
              <a:rPr lang="en-US" sz="1600" dirty="0" err="1">
                <a:solidFill>
                  <a:srgbClr val="00436D"/>
                </a:solidFill>
                <a:latin typeface="Montserrat" panose="020B0604020202020204" charset="0"/>
                <a:cs typeface="Calibri"/>
              </a:rPr>
              <a:t>Tabarsi</a:t>
            </a:r>
            <a:endParaRPr lang="en-US" sz="1600" dirty="0">
              <a:solidFill>
                <a:srgbClr val="00436D"/>
              </a:solidFill>
              <a:latin typeface="Montserrat" panose="020B0604020202020204" charset="0"/>
              <a:cs typeface="Calibri"/>
            </a:endParaRPr>
          </a:p>
          <a:p>
            <a:pPr lvl="0" hangingPunct="0">
              <a:defRPr/>
            </a:pPr>
            <a:r>
              <a:rPr lang="en-US" sz="1600" dirty="0">
                <a:solidFill>
                  <a:srgbClr val="00436D"/>
                </a:solidFill>
                <a:latin typeface="Montserrat" panose="020B0604020202020204" charset="0"/>
                <a:cs typeface="Calibri"/>
              </a:rPr>
              <a:t>Dr. </a:t>
            </a:r>
            <a:r>
              <a:rPr lang="en-US" sz="1600" dirty="0" err="1">
                <a:solidFill>
                  <a:srgbClr val="00436D"/>
                </a:solidFill>
                <a:latin typeface="Montserrat" panose="020B0604020202020204" charset="0"/>
                <a:cs typeface="Calibri"/>
              </a:rPr>
              <a:t>Masoud</a:t>
            </a:r>
            <a:r>
              <a:rPr lang="en-US" sz="1600" dirty="0">
                <a:solidFill>
                  <a:srgbClr val="00436D"/>
                </a:solidFill>
                <a:latin typeface="Montserrat" panose="020B0604020202020204" charset="0"/>
                <a:cs typeface="Calibri"/>
              </a:rPr>
              <a:t> </a:t>
            </a:r>
            <a:r>
              <a:rPr lang="en-US" sz="1600" dirty="0" err="1">
                <a:solidFill>
                  <a:srgbClr val="00436D"/>
                </a:solidFill>
                <a:latin typeface="Montserrat" panose="020B0604020202020204" charset="0"/>
                <a:cs typeface="Calibri"/>
              </a:rPr>
              <a:t>Mardani</a:t>
            </a:r>
            <a:r>
              <a:rPr lang="en-US" sz="1600" dirty="0">
                <a:solidFill>
                  <a:srgbClr val="00436D"/>
                </a:solidFill>
                <a:latin typeface="Montserrat" panose="020B0604020202020204" charset="0"/>
                <a:cs typeface="Calibri"/>
              </a:rPr>
              <a:t> </a:t>
            </a:r>
            <a:r>
              <a:rPr lang="en-US" sz="1600" dirty="0" err="1">
                <a:solidFill>
                  <a:srgbClr val="00436D"/>
                </a:solidFill>
                <a:latin typeface="Montserrat" panose="020B0604020202020204" charset="0"/>
                <a:cs typeface="Calibri"/>
              </a:rPr>
              <a:t>Dashti</a:t>
            </a:r>
            <a:endParaRPr lang="en-US" sz="1600" dirty="0">
              <a:solidFill>
                <a:srgbClr val="00436D"/>
              </a:solidFill>
              <a:latin typeface="Montserrat" panose="020B0604020202020204" charset="0"/>
              <a:cs typeface="Calibri"/>
            </a:endParaRPr>
          </a:p>
        </p:txBody>
      </p:sp>
      <p:pic>
        <p:nvPicPr>
          <p:cNvPr id="29" name="SpikoGen Logo Final.ai" descr="SpikoGen Logo Final.ai">
            <a:extLst>
              <a:ext uri="{FF2B5EF4-FFF2-40B4-BE49-F238E27FC236}">
                <a16:creationId xmlns:a16="http://schemas.microsoft.com/office/drawing/2014/main" id="{10C11F93-9F2B-4AD1-9837-BA5745FBDC40}"/>
              </a:ext>
            </a:extLst>
          </p:cNvPr>
          <p:cNvPicPr>
            <a:picLocks noChangeAspect="1"/>
          </p:cNvPicPr>
          <p:nvPr/>
        </p:nvPicPr>
        <p:blipFill>
          <a:blip r:embed="rId8"/>
          <a:stretch>
            <a:fillRect/>
          </a:stretch>
        </p:blipFill>
        <p:spPr>
          <a:xfrm>
            <a:off x="1967173" y="4626906"/>
            <a:ext cx="1360399" cy="371267"/>
          </a:xfrm>
          <a:prstGeom prst="rect">
            <a:avLst/>
          </a:prstGeom>
          <a:ln w="12700">
            <a:miter lim="400000"/>
          </a:ln>
        </p:spPr>
      </p:pic>
      <p:sp>
        <p:nvSpPr>
          <p:cNvPr id="27" name="TextBox 26">
            <a:extLst>
              <a:ext uri="{FF2B5EF4-FFF2-40B4-BE49-F238E27FC236}">
                <a16:creationId xmlns:a16="http://schemas.microsoft.com/office/drawing/2014/main" id="{D621D372-6823-4C6A-92C8-6A2FC34A9784}"/>
              </a:ext>
            </a:extLst>
          </p:cNvPr>
          <p:cNvSpPr txBox="1"/>
          <p:nvPr/>
        </p:nvSpPr>
        <p:spPr>
          <a:xfrm>
            <a:off x="8707731" y="4776428"/>
            <a:ext cx="369012" cy="307777"/>
          </a:xfrm>
          <a:prstGeom prst="rect">
            <a:avLst/>
          </a:prstGeom>
          <a:noFill/>
        </p:spPr>
        <p:txBody>
          <a:bodyPr wrap="none" rtlCol="0">
            <a:spAutoFit/>
          </a:bodyPr>
          <a:lstStyle/>
          <a:p>
            <a:r>
              <a:rPr lang="en-US" b="1" dirty="0">
                <a:solidFill>
                  <a:srgbClr val="003366"/>
                </a:solidFill>
                <a:latin typeface="Montserrat" panose="020B0604020202020204" charset="0"/>
              </a:rPr>
              <a:t>16</a:t>
            </a:r>
          </a:p>
        </p:txBody>
      </p:sp>
    </p:spTree>
    <p:extLst>
      <p:ext uri="{BB962C8B-B14F-4D97-AF65-F5344CB8AC3E}">
        <p14:creationId xmlns:p14="http://schemas.microsoft.com/office/powerpoint/2010/main" val="23752114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250"/>
                                  </p:stCondLst>
                                  <p:childTnLst>
                                    <p:animMotion origin="layout" path="M 0 0 L 1.00313 -0.00185 " pathEditMode="relative" rAng="0" ptsTypes="AA">
                                      <p:cBhvr>
                                        <p:cTn id="6" dur="2000" fill="hold"/>
                                        <p:tgtEl>
                                          <p:spTgt spid="4"/>
                                        </p:tgtEl>
                                        <p:attrNameLst>
                                          <p:attrName>ppt_x</p:attrName>
                                          <p:attrName>ppt_y</p:attrName>
                                        </p:attrNameLst>
                                      </p:cBhvr>
                                      <p:rCtr x="50156"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5143500"/>
          </a:xfrm>
          <a:prstGeom prst="rect">
            <a:avLst/>
          </a:prstGeom>
          <a:solidFill>
            <a:srgbClr val="004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96" name="Rectangle 17"/>
          <p:cNvSpPr txBox="1"/>
          <p:nvPr/>
        </p:nvSpPr>
        <p:spPr>
          <a:xfrm>
            <a:off x="-262515" y="2145118"/>
            <a:ext cx="4646846" cy="6401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marL="342900" indent="-342900" defTabSz="685800" hangingPunct="0">
              <a:lnSpc>
                <a:spcPct val="200000"/>
              </a:lnSpc>
              <a:buClrTx/>
              <a:buFont typeface="Arial" panose="020B0604020202020204" pitchFamily="34" charset="0"/>
              <a:buChar char="•"/>
              <a:defRPr/>
            </a:pPr>
            <a:endParaRPr sz="2100" b="1" dirty="0">
              <a:solidFill>
                <a:srgbClr val="4472C4">
                  <a:lumMod val="75000"/>
                </a:srgbClr>
              </a:solidFill>
              <a:latin typeface="Times New Roman" panose="02020603050405020304" pitchFamily="18" charset="0"/>
              <a:cs typeface="Times New Roman" panose="02020603050405020304" pitchFamily="18" charset="0"/>
              <a:sym typeface="Avenir Book"/>
            </a:endParaRPr>
          </a:p>
        </p:txBody>
      </p:sp>
      <p:pic>
        <p:nvPicPr>
          <p:cNvPr id="14" name="SpikoGen Logo Final.ai" descr="SpikoGen Logo Final.ai"/>
          <p:cNvPicPr>
            <a:picLocks noChangeAspect="1"/>
          </p:cNvPicPr>
          <p:nvPr/>
        </p:nvPicPr>
        <p:blipFill>
          <a:blip r:embed="rId2"/>
          <a:stretch>
            <a:fillRect/>
          </a:stretch>
        </p:blipFill>
        <p:spPr>
          <a:xfrm>
            <a:off x="7395663" y="121881"/>
            <a:ext cx="1568672" cy="428105"/>
          </a:xfrm>
          <a:prstGeom prst="rect">
            <a:avLst/>
          </a:prstGeom>
          <a:ln w="12700">
            <a:miter lim="400000"/>
          </a:ln>
        </p:spPr>
      </p:pic>
      <p:sp>
        <p:nvSpPr>
          <p:cNvPr id="16" name="TextBox 15"/>
          <p:cNvSpPr txBox="1"/>
          <p:nvPr/>
        </p:nvSpPr>
        <p:spPr>
          <a:xfrm>
            <a:off x="336786" y="405395"/>
            <a:ext cx="7597872" cy="8079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buClrTx/>
              <a:defRPr/>
            </a:pPr>
            <a:r>
              <a:rPr lang="en-US" sz="2400" b="1" dirty="0" err="1">
                <a:solidFill>
                  <a:schemeClr val="bg1"/>
                </a:solidFill>
                <a:latin typeface="Montserrat" panose="020B0604020202020204" charset="0"/>
                <a:ea typeface="Avenir Heavy"/>
                <a:cs typeface="Avenir Heavy"/>
                <a:sym typeface="Calibri"/>
              </a:rPr>
              <a:t>Keypoints</a:t>
            </a:r>
            <a:r>
              <a:rPr lang="en-US" sz="2400" b="1" dirty="0">
                <a:solidFill>
                  <a:schemeClr val="bg1"/>
                </a:solidFill>
                <a:latin typeface="Montserrat" panose="020B0604020202020204" charset="0"/>
                <a:ea typeface="Avenir Heavy"/>
                <a:cs typeface="Avenir Heavy"/>
                <a:sym typeface="Calibri"/>
              </a:rPr>
              <a:t> of </a:t>
            </a:r>
            <a:r>
              <a:rPr lang="en-US" sz="2400" b="1" dirty="0" err="1">
                <a:solidFill>
                  <a:schemeClr val="bg1"/>
                </a:solidFill>
                <a:latin typeface="Montserrat" panose="020B0604020202020204" charset="0"/>
                <a:ea typeface="Avenir Heavy"/>
                <a:cs typeface="Avenir Heavy"/>
                <a:sym typeface="Calibri"/>
              </a:rPr>
              <a:t>SpikoGen</a:t>
            </a:r>
            <a:r>
              <a:rPr lang="en-US" sz="2000" b="1" baseline="30000" dirty="0">
                <a:solidFill>
                  <a:schemeClr val="bg1"/>
                </a:solidFill>
                <a:latin typeface="Montserrat" panose="020B0604020202020204" charset="0"/>
                <a:ea typeface="Avenir Heavy"/>
                <a:cs typeface="Avenir Heavy"/>
                <a:sym typeface="Calibri"/>
              </a:rPr>
              <a:t>®</a:t>
            </a:r>
            <a:r>
              <a:rPr lang="en-US" sz="2400" b="1" dirty="0">
                <a:solidFill>
                  <a:schemeClr val="bg1"/>
                </a:solidFill>
                <a:latin typeface="Montserrat" panose="020B0604020202020204" charset="0"/>
                <a:ea typeface="Avenir Heavy"/>
                <a:cs typeface="Avenir Heavy"/>
                <a:sym typeface="Calibri"/>
              </a:rPr>
              <a:t> </a:t>
            </a:r>
          </a:p>
          <a:p>
            <a:pPr defTabSz="685800" hangingPunct="0">
              <a:buClrTx/>
              <a:defRPr/>
            </a:pPr>
            <a:r>
              <a:rPr lang="en-US" sz="2400" b="1" dirty="0">
                <a:solidFill>
                  <a:schemeClr val="bg1"/>
                </a:solidFill>
                <a:latin typeface="Montserrat" panose="020B0604020202020204" charset="0"/>
                <a:ea typeface="Avenir Heavy"/>
                <a:cs typeface="Avenir Heavy"/>
                <a:sym typeface="Calibri"/>
              </a:rPr>
              <a:t>Phase II study</a:t>
            </a:r>
          </a:p>
        </p:txBody>
      </p:sp>
      <p:pic>
        <p:nvPicPr>
          <p:cNvPr id="17" name="Picture 16">
            <a:extLst>
              <a:ext uri="{FF2B5EF4-FFF2-40B4-BE49-F238E27FC236}">
                <a16:creationId xmlns:a16="http://schemas.microsoft.com/office/drawing/2014/main" id="{AB5241AE-7E48-4486-BFC7-A674F2895FA3}"/>
              </a:ext>
            </a:extLst>
          </p:cNvPr>
          <p:cNvPicPr>
            <a:picLocks noChangeAspect="1"/>
          </p:cNvPicPr>
          <p:nvPr/>
        </p:nvPicPr>
        <p:blipFill rotWithShape="1">
          <a:blip r:embed="rId3"/>
          <a:srcRect l="11630" r="9785"/>
          <a:stretch/>
        </p:blipFill>
        <p:spPr>
          <a:xfrm>
            <a:off x="6191652" y="0"/>
            <a:ext cx="2980700" cy="5143500"/>
          </a:xfrm>
          <a:prstGeom prst="rect">
            <a:avLst/>
          </a:prstGeom>
        </p:spPr>
      </p:pic>
      <p:sp>
        <p:nvSpPr>
          <p:cNvPr id="15" name="Google Shape;991;p51">
            <a:extLst>
              <a:ext uri="{FF2B5EF4-FFF2-40B4-BE49-F238E27FC236}">
                <a16:creationId xmlns:a16="http://schemas.microsoft.com/office/drawing/2014/main" id="{4EB9806E-9CE8-4A45-98CD-0D5B2E9E46FB}"/>
              </a:ext>
            </a:extLst>
          </p:cNvPr>
          <p:cNvSpPr/>
          <p:nvPr/>
        </p:nvSpPr>
        <p:spPr>
          <a:xfrm rot="-3537657">
            <a:off x="3343180" y="456717"/>
            <a:ext cx="5146732" cy="4016973"/>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extBox 2">
            <a:extLst>
              <a:ext uri="{FF2B5EF4-FFF2-40B4-BE49-F238E27FC236}">
                <a16:creationId xmlns:a16="http://schemas.microsoft.com/office/drawing/2014/main" id="{D78A7C8E-DB1C-4900-B3B5-EDEA2C7B8FD3}"/>
              </a:ext>
            </a:extLst>
          </p:cNvPr>
          <p:cNvSpPr txBox="1"/>
          <p:nvPr/>
        </p:nvSpPr>
        <p:spPr>
          <a:xfrm>
            <a:off x="336786" y="1582935"/>
            <a:ext cx="5299096" cy="283923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marL="342900" indent="-342900" defTabSz="685800" hangingPunct="0">
              <a:buClrTx/>
              <a:buFont typeface="Arial" panose="020B0604020202020204" pitchFamily="34" charset="0"/>
              <a:buChar char="•"/>
              <a:defRPr/>
            </a:pPr>
            <a:r>
              <a:rPr lang="en-US" sz="1800" dirty="0">
                <a:solidFill>
                  <a:schemeClr val="bg1"/>
                </a:solidFill>
                <a:latin typeface="Montserrat" panose="020B0604020202020204" charset="0"/>
                <a:ea typeface="+mj-ea"/>
                <a:cs typeface="Calibri"/>
                <a:sym typeface="Calibri"/>
              </a:rPr>
              <a:t>The study was performed on both seronegative and seropositive patients</a:t>
            </a:r>
          </a:p>
          <a:p>
            <a:pPr defTabSz="685800" hangingPunct="0">
              <a:buClrTx/>
              <a:defRPr/>
            </a:pPr>
            <a:endParaRPr lang="en-US" sz="1800" dirty="0">
              <a:solidFill>
                <a:schemeClr val="bg1"/>
              </a:solidFill>
              <a:latin typeface="Montserrat" panose="020B0604020202020204" charset="0"/>
              <a:ea typeface="+mj-ea"/>
              <a:cs typeface="Calibri"/>
              <a:sym typeface="Calibri"/>
            </a:endParaRPr>
          </a:p>
          <a:p>
            <a:pPr marL="342900" indent="-342900" defTabSz="685800" hangingPunct="0">
              <a:buClrTx/>
              <a:buFont typeface="Arial" panose="020B0604020202020204" pitchFamily="34" charset="0"/>
              <a:buChar char="•"/>
              <a:defRPr/>
            </a:pPr>
            <a:r>
              <a:rPr lang="en-US" sz="1800" dirty="0">
                <a:solidFill>
                  <a:schemeClr val="bg1"/>
                </a:solidFill>
                <a:latin typeface="Montserrat" panose="020B0604020202020204" charset="0"/>
                <a:cs typeface="Calibri"/>
                <a:sym typeface="Calibri"/>
              </a:rPr>
              <a:t>Definition of </a:t>
            </a:r>
            <a:r>
              <a:rPr lang="en-US" sz="1800" b="1" dirty="0">
                <a:solidFill>
                  <a:schemeClr val="bg1"/>
                </a:solidFill>
                <a:latin typeface="Montserrat" panose="020B0604020202020204" charset="0"/>
                <a:cs typeface="Calibri"/>
                <a:sym typeface="Calibri"/>
              </a:rPr>
              <a:t>seronegative</a:t>
            </a:r>
            <a:r>
              <a:rPr lang="en-US" sz="1800" dirty="0">
                <a:solidFill>
                  <a:schemeClr val="bg1"/>
                </a:solidFill>
                <a:latin typeface="Montserrat" panose="020B0604020202020204" charset="0"/>
                <a:cs typeface="Calibri"/>
                <a:sym typeface="Calibri"/>
              </a:rPr>
              <a:t> vs. </a:t>
            </a:r>
            <a:r>
              <a:rPr lang="en-US" sz="1800" b="1" dirty="0">
                <a:solidFill>
                  <a:schemeClr val="bg1"/>
                </a:solidFill>
                <a:latin typeface="Montserrat" panose="020B0604020202020204" charset="0"/>
                <a:cs typeface="Calibri"/>
                <a:sym typeface="Calibri"/>
              </a:rPr>
              <a:t>seropositive</a:t>
            </a:r>
            <a:r>
              <a:rPr lang="en-US" sz="1800" dirty="0">
                <a:solidFill>
                  <a:schemeClr val="bg1"/>
                </a:solidFill>
                <a:latin typeface="Montserrat" panose="020B0604020202020204" charset="0"/>
                <a:cs typeface="Calibri"/>
                <a:sym typeface="Calibri"/>
              </a:rPr>
              <a:t> patients</a:t>
            </a:r>
          </a:p>
          <a:p>
            <a:pPr defTabSz="685800" hangingPunct="0">
              <a:buClrTx/>
              <a:defRPr/>
            </a:pPr>
            <a:endParaRPr lang="en-US" sz="1800" dirty="0">
              <a:solidFill>
                <a:schemeClr val="bg1"/>
              </a:solidFill>
              <a:latin typeface="Montserrat" panose="020B0604020202020204" charset="0"/>
              <a:cs typeface="Calibri"/>
              <a:sym typeface="Calibri"/>
            </a:endParaRPr>
          </a:p>
          <a:p>
            <a:pPr marL="342900" indent="-342900" defTabSz="685800" hangingPunct="0">
              <a:buClrTx/>
              <a:buFont typeface="Arial" panose="020B0604020202020204" pitchFamily="34" charset="0"/>
              <a:buChar char="•"/>
              <a:defRPr/>
            </a:pPr>
            <a:r>
              <a:rPr lang="en-US" sz="1800" dirty="0">
                <a:solidFill>
                  <a:schemeClr val="bg1"/>
                </a:solidFill>
                <a:latin typeface="Montserrat" panose="020B0604020202020204" charset="0"/>
                <a:ea typeface="+mj-ea"/>
                <a:cs typeface="Calibri"/>
                <a:sym typeface="Calibri"/>
              </a:rPr>
              <a:t>Definition of </a:t>
            </a:r>
            <a:r>
              <a:rPr lang="en-US" sz="1800" b="1" dirty="0">
                <a:solidFill>
                  <a:schemeClr val="bg1"/>
                </a:solidFill>
                <a:latin typeface="Montserrat" panose="020B0604020202020204" charset="0"/>
                <a:cs typeface="Calibri"/>
                <a:sym typeface="Calibri"/>
              </a:rPr>
              <a:t>seroconversion</a:t>
            </a:r>
            <a:r>
              <a:rPr lang="en-US" sz="1800" dirty="0">
                <a:solidFill>
                  <a:schemeClr val="bg1"/>
                </a:solidFill>
                <a:latin typeface="Montserrat" panose="020B0604020202020204" charset="0"/>
                <a:cs typeface="Calibri"/>
                <a:sym typeface="Calibri"/>
              </a:rPr>
              <a:t> in both populations</a:t>
            </a:r>
          </a:p>
          <a:p>
            <a:pPr defTabSz="685800" hangingPunct="0">
              <a:buClrTx/>
              <a:defRPr/>
            </a:pPr>
            <a:endParaRPr lang="en-US" sz="1800" dirty="0">
              <a:solidFill>
                <a:schemeClr val="bg1"/>
              </a:solidFill>
              <a:latin typeface="Montserrat" panose="020B0604020202020204" charset="0"/>
              <a:cs typeface="Calibri"/>
              <a:sym typeface="Calibri"/>
            </a:endParaRPr>
          </a:p>
          <a:p>
            <a:pPr marL="342900" indent="-342900" defTabSz="685800" hangingPunct="0">
              <a:buClrTx/>
              <a:buFont typeface="Arial" panose="020B0604020202020204" pitchFamily="34" charset="0"/>
              <a:buChar char="•"/>
              <a:defRPr/>
            </a:pPr>
            <a:r>
              <a:rPr lang="en-US" sz="1800" b="1" dirty="0">
                <a:solidFill>
                  <a:schemeClr val="bg1"/>
                </a:solidFill>
                <a:latin typeface="Montserrat" panose="020B0604020202020204" charset="0"/>
                <a:ea typeface="+mj-ea"/>
                <a:cs typeface="Calibri"/>
                <a:sym typeface="Calibri"/>
              </a:rPr>
              <a:t>ITT</a:t>
            </a:r>
            <a:r>
              <a:rPr lang="en-US" sz="1800" dirty="0">
                <a:solidFill>
                  <a:schemeClr val="bg1"/>
                </a:solidFill>
                <a:latin typeface="Montserrat" panose="020B0604020202020204" charset="0"/>
                <a:ea typeface="+mj-ea"/>
                <a:cs typeface="Calibri"/>
                <a:sym typeface="Calibri"/>
              </a:rPr>
              <a:t> VS</a:t>
            </a:r>
            <a:r>
              <a:rPr lang="en-US" sz="1800" dirty="0">
                <a:solidFill>
                  <a:schemeClr val="bg1"/>
                </a:solidFill>
                <a:latin typeface="Montserrat" panose="020B0604020202020204" charset="0"/>
                <a:cs typeface="Calibri"/>
                <a:sym typeface="Calibri"/>
              </a:rPr>
              <a:t>. </a:t>
            </a:r>
            <a:r>
              <a:rPr lang="en-US" sz="1800" b="1" dirty="0">
                <a:solidFill>
                  <a:schemeClr val="bg1"/>
                </a:solidFill>
                <a:latin typeface="Montserrat" panose="020B0604020202020204" charset="0"/>
                <a:cs typeface="Calibri"/>
                <a:sym typeface="Calibri"/>
              </a:rPr>
              <a:t>PP</a:t>
            </a:r>
            <a:r>
              <a:rPr lang="en-US" sz="1800" dirty="0">
                <a:solidFill>
                  <a:schemeClr val="bg1"/>
                </a:solidFill>
                <a:latin typeface="Montserrat" panose="020B0604020202020204" charset="0"/>
                <a:cs typeface="Calibri"/>
                <a:sym typeface="Calibri"/>
              </a:rPr>
              <a:t> analysis</a:t>
            </a:r>
            <a:endParaRPr lang="en-US" sz="1800" dirty="0">
              <a:solidFill>
                <a:schemeClr val="bg1"/>
              </a:solidFill>
              <a:latin typeface="Montserrat" panose="020B0604020202020204" charset="0"/>
              <a:ea typeface="+mj-ea"/>
              <a:cs typeface="Calibri"/>
              <a:sym typeface="Calibri"/>
            </a:endParaRPr>
          </a:p>
        </p:txBody>
      </p:sp>
      <p:grpSp>
        <p:nvGrpSpPr>
          <p:cNvPr id="2" name="Group 1"/>
          <p:cNvGrpSpPr/>
          <p:nvPr/>
        </p:nvGrpSpPr>
        <p:grpSpPr>
          <a:xfrm>
            <a:off x="5699182" y="2863926"/>
            <a:ext cx="1189085" cy="1097281"/>
            <a:chOff x="7598909" y="3818567"/>
            <a:chExt cx="1585446" cy="1463041"/>
          </a:xfrm>
          <a:solidFill>
            <a:schemeClr val="accent3">
              <a:lumMod val="50000"/>
            </a:schemeClr>
          </a:solidFill>
        </p:grpSpPr>
        <p:sp>
          <p:nvSpPr>
            <p:cNvPr id="22" name="Rounded Rectangle 10"/>
            <p:cNvSpPr/>
            <p:nvPr/>
          </p:nvSpPr>
          <p:spPr>
            <a:xfrm>
              <a:off x="7660112" y="3818567"/>
              <a:ext cx="1463041" cy="1463041"/>
            </a:xfrm>
            <a:prstGeom prst="roundRect">
              <a:avLst>
                <a:gd name="adj" fmla="val 5844"/>
              </a:avLst>
            </a:prstGeom>
            <a:grpFill/>
            <a:ln w="12700">
              <a:miter lim="400000"/>
            </a:ln>
            <a:effectLst>
              <a:outerShdw blurRad="571500" dist="279400" dir="1500000" rotWithShape="0">
                <a:srgbClr val="000000">
                  <a:alpha val="17000"/>
                </a:srgbClr>
              </a:outerShdw>
            </a:effectLst>
          </p:spPr>
          <p:txBody>
            <a:bodyPr lIns="34289" rIns="34289" anchor="ctr"/>
            <a:lstStyle/>
            <a:p>
              <a:pPr algn="ctr" defTabSz="685800" hangingPunct="0">
                <a:buClrTx/>
                <a:defRPr>
                  <a:solidFill>
                    <a:srgbClr val="FFFFFF"/>
                  </a:solidFill>
                </a:defRPr>
              </a:pPr>
              <a:endParaRPr sz="1350">
                <a:solidFill>
                  <a:srgbClr val="FFFFFF"/>
                </a:solidFill>
                <a:latin typeface="Calibri"/>
                <a:cs typeface="Calibri"/>
                <a:sym typeface="Calibri"/>
              </a:endParaRPr>
            </a:p>
          </p:txBody>
        </p:sp>
        <p:sp>
          <p:nvSpPr>
            <p:cNvPr id="23" name="Freeform 5"/>
            <p:cNvSpPr/>
            <p:nvPr/>
          </p:nvSpPr>
          <p:spPr>
            <a:xfrm>
              <a:off x="8109851" y="4035268"/>
              <a:ext cx="563564" cy="472767"/>
            </a:xfrm>
            <a:custGeom>
              <a:avLst/>
              <a:gdLst/>
              <a:ahLst/>
              <a:cxnLst>
                <a:cxn ang="0">
                  <a:pos x="wd2" y="hd2"/>
                </a:cxn>
                <a:cxn ang="5400000">
                  <a:pos x="wd2" y="hd2"/>
                </a:cxn>
                <a:cxn ang="10800000">
                  <a:pos x="wd2" y="hd2"/>
                </a:cxn>
                <a:cxn ang="16200000">
                  <a:pos x="wd2" y="hd2"/>
                </a:cxn>
              </a:cxnLst>
              <a:rect l="0" t="0" r="r" b="b"/>
              <a:pathLst>
                <a:path w="21600" h="20953" extrusionOk="0">
                  <a:moveTo>
                    <a:pt x="19820" y="1941"/>
                  </a:moveTo>
                  <a:cubicBezTo>
                    <a:pt x="17473" y="-647"/>
                    <a:pt x="13648" y="-647"/>
                    <a:pt x="11288" y="1941"/>
                  </a:cubicBezTo>
                  <a:cubicBezTo>
                    <a:pt x="10800" y="2474"/>
                    <a:pt x="10800" y="2474"/>
                    <a:pt x="10800" y="2474"/>
                  </a:cubicBezTo>
                  <a:cubicBezTo>
                    <a:pt x="10312" y="1941"/>
                    <a:pt x="10312" y="1941"/>
                    <a:pt x="10312" y="1941"/>
                  </a:cubicBezTo>
                  <a:cubicBezTo>
                    <a:pt x="7965" y="-647"/>
                    <a:pt x="4141" y="-647"/>
                    <a:pt x="1793" y="1941"/>
                  </a:cubicBezTo>
                  <a:cubicBezTo>
                    <a:pt x="633" y="3204"/>
                    <a:pt x="0" y="4894"/>
                    <a:pt x="0" y="6675"/>
                  </a:cubicBezTo>
                  <a:cubicBezTo>
                    <a:pt x="0" y="8456"/>
                    <a:pt x="633" y="10130"/>
                    <a:pt x="1793" y="11409"/>
                  </a:cubicBezTo>
                  <a:cubicBezTo>
                    <a:pt x="10286" y="20709"/>
                    <a:pt x="10286" y="20709"/>
                    <a:pt x="10286" y="20709"/>
                  </a:cubicBezTo>
                  <a:cubicBezTo>
                    <a:pt x="10431" y="20877"/>
                    <a:pt x="10615" y="20953"/>
                    <a:pt x="10800" y="20953"/>
                  </a:cubicBezTo>
                  <a:cubicBezTo>
                    <a:pt x="10985" y="20953"/>
                    <a:pt x="11182" y="20877"/>
                    <a:pt x="11327" y="20709"/>
                  </a:cubicBezTo>
                  <a:cubicBezTo>
                    <a:pt x="19820" y="11409"/>
                    <a:pt x="19820" y="11409"/>
                    <a:pt x="19820" y="11409"/>
                  </a:cubicBezTo>
                  <a:cubicBezTo>
                    <a:pt x="20967" y="10130"/>
                    <a:pt x="21600" y="8456"/>
                    <a:pt x="21600" y="6675"/>
                  </a:cubicBezTo>
                  <a:cubicBezTo>
                    <a:pt x="21600" y="4894"/>
                    <a:pt x="20967" y="3204"/>
                    <a:pt x="19820" y="1941"/>
                  </a:cubicBezTo>
                  <a:close/>
                  <a:moveTo>
                    <a:pt x="18765" y="10130"/>
                  </a:moveTo>
                  <a:cubicBezTo>
                    <a:pt x="10800" y="18868"/>
                    <a:pt x="10800" y="18868"/>
                    <a:pt x="10800" y="18868"/>
                  </a:cubicBezTo>
                  <a:cubicBezTo>
                    <a:pt x="2835" y="10130"/>
                    <a:pt x="2835" y="10130"/>
                    <a:pt x="2835" y="10130"/>
                  </a:cubicBezTo>
                  <a:cubicBezTo>
                    <a:pt x="1978" y="9202"/>
                    <a:pt x="1516" y="7969"/>
                    <a:pt x="1516" y="6675"/>
                  </a:cubicBezTo>
                  <a:cubicBezTo>
                    <a:pt x="1516" y="5366"/>
                    <a:pt x="1978" y="4148"/>
                    <a:pt x="2835" y="3204"/>
                  </a:cubicBezTo>
                  <a:cubicBezTo>
                    <a:pt x="3719" y="2230"/>
                    <a:pt x="4892" y="1743"/>
                    <a:pt x="6053" y="1743"/>
                  </a:cubicBezTo>
                  <a:cubicBezTo>
                    <a:pt x="7213" y="1743"/>
                    <a:pt x="8387" y="2230"/>
                    <a:pt x="9270" y="3204"/>
                  </a:cubicBezTo>
                  <a:cubicBezTo>
                    <a:pt x="10286" y="4315"/>
                    <a:pt x="10286" y="4315"/>
                    <a:pt x="10286" y="4315"/>
                  </a:cubicBezTo>
                  <a:cubicBezTo>
                    <a:pt x="10576" y="4635"/>
                    <a:pt x="11037" y="4635"/>
                    <a:pt x="11327" y="4315"/>
                  </a:cubicBezTo>
                  <a:cubicBezTo>
                    <a:pt x="12330" y="3204"/>
                    <a:pt x="12330" y="3204"/>
                    <a:pt x="12330" y="3204"/>
                  </a:cubicBezTo>
                  <a:cubicBezTo>
                    <a:pt x="14110" y="1256"/>
                    <a:pt x="16998" y="1256"/>
                    <a:pt x="18765" y="3204"/>
                  </a:cubicBezTo>
                  <a:cubicBezTo>
                    <a:pt x="19622" y="4148"/>
                    <a:pt x="20084" y="5366"/>
                    <a:pt x="20084" y="6675"/>
                  </a:cubicBezTo>
                  <a:cubicBezTo>
                    <a:pt x="20084" y="7969"/>
                    <a:pt x="19622" y="9202"/>
                    <a:pt x="18765" y="10130"/>
                  </a:cubicBezTo>
                  <a:close/>
                  <a:moveTo>
                    <a:pt x="18765" y="10130"/>
                  </a:moveTo>
                  <a:cubicBezTo>
                    <a:pt x="18765" y="10130"/>
                    <a:pt x="18765" y="10130"/>
                    <a:pt x="18765" y="10130"/>
                  </a:cubicBezTo>
                </a:path>
              </a:pathLst>
            </a:custGeom>
            <a:solidFill>
              <a:schemeClr val="bg1"/>
            </a:solidFill>
            <a:ln w="12700">
              <a:miter lim="400000"/>
            </a:ln>
          </p:spPr>
          <p:txBody>
            <a:bodyPr lIns="34289" rIns="34289"/>
            <a:lstStyle/>
            <a:p>
              <a:pPr defTabSz="685800" hangingPunct="0">
                <a:buClrTx/>
                <a:defRPr/>
              </a:pPr>
              <a:endParaRPr sz="1350">
                <a:latin typeface="Calibri"/>
                <a:cs typeface="Calibri"/>
                <a:sym typeface="Calibri"/>
              </a:endParaRPr>
            </a:p>
          </p:txBody>
        </p:sp>
        <p:sp>
          <p:nvSpPr>
            <p:cNvPr id="24" name="TextBox 20"/>
            <p:cNvSpPr txBox="1"/>
            <p:nvPr/>
          </p:nvSpPr>
          <p:spPr>
            <a:xfrm>
              <a:off x="7598909" y="4548208"/>
              <a:ext cx="1585446" cy="571867"/>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algn="ctr" defTabSz="685800" hangingPunct="0">
                <a:lnSpc>
                  <a:spcPct val="80000"/>
                </a:lnSpc>
                <a:buClrTx/>
                <a:defRPr>
                  <a:solidFill>
                    <a:srgbClr val="FFFFFF"/>
                  </a:solidFill>
                  <a:latin typeface="Avenir Heavy"/>
                  <a:ea typeface="Avenir Heavy"/>
                  <a:cs typeface="Avenir Heavy"/>
                  <a:sym typeface="Avenir Heavy"/>
                </a:defRPr>
              </a:pPr>
              <a:r>
                <a:rPr sz="1350">
                  <a:solidFill>
                    <a:srgbClr val="FFFFFF"/>
                  </a:solidFill>
                  <a:latin typeface="Avenir Heavy"/>
                  <a:sym typeface="Avenir Heavy"/>
                </a:rPr>
                <a:t>Save Life</a:t>
              </a:r>
            </a:p>
            <a:p>
              <a:pPr algn="ctr" defTabSz="685800" hangingPunct="0">
                <a:lnSpc>
                  <a:spcPct val="80000"/>
                </a:lnSpc>
                <a:buClrTx/>
                <a:defRPr>
                  <a:solidFill>
                    <a:srgbClr val="FFFFFF"/>
                  </a:solidFill>
                  <a:latin typeface="Avenir Heavy"/>
                  <a:ea typeface="Avenir Heavy"/>
                  <a:cs typeface="Avenir Heavy"/>
                  <a:sym typeface="Avenir Heavy"/>
                </a:defRPr>
              </a:pPr>
              <a:r>
                <a:rPr sz="1350">
                  <a:solidFill>
                    <a:srgbClr val="FFFFFF"/>
                  </a:solidFill>
                  <a:latin typeface="Avenir Heavy"/>
                  <a:sym typeface="Avenir Heavy"/>
                </a:rPr>
                <a:t>Live Better</a:t>
              </a:r>
            </a:p>
          </p:txBody>
        </p:sp>
      </p:grpSp>
      <p:sp>
        <p:nvSpPr>
          <p:cNvPr id="18" name="TextBox 17">
            <a:extLst>
              <a:ext uri="{FF2B5EF4-FFF2-40B4-BE49-F238E27FC236}">
                <a16:creationId xmlns:a16="http://schemas.microsoft.com/office/drawing/2014/main" id="{6150D896-80CB-4530-AA6C-FDE63CA3261D}"/>
              </a:ext>
            </a:extLst>
          </p:cNvPr>
          <p:cNvSpPr txBox="1"/>
          <p:nvPr/>
        </p:nvSpPr>
        <p:spPr>
          <a:xfrm>
            <a:off x="8707731" y="4776428"/>
            <a:ext cx="365806" cy="307777"/>
          </a:xfrm>
          <a:prstGeom prst="rect">
            <a:avLst/>
          </a:prstGeom>
          <a:noFill/>
        </p:spPr>
        <p:txBody>
          <a:bodyPr wrap="none" rtlCol="0">
            <a:spAutoFit/>
          </a:bodyPr>
          <a:lstStyle/>
          <a:p>
            <a:r>
              <a:rPr lang="en-US" b="1" dirty="0">
                <a:solidFill>
                  <a:srgbClr val="003366"/>
                </a:solidFill>
                <a:latin typeface="Montserrat" panose="020B0604020202020204" charset="0"/>
              </a:rPr>
              <a:t>17</a:t>
            </a:r>
          </a:p>
        </p:txBody>
      </p:sp>
    </p:spTree>
    <p:extLst>
      <p:ext uri="{BB962C8B-B14F-4D97-AF65-F5344CB8AC3E}">
        <p14:creationId xmlns:p14="http://schemas.microsoft.com/office/powerpoint/2010/main" val="336076717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0.00261 -0.39676 L -2.08333E-7 -4.44444E-6 " pathEditMode="relative" rAng="0" ptsTypes="AA">
                                      <p:cBhvr>
                                        <p:cTn id="6" dur="3500" fill="hold"/>
                                        <p:tgtEl>
                                          <p:spTgt spid="2"/>
                                        </p:tgtEl>
                                        <p:attrNameLst>
                                          <p:attrName>ppt_x</p:attrName>
                                          <p:attrName>ppt_y</p:attrName>
                                        </p:attrNameLst>
                                      </p:cBhvr>
                                      <p:rCtr x="-169" y="198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12"/>
        <p:cNvGrpSpPr/>
        <p:nvPr/>
      </p:nvGrpSpPr>
      <p:grpSpPr>
        <a:xfrm>
          <a:off x="0" y="0"/>
          <a:ext cx="0" cy="0"/>
          <a:chOff x="0" y="0"/>
          <a:chExt cx="0" cy="0"/>
        </a:xfrm>
      </p:grpSpPr>
      <p:sp>
        <p:nvSpPr>
          <p:cNvPr id="2" name="Oval 1">
            <a:extLst>
              <a:ext uri="{FF2B5EF4-FFF2-40B4-BE49-F238E27FC236}">
                <a16:creationId xmlns:a16="http://schemas.microsoft.com/office/drawing/2014/main" id="{EA70CF1C-BBC4-4ADC-9FD7-8BFB784A03D0}"/>
              </a:ext>
            </a:extLst>
          </p:cNvPr>
          <p:cNvSpPr/>
          <p:nvPr/>
        </p:nvSpPr>
        <p:spPr>
          <a:xfrm>
            <a:off x="5220586" y="-138223"/>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5B35979-8809-44DB-9C0C-2CB70C1FD9F2}"/>
              </a:ext>
            </a:extLst>
          </p:cNvPr>
          <p:cNvSpPr/>
          <p:nvPr/>
        </p:nvSpPr>
        <p:spPr>
          <a:xfrm>
            <a:off x="8229599" y="914400"/>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DFB0BD1-0B38-4908-979A-30E1E7A0A665}"/>
              </a:ext>
            </a:extLst>
          </p:cNvPr>
          <p:cNvSpPr/>
          <p:nvPr/>
        </p:nvSpPr>
        <p:spPr>
          <a:xfrm>
            <a:off x="7223050" y="-1426831"/>
            <a:ext cx="2750289" cy="27502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45BE2721-2058-45FA-8E1E-76F586190F30}"/>
              </a:ext>
            </a:extLst>
          </p:cNvPr>
          <p:cNvGrpSpPr/>
          <p:nvPr/>
        </p:nvGrpSpPr>
        <p:grpSpPr>
          <a:xfrm>
            <a:off x="1644096" y="914400"/>
            <a:ext cx="5383889" cy="3778785"/>
            <a:chOff x="7541475" y="1390383"/>
            <a:chExt cx="3573453" cy="2508096"/>
          </a:xfrm>
        </p:grpSpPr>
        <p:pic>
          <p:nvPicPr>
            <p:cNvPr id="8" name="Picture 7">
              <a:extLst>
                <a:ext uri="{FF2B5EF4-FFF2-40B4-BE49-F238E27FC236}">
                  <a16:creationId xmlns:a16="http://schemas.microsoft.com/office/drawing/2014/main" id="{A1BA9F01-4F78-4168-8646-E0F386C2A317}"/>
                </a:ext>
              </a:extLst>
            </p:cNvPr>
            <p:cNvPicPr>
              <a:picLocks noChangeAspect="1"/>
            </p:cNvPicPr>
            <p:nvPr/>
          </p:nvPicPr>
          <p:blipFill rotWithShape="1">
            <a:blip r:embed="rId3">
              <a:extLst>
                <a:ext uri="{28A0092B-C50C-407E-A947-70E740481C1C}">
                  <a14:useLocalDpi xmlns:a14="http://schemas.microsoft.com/office/drawing/2010/main" val="0"/>
                </a:ext>
              </a:extLst>
            </a:blip>
            <a:srcRect l="10172" t="24574" r="8990" b="6669"/>
            <a:stretch/>
          </p:blipFill>
          <p:spPr>
            <a:xfrm>
              <a:off x="7598909" y="1667953"/>
              <a:ext cx="3516019" cy="2230526"/>
            </a:xfrm>
            <a:prstGeom prst="rect">
              <a:avLst/>
            </a:prstGeom>
          </p:spPr>
        </p:pic>
        <p:pic>
          <p:nvPicPr>
            <p:cNvPr id="9" name="Picture 8">
              <a:extLst>
                <a:ext uri="{FF2B5EF4-FFF2-40B4-BE49-F238E27FC236}">
                  <a16:creationId xmlns:a16="http://schemas.microsoft.com/office/drawing/2014/main" id="{069DFBD4-64EC-4B21-BB25-8D466DB789D7}"/>
                </a:ext>
              </a:extLst>
            </p:cNvPr>
            <p:cNvPicPr>
              <a:picLocks noChangeAspect="1"/>
            </p:cNvPicPr>
            <p:nvPr/>
          </p:nvPicPr>
          <p:blipFill rotWithShape="1">
            <a:blip r:embed="rId3">
              <a:extLst>
                <a:ext uri="{28A0092B-C50C-407E-A947-70E740481C1C}">
                  <a14:useLocalDpi xmlns:a14="http://schemas.microsoft.com/office/drawing/2010/main" val="0"/>
                </a:ext>
              </a:extLst>
            </a:blip>
            <a:srcRect l="21313" t="8591" r="20404" b="82296"/>
            <a:stretch/>
          </p:blipFill>
          <p:spPr>
            <a:xfrm>
              <a:off x="7541475" y="1390383"/>
              <a:ext cx="2655089" cy="309656"/>
            </a:xfrm>
            <a:prstGeom prst="rect">
              <a:avLst/>
            </a:prstGeom>
          </p:spPr>
        </p:pic>
      </p:grpSp>
      <p:sp>
        <p:nvSpPr>
          <p:cNvPr id="1713" name="Google Shape;1713;p59"/>
          <p:cNvSpPr txBox="1">
            <a:spLocks noGrp="1"/>
          </p:cNvSpPr>
          <p:nvPr>
            <p:ph type="title"/>
          </p:nvPr>
        </p:nvSpPr>
        <p:spPr>
          <a:xfrm>
            <a:off x="5685117" y="91466"/>
            <a:ext cx="3458883" cy="1053600"/>
          </a:xfrm>
          <a:prstGeom prst="rect">
            <a:avLst/>
          </a:prstGeom>
        </p:spPr>
        <p:txBody>
          <a:bodyPr spcFirstLastPara="1" wrap="square" lIns="91425" tIns="91425" rIns="91425" bIns="91425" anchor="t" anchorCtr="0">
            <a:noAutofit/>
          </a:bodyPr>
          <a:lstStyle/>
          <a:p>
            <a:pPr lvl="0"/>
            <a:r>
              <a:rPr lang="en-US" sz="1600" dirty="0">
                <a:solidFill>
                  <a:schemeClr val="bg1"/>
                </a:solidFill>
              </a:rPr>
              <a:t>Immunogenicity Results</a:t>
            </a:r>
            <a:br>
              <a:rPr lang="en-US" sz="1600" dirty="0">
                <a:solidFill>
                  <a:schemeClr val="bg1"/>
                </a:solidFill>
              </a:rPr>
            </a:br>
            <a:r>
              <a:rPr lang="en-US" sz="1600" dirty="0">
                <a:solidFill>
                  <a:schemeClr val="bg1"/>
                </a:solidFill>
              </a:rPr>
              <a:t>on day 35</a:t>
            </a:r>
            <a:endParaRPr sz="1600" dirty="0">
              <a:solidFill>
                <a:schemeClr val="bg1"/>
              </a:solidFill>
            </a:endParaRPr>
          </a:p>
        </p:txBody>
      </p:sp>
      <p:sp>
        <p:nvSpPr>
          <p:cNvPr id="10" name="TextBox 9">
            <a:extLst>
              <a:ext uri="{FF2B5EF4-FFF2-40B4-BE49-F238E27FC236}">
                <a16:creationId xmlns:a16="http://schemas.microsoft.com/office/drawing/2014/main" id="{DAFA57D2-0FDF-48FA-A86C-5D5D585BC2FC}"/>
              </a:ext>
            </a:extLst>
          </p:cNvPr>
          <p:cNvSpPr txBox="1"/>
          <p:nvPr/>
        </p:nvSpPr>
        <p:spPr>
          <a:xfrm>
            <a:off x="8707731" y="4776428"/>
            <a:ext cx="373820" cy="307777"/>
          </a:xfrm>
          <a:prstGeom prst="rect">
            <a:avLst/>
          </a:prstGeom>
          <a:noFill/>
        </p:spPr>
        <p:txBody>
          <a:bodyPr wrap="none" rtlCol="0">
            <a:spAutoFit/>
          </a:bodyPr>
          <a:lstStyle/>
          <a:p>
            <a:r>
              <a:rPr lang="en-US" b="1" dirty="0">
                <a:solidFill>
                  <a:srgbClr val="003366"/>
                </a:solidFill>
                <a:latin typeface="Montserrat" panose="020B0604020202020204" charset="0"/>
              </a:rPr>
              <a:t>18</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67"/>
        <p:cNvGrpSpPr/>
        <p:nvPr/>
      </p:nvGrpSpPr>
      <p:grpSpPr>
        <a:xfrm>
          <a:off x="0" y="0"/>
          <a:ext cx="0" cy="0"/>
          <a:chOff x="0" y="0"/>
          <a:chExt cx="0" cy="0"/>
        </a:xfrm>
      </p:grpSpPr>
      <p:sp>
        <p:nvSpPr>
          <p:cNvPr id="1668" name="Google Shape;1668;p58"/>
          <p:cNvSpPr txBox="1">
            <a:spLocks noGrp="1"/>
          </p:cNvSpPr>
          <p:nvPr>
            <p:ph type="title"/>
          </p:nvPr>
        </p:nvSpPr>
        <p:spPr>
          <a:xfrm>
            <a:off x="775800" y="521225"/>
            <a:ext cx="7323600" cy="1053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Overview </a:t>
            </a:r>
            <a:endParaRPr dirty="0"/>
          </a:p>
        </p:txBody>
      </p:sp>
      <p:grpSp>
        <p:nvGrpSpPr>
          <p:cNvPr id="1669" name="Google Shape;1669;p58"/>
          <p:cNvGrpSpPr/>
          <p:nvPr/>
        </p:nvGrpSpPr>
        <p:grpSpPr>
          <a:xfrm>
            <a:off x="3266494" y="1530331"/>
            <a:ext cx="2481158" cy="2589736"/>
            <a:chOff x="1825800" y="1681550"/>
            <a:chExt cx="539875" cy="561850"/>
          </a:xfrm>
        </p:grpSpPr>
        <p:sp>
          <p:nvSpPr>
            <p:cNvPr id="1670" name="Google Shape;1670;p58"/>
            <p:cNvSpPr/>
            <p:nvPr/>
          </p:nvSpPr>
          <p:spPr>
            <a:xfrm>
              <a:off x="1898925" y="1777225"/>
              <a:ext cx="370875" cy="370500"/>
            </a:xfrm>
            <a:custGeom>
              <a:avLst/>
              <a:gdLst/>
              <a:ahLst/>
              <a:cxnLst/>
              <a:rect l="l" t="t" r="r" b="b"/>
              <a:pathLst>
                <a:path w="14835" h="14820" extrusionOk="0">
                  <a:moveTo>
                    <a:pt x="7417" y="0"/>
                  </a:moveTo>
                  <a:cubicBezTo>
                    <a:pt x="3338" y="0"/>
                    <a:pt x="23" y="3300"/>
                    <a:pt x="9" y="7382"/>
                  </a:cubicBezTo>
                  <a:cubicBezTo>
                    <a:pt x="1" y="9347"/>
                    <a:pt x="774" y="11235"/>
                    <a:pt x="2160" y="12630"/>
                  </a:cubicBezTo>
                  <a:cubicBezTo>
                    <a:pt x="3543" y="14025"/>
                    <a:pt x="5425" y="14811"/>
                    <a:pt x="7391" y="14819"/>
                  </a:cubicBezTo>
                  <a:cubicBezTo>
                    <a:pt x="7399" y="14819"/>
                    <a:pt x="7407" y="14819"/>
                    <a:pt x="7415" y="14819"/>
                  </a:cubicBezTo>
                  <a:cubicBezTo>
                    <a:pt x="9371" y="14819"/>
                    <a:pt x="11248" y="14046"/>
                    <a:pt x="12637" y="12668"/>
                  </a:cubicBezTo>
                  <a:cubicBezTo>
                    <a:pt x="14032" y="11283"/>
                    <a:pt x="14820" y="9402"/>
                    <a:pt x="14826" y="7437"/>
                  </a:cubicBezTo>
                  <a:cubicBezTo>
                    <a:pt x="14834" y="5472"/>
                    <a:pt x="14061" y="3584"/>
                    <a:pt x="12675" y="2189"/>
                  </a:cubicBezTo>
                  <a:cubicBezTo>
                    <a:pt x="11292" y="795"/>
                    <a:pt x="9410" y="8"/>
                    <a:pt x="7444" y="0"/>
                  </a:cubicBezTo>
                  <a:cubicBezTo>
                    <a:pt x="7435" y="0"/>
                    <a:pt x="7426" y="0"/>
                    <a:pt x="741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58"/>
            <p:cNvSpPr/>
            <p:nvPr/>
          </p:nvSpPr>
          <p:spPr>
            <a:xfrm>
              <a:off x="2121325" y="1681550"/>
              <a:ext cx="244270" cy="258025"/>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58"/>
            <p:cNvSpPr/>
            <p:nvPr/>
          </p:nvSpPr>
          <p:spPr>
            <a:xfrm>
              <a:off x="1825800" y="198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58"/>
            <p:cNvSpPr/>
            <p:nvPr/>
          </p:nvSpPr>
          <p:spPr>
            <a:xfrm>
              <a:off x="2121325" y="198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58"/>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58"/>
            <p:cNvSpPr/>
            <p:nvPr/>
          </p:nvSpPr>
          <p:spPr>
            <a:xfrm>
              <a:off x="1956875" y="1835225"/>
              <a:ext cx="254975" cy="254475"/>
            </a:xfrm>
            <a:custGeom>
              <a:avLst/>
              <a:gdLst/>
              <a:ahLst/>
              <a:cxnLst/>
              <a:rect l="l" t="t" r="r" b="b"/>
              <a:pathLst>
                <a:path w="10199" h="10179" extrusionOk="0">
                  <a:moveTo>
                    <a:pt x="5097" y="1"/>
                  </a:moveTo>
                  <a:cubicBezTo>
                    <a:pt x="2296" y="1"/>
                    <a:pt x="21" y="2267"/>
                    <a:pt x="10" y="5070"/>
                  </a:cubicBezTo>
                  <a:cubicBezTo>
                    <a:pt x="0" y="7882"/>
                    <a:pt x="2271" y="10169"/>
                    <a:pt x="5081" y="10179"/>
                  </a:cubicBezTo>
                  <a:cubicBezTo>
                    <a:pt x="5088" y="10179"/>
                    <a:pt x="5095" y="10179"/>
                    <a:pt x="5102" y="10179"/>
                  </a:cubicBezTo>
                  <a:cubicBezTo>
                    <a:pt x="7903" y="10179"/>
                    <a:pt x="10178" y="7912"/>
                    <a:pt x="10189" y="5109"/>
                  </a:cubicBezTo>
                  <a:cubicBezTo>
                    <a:pt x="10199" y="2297"/>
                    <a:pt x="7928" y="10"/>
                    <a:pt x="5118" y="1"/>
                  </a:cubicBezTo>
                  <a:cubicBezTo>
                    <a:pt x="5111" y="1"/>
                    <a:pt x="5104" y="1"/>
                    <a:pt x="50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97" name="Google Shape;1697;p58"/>
          <p:cNvSpPr txBox="1">
            <a:spLocks noGrp="1"/>
          </p:cNvSpPr>
          <p:nvPr>
            <p:ph type="title" idx="4294967295"/>
          </p:nvPr>
        </p:nvSpPr>
        <p:spPr>
          <a:xfrm>
            <a:off x="6728949" y="1426775"/>
            <a:ext cx="2170501" cy="517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a:solidFill>
                  <a:schemeClr val="accent1"/>
                </a:solidFill>
              </a:rPr>
              <a:t>Preclinical &amp; phase I clinical studies</a:t>
            </a:r>
            <a:endParaRPr sz="1800" dirty="0">
              <a:solidFill>
                <a:schemeClr val="accent1"/>
              </a:solidFill>
            </a:endParaRPr>
          </a:p>
        </p:txBody>
      </p:sp>
      <p:sp>
        <p:nvSpPr>
          <p:cNvPr id="1699" name="Google Shape;1699;p58"/>
          <p:cNvSpPr txBox="1">
            <a:spLocks noGrp="1"/>
          </p:cNvSpPr>
          <p:nvPr>
            <p:ph type="title" idx="4294967295"/>
          </p:nvPr>
        </p:nvSpPr>
        <p:spPr>
          <a:xfrm>
            <a:off x="6728950" y="3069100"/>
            <a:ext cx="2117338" cy="517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1800" dirty="0">
                <a:solidFill>
                  <a:schemeClr val="accent1"/>
                </a:solidFill>
              </a:rPr>
              <a:t>Phase II &amp; III clinical trials</a:t>
            </a:r>
            <a:endParaRPr sz="1800" dirty="0">
              <a:solidFill>
                <a:schemeClr val="accent1"/>
              </a:solidFill>
            </a:endParaRPr>
          </a:p>
        </p:txBody>
      </p:sp>
      <p:sp>
        <p:nvSpPr>
          <p:cNvPr id="1701" name="Google Shape;1701;p58"/>
          <p:cNvSpPr txBox="1">
            <a:spLocks noGrp="1"/>
          </p:cNvSpPr>
          <p:nvPr>
            <p:ph type="title" idx="4294967295"/>
          </p:nvPr>
        </p:nvSpPr>
        <p:spPr>
          <a:xfrm>
            <a:off x="928525" y="1426775"/>
            <a:ext cx="1486500" cy="517200"/>
          </a:xfrm>
          <a:prstGeom prst="rect">
            <a:avLst/>
          </a:prstGeom>
        </p:spPr>
        <p:txBody>
          <a:bodyPr spcFirstLastPara="1" wrap="square" lIns="91425" tIns="91425" rIns="91425" bIns="91425" anchor="ctr" anchorCtr="0">
            <a:noAutofit/>
          </a:bodyPr>
          <a:lstStyle/>
          <a:p>
            <a:pPr lvl="0" algn="ctr"/>
            <a:r>
              <a:rPr lang="en-US" sz="1800" dirty="0" err="1">
                <a:solidFill>
                  <a:schemeClr val="accent1"/>
                </a:solidFill>
              </a:rPr>
              <a:t>Vaxine</a:t>
            </a:r>
            <a:r>
              <a:rPr lang="en-US" sz="1800" dirty="0">
                <a:solidFill>
                  <a:schemeClr val="accent1"/>
                </a:solidFill>
              </a:rPr>
              <a:t> Pty Ltd</a:t>
            </a:r>
            <a:endParaRPr sz="1800" dirty="0">
              <a:solidFill>
                <a:schemeClr val="accent1"/>
              </a:solidFill>
            </a:endParaRPr>
          </a:p>
        </p:txBody>
      </p:sp>
      <p:sp>
        <p:nvSpPr>
          <p:cNvPr id="1703" name="Google Shape;1703;p58"/>
          <p:cNvSpPr txBox="1">
            <a:spLocks noGrp="1"/>
          </p:cNvSpPr>
          <p:nvPr>
            <p:ph type="title" idx="4294967295"/>
          </p:nvPr>
        </p:nvSpPr>
        <p:spPr>
          <a:xfrm>
            <a:off x="297712" y="3069100"/>
            <a:ext cx="2117313" cy="517200"/>
          </a:xfrm>
          <a:prstGeom prst="rect">
            <a:avLst/>
          </a:prstGeom>
        </p:spPr>
        <p:txBody>
          <a:bodyPr spcFirstLastPara="1" wrap="square" lIns="91425" tIns="91425" rIns="91425" bIns="91425" anchor="ctr" anchorCtr="0">
            <a:noAutofit/>
          </a:bodyPr>
          <a:lstStyle/>
          <a:p>
            <a:pPr lvl="0" algn="ctr"/>
            <a:r>
              <a:rPr lang="en-US" sz="1800" dirty="0" err="1">
                <a:solidFill>
                  <a:schemeClr val="bg1"/>
                </a:solidFill>
              </a:rPr>
              <a:t>Spikogen</a:t>
            </a:r>
            <a:r>
              <a:rPr lang="en-US" sz="1800" dirty="0">
                <a:solidFill>
                  <a:schemeClr val="accent1"/>
                </a:solidFill>
              </a:rPr>
              <a:t> formulation and </a:t>
            </a:r>
            <a:r>
              <a:rPr lang="en-US" sz="1800" dirty="0" err="1">
                <a:solidFill>
                  <a:schemeClr val="accent1"/>
                </a:solidFill>
              </a:rPr>
              <a:t>Advax</a:t>
            </a:r>
            <a:r>
              <a:rPr lang="en-US" sz="1800" dirty="0">
                <a:solidFill>
                  <a:srgbClr val="00436D"/>
                </a:solidFill>
                <a:latin typeface="Avenir Heavy"/>
                <a:ea typeface="Avenir Heavy"/>
                <a:cs typeface="Avenir Heavy"/>
              </a:rPr>
              <a:t>™</a:t>
            </a:r>
            <a:endParaRPr sz="1800" dirty="0">
              <a:solidFill>
                <a:srgbClr val="00436D"/>
              </a:solidFill>
            </a:endParaRPr>
          </a:p>
        </p:txBody>
      </p:sp>
      <p:cxnSp>
        <p:nvCxnSpPr>
          <p:cNvPr id="1705" name="Google Shape;1705;p58"/>
          <p:cNvCxnSpPr>
            <a:stCxn id="1701" idx="3"/>
          </p:cNvCxnSpPr>
          <p:nvPr/>
        </p:nvCxnSpPr>
        <p:spPr>
          <a:xfrm>
            <a:off x="2415025" y="1685375"/>
            <a:ext cx="1212900" cy="737400"/>
          </a:xfrm>
          <a:prstGeom prst="bentConnector3">
            <a:avLst>
              <a:gd name="adj1" fmla="val 50000"/>
            </a:avLst>
          </a:prstGeom>
          <a:noFill/>
          <a:ln w="19050" cap="flat" cmpd="sng">
            <a:solidFill>
              <a:schemeClr val="accent5"/>
            </a:solidFill>
            <a:prstDash val="solid"/>
            <a:round/>
            <a:headEnd type="none" w="med" len="med"/>
            <a:tailEnd type="none" w="med" len="med"/>
          </a:ln>
        </p:spPr>
      </p:cxnSp>
      <p:cxnSp>
        <p:nvCxnSpPr>
          <p:cNvPr id="1706" name="Google Shape;1706;p58"/>
          <p:cNvCxnSpPr>
            <a:cxnSpLocks/>
            <a:stCxn id="1703" idx="3"/>
          </p:cNvCxnSpPr>
          <p:nvPr/>
        </p:nvCxnSpPr>
        <p:spPr>
          <a:xfrm>
            <a:off x="2415025" y="3327700"/>
            <a:ext cx="1504200" cy="453900"/>
          </a:xfrm>
          <a:prstGeom prst="bentConnector3">
            <a:avLst>
              <a:gd name="adj1" fmla="val 50000"/>
            </a:avLst>
          </a:prstGeom>
          <a:noFill/>
          <a:ln w="19050" cap="flat" cmpd="sng">
            <a:solidFill>
              <a:schemeClr val="accent1"/>
            </a:solidFill>
            <a:prstDash val="solid"/>
            <a:round/>
            <a:headEnd type="none" w="med" len="med"/>
            <a:tailEnd type="none" w="med" len="med"/>
          </a:ln>
        </p:spPr>
      </p:cxnSp>
      <p:cxnSp>
        <p:nvCxnSpPr>
          <p:cNvPr id="1707" name="Google Shape;1707;p58"/>
          <p:cNvCxnSpPr>
            <a:cxnSpLocks/>
            <a:stCxn id="1697" idx="1"/>
          </p:cNvCxnSpPr>
          <p:nvPr/>
        </p:nvCxnSpPr>
        <p:spPr>
          <a:xfrm rot="10800000" flipV="1">
            <a:off x="5509153" y="1685375"/>
            <a:ext cx="1219797" cy="573300"/>
          </a:xfrm>
          <a:prstGeom prst="bentConnector3">
            <a:avLst>
              <a:gd name="adj1" fmla="val 50000"/>
            </a:avLst>
          </a:prstGeom>
          <a:noFill/>
          <a:ln w="19050" cap="flat" cmpd="sng">
            <a:solidFill>
              <a:schemeClr val="accent4"/>
            </a:solidFill>
            <a:prstDash val="solid"/>
            <a:round/>
            <a:headEnd type="none" w="med" len="med"/>
            <a:tailEnd type="none" w="med" len="med"/>
          </a:ln>
        </p:spPr>
      </p:cxnSp>
      <p:cxnSp>
        <p:nvCxnSpPr>
          <p:cNvPr id="1708" name="Google Shape;1708;p58"/>
          <p:cNvCxnSpPr>
            <a:cxnSpLocks/>
            <a:stCxn id="1699" idx="1"/>
          </p:cNvCxnSpPr>
          <p:nvPr/>
        </p:nvCxnSpPr>
        <p:spPr>
          <a:xfrm rot="10800000" flipV="1">
            <a:off x="5210650" y="3327700"/>
            <a:ext cx="1518300" cy="356700"/>
          </a:xfrm>
          <a:prstGeom prst="bentConnector3">
            <a:avLst>
              <a:gd name="adj1" fmla="val 50000"/>
            </a:avLst>
          </a:prstGeom>
          <a:noFill/>
          <a:ln w="19050" cap="flat" cmpd="sng">
            <a:solidFill>
              <a:schemeClr val="accent3"/>
            </a:solidFill>
            <a:prstDash val="solid"/>
            <a:round/>
            <a:headEnd type="none" w="med" len="med"/>
            <a:tailEnd type="none" w="med" len="med"/>
          </a:ln>
        </p:spPr>
      </p:cxnSp>
      <p:pic>
        <p:nvPicPr>
          <p:cNvPr id="25" name="SpikoGen Logo Final.ai" descr="SpikoGen Logo Final.ai">
            <a:extLst>
              <a:ext uri="{FF2B5EF4-FFF2-40B4-BE49-F238E27FC236}">
                <a16:creationId xmlns:a16="http://schemas.microsoft.com/office/drawing/2014/main" id="{865DF00E-3715-4772-B018-B61676B41C9A}"/>
              </a:ext>
            </a:extLst>
          </p:cNvPr>
          <p:cNvPicPr>
            <a:picLocks noChangeAspect="1"/>
          </p:cNvPicPr>
          <p:nvPr/>
        </p:nvPicPr>
        <p:blipFill>
          <a:blip r:embed="rId3"/>
          <a:stretch>
            <a:fillRect/>
          </a:stretch>
        </p:blipFill>
        <p:spPr>
          <a:xfrm>
            <a:off x="745958" y="2824995"/>
            <a:ext cx="1343885" cy="366760"/>
          </a:xfrm>
          <a:prstGeom prst="rect">
            <a:avLst/>
          </a:prstGeom>
          <a:ln w="12700">
            <a:miter lim="400000"/>
          </a:ln>
        </p:spPr>
      </p:pic>
      <p:pic>
        <p:nvPicPr>
          <p:cNvPr id="26" name="Picture 25">
            <a:extLst>
              <a:ext uri="{FF2B5EF4-FFF2-40B4-BE49-F238E27FC236}">
                <a16:creationId xmlns:a16="http://schemas.microsoft.com/office/drawing/2014/main" id="{09D61171-5F84-454F-B4B2-A5CE0D81390E}"/>
              </a:ext>
            </a:extLst>
          </p:cNvPr>
          <p:cNvPicPr>
            <a:picLocks noChangeAspect="1"/>
          </p:cNvPicPr>
          <p:nvPr/>
        </p:nvPicPr>
        <p:blipFill rotWithShape="1">
          <a:blip r:embed="rId4"/>
          <a:srcRect r="38820"/>
          <a:stretch/>
        </p:blipFill>
        <p:spPr>
          <a:xfrm>
            <a:off x="4162988" y="2406763"/>
            <a:ext cx="583612" cy="865363"/>
          </a:xfrm>
          <a:prstGeom prst="rect">
            <a:avLst/>
          </a:prstGeom>
        </p:spPr>
      </p:pic>
      <p:cxnSp>
        <p:nvCxnSpPr>
          <p:cNvPr id="27" name="Google Shape;1707;p58">
            <a:extLst>
              <a:ext uri="{FF2B5EF4-FFF2-40B4-BE49-F238E27FC236}">
                <a16:creationId xmlns:a16="http://schemas.microsoft.com/office/drawing/2014/main" id="{4AB1A0EE-2B3B-471B-9F51-B21AA12F595B}"/>
              </a:ext>
            </a:extLst>
          </p:cNvPr>
          <p:cNvCxnSpPr>
            <a:cxnSpLocks/>
          </p:cNvCxnSpPr>
          <p:nvPr/>
        </p:nvCxnSpPr>
        <p:spPr>
          <a:xfrm rot="16200000" flipH="1">
            <a:off x="4383430" y="3751280"/>
            <a:ext cx="1018201" cy="852287"/>
          </a:xfrm>
          <a:prstGeom prst="bentConnector3">
            <a:avLst>
              <a:gd name="adj1" fmla="val 50000"/>
            </a:avLst>
          </a:prstGeom>
          <a:noFill/>
          <a:ln w="19050" cap="flat" cmpd="sng">
            <a:solidFill>
              <a:schemeClr val="accent4"/>
            </a:solidFill>
            <a:prstDash val="solid"/>
            <a:round/>
            <a:headEnd type="none" w="med" len="med"/>
            <a:tailEnd type="none" w="med" len="med"/>
          </a:ln>
        </p:spPr>
      </p:cxnSp>
      <p:sp>
        <p:nvSpPr>
          <p:cNvPr id="33" name="Google Shape;1701;p58">
            <a:extLst>
              <a:ext uri="{FF2B5EF4-FFF2-40B4-BE49-F238E27FC236}">
                <a16:creationId xmlns:a16="http://schemas.microsoft.com/office/drawing/2014/main" id="{4F8782EB-9289-4003-BDEA-3CA59489972E}"/>
              </a:ext>
            </a:extLst>
          </p:cNvPr>
          <p:cNvSpPr txBox="1">
            <a:spLocks/>
          </p:cNvSpPr>
          <p:nvPr/>
        </p:nvSpPr>
        <p:spPr>
          <a:xfrm>
            <a:off x="5307030" y="4299846"/>
            <a:ext cx="2040088" cy="517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Montserrat"/>
              <a:buNone/>
              <a:defRPr sz="28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800" dirty="0">
                <a:solidFill>
                  <a:schemeClr val="accent1"/>
                </a:solidFill>
              </a:rPr>
              <a:t>Booster shot trial</a:t>
            </a:r>
          </a:p>
        </p:txBody>
      </p:sp>
      <p:sp>
        <p:nvSpPr>
          <p:cNvPr id="35" name="Google Shape;991;p51">
            <a:extLst>
              <a:ext uri="{FF2B5EF4-FFF2-40B4-BE49-F238E27FC236}">
                <a16:creationId xmlns:a16="http://schemas.microsoft.com/office/drawing/2014/main" id="{8FFDE3B1-374E-4FA0-A01A-E8B2DE3CC378}"/>
              </a:ext>
            </a:extLst>
          </p:cNvPr>
          <p:cNvSpPr/>
          <p:nvPr/>
        </p:nvSpPr>
        <p:spPr>
          <a:xfrm rot="13726516">
            <a:off x="1379747" y="-4880935"/>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extBox 2">
            <a:extLst>
              <a:ext uri="{FF2B5EF4-FFF2-40B4-BE49-F238E27FC236}">
                <a16:creationId xmlns:a16="http://schemas.microsoft.com/office/drawing/2014/main" id="{F45359AA-D56C-47F9-989B-FBAE0E5366E1}"/>
              </a:ext>
            </a:extLst>
          </p:cNvPr>
          <p:cNvSpPr txBox="1"/>
          <p:nvPr/>
        </p:nvSpPr>
        <p:spPr>
          <a:xfrm>
            <a:off x="8707731" y="4776428"/>
            <a:ext cx="377026" cy="307777"/>
          </a:xfrm>
          <a:prstGeom prst="rect">
            <a:avLst/>
          </a:prstGeom>
          <a:noFill/>
        </p:spPr>
        <p:txBody>
          <a:bodyPr wrap="none" rtlCol="0">
            <a:spAutoFit/>
          </a:bodyPr>
          <a:lstStyle/>
          <a:p>
            <a:r>
              <a:rPr lang="en-US" b="1" dirty="0">
                <a:solidFill>
                  <a:srgbClr val="003366"/>
                </a:solidFill>
                <a:latin typeface="Montserrat" panose="020B0604020202020204" charset="0"/>
              </a:rPr>
              <a:t>01</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12"/>
        <p:cNvGrpSpPr/>
        <p:nvPr/>
      </p:nvGrpSpPr>
      <p:grpSpPr>
        <a:xfrm>
          <a:off x="0" y="0"/>
          <a:ext cx="0" cy="0"/>
          <a:chOff x="0" y="0"/>
          <a:chExt cx="0" cy="0"/>
        </a:xfrm>
      </p:grpSpPr>
      <p:sp>
        <p:nvSpPr>
          <p:cNvPr id="2" name="Oval 1">
            <a:extLst>
              <a:ext uri="{FF2B5EF4-FFF2-40B4-BE49-F238E27FC236}">
                <a16:creationId xmlns:a16="http://schemas.microsoft.com/office/drawing/2014/main" id="{EA70CF1C-BBC4-4ADC-9FD7-8BFB784A03D0}"/>
              </a:ext>
            </a:extLst>
          </p:cNvPr>
          <p:cNvSpPr/>
          <p:nvPr/>
        </p:nvSpPr>
        <p:spPr>
          <a:xfrm>
            <a:off x="5220586" y="-138223"/>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5B35979-8809-44DB-9C0C-2CB70C1FD9F2}"/>
              </a:ext>
            </a:extLst>
          </p:cNvPr>
          <p:cNvSpPr/>
          <p:nvPr/>
        </p:nvSpPr>
        <p:spPr>
          <a:xfrm>
            <a:off x="8229599" y="914400"/>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DFB0BD1-0B38-4908-979A-30E1E7A0A665}"/>
              </a:ext>
            </a:extLst>
          </p:cNvPr>
          <p:cNvSpPr/>
          <p:nvPr/>
        </p:nvSpPr>
        <p:spPr>
          <a:xfrm>
            <a:off x="7223050" y="-1426831"/>
            <a:ext cx="2750289" cy="27502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3" name="Google Shape;1713;p59"/>
          <p:cNvSpPr txBox="1">
            <a:spLocks noGrp="1"/>
          </p:cNvSpPr>
          <p:nvPr>
            <p:ph type="title"/>
          </p:nvPr>
        </p:nvSpPr>
        <p:spPr>
          <a:xfrm>
            <a:off x="5685117" y="91466"/>
            <a:ext cx="3458883" cy="1053600"/>
          </a:xfrm>
          <a:prstGeom prst="rect">
            <a:avLst/>
          </a:prstGeom>
        </p:spPr>
        <p:txBody>
          <a:bodyPr spcFirstLastPara="1" wrap="square" lIns="91425" tIns="91425" rIns="91425" bIns="91425" anchor="t" anchorCtr="0">
            <a:noAutofit/>
          </a:bodyPr>
          <a:lstStyle/>
          <a:p>
            <a:pPr lvl="0"/>
            <a:r>
              <a:rPr lang="en-US" sz="1600" dirty="0">
                <a:solidFill>
                  <a:schemeClr val="bg1"/>
                </a:solidFill>
              </a:rPr>
              <a:t>Immunogenicity Results</a:t>
            </a:r>
            <a:br>
              <a:rPr lang="en-US" sz="1600" dirty="0">
                <a:solidFill>
                  <a:schemeClr val="bg1"/>
                </a:solidFill>
              </a:rPr>
            </a:br>
            <a:r>
              <a:rPr lang="en-US" sz="1600" dirty="0">
                <a:solidFill>
                  <a:schemeClr val="bg1"/>
                </a:solidFill>
              </a:rPr>
              <a:t>on day 35</a:t>
            </a:r>
            <a:endParaRPr sz="1600" dirty="0">
              <a:solidFill>
                <a:schemeClr val="bg1"/>
              </a:solidFill>
            </a:endParaRPr>
          </a:p>
        </p:txBody>
      </p:sp>
      <p:grpSp>
        <p:nvGrpSpPr>
          <p:cNvPr id="10" name="Group 9">
            <a:extLst>
              <a:ext uri="{FF2B5EF4-FFF2-40B4-BE49-F238E27FC236}">
                <a16:creationId xmlns:a16="http://schemas.microsoft.com/office/drawing/2014/main" id="{C96062C9-12BF-440A-B90A-ADB3707E49FA}"/>
              </a:ext>
            </a:extLst>
          </p:cNvPr>
          <p:cNvGrpSpPr/>
          <p:nvPr/>
        </p:nvGrpSpPr>
        <p:grpSpPr>
          <a:xfrm>
            <a:off x="1318785" y="1145066"/>
            <a:ext cx="6407540" cy="3156393"/>
            <a:chOff x="4324982" y="4292276"/>
            <a:chExt cx="4407021" cy="2170925"/>
          </a:xfrm>
        </p:grpSpPr>
        <p:pic>
          <p:nvPicPr>
            <p:cNvPr id="11" name="Picture 10">
              <a:extLst>
                <a:ext uri="{FF2B5EF4-FFF2-40B4-BE49-F238E27FC236}">
                  <a16:creationId xmlns:a16="http://schemas.microsoft.com/office/drawing/2014/main" id="{54F93CE5-2CF1-4F86-A1D2-370C4E712BAA}"/>
                </a:ext>
              </a:extLst>
            </p:cNvPr>
            <p:cNvPicPr>
              <a:picLocks noChangeAspect="1"/>
            </p:cNvPicPr>
            <p:nvPr/>
          </p:nvPicPr>
          <p:blipFill rotWithShape="1">
            <a:blip r:embed="rId3">
              <a:extLst>
                <a:ext uri="{28A0092B-C50C-407E-A947-70E740481C1C}">
                  <a14:useLocalDpi xmlns:a14="http://schemas.microsoft.com/office/drawing/2010/main" val="0"/>
                </a:ext>
              </a:extLst>
            </a:blip>
            <a:srcRect l="11162" t="34573" r="11437" b="21907"/>
            <a:stretch/>
          </p:blipFill>
          <p:spPr>
            <a:xfrm>
              <a:off x="4324982" y="4614998"/>
              <a:ext cx="4407021" cy="1848203"/>
            </a:xfrm>
            <a:prstGeom prst="rect">
              <a:avLst/>
            </a:prstGeom>
          </p:spPr>
        </p:pic>
        <p:pic>
          <p:nvPicPr>
            <p:cNvPr id="12" name="Picture 11">
              <a:extLst>
                <a:ext uri="{FF2B5EF4-FFF2-40B4-BE49-F238E27FC236}">
                  <a16:creationId xmlns:a16="http://schemas.microsoft.com/office/drawing/2014/main" id="{2C94C6C4-F299-49F7-919C-8FC756E9F34B}"/>
                </a:ext>
              </a:extLst>
            </p:cNvPr>
            <p:cNvPicPr>
              <a:picLocks noChangeAspect="1"/>
            </p:cNvPicPr>
            <p:nvPr/>
          </p:nvPicPr>
          <p:blipFill rotWithShape="1">
            <a:blip r:embed="rId3">
              <a:extLst>
                <a:ext uri="{28A0092B-C50C-407E-A947-70E740481C1C}">
                  <a14:useLocalDpi xmlns:a14="http://schemas.microsoft.com/office/drawing/2010/main" val="0"/>
                </a:ext>
              </a:extLst>
            </a:blip>
            <a:srcRect l="32525" t="5502" r="33564" b="84119"/>
            <a:stretch/>
          </p:blipFill>
          <p:spPr>
            <a:xfrm>
              <a:off x="5909657" y="4292276"/>
              <a:ext cx="1237673" cy="282549"/>
            </a:xfrm>
            <a:prstGeom prst="rect">
              <a:avLst/>
            </a:prstGeom>
          </p:spPr>
        </p:pic>
      </p:grpSp>
      <p:sp>
        <p:nvSpPr>
          <p:cNvPr id="9" name="TextBox 8">
            <a:extLst>
              <a:ext uri="{FF2B5EF4-FFF2-40B4-BE49-F238E27FC236}">
                <a16:creationId xmlns:a16="http://schemas.microsoft.com/office/drawing/2014/main" id="{1CC7F268-474F-4A1C-A9EF-F305E77F3726}"/>
              </a:ext>
            </a:extLst>
          </p:cNvPr>
          <p:cNvSpPr txBox="1"/>
          <p:nvPr/>
        </p:nvSpPr>
        <p:spPr>
          <a:xfrm>
            <a:off x="8707731" y="4776428"/>
            <a:ext cx="369012" cy="307777"/>
          </a:xfrm>
          <a:prstGeom prst="rect">
            <a:avLst/>
          </a:prstGeom>
          <a:noFill/>
        </p:spPr>
        <p:txBody>
          <a:bodyPr wrap="none" rtlCol="0">
            <a:spAutoFit/>
          </a:bodyPr>
          <a:lstStyle/>
          <a:p>
            <a:r>
              <a:rPr lang="en-US" b="1" dirty="0">
                <a:solidFill>
                  <a:srgbClr val="003366"/>
                </a:solidFill>
                <a:latin typeface="Montserrat" panose="020B0604020202020204" charset="0"/>
              </a:rPr>
              <a:t>19</a:t>
            </a:r>
          </a:p>
        </p:txBody>
      </p:sp>
    </p:spTree>
    <p:extLst>
      <p:ext uri="{BB962C8B-B14F-4D97-AF65-F5344CB8AC3E}">
        <p14:creationId xmlns:p14="http://schemas.microsoft.com/office/powerpoint/2010/main" val="11246605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12"/>
        <p:cNvGrpSpPr/>
        <p:nvPr/>
      </p:nvGrpSpPr>
      <p:grpSpPr>
        <a:xfrm>
          <a:off x="0" y="0"/>
          <a:ext cx="0" cy="0"/>
          <a:chOff x="0" y="0"/>
          <a:chExt cx="0" cy="0"/>
        </a:xfrm>
      </p:grpSpPr>
      <p:sp>
        <p:nvSpPr>
          <p:cNvPr id="2" name="Oval 1">
            <a:extLst>
              <a:ext uri="{FF2B5EF4-FFF2-40B4-BE49-F238E27FC236}">
                <a16:creationId xmlns:a16="http://schemas.microsoft.com/office/drawing/2014/main" id="{EA70CF1C-BBC4-4ADC-9FD7-8BFB784A03D0}"/>
              </a:ext>
            </a:extLst>
          </p:cNvPr>
          <p:cNvSpPr/>
          <p:nvPr/>
        </p:nvSpPr>
        <p:spPr>
          <a:xfrm>
            <a:off x="5220586" y="-138223"/>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5B35979-8809-44DB-9C0C-2CB70C1FD9F2}"/>
              </a:ext>
            </a:extLst>
          </p:cNvPr>
          <p:cNvSpPr/>
          <p:nvPr/>
        </p:nvSpPr>
        <p:spPr>
          <a:xfrm>
            <a:off x="8229599" y="914400"/>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DFB0BD1-0B38-4908-979A-30E1E7A0A665}"/>
              </a:ext>
            </a:extLst>
          </p:cNvPr>
          <p:cNvSpPr/>
          <p:nvPr/>
        </p:nvSpPr>
        <p:spPr>
          <a:xfrm>
            <a:off x="7223050" y="-1426831"/>
            <a:ext cx="2750289" cy="27502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3" name="Google Shape;1713;p59"/>
          <p:cNvSpPr txBox="1">
            <a:spLocks noGrp="1"/>
          </p:cNvSpPr>
          <p:nvPr>
            <p:ph type="title"/>
          </p:nvPr>
        </p:nvSpPr>
        <p:spPr>
          <a:xfrm>
            <a:off x="5685117" y="91466"/>
            <a:ext cx="3458883" cy="1053600"/>
          </a:xfrm>
          <a:prstGeom prst="rect">
            <a:avLst/>
          </a:prstGeom>
        </p:spPr>
        <p:txBody>
          <a:bodyPr spcFirstLastPara="1" wrap="square" lIns="91425" tIns="91425" rIns="91425" bIns="91425" anchor="t" anchorCtr="0">
            <a:noAutofit/>
          </a:bodyPr>
          <a:lstStyle/>
          <a:p>
            <a:pPr lvl="0"/>
            <a:r>
              <a:rPr lang="en-US" sz="1600" dirty="0">
                <a:solidFill>
                  <a:schemeClr val="bg1"/>
                </a:solidFill>
              </a:rPr>
              <a:t>Immunogenicity Results</a:t>
            </a:r>
            <a:br>
              <a:rPr lang="en-US" sz="1600" dirty="0">
                <a:solidFill>
                  <a:schemeClr val="bg1"/>
                </a:solidFill>
              </a:rPr>
            </a:br>
            <a:r>
              <a:rPr lang="en-US" sz="1600" dirty="0">
                <a:solidFill>
                  <a:schemeClr val="bg1"/>
                </a:solidFill>
              </a:rPr>
              <a:t>on day 35</a:t>
            </a:r>
            <a:endParaRPr sz="1600" dirty="0">
              <a:solidFill>
                <a:schemeClr val="bg1"/>
              </a:solidFill>
            </a:endParaRPr>
          </a:p>
        </p:txBody>
      </p:sp>
      <p:grpSp>
        <p:nvGrpSpPr>
          <p:cNvPr id="9" name="Group 8">
            <a:extLst>
              <a:ext uri="{FF2B5EF4-FFF2-40B4-BE49-F238E27FC236}">
                <a16:creationId xmlns:a16="http://schemas.microsoft.com/office/drawing/2014/main" id="{37DF5723-25FE-4A78-AB93-8E1BB990ABCB}"/>
              </a:ext>
            </a:extLst>
          </p:cNvPr>
          <p:cNvGrpSpPr/>
          <p:nvPr/>
        </p:nvGrpSpPr>
        <p:grpSpPr>
          <a:xfrm>
            <a:off x="1526176" y="849022"/>
            <a:ext cx="5813832" cy="3757536"/>
            <a:chOff x="635387" y="2541255"/>
            <a:chExt cx="3670247" cy="2372116"/>
          </a:xfrm>
        </p:grpSpPr>
        <p:pic>
          <p:nvPicPr>
            <p:cNvPr id="13" name="Picture 12">
              <a:extLst>
                <a:ext uri="{FF2B5EF4-FFF2-40B4-BE49-F238E27FC236}">
                  <a16:creationId xmlns:a16="http://schemas.microsoft.com/office/drawing/2014/main" id="{31D82A50-5BDA-4661-8533-8AE5B2282AD3}"/>
                </a:ext>
              </a:extLst>
            </p:cNvPr>
            <p:cNvPicPr>
              <a:picLocks noChangeAspect="1"/>
            </p:cNvPicPr>
            <p:nvPr/>
          </p:nvPicPr>
          <p:blipFill rotWithShape="1">
            <a:blip r:embed="rId3">
              <a:extLst>
                <a:ext uri="{28A0092B-C50C-407E-A947-70E740481C1C}">
                  <a14:useLocalDpi xmlns:a14="http://schemas.microsoft.com/office/drawing/2010/main" val="0"/>
                </a:ext>
              </a:extLst>
            </a:blip>
            <a:srcRect l="16225" t="33833" r="15697" b="20271"/>
            <a:stretch/>
          </p:blipFill>
          <p:spPr>
            <a:xfrm>
              <a:off x="635387" y="3065860"/>
              <a:ext cx="3670247" cy="1847511"/>
            </a:xfrm>
            <a:prstGeom prst="rect">
              <a:avLst/>
            </a:prstGeom>
          </p:spPr>
        </p:pic>
        <p:sp>
          <p:nvSpPr>
            <p:cNvPr id="14" name="Rectangle 13">
              <a:extLst>
                <a:ext uri="{FF2B5EF4-FFF2-40B4-BE49-F238E27FC236}">
                  <a16:creationId xmlns:a16="http://schemas.microsoft.com/office/drawing/2014/main" id="{DB5A2C97-950C-4BAF-9E6D-AB5376FEA232}"/>
                </a:ext>
              </a:extLst>
            </p:cNvPr>
            <p:cNvSpPr/>
            <p:nvPr/>
          </p:nvSpPr>
          <p:spPr>
            <a:xfrm>
              <a:off x="635387" y="2541255"/>
              <a:ext cx="2713291" cy="524605"/>
            </a:xfrm>
            <a:prstGeom prst="rect">
              <a:avLst/>
            </a:prstGeom>
          </p:spPr>
          <p:txBody>
            <a:bodyPr wrap="none">
              <a:spAutoFit/>
            </a:bodyPr>
            <a:lstStyle/>
            <a:p>
              <a:r>
                <a:rPr lang="en-US" sz="2400" b="1" dirty="0">
                  <a:solidFill>
                    <a:srgbClr val="1C5D88"/>
                  </a:solidFill>
                  <a:latin typeface="Avenir Heavy"/>
                </a:rPr>
                <a:t>Conventional Virus Neutralizing </a:t>
              </a:r>
              <a:endParaRPr lang="fa-IR" sz="2400" b="1" dirty="0">
                <a:solidFill>
                  <a:srgbClr val="1C5D88"/>
                </a:solidFill>
                <a:latin typeface="Avenir Heavy"/>
              </a:endParaRPr>
            </a:p>
            <a:p>
              <a:r>
                <a:rPr lang="en-US" sz="2400" b="1" dirty="0">
                  <a:solidFill>
                    <a:srgbClr val="1C5D88"/>
                  </a:solidFill>
                  <a:latin typeface="Avenir Heavy"/>
                </a:rPr>
                <a:t>Test (</a:t>
              </a:r>
              <a:r>
                <a:rPr lang="en-US" sz="2400" b="1" dirty="0" err="1">
                  <a:solidFill>
                    <a:srgbClr val="1C5D88"/>
                  </a:solidFill>
                  <a:latin typeface="Avenir Heavy"/>
                </a:rPr>
                <a:t>cVNT</a:t>
              </a:r>
              <a:r>
                <a:rPr lang="en-US" sz="2400" b="1" dirty="0">
                  <a:solidFill>
                    <a:srgbClr val="1C5D88"/>
                  </a:solidFill>
                  <a:latin typeface="Avenir Heavy"/>
                </a:rPr>
                <a:t>) Results </a:t>
              </a:r>
            </a:p>
          </p:txBody>
        </p:sp>
      </p:grpSp>
      <p:sp>
        <p:nvSpPr>
          <p:cNvPr id="10" name="TextBox 9">
            <a:extLst>
              <a:ext uri="{FF2B5EF4-FFF2-40B4-BE49-F238E27FC236}">
                <a16:creationId xmlns:a16="http://schemas.microsoft.com/office/drawing/2014/main" id="{727EA89E-F624-4FAD-868F-15251A55570D}"/>
              </a:ext>
            </a:extLst>
          </p:cNvPr>
          <p:cNvSpPr txBox="1"/>
          <p:nvPr/>
        </p:nvSpPr>
        <p:spPr>
          <a:xfrm>
            <a:off x="8707731" y="4776428"/>
            <a:ext cx="412292" cy="307777"/>
          </a:xfrm>
          <a:prstGeom prst="rect">
            <a:avLst/>
          </a:prstGeom>
          <a:noFill/>
        </p:spPr>
        <p:txBody>
          <a:bodyPr wrap="none" rtlCol="0">
            <a:spAutoFit/>
          </a:bodyPr>
          <a:lstStyle/>
          <a:p>
            <a:r>
              <a:rPr lang="en-US" b="1" dirty="0">
                <a:solidFill>
                  <a:srgbClr val="003366"/>
                </a:solidFill>
                <a:latin typeface="Montserrat" panose="020B0604020202020204" charset="0"/>
              </a:rPr>
              <a:t>20</a:t>
            </a:r>
          </a:p>
        </p:txBody>
      </p:sp>
    </p:spTree>
    <p:extLst>
      <p:ext uri="{BB962C8B-B14F-4D97-AF65-F5344CB8AC3E}">
        <p14:creationId xmlns:p14="http://schemas.microsoft.com/office/powerpoint/2010/main" val="919572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B94B7-7159-4768-AC38-A2CE56FFA9B3}"/>
              </a:ext>
            </a:extLst>
          </p:cNvPr>
          <p:cNvSpPr>
            <a:spLocks noGrp="1"/>
          </p:cNvSpPr>
          <p:nvPr>
            <p:ph type="title"/>
          </p:nvPr>
        </p:nvSpPr>
        <p:spPr>
          <a:xfrm>
            <a:off x="754535" y="255408"/>
            <a:ext cx="6950630" cy="1053600"/>
          </a:xfrm>
        </p:spPr>
        <p:txBody>
          <a:bodyPr/>
          <a:lstStyle/>
          <a:p>
            <a:r>
              <a:rPr lang="en-US" sz="2000" dirty="0"/>
              <a:t>Cross-neutralization ability of samples from vaccinated subjects on day 35</a:t>
            </a:r>
          </a:p>
        </p:txBody>
      </p:sp>
      <p:sp>
        <p:nvSpPr>
          <p:cNvPr id="12" name="Google Shape;991;p51">
            <a:extLst>
              <a:ext uri="{FF2B5EF4-FFF2-40B4-BE49-F238E27FC236}">
                <a16:creationId xmlns:a16="http://schemas.microsoft.com/office/drawing/2014/main" id="{1312045F-A727-4048-8CCF-DDDFB984884C}"/>
              </a:ext>
            </a:extLst>
          </p:cNvPr>
          <p:cNvSpPr/>
          <p:nvPr/>
        </p:nvSpPr>
        <p:spPr>
          <a:xfrm rot="8223736">
            <a:off x="-3496280" y="-324957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91;p51">
            <a:extLst>
              <a:ext uri="{FF2B5EF4-FFF2-40B4-BE49-F238E27FC236}">
                <a16:creationId xmlns:a16="http://schemas.microsoft.com/office/drawing/2014/main" id="{B9BBD836-6FE0-446E-BBFC-E180DB7A01A1}"/>
              </a:ext>
            </a:extLst>
          </p:cNvPr>
          <p:cNvSpPr/>
          <p:nvPr/>
        </p:nvSpPr>
        <p:spPr>
          <a:xfrm rot="8223736">
            <a:off x="5886072" y="-36211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TextBox 20">
            <a:extLst>
              <a:ext uri="{FF2B5EF4-FFF2-40B4-BE49-F238E27FC236}">
                <a16:creationId xmlns:a16="http://schemas.microsoft.com/office/drawing/2014/main" id="{F2F20CFE-0AD2-4722-AE6A-F62017E230E9}"/>
              </a:ext>
            </a:extLst>
          </p:cNvPr>
          <p:cNvSpPr txBox="1"/>
          <p:nvPr/>
        </p:nvSpPr>
        <p:spPr>
          <a:xfrm>
            <a:off x="8707731" y="4776428"/>
            <a:ext cx="360996" cy="307777"/>
          </a:xfrm>
          <a:prstGeom prst="rect">
            <a:avLst/>
          </a:prstGeom>
          <a:noFill/>
        </p:spPr>
        <p:txBody>
          <a:bodyPr wrap="none" rtlCol="0">
            <a:spAutoFit/>
          </a:bodyPr>
          <a:lstStyle/>
          <a:p>
            <a:r>
              <a:rPr lang="en-US" b="1" dirty="0">
                <a:solidFill>
                  <a:schemeClr val="bg1"/>
                </a:solidFill>
                <a:latin typeface="Montserrat" panose="020B0604020202020204" charset="0"/>
              </a:rPr>
              <a:t>21</a:t>
            </a:r>
          </a:p>
        </p:txBody>
      </p:sp>
      <p:pic>
        <p:nvPicPr>
          <p:cNvPr id="14" name="Picture 13">
            <a:extLst>
              <a:ext uri="{FF2B5EF4-FFF2-40B4-BE49-F238E27FC236}">
                <a16:creationId xmlns:a16="http://schemas.microsoft.com/office/drawing/2014/main" id="{8C4596D4-DD1C-4993-906D-F1999E7B96C8}"/>
              </a:ext>
            </a:extLst>
          </p:cNvPr>
          <p:cNvPicPr>
            <a:picLocks noChangeAspect="1"/>
          </p:cNvPicPr>
          <p:nvPr/>
        </p:nvPicPr>
        <p:blipFill>
          <a:blip r:embed="rId2"/>
          <a:stretch>
            <a:fillRect/>
          </a:stretch>
        </p:blipFill>
        <p:spPr>
          <a:xfrm>
            <a:off x="1321613" y="1232235"/>
            <a:ext cx="5816474" cy="3851970"/>
          </a:xfrm>
          <a:prstGeom prst="rect">
            <a:avLst/>
          </a:prstGeom>
        </p:spPr>
      </p:pic>
    </p:spTree>
    <p:extLst>
      <p:ext uri="{BB962C8B-B14F-4D97-AF65-F5344CB8AC3E}">
        <p14:creationId xmlns:p14="http://schemas.microsoft.com/office/powerpoint/2010/main" val="23490845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B94B7-7159-4768-AC38-A2CE56FFA9B3}"/>
              </a:ext>
            </a:extLst>
          </p:cNvPr>
          <p:cNvSpPr>
            <a:spLocks noGrp="1"/>
          </p:cNvSpPr>
          <p:nvPr>
            <p:ph type="title"/>
          </p:nvPr>
        </p:nvSpPr>
        <p:spPr>
          <a:xfrm>
            <a:off x="754535" y="244777"/>
            <a:ext cx="7323600" cy="1053600"/>
          </a:xfrm>
        </p:spPr>
        <p:txBody>
          <a:bodyPr/>
          <a:lstStyle/>
          <a:p>
            <a:r>
              <a:rPr lang="en-US" sz="2400" dirty="0"/>
              <a:t>Cellular immunity;</a:t>
            </a:r>
            <a:br>
              <a:rPr lang="en-US" sz="2400" dirty="0"/>
            </a:br>
            <a:r>
              <a:rPr lang="en-US" sz="1600" dirty="0"/>
              <a:t>Fold rise in IFN-γ after stimulation with SARS-CoV-2-S CD4 epitope</a:t>
            </a:r>
            <a:endParaRPr lang="en-US" sz="2400" dirty="0"/>
          </a:p>
        </p:txBody>
      </p:sp>
      <p:sp>
        <p:nvSpPr>
          <p:cNvPr id="12" name="Google Shape;991;p51">
            <a:extLst>
              <a:ext uri="{FF2B5EF4-FFF2-40B4-BE49-F238E27FC236}">
                <a16:creationId xmlns:a16="http://schemas.microsoft.com/office/drawing/2014/main" id="{1312045F-A727-4048-8CCF-DDDFB984884C}"/>
              </a:ext>
            </a:extLst>
          </p:cNvPr>
          <p:cNvSpPr/>
          <p:nvPr/>
        </p:nvSpPr>
        <p:spPr>
          <a:xfrm rot="8223736">
            <a:off x="-3496280" y="-324957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91;p51">
            <a:extLst>
              <a:ext uri="{FF2B5EF4-FFF2-40B4-BE49-F238E27FC236}">
                <a16:creationId xmlns:a16="http://schemas.microsoft.com/office/drawing/2014/main" id="{B9BBD836-6FE0-446E-BBFC-E180DB7A01A1}"/>
              </a:ext>
            </a:extLst>
          </p:cNvPr>
          <p:cNvSpPr/>
          <p:nvPr/>
        </p:nvSpPr>
        <p:spPr>
          <a:xfrm rot="8223736">
            <a:off x="5886072" y="-36211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 name="Group 15">
            <a:extLst>
              <a:ext uri="{FF2B5EF4-FFF2-40B4-BE49-F238E27FC236}">
                <a16:creationId xmlns:a16="http://schemas.microsoft.com/office/drawing/2014/main" id="{AE4B6B14-AC40-4A7D-BE78-3129B72E51B0}"/>
              </a:ext>
            </a:extLst>
          </p:cNvPr>
          <p:cNvGrpSpPr/>
          <p:nvPr/>
        </p:nvGrpSpPr>
        <p:grpSpPr>
          <a:xfrm>
            <a:off x="875847" y="1406125"/>
            <a:ext cx="2314388" cy="853200"/>
            <a:chOff x="875266" y="1142187"/>
            <a:chExt cx="2314388" cy="853200"/>
          </a:xfrm>
        </p:grpSpPr>
        <p:sp>
          <p:nvSpPr>
            <p:cNvPr id="14" name="Google Shape;559;p43">
              <a:extLst>
                <a:ext uri="{FF2B5EF4-FFF2-40B4-BE49-F238E27FC236}">
                  <a16:creationId xmlns:a16="http://schemas.microsoft.com/office/drawing/2014/main" id="{5DD75AD2-FC53-4BC8-B66B-9AC0943E75E8}"/>
                </a:ext>
              </a:extLst>
            </p:cNvPr>
            <p:cNvSpPr txBox="1">
              <a:spLocks/>
            </p:cNvSpPr>
            <p:nvPr/>
          </p:nvSpPr>
          <p:spPr>
            <a:xfrm>
              <a:off x="1065864" y="1142187"/>
              <a:ext cx="2123790"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indent="0" algn="l"/>
              <a:r>
                <a:rPr lang="en-US" b="1" dirty="0" err="1">
                  <a:solidFill>
                    <a:srgbClr val="004C72"/>
                  </a:solidFill>
                </a:rPr>
                <a:t>SpikoGen</a:t>
              </a:r>
              <a:r>
                <a:rPr lang="en-US" b="1" baseline="30000" dirty="0">
                  <a:solidFill>
                    <a:srgbClr val="004C72"/>
                  </a:solidFill>
                </a:rPr>
                <a:t>®</a:t>
              </a:r>
            </a:p>
            <a:p>
              <a:pPr marL="0" indent="0" algn="l"/>
              <a:endParaRPr lang="en-US" b="1" dirty="0">
                <a:solidFill>
                  <a:srgbClr val="004C72"/>
                </a:solidFill>
              </a:endParaRPr>
            </a:p>
            <a:p>
              <a:pPr marL="0" indent="0" algn="l"/>
              <a:r>
                <a:rPr lang="en-US" b="1" dirty="0">
                  <a:solidFill>
                    <a:srgbClr val="004C72"/>
                  </a:solidFill>
                </a:rPr>
                <a:t>Placebo</a:t>
              </a:r>
            </a:p>
          </p:txBody>
        </p:sp>
        <p:sp>
          <p:nvSpPr>
            <p:cNvPr id="8" name="Oval 7">
              <a:extLst>
                <a:ext uri="{FF2B5EF4-FFF2-40B4-BE49-F238E27FC236}">
                  <a16:creationId xmlns:a16="http://schemas.microsoft.com/office/drawing/2014/main" id="{CF6048A2-3081-413E-8FB6-4066A91AC1B0}"/>
                </a:ext>
              </a:extLst>
            </p:cNvPr>
            <p:cNvSpPr/>
            <p:nvPr/>
          </p:nvSpPr>
          <p:spPr>
            <a:xfrm flipH="1">
              <a:off x="875266" y="1264145"/>
              <a:ext cx="190598" cy="190598"/>
            </a:xfrm>
            <a:prstGeom prst="ellipse">
              <a:avLst/>
            </a:prstGeom>
            <a:solidFill>
              <a:srgbClr val="88A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61EBD393-791E-469E-936C-7C06B8A080BA}"/>
                </a:ext>
              </a:extLst>
            </p:cNvPr>
            <p:cNvSpPr/>
            <p:nvPr/>
          </p:nvSpPr>
          <p:spPr>
            <a:xfrm flipH="1">
              <a:off x="875266" y="1682439"/>
              <a:ext cx="190598" cy="190598"/>
            </a:xfrm>
            <a:prstGeom prst="ellipse">
              <a:avLst/>
            </a:prstGeom>
            <a:solidFill>
              <a:srgbClr val="FDC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6EAE865A-5AAF-4DE3-820B-3B5B33FCD55B}"/>
              </a:ext>
            </a:extLst>
          </p:cNvPr>
          <p:cNvGrpSpPr/>
          <p:nvPr/>
        </p:nvGrpSpPr>
        <p:grpSpPr>
          <a:xfrm>
            <a:off x="2544285" y="1208420"/>
            <a:ext cx="5723867" cy="3805579"/>
            <a:chOff x="2544285" y="1208420"/>
            <a:chExt cx="5723867" cy="3805579"/>
          </a:xfrm>
        </p:grpSpPr>
        <p:grpSp>
          <p:nvGrpSpPr>
            <p:cNvPr id="22" name="Group 21">
              <a:extLst>
                <a:ext uri="{FF2B5EF4-FFF2-40B4-BE49-F238E27FC236}">
                  <a16:creationId xmlns:a16="http://schemas.microsoft.com/office/drawing/2014/main" id="{39B7D15E-3218-4D73-A46F-5573313FFEED}"/>
                </a:ext>
              </a:extLst>
            </p:cNvPr>
            <p:cNvGrpSpPr/>
            <p:nvPr/>
          </p:nvGrpSpPr>
          <p:grpSpPr>
            <a:xfrm>
              <a:off x="2544285" y="1208420"/>
              <a:ext cx="5723867" cy="3715361"/>
              <a:chOff x="2544285" y="1260674"/>
              <a:chExt cx="5723867" cy="3715361"/>
            </a:xfrm>
          </p:grpSpPr>
          <p:pic>
            <p:nvPicPr>
              <p:cNvPr id="7" name="Picture 6">
                <a:extLst>
                  <a:ext uri="{FF2B5EF4-FFF2-40B4-BE49-F238E27FC236}">
                    <a16:creationId xmlns:a16="http://schemas.microsoft.com/office/drawing/2014/main" id="{B8B719E4-8396-4576-AE6F-30379E82F6DA}"/>
                  </a:ext>
                </a:extLst>
              </p:cNvPr>
              <p:cNvPicPr>
                <a:picLocks noChangeAspect="1"/>
              </p:cNvPicPr>
              <p:nvPr/>
            </p:nvPicPr>
            <p:blipFill rotWithShape="1">
              <a:blip r:embed="rId2"/>
              <a:srcRect l="3502" r="49964" b="2522"/>
              <a:stretch/>
            </p:blipFill>
            <p:spPr>
              <a:xfrm>
                <a:off x="2544285" y="1260674"/>
                <a:ext cx="4055429" cy="3715361"/>
              </a:xfrm>
              <a:prstGeom prst="rect">
                <a:avLst/>
              </a:prstGeom>
            </p:spPr>
          </p:pic>
          <p:sp>
            <p:nvSpPr>
              <p:cNvPr id="17" name="Google Shape;559;p43">
                <a:extLst>
                  <a:ext uri="{FF2B5EF4-FFF2-40B4-BE49-F238E27FC236}">
                    <a16:creationId xmlns:a16="http://schemas.microsoft.com/office/drawing/2014/main" id="{C419805C-1ECA-4875-9E3A-7EA604BD171F}"/>
                  </a:ext>
                </a:extLst>
              </p:cNvPr>
              <p:cNvSpPr txBox="1">
                <a:spLocks/>
              </p:cNvSpPr>
              <p:nvPr/>
            </p:nvSpPr>
            <p:spPr>
              <a:xfrm>
                <a:off x="6144362" y="3427951"/>
                <a:ext cx="2123790"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indent="0" algn="l"/>
                <a:r>
                  <a:rPr lang="en-US" b="1" i="1" dirty="0">
                    <a:solidFill>
                      <a:srgbClr val="004C72"/>
                    </a:solidFill>
                  </a:rPr>
                  <a:t>p-</a:t>
                </a:r>
                <a:r>
                  <a:rPr lang="en-US" b="1" dirty="0">
                    <a:solidFill>
                      <a:srgbClr val="004C72"/>
                    </a:solidFill>
                  </a:rPr>
                  <a:t>value</a:t>
                </a:r>
                <a:r>
                  <a:rPr lang="en-US" b="1" i="1" dirty="0">
                    <a:solidFill>
                      <a:srgbClr val="004C72"/>
                    </a:solidFill>
                  </a:rPr>
                  <a:t> </a:t>
                </a:r>
                <a:r>
                  <a:rPr lang="en-US" b="1" dirty="0">
                    <a:solidFill>
                      <a:srgbClr val="004C72"/>
                    </a:solidFill>
                  </a:rPr>
                  <a:t>&lt; 0.001</a:t>
                </a:r>
              </a:p>
            </p:txBody>
          </p:sp>
          <p:sp>
            <p:nvSpPr>
              <p:cNvPr id="19" name="Rectangle 18">
                <a:extLst>
                  <a:ext uri="{FF2B5EF4-FFF2-40B4-BE49-F238E27FC236}">
                    <a16:creationId xmlns:a16="http://schemas.microsoft.com/office/drawing/2014/main" id="{48C0D676-199E-48CB-9C03-BC5762A68FDD}"/>
                  </a:ext>
                </a:extLst>
              </p:cNvPr>
              <p:cNvSpPr/>
              <p:nvPr/>
            </p:nvSpPr>
            <p:spPr>
              <a:xfrm>
                <a:off x="5781169" y="3505971"/>
                <a:ext cx="230549" cy="2305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217284B-CD80-4FBC-9512-4DA5F7C2CF3B}"/>
                  </a:ext>
                </a:extLst>
              </p:cNvPr>
              <p:cNvSpPr/>
              <p:nvPr/>
            </p:nvSpPr>
            <p:spPr>
              <a:xfrm>
                <a:off x="5578209" y="4125728"/>
                <a:ext cx="230549" cy="2305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allout: Line with Accent Bar 17">
                <a:extLst>
                  <a:ext uri="{FF2B5EF4-FFF2-40B4-BE49-F238E27FC236}">
                    <a16:creationId xmlns:a16="http://schemas.microsoft.com/office/drawing/2014/main" id="{A64F3B7D-E7F8-41CF-9024-BDBA1562A83B}"/>
                  </a:ext>
                </a:extLst>
              </p:cNvPr>
              <p:cNvSpPr/>
              <p:nvPr/>
            </p:nvSpPr>
            <p:spPr>
              <a:xfrm flipH="1">
                <a:off x="5324690" y="3479841"/>
                <a:ext cx="417121" cy="230549"/>
              </a:xfrm>
              <a:prstGeom prst="accentCallout1">
                <a:avLst>
                  <a:gd name="adj1" fmla="val 18750"/>
                  <a:gd name="adj2" fmla="val -8333"/>
                  <a:gd name="adj3" fmla="val 105602"/>
                  <a:gd name="adj4" fmla="val -47864"/>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50" b="1" dirty="0">
                    <a:solidFill>
                      <a:srgbClr val="003366"/>
                    </a:solidFill>
                    <a:latin typeface="Montserrat" panose="020B0604020202020204" charset="0"/>
                  </a:rPr>
                  <a:t>3.76</a:t>
                </a:r>
              </a:p>
            </p:txBody>
          </p:sp>
          <p:sp>
            <p:nvSpPr>
              <p:cNvPr id="21" name="Callout: Line with Accent Bar 20">
                <a:extLst>
                  <a:ext uri="{FF2B5EF4-FFF2-40B4-BE49-F238E27FC236}">
                    <a16:creationId xmlns:a16="http://schemas.microsoft.com/office/drawing/2014/main" id="{464AB1A5-67B0-4EE3-837F-8A4939C134B0}"/>
                  </a:ext>
                </a:extLst>
              </p:cNvPr>
              <p:cNvSpPr/>
              <p:nvPr/>
            </p:nvSpPr>
            <p:spPr>
              <a:xfrm flipH="1">
                <a:off x="5064483" y="4125727"/>
                <a:ext cx="417121" cy="230549"/>
              </a:xfrm>
              <a:prstGeom prst="accentCallout1">
                <a:avLst>
                  <a:gd name="adj1" fmla="val 18750"/>
                  <a:gd name="adj2" fmla="val -8333"/>
                  <a:gd name="adj3" fmla="val 105602"/>
                  <a:gd name="adj4" fmla="val -47864"/>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solidFill>
                      <a:srgbClr val="003366"/>
                    </a:solidFill>
                    <a:latin typeface="Montserrat" panose="020B0604020202020204" charset="0"/>
                  </a:rPr>
                  <a:t>1.09</a:t>
                </a:r>
                <a:endParaRPr lang="en-US" sz="850" b="1" dirty="0">
                  <a:solidFill>
                    <a:srgbClr val="003366"/>
                  </a:solidFill>
                  <a:latin typeface="Montserrat" panose="020B0604020202020204" charset="0"/>
                </a:endParaRPr>
              </a:p>
            </p:txBody>
          </p:sp>
        </p:grpSp>
        <p:sp>
          <p:nvSpPr>
            <p:cNvPr id="23" name="Rectangle 22">
              <a:extLst>
                <a:ext uri="{FF2B5EF4-FFF2-40B4-BE49-F238E27FC236}">
                  <a16:creationId xmlns:a16="http://schemas.microsoft.com/office/drawing/2014/main" id="{60F959D8-7968-4EE2-A5FC-C83A6AAFD65E}"/>
                </a:ext>
              </a:extLst>
            </p:cNvPr>
            <p:cNvSpPr/>
            <p:nvPr/>
          </p:nvSpPr>
          <p:spPr>
            <a:xfrm>
              <a:off x="5510769" y="4783450"/>
              <a:ext cx="623341" cy="23054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solidFill>
                    <a:srgbClr val="003366"/>
                  </a:solidFill>
                  <a:latin typeface="Montserrat" panose="020B0604020202020204" charset="0"/>
                </a:rPr>
                <a:t>Day 35</a:t>
              </a:r>
            </a:p>
          </p:txBody>
        </p:sp>
      </p:grpSp>
      <p:sp>
        <p:nvSpPr>
          <p:cNvPr id="25" name="TextBox 24">
            <a:extLst>
              <a:ext uri="{FF2B5EF4-FFF2-40B4-BE49-F238E27FC236}">
                <a16:creationId xmlns:a16="http://schemas.microsoft.com/office/drawing/2014/main" id="{4D45B949-76A9-4EA5-8B45-3789CCA81DDC}"/>
              </a:ext>
            </a:extLst>
          </p:cNvPr>
          <p:cNvSpPr txBox="1"/>
          <p:nvPr/>
        </p:nvSpPr>
        <p:spPr>
          <a:xfrm>
            <a:off x="8707731" y="4776428"/>
            <a:ext cx="396262" cy="307777"/>
          </a:xfrm>
          <a:prstGeom prst="rect">
            <a:avLst/>
          </a:prstGeom>
          <a:noFill/>
        </p:spPr>
        <p:txBody>
          <a:bodyPr wrap="none" rtlCol="0">
            <a:spAutoFit/>
          </a:bodyPr>
          <a:lstStyle/>
          <a:p>
            <a:r>
              <a:rPr lang="en-US" b="1" dirty="0">
                <a:solidFill>
                  <a:schemeClr val="bg1"/>
                </a:solidFill>
                <a:latin typeface="Montserrat" panose="020B0604020202020204" charset="0"/>
              </a:rPr>
              <a:t>22</a:t>
            </a:r>
          </a:p>
        </p:txBody>
      </p:sp>
    </p:spTree>
    <p:extLst>
      <p:ext uri="{BB962C8B-B14F-4D97-AF65-F5344CB8AC3E}">
        <p14:creationId xmlns:p14="http://schemas.microsoft.com/office/powerpoint/2010/main" val="27205239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B94B7-7159-4768-AC38-A2CE56FFA9B3}"/>
              </a:ext>
            </a:extLst>
          </p:cNvPr>
          <p:cNvSpPr>
            <a:spLocks noGrp="1"/>
          </p:cNvSpPr>
          <p:nvPr>
            <p:ph type="title"/>
          </p:nvPr>
        </p:nvSpPr>
        <p:spPr>
          <a:xfrm>
            <a:off x="754535" y="255408"/>
            <a:ext cx="7323600" cy="1053600"/>
          </a:xfrm>
        </p:spPr>
        <p:txBody>
          <a:bodyPr/>
          <a:lstStyle/>
          <a:p>
            <a:r>
              <a:rPr lang="en-US" sz="2400" dirty="0"/>
              <a:t>Cellular immunity;</a:t>
            </a:r>
            <a:br>
              <a:rPr lang="en-US" sz="2400" dirty="0"/>
            </a:br>
            <a:r>
              <a:rPr lang="en-US" sz="1600" dirty="0"/>
              <a:t>Fold rise in IFN-γ after stimulation with SARS-CoV-2-S CD4 &amp; CD8 epitopes</a:t>
            </a:r>
            <a:endParaRPr lang="en-US" sz="2400" dirty="0"/>
          </a:p>
        </p:txBody>
      </p:sp>
      <p:sp>
        <p:nvSpPr>
          <p:cNvPr id="12" name="Google Shape;991;p51">
            <a:extLst>
              <a:ext uri="{FF2B5EF4-FFF2-40B4-BE49-F238E27FC236}">
                <a16:creationId xmlns:a16="http://schemas.microsoft.com/office/drawing/2014/main" id="{1312045F-A727-4048-8CCF-DDDFB984884C}"/>
              </a:ext>
            </a:extLst>
          </p:cNvPr>
          <p:cNvSpPr/>
          <p:nvPr/>
        </p:nvSpPr>
        <p:spPr>
          <a:xfrm rot="8223736">
            <a:off x="-3496280" y="-324957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91;p51">
            <a:extLst>
              <a:ext uri="{FF2B5EF4-FFF2-40B4-BE49-F238E27FC236}">
                <a16:creationId xmlns:a16="http://schemas.microsoft.com/office/drawing/2014/main" id="{B9BBD836-6FE0-446E-BBFC-E180DB7A01A1}"/>
              </a:ext>
            </a:extLst>
          </p:cNvPr>
          <p:cNvSpPr/>
          <p:nvPr/>
        </p:nvSpPr>
        <p:spPr>
          <a:xfrm rot="8223736">
            <a:off x="5886072" y="-36211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roup 5">
            <a:extLst>
              <a:ext uri="{FF2B5EF4-FFF2-40B4-BE49-F238E27FC236}">
                <a16:creationId xmlns:a16="http://schemas.microsoft.com/office/drawing/2014/main" id="{5D1AA5B1-B3A7-4484-8D14-3AE2FEE193DF}"/>
              </a:ext>
            </a:extLst>
          </p:cNvPr>
          <p:cNvGrpSpPr/>
          <p:nvPr/>
        </p:nvGrpSpPr>
        <p:grpSpPr>
          <a:xfrm>
            <a:off x="908735" y="1472938"/>
            <a:ext cx="2314388" cy="853200"/>
            <a:chOff x="875266" y="1142187"/>
            <a:chExt cx="2314388" cy="853200"/>
          </a:xfrm>
        </p:grpSpPr>
        <p:sp>
          <p:nvSpPr>
            <p:cNvPr id="8" name="Google Shape;559;p43">
              <a:extLst>
                <a:ext uri="{FF2B5EF4-FFF2-40B4-BE49-F238E27FC236}">
                  <a16:creationId xmlns:a16="http://schemas.microsoft.com/office/drawing/2014/main" id="{1802BD6E-1688-4644-8AAC-1278D423798D}"/>
                </a:ext>
              </a:extLst>
            </p:cNvPr>
            <p:cNvSpPr txBox="1">
              <a:spLocks/>
            </p:cNvSpPr>
            <p:nvPr/>
          </p:nvSpPr>
          <p:spPr>
            <a:xfrm>
              <a:off x="1065864" y="1142187"/>
              <a:ext cx="2123790"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indent="0" algn="l"/>
              <a:r>
                <a:rPr lang="en-US" b="1" dirty="0" err="1">
                  <a:solidFill>
                    <a:srgbClr val="004C72"/>
                  </a:solidFill>
                </a:rPr>
                <a:t>SpikoGen</a:t>
              </a:r>
              <a:r>
                <a:rPr lang="en-US" b="1" baseline="30000" dirty="0">
                  <a:solidFill>
                    <a:srgbClr val="004C72"/>
                  </a:solidFill>
                </a:rPr>
                <a:t>®</a:t>
              </a:r>
            </a:p>
            <a:p>
              <a:pPr marL="0" indent="0" algn="l"/>
              <a:endParaRPr lang="en-US" b="1" dirty="0">
                <a:solidFill>
                  <a:srgbClr val="004C72"/>
                </a:solidFill>
              </a:endParaRPr>
            </a:p>
            <a:p>
              <a:pPr marL="0" indent="0" algn="l"/>
              <a:r>
                <a:rPr lang="en-US" b="1" dirty="0">
                  <a:solidFill>
                    <a:srgbClr val="004C72"/>
                  </a:solidFill>
                </a:rPr>
                <a:t>Placebo</a:t>
              </a:r>
            </a:p>
          </p:txBody>
        </p:sp>
        <p:sp>
          <p:nvSpPr>
            <p:cNvPr id="9" name="Oval 8">
              <a:extLst>
                <a:ext uri="{FF2B5EF4-FFF2-40B4-BE49-F238E27FC236}">
                  <a16:creationId xmlns:a16="http://schemas.microsoft.com/office/drawing/2014/main" id="{D9396BC6-BA4D-4052-A989-6AF9DD629764}"/>
                </a:ext>
              </a:extLst>
            </p:cNvPr>
            <p:cNvSpPr/>
            <p:nvPr/>
          </p:nvSpPr>
          <p:spPr>
            <a:xfrm flipH="1">
              <a:off x="875266" y="1264145"/>
              <a:ext cx="190598" cy="190598"/>
            </a:xfrm>
            <a:prstGeom prst="ellipse">
              <a:avLst/>
            </a:prstGeom>
            <a:solidFill>
              <a:srgbClr val="88A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FB5CF5C-06DB-46A8-B4F9-F4DBCD83747D}"/>
                </a:ext>
              </a:extLst>
            </p:cNvPr>
            <p:cNvSpPr/>
            <p:nvPr/>
          </p:nvSpPr>
          <p:spPr>
            <a:xfrm flipH="1">
              <a:off x="875266" y="1682439"/>
              <a:ext cx="190598" cy="190598"/>
            </a:xfrm>
            <a:prstGeom prst="ellipse">
              <a:avLst/>
            </a:prstGeom>
            <a:solidFill>
              <a:srgbClr val="FDC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a:extLst>
              <a:ext uri="{FF2B5EF4-FFF2-40B4-BE49-F238E27FC236}">
                <a16:creationId xmlns:a16="http://schemas.microsoft.com/office/drawing/2014/main" id="{DC7B19DD-EB50-4819-915D-5860B148A8AF}"/>
              </a:ext>
            </a:extLst>
          </p:cNvPr>
          <p:cNvGrpSpPr/>
          <p:nvPr/>
        </p:nvGrpSpPr>
        <p:grpSpPr>
          <a:xfrm>
            <a:off x="2562447" y="1175610"/>
            <a:ext cx="5837238" cy="3827756"/>
            <a:chOff x="2562447" y="1175610"/>
            <a:chExt cx="5837238" cy="3827756"/>
          </a:xfrm>
        </p:grpSpPr>
        <p:grpSp>
          <p:nvGrpSpPr>
            <p:cNvPr id="20" name="Group 19">
              <a:extLst>
                <a:ext uri="{FF2B5EF4-FFF2-40B4-BE49-F238E27FC236}">
                  <a16:creationId xmlns:a16="http://schemas.microsoft.com/office/drawing/2014/main" id="{FFD8AC9E-170B-458C-AC60-62C4D0D373B5}"/>
                </a:ext>
              </a:extLst>
            </p:cNvPr>
            <p:cNvGrpSpPr/>
            <p:nvPr/>
          </p:nvGrpSpPr>
          <p:grpSpPr>
            <a:xfrm>
              <a:off x="2562447" y="1175610"/>
              <a:ext cx="5837238" cy="3715361"/>
              <a:chOff x="2562447" y="1260674"/>
              <a:chExt cx="5837238" cy="3715361"/>
            </a:xfrm>
          </p:grpSpPr>
          <p:grpSp>
            <p:nvGrpSpPr>
              <p:cNvPr id="5" name="Group 4">
                <a:extLst>
                  <a:ext uri="{FF2B5EF4-FFF2-40B4-BE49-F238E27FC236}">
                    <a16:creationId xmlns:a16="http://schemas.microsoft.com/office/drawing/2014/main" id="{CEC93A2A-5672-41F5-B9CA-D97FCD3CE7C4}"/>
                  </a:ext>
                </a:extLst>
              </p:cNvPr>
              <p:cNvGrpSpPr/>
              <p:nvPr/>
            </p:nvGrpSpPr>
            <p:grpSpPr>
              <a:xfrm>
                <a:off x="2562447" y="1260674"/>
                <a:ext cx="4037267" cy="3715361"/>
                <a:chOff x="2562447" y="1260674"/>
                <a:chExt cx="4037267" cy="3715361"/>
              </a:xfrm>
            </p:grpSpPr>
            <p:pic>
              <p:nvPicPr>
                <p:cNvPr id="7" name="Picture 6">
                  <a:extLst>
                    <a:ext uri="{FF2B5EF4-FFF2-40B4-BE49-F238E27FC236}">
                      <a16:creationId xmlns:a16="http://schemas.microsoft.com/office/drawing/2014/main" id="{B8B719E4-8396-4576-AE6F-30379E82F6DA}"/>
                    </a:ext>
                  </a:extLst>
                </p:cNvPr>
                <p:cNvPicPr>
                  <a:picLocks noChangeAspect="1"/>
                </p:cNvPicPr>
                <p:nvPr/>
              </p:nvPicPr>
              <p:blipFill rotWithShape="1">
                <a:blip r:embed="rId2"/>
                <a:srcRect l="54010" t="-477" r="-335" b="2999"/>
                <a:stretch/>
              </p:blipFill>
              <p:spPr>
                <a:xfrm>
                  <a:off x="2562447" y="1260674"/>
                  <a:ext cx="4037267" cy="3715361"/>
                </a:xfrm>
                <a:prstGeom prst="rect">
                  <a:avLst/>
                </a:prstGeom>
              </p:spPr>
            </p:pic>
            <p:sp>
              <p:nvSpPr>
                <p:cNvPr id="4" name="Rectangle 3">
                  <a:extLst>
                    <a:ext uri="{FF2B5EF4-FFF2-40B4-BE49-F238E27FC236}">
                      <a16:creationId xmlns:a16="http://schemas.microsoft.com/office/drawing/2014/main" id="{10CD5183-B4E7-491B-9848-E4D032340FA2}"/>
                    </a:ext>
                  </a:extLst>
                </p:cNvPr>
                <p:cNvSpPr/>
                <p:nvPr/>
              </p:nvSpPr>
              <p:spPr>
                <a:xfrm>
                  <a:off x="5879026" y="2751059"/>
                  <a:ext cx="230549" cy="2305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8F5493FF-0D48-4C95-9B5E-28F19E7BF475}"/>
                    </a:ext>
                  </a:extLst>
                </p:cNvPr>
                <p:cNvSpPr/>
                <p:nvPr/>
              </p:nvSpPr>
              <p:spPr>
                <a:xfrm>
                  <a:off x="5538445" y="4116587"/>
                  <a:ext cx="230549" cy="2305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Google Shape;559;p43">
                <a:extLst>
                  <a:ext uri="{FF2B5EF4-FFF2-40B4-BE49-F238E27FC236}">
                    <a16:creationId xmlns:a16="http://schemas.microsoft.com/office/drawing/2014/main" id="{DCF41CAD-97DA-4560-9DF0-C1BA0DE87A16}"/>
                  </a:ext>
                </a:extLst>
              </p:cNvPr>
              <p:cNvSpPr txBox="1">
                <a:spLocks/>
              </p:cNvSpPr>
              <p:nvPr/>
            </p:nvSpPr>
            <p:spPr>
              <a:xfrm>
                <a:off x="6275895" y="2855700"/>
                <a:ext cx="2123790" cy="853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1pPr>
                <a:lvl2pPr marL="914400" marR="0" lvl="1"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2pPr>
                <a:lvl3pPr marL="1371600" marR="0" lvl="2"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3pPr>
                <a:lvl4pPr marL="1828800" marR="0" lvl="3"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4pPr>
                <a:lvl5pPr marL="2286000" marR="0" lvl="4"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5pPr>
                <a:lvl6pPr marL="2743200" marR="0" lvl="5"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6pPr>
                <a:lvl7pPr marL="3200400" marR="0" lvl="6"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7pPr>
                <a:lvl8pPr marL="3657600" marR="0" lvl="7"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8pPr>
                <a:lvl9pPr marL="4114800" marR="0" lvl="8" indent="-317500" algn="ctr" rtl="0">
                  <a:lnSpc>
                    <a:spcPct val="100000"/>
                  </a:lnSpc>
                  <a:spcBef>
                    <a:spcPts val="0"/>
                  </a:spcBef>
                  <a:spcAft>
                    <a:spcPts val="0"/>
                  </a:spcAft>
                  <a:buClr>
                    <a:schemeClr val="dk1"/>
                  </a:buClr>
                  <a:buSzPts val="1400"/>
                  <a:buFont typeface="Montserrat Medium"/>
                  <a:buNone/>
                  <a:defRPr sz="1400" b="0" i="0" u="none" strike="noStrike" cap="none">
                    <a:solidFill>
                      <a:schemeClr val="dk1"/>
                    </a:solidFill>
                    <a:latin typeface="Montserrat Medium"/>
                    <a:ea typeface="Montserrat Medium"/>
                    <a:cs typeface="Montserrat Medium"/>
                    <a:sym typeface="Montserrat Medium"/>
                  </a:defRPr>
                </a:lvl9pPr>
              </a:lstStyle>
              <a:p>
                <a:pPr marL="0" indent="0" algn="l"/>
                <a:r>
                  <a:rPr lang="en-US" b="1" i="1" dirty="0">
                    <a:solidFill>
                      <a:srgbClr val="004C72"/>
                    </a:solidFill>
                  </a:rPr>
                  <a:t>p-</a:t>
                </a:r>
                <a:r>
                  <a:rPr lang="en-US" b="1" dirty="0">
                    <a:solidFill>
                      <a:srgbClr val="004C72"/>
                    </a:solidFill>
                  </a:rPr>
                  <a:t>value</a:t>
                </a:r>
                <a:r>
                  <a:rPr lang="en-US" b="1" i="1" dirty="0">
                    <a:solidFill>
                      <a:srgbClr val="004C72"/>
                    </a:solidFill>
                  </a:rPr>
                  <a:t> </a:t>
                </a:r>
                <a:r>
                  <a:rPr lang="en-US" b="1" dirty="0">
                    <a:solidFill>
                      <a:srgbClr val="004C72"/>
                    </a:solidFill>
                  </a:rPr>
                  <a:t>&lt; 0.001</a:t>
                </a:r>
              </a:p>
            </p:txBody>
          </p:sp>
          <p:sp>
            <p:nvSpPr>
              <p:cNvPr id="18" name="Callout: Line with Accent Bar 17">
                <a:extLst>
                  <a:ext uri="{FF2B5EF4-FFF2-40B4-BE49-F238E27FC236}">
                    <a16:creationId xmlns:a16="http://schemas.microsoft.com/office/drawing/2014/main" id="{E5057C33-A212-44E7-9E79-DC0F7A97B4EB}"/>
                  </a:ext>
                </a:extLst>
              </p:cNvPr>
              <p:cNvSpPr/>
              <p:nvPr/>
            </p:nvSpPr>
            <p:spPr>
              <a:xfrm flipH="1">
                <a:off x="5084214" y="4101443"/>
                <a:ext cx="417121" cy="230549"/>
              </a:xfrm>
              <a:prstGeom prst="accentCallout1">
                <a:avLst>
                  <a:gd name="adj1" fmla="val 18750"/>
                  <a:gd name="adj2" fmla="val -8333"/>
                  <a:gd name="adj3" fmla="val 105602"/>
                  <a:gd name="adj4" fmla="val -47864"/>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solidFill>
                      <a:srgbClr val="003366"/>
                    </a:solidFill>
                    <a:latin typeface="Montserrat" panose="020B0604020202020204" charset="0"/>
                  </a:rPr>
                  <a:t>1.29</a:t>
                </a:r>
                <a:endParaRPr lang="en-US" sz="900" b="1" dirty="0">
                  <a:solidFill>
                    <a:srgbClr val="003366"/>
                  </a:solidFill>
                  <a:latin typeface="Montserrat" panose="020B0604020202020204" charset="0"/>
                </a:endParaRPr>
              </a:p>
            </p:txBody>
          </p:sp>
          <p:sp>
            <p:nvSpPr>
              <p:cNvPr id="19" name="Callout: Line with Accent Bar 18">
                <a:extLst>
                  <a:ext uri="{FF2B5EF4-FFF2-40B4-BE49-F238E27FC236}">
                    <a16:creationId xmlns:a16="http://schemas.microsoft.com/office/drawing/2014/main" id="{0D68E6CD-9323-4291-BBCE-403051076B91}"/>
                  </a:ext>
                </a:extLst>
              </p:cNvPr>
              <p:cNvSpPr/>
              <p:nvPr/>
            </p:nvSpPr>
            <p:spPr>
              <a:xfrm flipH="1">
                <a:off x="5343164" y="2723007"/>
                <a:ext cx="417121" cy="230549"/>
              </a:xfrm>
              <a:prstGeom prst="accentCallout1">
                <a:avLst>
                  <a:gd name="adj1" fmla="val 18750"/>
                  <a:gd name="adj2" fmla="val -8333"/>
                  <a:gd name="adj3" fmla="val 105602"/>
                  <a:gd name="adj4" fmla="val -47864"/>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solidFill>
                      <a:srgbClr val="003366"/>
                    </a:solidFill>
                    <a:latin typeface="Montserrat" panose="020B0604020202020204" charset="0"/>
                  </a:rPr>
                  <a:t>4.7</a:t>
                </a:r>
                <a:r>
                  <a:rPr lang="fa-IR" sz="800" b="1" dirty="0">
                    <a:solidFill>
                      <a:srgbClr val="003366"/>
                    </a:solidFill>
                    <a:latin typeface="Montserrat" panose="020B0604020202020204" charset="0"/>
                  </a:rPr>
                  <a:t>5</a:t>
                </a:r>
                <a:endParaRPr lang="en-US" sz="800" b="1" dirty="0">
                  <a:solidFill>
                    <a:srgbClr val="003366"/>
                  </a:solidFill>
                  <a:latin typeface="Montserrat" panose="020B0604020202020204" charset="0"/>
                </a:endParaRPr>
              </a:p>
            </p:txBody>
          </p:sp>
        </p:grpSp>
        <p:sp>
          <p:nvSpPr>
            <p:cNvPr id="22" name="Rectangle 21">
              <a:extLst>
                <a:ext uri="{FF2B5EF4-FFF2-40B4-BE49-F238E27FC236}">
                  <a16:creationId xmlns:a16="http://schemas.microsoft.com/office/drawing/2014/main" id="{8C24248A-4F08-4A15-831D-1EA4101BB61D}"/>
                </a:ext>
              </a:extLst>
            </p:cNvPr>
            <p:cNvSpPr/>
            <p:nvPr/>
          </p:nvSpPr>
          <p:spPr>
            <a:xfrm>
              <a:off x="5532035" y="4772817"/>
              <a:ext cx="623341" cy="23054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a:solidFill>
                    <a:srgbClr val="003366"/>
                  </a:solidFill>
                  <a:latin typeface="Montserrat" panose="020B0604020202020204" charset="0"/>
                </a:rPr>
                <a:t>Day 35</a:t>
              </a:r>
            </a:p>
          </p:txBody>
        </p:sp>
      </p:grpSp>
      <p:sp>
        <p:nvSpPr>
          <p:cNvPr id="21" name="TextBox 20">
            <a:extLst>
              <a:ext uri="{FF2B5EF4-FFF2-40B4-BE49-F238E27FC236}">
                <a16:creationId xmlns:a16="http://schemas.microsoft.com/office/drawing/2014/main" id="{F2F20CFE-0AD2-4722-AE6A-F62017E230E9}"/>
              </a:ext>
            </a:extLst>
          </p:cNvPr>
          <p:cNvSpPr txBox="1"/>
          <p:nvPr/>
        </p:nvSpPr>
        <p:spPr>
          <a:xfrm>
            <a:off x="8707731" y="4776428"/>
            <a:ext cx="396262" cy="307777"/>
          </a:xfrm>
          <a:prstGeom prst="rect">
            <a:avLst/>
          </a:prstGeom>
          <a:noFill/>
        </p:spPr>
        <p:txBody>
          <a:bodyPr wrap="none" rtlCol="0">
            <a:spAutoFit/>
          </a:bodyPr>
          <a:lstStyle/>
          <a:p>
            <a:r>
              <a:rPr lang="en-US" b="1" dirty="0">
                <a:solidFill>
                  <a:schemeClr val="bg1"/>
                </a:solidFill>
                <a:latin typeface="Montserrat" panose="020B0604020202020204" charset="0"/>
              </a:rPr>
              <a:t>23</a:t>
            </a:r>
          </a:p>
        </p:txBody>
      </p:sp>
    </p:spTree>
    <p:extLst>
      <p:ext uri="{BB962C8B-B14F-4D97-AF65-F5344CB8AC3E}">
        <p14:creationId xmlns:p14="http://schemas.microsoft.com/office/powerpoint/2010/main" val="18415189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
            <a:ext cx="9220840" cy="5143502"/>
            <a:chOff x="0" y="-2"/>
            <a:chExt cx="12294453" cy="6858002"/>
          </a:xfrm>
          <a:solidFill>
            <a:srgbClr val="003366">
              <a:alpha val="65098"/>
            </a:srgbClr>
          </a:solidFill>
        </p:grpSpPr>
        <p:pic>
          <p:nvPicPr>
            <p:cNvPr id="3" name="Picture 2"/>
            <p:cNvPicPr>
              <a:picLocks noChangeAspect="1"/>
            </p:cNvPicPr>
            <p:nvPr/>
          </p:nvPicPr>
          <p:blipFill rotWithShape="1">
            <a:blip r:embed="rId2"/>
            <a:srcRect t="8115" r="5782" b="13112"/>
            <a:stretch/>
          </p:blipFill>
          <p:spPr>
            <a:xfrm>
              <a:off x="0" y="-2"/>
              <a:ext cx="12294453" cy="6858001"/>
            </a:xfrm>
            <a:prstGeom prst="rect">
              <a:avLst/>
            </a:prstGeom>
            <a:grpFill/>
          </p:spPr>
        </p:pic>
        <p:sp>
          <p:nvSpPr>
            <p:cNvPr id="13" name="Rectangle 12">
              <a:extLst>
                <a:ext uri="{FF2B5EF4-FFF2-40B4-BE49-F238E27FC236}">
                  <a16:creationId xmlns:a16="http://schemas.microsoft.com/office/drawing/2014/main" id="{8128A241-A01D-4840-A958-CA5D23696A2E}"/>
                </a:ext>
              </a:extLst>
            </p:cNvPr>
            <p:cNvSpPr/>
            <p:nvPr/>
          </p:nvSpPr>
          <p:spPr>
            <a:xfrm>
              <a:off x="1" y="-1"/>
              <a:ext cx="12192000" cy="6858001"/>
            </a:xfrm>
            <a:prstGeom prst="rect">
              <a:avLst/>
            </a:prstGeom>
            <a:grpFill/>
            <a:ln w="25400" cap="flat" cmpd="sng" algn="ctr">
              <a:noFill/>
              <a:prstDash val="solid"/>
            </a:ln>
            <a:effectLst/>
          </p:spPr>
          <p:txBody>
            <a:bodyPr rtlCol="0" anchor="ctr"/>
            <a:lstStyle/>
            <a:p>
              <a:pPr algn="ctr" defTabSz="914240">
                <a:buClrTx/>
                <a:defRPr/>
              </a:pPr>
              <a:endParaRPr lang="en-IN" sz="1800" dirty="0">
                <a:solidFill>
                  <a:prstClr val="white"/>
                </a:solidFill>
                <a:latin typeface="Calibri"/>
                <a:ea typeface="+mn-ea"/>
                <a:cs typeface="Helvetica"/>
                <a:sym typeface="Calibri"/>
              </a:endParaRPr>
            </a:p>
          </p:txBody>
        </p:sp>
      </p:grpSp>
      <p:sp>
        <p:nvSpPr>
          <p:cNvPr id="196" name="Rectangle 17"/>
          <p:cNvSpPr txBox="1"/>
          <p:nvPr/>
        </p:nvSpPr>
        <p:spPr>
          <a:xfrm>
            <a:off x="250104" y="1126808"/>
            <a:ext cx="4646846" cy="6401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marL="342900" indent="-342900" defTabSz="685800" hangingPunct="0">
              <a:lnSpc>
                <a:spcPct val="200000"/>
              </a:lnSpc>
              <a:buClrTx/>
              <a:buFont typeface="Arial" panose="020B0604020202020204" pitchFamily="34" charset="0"/>
              <a:buChar char="•"/>
              <a:defRPr/>
            </a:pPr>
            <a:endParaRPr sz="2100" b="1" dirty="0">
              <a:solidFill>
                <a:srgbClr val="4472C4">
                  <a:lumMod val="75000"/>
                </a:srgbClr>
              </a:solidFill>
              <a:latin typeface="Times New Roman" panose="02020603050405020304" pitchFamily="18" charset="0"/>
              <a:cs typeface="Times New Roman" panose="02020603050405020304" pitchFamily="18" charset="0"/>
              <a:sym typeface="Avenir Book"/>
            </a:endParaRPr>
          </a:p>
        </p:txBody>
      </p:sp>
      <p:pic>
        <p:nvPicPr>
          <p:cNvPr id="14" name="SpikoGen Logo Final.ai" descr="SpikoGen Logo Final.ai"/>
          <p:cNvPicPr>
            <a:picLocks noChangeAspect="1"/>
          </p:cNvPicPr>
          <p:nvPr/>
        </p:nvPicPr>
        <p:blipFill>
          <a:blip r:embed="rId3">
            <a:biLevel thresh="25000"/>
          </a:blip>
          <a:stretch>
            <a:fillRect/>
          </a:stretch>
        </p:blipFill>
        <p:spPr>
          <a:xfrm>
            <a:off x="7376877" y="268156"/>
            <a:ext cx="1568672" cy="428105"/>
          </a:xfrm>
          <a:prstGeom prst="rect">
            <a:avLst/>
          </a:prstGeom>
          <a:ln w="12700">
            <a:miter lim="400000"/>
          </a:ln>
        </p:spPr>
      </p:pic>
      <p:grpSp>
        <p:nvGrpSpPr>
          <p:cNvPr id="5" name="Group 4"/>
          <p:cNvGrpSpPr/>
          <p:nvPr/>
        </p:nvGrpSpPr>
        <p:grpSpPr>
          <a:xfrm>
            <a:off x="9041230" y="2772378"/>
            <a:ext cx="1189085" cy="1097281"/>
            <a:chOff x="10171391" y="3776514"/>
            <a:chExt cx="1585446" cy="1463041"/>
          </a:xfrm>
        </p:grpSpPr>
        <p:sp>
          <p:nvSpPr>
            <p:cNvPr id="22" name="Rounded Rectangle 10"/>
            <p:cNvSpPr/>
            <p:nvPr/>
          </p:nvSpPr>
          <p:spPr>
            <a:xfrm>
              <a:off x="10232594" y="3776514"/>
              <a:ext cx="1463041" cy="1463041"/>
            </a:xfrm>
            <a:prstGeom prst="roundRect">
              <a:avLst>
                <a:gd name="adj" fmla="val 5844"/>
              </a:avLst>
            </a:prstGeom>
            <a:gradFill>
              <a:gsLst>
                <a:gs pos="0">
                  <a:srgbClr val="0186C9"/>
                </a:gs>
                <a:gs pos="100000">
                  <a:srgbClr val="195382"/>
                </a:gs>
              </a:gsLst>
              <a:lin ang="5400000"/>
            </a:gradFill>
            <a:ln w="12700">
              <a:miter lim="400000"/>
            </a:ln>
            <a:effectLst>
              <a:outerShdw blurRad="571500" dist="279400" dir="1500000" rotWithShape="0">
                <a:srgbClr val="000000">
                  <a:alpha val="17000"/>
                </a:srgbClr>
              </a:outerShdw>
            </a:effectLst>
          </p:spPr>
          <p:txBody>
            <a:bodyPr lIns="34289" rIns="34289" anchor="ctr"/>
            <a:lstStyle/>
            <a:p>
              <a:pPr algn="ctr" defTabSz="685800" hangingPunct="0">
                <a:buClrTx/>
                <a:defRPr>
                  <a:solidFill>
                    <a:srgbClr val="FFFFFF"/>
                  </a:solidFill>
                </a:defRPr>
              </a:pPr>
              <a:endParaRPr sz="1350">
                <a:solidFill>
                  <a:srgbClr val="FFFFFF"/>
                </a:solidFill>
                <a:latin typeface="Calibri"/>
                <a:cs typeface="Calibri"/>
                <a:sym typeface="Calibri"/>
              </a:endParaRPr>
            </a:p>
          </p:txBody>
        </p:sp>
        <p:sp>
          <p:nvSpPr>
            <p:cNvPr id="23" name="Freeform 5"/>
            <p:cNvSpPr/>
            <p:nvPr/>
          </p:nvSpPr>
          <p:spPr>
            <a:xfrm>
              <a:off x="10643501" y="3978118"/>
              <a:ext cx="563564" cy="472767"/>
            </a:xfrm>
            <a:custGeom>
              <a:avLst/>
              <a:gdLst/>
              <a:ahLst/>
              <a:cxnLst>
                <a:cxn ang="0">
                  <a:pos x="wd2" y="hd2"/>
                </a:cxn>
                <a:cxn ang="5400000">
                  <a:pos x="wd2" y="hd2"/>
                </a:cxn>
                <a:cxn ang="10800000">
                  <a:pos x="wd2" y="hd2"/>
                </a:cxn>
                <a:cxn ang="16200000">
                  <a:pos x="wd2" y="hd2"/>
                </a:cxn>
              </a:cxnLst>
              <a:rect l="0" t="0" r="r" b="b"/>
              <a:pathLst>
                <a:path w="21600" h="20953" extrusionOk="0">
                  <a:moveTo>
                    <a:pt x="19820" y="1941"/>
                  </a:moveTo>
                  <a:cubicBezTo>
                    <a:pt x="17473" y="-647"/>
                    <a:pt x="13648" y="-647"/>
                    <a:pt x="11288" y="1941"/>
                  </a:cubicBezTo>
                  <a:cubicBezTo>
                    <a:pt x="10800" y="2474"/>
                    <a:pt x="10800" y="2474"/>
                    <a:pt x="10800" y="2474"/>
                  </a:cubicBezTo>
                  <a:cubicBezTo>
                    <a:pt x="10312" y="1941"/>
                    <a:pt x="10312" y="1941"/>
                    <a:pt x="10312" y="1941"/>
                  </a:cubicBezTo>
                  <a:cubicBezTo>
                    <a:pt x="7965" y="-647"/>
                    <a:pt x="4141" y="-647"/>
                    <a:pt x="1793" y="1941"/>
                  </a:cubicBezTo>
                  <a:cubicBezTo>
                    <a:pt x="633" y="3204"/>
                    <a:pt x="0" y="4894"/>
                    <a:pt x="0" y="6675"/>
                  </a:cubicBezTo>
                  <a:cubicBezTo>
                    <a:pt x="0" y="8456"/>
                    <a:pt x="633" y="10130"/>
                    <a:pt x="1793" y="11409"/>
                  </a:cubicBezTo>
                  <a:cubicBezTo>
                    <a:pt x="10286" y="20709"/>
                    <a:pt x="10286" y="20709"/>
                    <a:pt x="10286" y="20709"/>
                  </a:cubicBezTo>
                  <a:cubicBezTo>
                    <a:pt x="10431" y="20877"/>
                    <a:pt x="10615" y="20953"/>
                    <a:pt x="10800" y="20953"/>
                  </a:cubicBezTo>
                  <a:cubicBezTo>
                    <a:pt x="10985" y="20953"/>
                    <a:pt x="11182" y="20877"/>
                    <a:pt x="11327" y="20709"/>
                  </a:cubicBezTo>
                  <a:cubicBezTo>
                    <a:pt x="19820" y="11409"/>
                    <a:pt x="19820" y="11409"/>
                    <a:pt x="19820" y="11409"/>
                  </a:cubicBezTo>
                  <a:cubicBezTo>
                    <a:pt x="20967" y="10130"/>
                    <a:pt x="21600" y="8456"/>
                    <a:pt x="21600" y="6675"/>
                  </a:cubicBezTo>
                  <a:cubicBezTo>
                    <a:pt x="21600" y="4894"/>
                    <a:pt x="20967" y="3204"/>
                    <a:pt x="19820" y="1941"/>
                  </a:cubicBezTo>
                  <a:close/>
                  <a:moveTo>
                    <a:pt x="18765" y="10130"/>
                  </a:moveTo>
                  <a:cubicBezTo>
                    <a:pt x="10800" y="18868"/>
                    <a:pt x="10800" y="18868"/>
                    <a:pt x="10800" y="18868"/>
                  </a:cubicBezTo>
                  <a:cubicBezTo>
                    <a:pt x="2835" y="10130"/>
                    <a:pt x="2835" y="10130"/>
                    <a:pt x="2835" y="10130"/>
                  </a:cubicBezTo>
                  <a:cubicBezTo>
                    <a:pt x="1978" y="9202"/>
                    <a:pt x="1516" y="7969"/>
                    <a:pt x="1516" y="6675"/>
                  </a:cubicBezTo>
                  <a:cubicBezTo>
                    <a:pt x="1516" y="5366"/>
                    <a:pt x="1978" y="4148"/>
                    <a:pt x="2835" y="3204"/>
                  </a:cubicBezTo>
                  <a:cubicBezTo>
                    <a:pt x="3719" y="2230"/>
                    <a:pt x="4892" y="1743"/>
                    <a:pt x="6053" y="1743"/>
                  </a:cubicBezTo>
                  <a:cubicBezTo>
                    <a:pt x="7213" y="1743"/>
                    <a:pt x="8387" y="2230"/>
                    <a:pt x="9270" y="3204"/>
                  </a:cubicBezTo>
                  <a:cubicBezTo>
                    <a:pt x="10286" y="4315"/>
                    <a:pt x="10286" y="4315"/>
                    <a:pt x="10286" y="4315"/>
                  </a:cubicBezTo>
                  <a:cubicBezTo>
                    <a:pt x="10576" y="4635"/>
                    <a:pt x="11037" y="4635"/>
                    <a:pt x="11327" y="4315"/>
                  </a:cubicBezTo>
                  <a:cubicBezTo>
                    <a:pt x="12330" y="3204"/>
                    <a:pt x="12330" y="3204"/>
                    <a:pt x="12330" y="3204"/>
                  </a:cubicBezTo>
                  <a:cubicBezTo>
                    <a:pt x="14110" y="1256"/>
                    <a:pt x="16998" y="1256"/>
                    <a:pt x="18765" y="3204"/>
                  </a:cubicBezTo>
                  <a:cubicBezTo>
                    <a:pt x="19622" y="4148"/>
                    <a:pt x="20084" y="5366"/>
                    <a:pt x="20084" y="6675"/>
                  </a:cubicBezTo>
                  <a:cubicBezTo>
                    <a:pt x="20084" y="7969"/>
                    <a:pt x="19622" y="9202"/>
                    <a:pt x="18765" y="10130"/>
                  </a:cubicBezTo>
                  <a:close/>
                  <a:moveTo>
                    <a:pt x="18765" y="10130"/>
                  </a:moveTo>
                  <a:cubicBezTo>
                    <a:pt x="18765" y="10130"/>
                    <a:pt x="18765" y="10130"/>
                    <a:pt x="18765" y="10130"/>
                  </a:cubicBezTo>
                </a:path>
              </a:pathLst>
            </a:custGeom>
            <a:solidFill>
              <a:srgbClr val="FFFFFF"/>
            </a:solidFill>
            <a:ln w="12700">
              <a:miter lim="400000"/>
            </a:ln>
          </p:spPr>
          <p:txBody>
            <a:bodyPr lIns="34289" rIns="34289"/>
            <a:lstStyle/>
            <a:p>
              <a:pPr defTabSz="685800" hangingPunct="0">
                <a:buClrTx/>
                <a:defRPr/>
              </a:pPr>
              <a:endParaRPr sz="1350">
                <a:latin typeface="Calibri"/>
                <a:cs typeface="Calibri"/>
                <a:sym typeface="Calibri"/>
              </a:endParaRPr>
            </a:p>
          </p:txBody>
        </p:sp>
        <p:sp>
          <p:nvSpPr>
            <p:cNvPr id="24" name="TextBox 20"/>
            <p:cNvSpPr txBox="1"/>
            <p:nvPr/>
          </p:nvSpPr>
          <p:spPr>
            <a:xfrm>
              <a:off x="10171391" y="4506155"/>
              <a:ext cx="1585446" cy="4720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lvl="0" algn="ctr" hangingPunct="0">
                <a:lnSpc>
                  <a:spcPct val="80000"/>
                </a:lnSpc>
                <a:defRPr>
                  <a:solidFill>
                    <a:srgbClr val="FFFFFF"/>
                  </a:solidFill>
                  <a:latin typeface="Avenir Heavy"/>
                  <a:ea typeface="Avenir Heavy"/>
                  <a:cs typeface="Avenir Heavy"/>
                  <a:sym typeface="Avenir Heavy"/>
                </a:defRPr>
              </a:pPr>
              <a:r>
                <a:rPr lang="en-US" sz="1050" dirty="0">
                  <a:solidFill>
                    <a:srgbClr val="FFFFFF"/>
                  </a:solidFill>
                  <a:latin typeface="Avenir Heavy"/>
                  <a:sym typeface="Avenir Heavy"/>
                </a:rPr>
                <a:t>Science is</a:t>
              </a:r>
              <a:endParaRPr lang="fa-IR" sz="1050" dirty="0">
                <a:solidFill>
                  <a:srgbClr val="FFFFFF"/>
                </a:solidFill>
                <a:latin typeface="Avenir Heavy"/>
                <a:sym typeface="Avenir Heavy"/>
              </a:endParaRPr>
            </a:p>
            <a:p>
              <a:pPr lvl="0" algn="ctr" hangingPunct="0">
                <a:lnSpc>
                  <a:spcPct val="80000"/>
                </a:lnSpc>
                <a:defRPr>
                  <a:solidFill>
                    <a:srgbClr val="FFFFFF"/>
                  </a:solidFill>
                  <a:latin typeface="Avenir Heavy"/>
                  <a:ea typeface="Avenir Heavy"/>
                  <a:cs typeface="Avenir Heavy"/>
                  <a:sym typeface="Avenir Heavy"/>
                </a:defRPr>
              </a:pPr>
              <a:r>
                <a:rPr lang="en-US" sz="1050" dirty="0">
                  <a:solidFill>
                    <a:srgbClr val="FFFFFF"/>
                  </a:solidFill>
                  <a:latin typeface="Avenir Heavy"/>
                  <a:sym typeface="Avenir Heavy"/>
                </a:rPr>
                <a:t>like a winner</a:t>
              </a:r>
              <a:endParaRPr sz="1350" dirty="0">
                <a:solidFill>
                  <a:srgbClr val="FFFFFF"/>
                </a:solidFill>
                <a:latin typeface="Avenir Heavy"/>
                <a:sym typeface="Avenir Heavy"/>
              </a:endParaRPr>
            </a:p>
          </p:txBody>
        </p:sp>
      </p:grpSp>
      <p:sp>
        <p:nvSpPr>
          <p:cNvPr id="16" name="TextBox 15"/>
          <p:cNvSpPr txBox="1"/>
          <p:nvPr/>
        </p:nvSpPr>
        <p:spPr>
          <a:xfrm>
            <a:off x="500043" y="482210"/>
            <a:ext cx="7179383" cy="5001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buClrTx/>
              <a:defRPr/>
            </a:pPr>
            <a:r>
              <a:rPr lang="en-US" sz="2800" b="1" dirty="0">
                <a:solidFill>
                  <a:schemeClr val="bg1"/>
                </a:solidFill>
                <a:latin typeface="Montserrat" panose="020B0604020202020204" charset="0"/>
                <a:ea typeface="Avenir Heavy"/>
                <a:cs typeface="Avenir Heavy"/>
                <a:sym typeface="Calibri"/>
              </a:rPr>
              <a:t>Safety Results</a:t>
            </a:r>
          </a:p>
        </p:txBody>
      </p:sp>
      <p:sp>
        <p:nvSpPr>
          <p:cNvPr id="2" name="TextBox 1">
            <a:extLst>
              <a:ext uri="{FF2B5EF4-FFF2-40B4-BE49-F238E27FC236}">
                <a16:creationId xmlns:a16="http://schemas.microsoft.com/office/drawing/2014/main" id="{6D7AD3C4-A657-45E1-937E-FC02424C2E90}"/>
              </a:ext>
            </a:extLst>
          </p:cNvPr>
          <p:cNvSpPr txBox="1"/>
          <p:nvPr/>
        </p:nvSpPr>
        <p:spPr>
          <a:xfrm>
            <a:off x="500043" y="1365463"/>
            <a:ext cx="7054674" cy="256223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marL="285750" indent="-285750" hangingPunct="0">
              <a:buClr>
                <a:schemeClr val="bg1"/>
              </a:buClr>
              <a:buSzPct val="125000"/>
              <a:buFont typeface="Courier New" panose="02070309020205020404" pitchFamily="49" charset="0"/>
              <a:buChar char="o"/>
            </a:pPr>
            <a:r>
              <a:rPr lang="en-US" sz="1800" b="1" dirty="0">
                <a:solidFill>
                  <a:schemeClr val="bg1"/>
                </a:solidFill>
                <a:latin typeface="Montserrat" panose="020B0604020202020204" charset="0"/>
              </a:rPr>
              <a:t>The most local solicited adverse event was injection site pain.</a:t>
            </a:r>
            <a:endParaRPr lang="fa-IR" sz="1800" b="1" dirty="0">
              <a:solidFill>
                <a:schemeClr val="bg1"/>
              </a:solidFill>
              <a:latin typeface="Montserrat" panose="020B0604020202020204" charset="0"/>
            </a:endParaRPr>
          </a:p>
          <a:p>
            <a:pPr marL="285750" indent="-285750" hangingPunct="0">
              <a:buClr>
                <a:schemeClr val="bg1"/>
              </a:buClr>
              <a:buSzPct val="125000"/>
              <a:buFont typeface="Courier New" panose="02070309020205020404" pitchFamily="49" charset="0"/>
              <a:buChar char="o"/>
            </a:pPr>
            <a:endParaRPr lang="fa-IR" sz="1800" b="1" dirty="0">
              <a:solidFill>
                <a:schemeClr val="bg1"/>
              </a:solidFill>
              <a:latin typeface="Montserrat" panose="020B0604020202020204" charset="0"/>
            </a:endParaRPr>
          </a:p>
          <a:p>
            <a:pPr marL="285750" indent="-285750" hangingPunct="0">
              <a:buClr>
                <a:schemeClr val="bg1"/>
              </a:buClr>
              <a:buSzPct val="125000"/>
              <a:buFont typeface="Courier New" panose="02070309020205020404" pitchFamily="49" charset="0"/>
              <a:buChar char="o"/>
            </a:pPr>
            <a:endParaRPr lang="en-US" sz="1800" b="1" dirty="0">
              <a:solidFill>
                <a:schemeClr val="bg1"/>
              </a:solidFill>
              <a:latin typeface="Montserrat" panose="020B0604020202020204" charset="0"/>
            </a:endParaRPr>
          </a:p>
          <a:p>
            <a:pPr marL="285750" indent="-285750" hangingPunct="0">
              <a:buClr>
                <a:schemeClr val="bg1"/>
              </a:buClr>
              <a:buSzPct val="125000"/>
              <a:buFont typeface="Courier New" panose="02070309020205020404" pitchFamily="49" charset="0"/>
              <a:buChar char="o"/>
            </a:pPr>
            <a:r>
              <a:rPr lang="en-US" sz="1800" b="1" dirty="0">
                <a:solidFill>
                  <a:schemeClr val="bg1"/>
                </a:solidFill>
                <a:latin typeface="Montserrat" panose="020B0604020202020204" charset="0"/>
              </a:rPr>
              <a:t>The most systemic solicited adverse event was fatigue.</a:t>
            </a:r>
            <a:endParaRPr lang="fa-IR" sz="1800" b="1" dirty="0">
              <a:solidFill>
                <a:schemeClr val="bg1"/>
              </a:solidFill>
              <a:latin typeface="Montserrat" panose="020B0604020202020204" charset="0"/>
            </a:endParaRPr>
          </a:p>
          <a:p>
            <a:pPr marL="285750" indent="-285750" hangingPunct="0">
              <a:buClr>
                <a:schemeClr val="bg1"/>
              </a:buClr>
              <a:buSzPct val="125000"/>
              <a:buFont typeface="Courier New" panose="02070309020205020404" pitchFamily="49" charset="0"/>
              <a:buChar char="o"/>
            </a:pPr>
            <a:endParaRPr lang="fa-IR" sz="1800" b="1" dirty="0">
              <a:solidFill>
                <a:schemeClr val="bg1"/>
              </a:solidFill>
              <a:latin typeface="Montserrat" panose="020B0604020202020204" charset="0"/>
            </a:endParaRPr>
          </a:p>
          <a:p>
            <a:pPr marL="285750" indent="-285750" hangingPunct="0">
              <a:buClr>
                <a:schemeClr val="bg1"/>
              </a:buClr>
              <a:buSzPct val="125000"/>
              <a:buFont typeface="Courier New" panose="02070309020205020404" pitchFamily="49" charset="0"/>
              <a:buChar char="o"/>
            </a:pPr>
            <a:endParaRPr lang="en-US" sz="1800" b="1" dirty="0">
              <a:solidFill>
                <a:schemeClr val="bg1"/>
              </a:solidFill>
              <a:latin typeface="Montserrat" panose="020B0604020202020204" charset="0"/>
            </a:endParaRPr>
          </a:p>
          <a:p>
            <a:pPr marL="285750" indent="-285750" hangingPunct="0">
              <a:buClr>
                <a:schemeClr val="bg1"/>
              </a:buClr>
              <a:buSzPct val="125000"/>
              <a:buFont typeface="Courier New" panose="02070309020205020404" pitchFamily="49" charset="0"/>
              <a:buChar char="o"/>
            </a:pPr>
            <a:r>
              <a:rPr lang="en-US" sz="1800" b="1" dirty="0">
                <a:solidFill>
                  <a:schemeClr val="bg1"/>
                </a:solidFill>
                <a:latin typeface="Montserrat" panose="020B0604020202020204" charset="0"/>
              </a:rPr>
              <a:t>There were no serious unsolicited adverse events and no abnormalities in blood and urine analysis.</a:t>
            </a:r>
            <a:endParaRPr lang="en-US" sz="1800" b="1" dirty="0">
              <a:solidFill>
                <a:schemeClr val="bg1"/>
              </a:solidFill>
              <a:latin typeface="Montserrat" panose="020B0604020202020204" charset="0"/>
              <a:ea typeface="+mj-ea"/>
              <a:cs typeface="+mj-cs"/>
              <a:sym typeface="Calibri"/>
            </a:endParaRPr>
          </a:p>
        </p:txBody>
      </p:sp>
      <p:sp>
        <p:nvSpPr>
          <p:cNvPr id="15" name="TextBox 14">
            <a:extLst>
              <a:ext uri="{FF2B5EF4-FFF2-40B4-BE49-F238E27FC236}">
                <a16:creationId xmlns:a16="http://schemas.microsoft.com/office/drawing/2014/main" id="{2D7775FD-7C5B-4C01-A84E-3AB9E79FAB9E}"/>
              </a:ext>
            </a:extLst>
          </p:cNvPr>
          <p:cNvSpPr txBox="1"/>
          <p:nvPr/>
        </p:nvSpPr>
        <p:spPr>
          <a:xfrm>
            <a:off x="8707731" y="4776428"/>
            <a:ext cx="413896" cy="307777"/>
          </a:xfrm>
          <a:prstGeom prst="rect">
            <a:avLst/>
          </a:prstGeom>
          <a:noFill/>
        </p:spPr>
        <p:txBody>
          <a:bodyPr wrap="none" rtlCol="0">
            <a:spAutoFit/>
          </a:bodyPr>
          <a:lstStyle/>
          <a:p>
            <a:r>
              <a:rPr lang="en-US" b="1" dirty="0">
                <a:solidFill>
                  <a:schemeClr val="bg1"/>
                </a:solidFill>
                <a:latin typeface="Montserrat" panose="020B0604020202020204" charset="0"/>
              </a:rPr>
              <a:t>24</a:t>
            </a:r>
          </a:p>
        </p:txBody>
      </p:sp>
    </p:spTree>
    <p:extLst>
      <p:ext uri="{BB962C8B-B14F-4D97-AF65-F5344CB8AC3E}">
        <p14:creationId xmlns:p14="http://schemas.microsoft.com/office/powerpoint/2010/main" val="153056997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3.95833E-6 -1.85185E-6 L -0.11732 -0.00023 " pathEditMode="relative" rAng="0" ptsTypes="AA">
                                      <p:cBhvr>
                                        <p:cTn id="6" dur="4500" fill="hold"/>
                                        <p:tgtEl>
                                          <p:spTgt spid="5"/>
                                        </p:tgtEl>
                                        <p:attrNameLst>
                                          <p:attrName>ppt_x</p:attrName>
                                          <p:attrName>ppt_y</p:attrName>
                                        </p:attrNameLst>
                                      </p:cBhvr>
                                      <p:rCtr x="-5872"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981"/>
            <a:ext cx="9144000" cy="5143500"/>
          </a:xfrm>
          <a:prstGeom prst="rect">
            <a:avLst/>
          </a:prstGeom>
          <a:gradFill flip="none" rotWithShape="1">
            <a:gsLst>
              <a:gs pos="100000">
                <a:srgbClr val="00436D"/>
              </a:gs>
              <a:gs pos="100000">
                <a:srgbClr val="0875B9">
                  <a:alpha val="74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grpSp>
        <p:nvGrpSpPr>
          <p:cNvPr id="21" name="Group 20">
            <a:extLst>
              <a:ext uri="{FF2B5EF4-FFF2-40B4-BE49-F238E27FC236}">
                <a16:creationId xmlns:a16="http://schemas.microsoft.com/office/drawing/2014/main" id="{8746B24C-6F99-4086-BC7C-A3AC2B7985A2}"/>
              </a:ext>
            </a:extLst>
          </p:cNvPr>
          <p:cNvGrpSpPr/>
          <p:nvPr/>
        </p:nvGrpSpPr>
        <p:grpSpPr>
          <a:xfrm>
            <a:off x="1153" y="2576731"/>
            <a:ext cx="1859545" cy="2966471"/>
            <a:chOff x="1153" y="1542235"/>
            <a:chExt cx="2574677" cy="4107298"/>
          </a:xfrm>
        </p:grpSpPr>
        <p:pic>
          <p:nvPicPr>
            <p:cNvPr id="5" name="Image" descr="Image"/>
            <p:cNvPicPr>
              <a:picLocks noChangeAspect="1"/>
            </p:cNvPicPr>
            <p:nvPr/>
          </p:nvPicPr>
          <p:blipFill>
            <a:blip r:embed="rId2">
              <a:extLst/>
            </a:blip>
            <a:stretch>
              <a:fillRect/>
            </a:stretch>
          </p:blipFill>
          <p:spPr>
            <a:xfrm>
              <a:off x="1944947" y="3958874"/>
              <a:ext cx="630883" cy="1177609"/>
            </a:xfrm>
            <a:prstGeom prst="rect">
              <a:avLst/>
            </a:prstGeom>
            <a:ln w="12700">
              <a:miter lim="400000"/>
            </a:ln>
          </p:spPr>
        </p:pic>
        <p:pic>
          <p:nvPicPr>
            <p:cNvPr id="6" name="Image" descr="Image"/>
            <p:cNvPicPr>
              <a:picLocks noChangeAspect="1"/>
            </p:cNvPicPr>
            <p:nvPr/>
          </p:nvPicPr>
          <p:blipFill>
            <a:blip r:embed="rId3">
              <a:extLst/>
            </a:blip>
            <a:stretch>
              <a:fillRect/>
            </a:stretch>
          </p:blipFill>
          <p:spPr>
            <a:xfrm>
              <a:off x="632058" y="3954543"/>
              <a:ext cx="635547" cy="1177564"/>
            </a:xfrm>
            <a:prstGeom prst="rect">
              <a:avLst/>
            </a:prstGeom>
            <a:ln w="12700">
              <a:miter lim="400000"/>
            </a:ln>
          </p:spPr>
        </p:pic>
        <p:pic>
          <p:nvPicPr>
            <p:cNvPr id="7" name="Image" descr="Image"/>
            <p:cNvPicPr>
              <a:picLocks noChangeAspect="1"/>
            </p:cNvPicPr>
            <p:nvPr/>
          </p:nvPicPr>
          <p:blipFill>
            <a:blip r:embed="rId4">
              <a:extLst/>
            </a:blip>
            <a:stretch>
              <a:fillRect/>
            </a:stretch>
          </p:blipFill>
          <p:spPr>
            <a:xfrm>
              <a:off x="756212" y="3533649"/>
              <a:ext cx="387239" cy="722841"/>
            </a:xfrm>
            <a:prstGeom prst="rect">
              <a:avLst/>
            </a:prstGeom>
            <a:ln w="12700">
              <a:miter lim="400000"/>
            </a:ln>
          </p:spPr>
        </p:pic>
        <p:pic>
          <p:nvPicPr>
            <p:cNvPr id="8" name="Image" descr="Image"/>
            <p:cNvPicPr>
              <a:picLocks noChangeAspect="1"/>
            </p:cNvPicPr>
            <p:nvPr/>
          </p:nvPicPr>
          <p:blipFill>
            <a:blip r:embed="rId5">
              <a:extLst/>
            </a:blip>
            <a:stretch>
              <a:fillRect/>
            </a:stretch>
          </p:blipFill>
          <p:spPr>
            <a:xfrm>
              <a:off x="1153" y="3932206"/>
              <a:ext cx="635546" cy="1177564"/>
            </a:xfrm>
            <a:prstGeom prst="rect">
              <a:avLst/>
            </a:prstGeom>
            <a:ln w="12700">
              <a:miter lim="400000"/>
            </a:ln>
          </p:spPr>
        </p:pic>
        <p:pic>
          <p:nvPicPr>
            <p:cNvPr id="9" name="Image" descr="Image"/>
            <p:cNvPicPr>
              <a:picLocks noChangeAspect="1"/>
            </p:cNvPicPr>
            <p:nvPr/>
          </p:nvPicPr>
          <p:blipFill>
            <a:blip r:embed="rId6">
              <a:extLst/>
            </a:blip>
            <a:stretch>
              <a:fillRect/>
            </a:stretch>
          </p:blipFill>
          <p:spPr>
            <a:xfrm>
              <a:off x="1153" y="2736358"/>
              <a:ext cx="635546" cy="1186332"/>
            </a:xfrm>
            <a:prstGeom prst="rect">
              <a:avLst/>
            </a:prstGeom>
            <a:ln w="12700">
              <a:miter lim="400000"/>
            </a:ln>
          </p:spPr>
        </p:pic>
        <p:pic>
          <p:nvPicPr>
            <p:cNvPr id="10" name="Image" descr="Image"/>
            <p:cNvPicPr>
              <a:picLocks noChangeAspect="1"/>
            </p:cNvPicPr>
            <p:nvPr/>
          </p:nvPicPr>
          <p:blipFill>
            <a:blip r:embed="rId7">
              <a:extLst/>
            </a:blip>
            <a:stretch>
              <a:fillRect/>
            </a:stretch>
          </p:blipFill>
          <p:spPr>
            <a:xfrm>
              <a:off x="119239" y="3734862"/>
              <a:ext cx="387239" cy="722842"/>
            </a:xfrm>
            <a:prstGeom prst="rect">
              <a:avLst/>
            </a:prstGeom>
            <a:ln w="12700">
              <a:miter lim="400000"/>
            </a:ln>
          </p:spPr>
        </p:pic>
        <p:pic>
          <p:nvPicPr>
            <p:cNvPr id="11" name="Image" descr="Image"/>
            <p:cNvPicPr>
              <a:picLocks noChangeAspect="1"/>
            </p:cNvPicPr>
            <p:nvPr/>
          </p:nvPicPr>
          <p:blipFill>
            <a:blip r:embed="rId4">
              <a:extLst/>
            </a:blip>
            <a:stretch>
              <a:fillRect/>
            </a:stretch>
          </p:blipFill>
          <p:spPr>
            <a:xfrm rot="10800000">
              <a:off x="1562657" y="3221093"/>
              <a:ext cx="387239" cy="722841"/>
            </a:xfrm>
            <a:prstGeom prst="rect">
              <a:avLst/>
            </a:prstGeom>
            <a:ln w="12700">
              <a:miter lim="400000"/>
            </a:ln>
          </p:spPr>
        </p:pic>
        <p:pic>
          <p:nvPicPr>
            <p:cNvPr id="12" name="Image" descr="Image"/>
            <p:cNvPicPr>
              <a:picLocks noChangeAspect="1"/>
            </p:cNvPicPr>
            <p:nvPr/>
          </p:nvPicPr>
          <p:blipFill>
            <a:blip r:embed="rId6">
              <a:extLst/>
            </a:blip>
            <a:stretch>
              <a:fillRect/>
            </a:stretch>
          </p:blipFill>
          <p:spPr>
            <a:xfrm flipH="1">
              <a:off x="1153" y="1542235"/>
              <a:ext cx="635546" cy="1186332"/>
            </a:xfrm>
            <a:prstGeom prst="rect">
              <a:avLst/>
            </a:prstGeom>
            <a:ln w="12700">
              <a:miter lim="400000"/>
            </a:ln>
          </p:spPr>
        </p:pic>
        <p:pic>
          <p:nvPicPr>
            <p:cNvPr id="13" name="Image" descr="Image"/>
            <p:cNvPicPr>
              <a:picLocks noChangeAspect="1"/>
            </p:cNvPicPr>
            <p:nvPr/>
          </p:nvPicPr>
          <p:blipFill>
            <a:blip r:embed="rId5">
              <a:extLst/>
            </a:blip>
            <a:stretch>
              <a:fillRect/>
            </a:stretch>
          </p:blipFill>
          <p:spPr>
            <a:xfrm rot="10800000" flipH="1">
              <a:off x="1288503" y="3956269"/>
              <a:ext cx="635546" cy="1177564"/>
            </a:xfrm>
            <a:prstGeom prst="rect">
              <a:avLst/>
            </a:prstGeom>
            <a:ln w="12700">
              <a:miter lim="400000"/>
            </a:ln>
          </p:spPr>
        </p:pic>
        <p:pic>
          <p:nvPicPr>
            <p:cNvPr id="14" name="Image" descr="Image"/>
            <p:cNvPicPr>
              <a:picLocks noChangeAspect="1"/>
            </p:cNvPicPr>
            <p:nvPr/>
          </p:nvPicPr>
          <p:blipFill>
            <a:blip r:embed="rId5">
              <a:extLst/>
            </a:blip>
            <a:stretch>
              <a:fillRect/>
            </a:stretch>
          </p:blipFill>
          <p:spPr>
            <a:xfrm flipH="1">
              <a:off x="632058" y="2740742"/>
              <a:ext cx="635547" cy="1177564"/>
            </a:xfrm>
            <a:prstGeom prst="rect">
              <a:avLst/>
            </a:prstGeom>
            <a:ln w="12700">
              <a:miter lim="400000"/>
            </a:ln>
          </p:spPr>
        </p:pic>
        <p:pic>
          <p:nvPicPr>
            <p:cNvPr id="15" name="Image" descr="Image"/>
            <p:cNvPicPr>
              <a:picLocks noChangeAspect="1"/>
            </p:cNvPicPr>
            <p:nvPr/>
          </p:nvPicPr>
          <p:blipFill>
            <a:blip r:embed="rId4">
              <a:extLst/>
            </a:blip>
            <a:stretch>
              <a:fillRect/>
            </a:stretch>
          </p:blipFill>
          <p:spPr>
            <a:xfrm rot="10800000">
              <a:off x="1553132" y="4926691"/>
              <a:ext cx="387239" cy="722842"/>
            </a:xfrm>
            <a:prstGeom prst="rect">
              <a:avLst/>
            </a:prstGeom>
            <a:ln w="12700">
              <a:miter lim="400000"/>
            </a:ln>
          </p:spPr>
        </p:pic>
      </p:grpSp>
      <p:pic>
        <p:nvPicPr>
          <p:cNvPr id="16" name="Image" descr="Image"/>
          <p:cNvPicPr>
            <a:picLocks noChangeAspect="1"/>
          </p:cNvPicPr>
          <p:nvPr/>
        </p:nvPicPr>
        <p:blipFill>
          <a:blip r:embed="rId5">
            <a:extLst/>
          </a:blip>
          <a:stretch>
            <a:fillRect/>
          </a:stretch>
        </p:blipFill>
        <p:spPr>
          <a:xfrm flipH="1">
            <a:off x="8508454" y="0"/>
            <a:ext cx="635546" cy="1177564"/>
          </a:xfrm>
          <a:prstGeom prst="rect">
            <a:avLst/>
          </a:prstGeom>
          <a:ln w="12700">
            <a:miter lim="400000"/>
          </a:ln>
        </p:spPr>
      </p:pic>
      <p:pic>
        <p:nvPicPr>
          <p:cNvPr id="17" name="Image" descr="Image"/>
          <p:cNvPicPr>
            <a:picLocks noChangeAspect="1"/>
          </p:cNvPicPr>
          <p:nvPr/>
        </p:nvPicPr>
        <p:blipFill>
          <a:blip r:embed="rId5">
            <a:alphaModFix amt="50754"/>
            <a:extLst/>
          </a:blip>
          <a:stretch>
            <a:fillRect/>
          </a:stretch>
        </p:blipFill>
        <p:spPr>
          <a:xfrm flipH="1">
            <a:off x="8106066" y="2243"/>
            <a:ext cx="401410" cy="743746"/>
          </a:xfrm>
          <a:prstGeom prst="rect">
            <a:avLst/>
          </a:prstGeom>
          <a:ln w="12700">
            <a:miter lim="400000"/>
          </a:ln>
        </p:spPr>
      </p:pic>
      <p:pic>
        <p:nvPicPr>
          <p:cNvPr id="18" name="Image" descr="Image"/>
          <p:cNvPicPr>
            <a:picLocks noChangeAspect="1"/>
          </p:cNvPicPr>
          <p:nvPr/>
        </p:nvPicPr>
        <p:blipFill>
          <a:blip r:embed="rId4">
            <a:extLst/>
          </a:blip>
          <a:stretch>
            <a:fillRect/>
          </a:stretch>
        </p:blipFill>
        <p:spPr>
          <a:xfrm flipH="1">
            <a:off x="8517306" y="380357"/>
            <a:ext cx="195689" cy="365283"/>
          </a:xfrm>
          <a:prstGeom prst="rect">
            <a:avLst/>
          </a:prstGeom>
          <a:ln w="12700">
            <a:miter lim="400000"/>
          </a:ln>
        </p:spPr>
      </p:pic>
      <p:pic>
        <p:nvPicPr>
          <p:cNvPr id="19" name="Image" descr="Image"/>
          <p:cNvPicPr>
            <a:picLocks noChangeAspect="1"/>
          </p:cNvPicPr>
          <p:nvPr/>
        </p:nvPicPr>
        <p:blipFill>
          <a:blip r:embed="rId5">
            <a:alphaModFix amt="50754"/>
            <a:extLst/>
          </a:blip>
          <a:stretch>
            <a:fillRect/>
          </a:stretch>
        </p:blipFill>
        <p:spPr>
          <a:xfrm flipH="1">
            <a:off x="8519314" y="759865"/>
            <a:ext cx="387239" cy="717489"/>
          </a:xfrm>
          <a:prstGeom prst="rect">
            <a:avLst/>
          </a:prstGeom>
          <a:ln w="12700">
            <a:miter lim="400000"/>
          </a:ln>
        </p:spPr>
      </p:pic>
      <p:pic>
        <p:nvPicPr>
          <p:cNvPr id="20" name="Image" descr="Image"/>
          <p:cNvPicPr>
            <a:picLocks noChangeAspect="1"/>
          </p:cNvPicPr>
          <p:nvPr/>
        </p:nvPicPr>
        <p:blipFill>
          <a:blip r:embed="rId5">
            <a:alphaModFix amt="70137"/>
            <a:extLst/>
          </a:blip>
          <a:stretch>
            <a:fillRect/>
          </a:stretch>
        </p:blipFill>
        <p:spPr>
          <a:xfrm>
            <a:off x="8250901" y="759865"/>
            <a:ext cx="247190" cy="458003"/>
          </a:xfrm>
          <a:prstGeom prst="rect">
            <a:avLst/>
          </a:prstGeom>
          <a:ln w="12700">
            <a:miter lim="400000"/>
          </a:ln>
        </p:spPr>
      </p:pic>
      <p:sp>
        <p:nvSpPr>
          <p:cNvPr id="24" name="Title 1">
            <a:extLst>
              <a:ext uri="{FF2B5EF4-FFF2-40B4-BE49-F238E27FC236}">
                <a16:creationId xmlns:a16="http://schemas.microsoft.com/office/drawing/2014/main" id="{F4B36AA5-BC77-411D-9949-134C8FEEE942}"/>
              </a:ext>
            </a:extLst>
          </p:cNvPr>
          <p:cNvSpPr txBox="1">
            <a:spLocks/>
          </p:cNvSpPr>
          <p:nvPr/>
        </p:nvSpPr>
        <p:spPr>
          <a:xfrm>
            <a:off x="457200" y="145327"/>
            <a:ext cx="8229600" cy="1131095"/>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00436D"/>
                </a:solidFill>
                <a:latin typeface="Montserrat" panose="020B0604020202020204" charset="0"/>
              </a:rPr>
              <a:t>Preliminary results of Phase 3</a:t>
            </a:r>
          </a:p>
        </p:txBody>
      </p:sp>
      <p:sp>
        <p:nvSpPr>
          <p:cNvPr id="25" name="Rectangle 24">
            <a:extLst>
              <a:ext uri="{FF2B5EF4-FFF2-40B4-BE49-F238E27FC236}">
                <a16:creationId xmlns:a16="http://schemas.microsoft.com/office/drawing/2014/main" id="{BF1EF9A9-C371-4B3B-ABB1-5853E1658912}"/>
              </a:ext>
            </a:extLst>
          </p:cNvPr>
          <p:cNvSpPr/>
          <p:nvPr/>
        </p:nvSpPr>
        <p:spPr>
          <a:xfrm flipH="1">
            <a:off x="940240" y="1233590"/>
            <a:ext cx="7165826" cy="1323439"/>
          </a:xfrm>
          <a:prstGeom prst="rect">
            <a:avLst/>
          </a:prstGeom>
        </p:spPr>
        <p:txBody>
          <a:bodyPr wrap="square">
            <a:spAutoFit/>
          </a:bodyPr>
          <a:lstStyle/>
          <a:p>
            <a:pPr algn="just" defTabSz="685800">
              <a:buClrTx/>
              <a:defRPr/>
            </a:pPr>
            <a:r>
              <a:rPr lang="en-US" sz="1600" kern="1200" dirty="0">
                <a:solidFill>
                  <a:srgbClr val="00436D"/>
                </a:solidFill>
                <a:latin typeface="Montserrat" panose="020B0604020202020204" charset="0"/>
                <a:ea typeface="+mn-ea"/>
                <a:cs typeface="+mn-cs"/>
              </a:rPr>
              <a:t>A phase III, Randomized, Two-armed, Double-blind, Placebo controlled trial to evaluate efficacy and safety of an adjuvanted recombinant SARS-CoV-2 spike (S) protein subunit vaccine (</a:t>
            </a:r>
            <a:r>
              <a:rPr lang="en-US" sz="1600" kern="1200" dirty="0" err="1">
                <a:solidFill>
                  <a:srgbClr val="00436D"/>
                </a:solidFill>
                <a:latin typeface="Montserrat" panose="020B0604020202020204" charset="0"/>
                <a:ea typeface="+mn-ea"/>
                <a:cs typeface="+mn-cs"/>
              </a:rPr>
              <a:t>SpikoGen</a:t>
            </a:r>
            <a:r>
              <a:rPr lang="en-US" sz="1600" kern="1200" dirty="0">
                <a:solidFill>
                  <a:srgbClr val="00436D"/>
                </a:solidFill>
                <a:latin typeface="Montserrat" panose="020B0604020202020204" charset="0"/>
                <a:ea typeface="+mn-ea"/>
                <a:cs typeface="+mn-cs"/>
              </a:rPr>
              <a:t>®) produced by </a:t>
            </a:r>
            <a:r>
              <a:rPr lang="en-US" sz="1600" kern="1200" dirty="0" err="1">
                <a:solidFill>
                  <a:srgbClr val="00436D"/>
                </a:solidFill>
                <a:latin typeface="Montserrat" panose="020B0604020202020204" charset="0"/>
                <a:ea typeface="+mn-ea"/>
                <a:cs typeface="+mn-cs"/>
              </a:rPr>
              <a:t>CinnaGen</a:t>
            </a:r>
            <a:r>
              <a:rPr lang="en-US" sz="1600" kern="1200" dirty="0">
                <a:solidFill>
                  <a:srgbClr val="00436D"/>
                </a:solidFill>
                <a:latin typeface="Montserrat" panose="020B0604020202020204" charset="0"/>
                <a:ea typeface="+mn-ea"/>
                <a:cs typeface="+mn-cs"/>
              </a:rPr>
              <a:t> Co. (Two doses of 25µg with dosing interval of 21 days)</a:t>
            </a:r>
          </a:p>
        </p:txBody>
      </p:sp>
      <p:sp>
        <p:nvSpPr>
          <p:cNvPr id="26" name="Rectangle 25">
            <a:extLst>
              <a:ext uri="{FF2B5EF4-FFF2-40B4-BE49-F238E27FC236}">
                <a16:creationId xmlns:a16="http://schemas.microsoft.com/office/drawing/2014/main" id="{C2F5A592-FE1B-4F36-A306-DF9A2E383D13}"/>
              </a:ext>
            </a:extLst>
          </p:cNvPr>
          <p:cNvSpPr/>
          <p:nvPr/>
        </p:nvSpPr>
        <p:spPr>
          <a:xfrm>
            <a:off x="940240" y="2571547"/>
            <a:ext cx="3988947" cy="584775"/>
          </a:xfrm>
          <a:prstGeom prst="rect">
            <a:avLst/>
          </a:prstGeom>
        </p:spPr>
        <p:txBody>
          <a:bodyPr wrap="square">
            <a:spAutoFit/>
          </a:bodyPr>
          <a:lstStyle/>
          <a:p>
            <a:pPr defTabSz="685800" hangingPunct="0">
              <a:buClrTx/>
              <a:defRPr/>
            </a:pPr>
            <a:r>
              <a:rPr lang="en-US" sz="1600" kern="1200" dirty="0">
                <a:solidFill>
                  <a:srgbClr val="00436D"/>
                </a:solidFill>
                <a:latin typeface="Montserrat" panose="020B0604020202020204" charset="0"/>
                <a:ea typeface="+mn-ea"/>
                <a:cs typeface="Calibri"/>
              </a:rPr>
              <a:t>Target Sample Size: 16876</a:t>
            </a:r>
          </a:p>
          <a:p>
            <a:pPr defTabSz="685800" hangingPunct="0">
              <a:buClrTx/>
              <a:defRPr/>
            </a:pPr>
            <a:endParaRPr lang="en-US" sz="1600" b="1" dirty="0">
              <a:solidFill>
                <a:srgbClr val="00436D"/>
              </a:solidFill>
              <a:latin typeface="Montserrat" panose="020B0604020202020204" charset="0"/>
              <a:ea typeface="+mn-ea"/>
              <a:cs typeface="Calibri"/>
              <a:sym typeface="Calibri"/>
            </a:endParaRPr>
          </a:p>
        </p:txBody>
      </p:sp>
      <p:sp>
        <p:nvSpPr>
          <p:cNvPr id="28" name="Rectangle 27">
            <a:extLst>
              <a:ext uri="{FF2B5EF4-FFF2-40B4-BE49-F238E27FC236}">
                <a16:creationId xmlns:a16="http://schemas.microsoft.com/office/drawing/2014/main" id="{9ADBD553-AA21-4BFE-BEC0-BB653DBE2811}"/>
              </a:ext>
            </a:extLst>
          </p:cNvPr>
          <p:cNvSpPr/>
          <p:nvPr/>
        </p:nvSpPr>
        <p:spPr>
          <a:xfrm>
            <a:off x="1621721" y="3018053"/>
            <a:ext cx="4572000" cy="830997"/>
          </a:xfrm>
          <a:prstGeom prst="rect">
            <a:avLst/>
          </a:prstGeom>
        </p:spPr>
        <p:txBody>
          <a:bodyPr>
            <a:spAutoFit/>
          </a:bodyPr>
          <a:lstStyle/>
          <a:p>
            <a:pPr lvl="0" hangingPunct="0">
              <a:defRPr/>
            </a:pPr>
            <a:r>
              <a:rPr lang="en-US" sz="1600" dirty="0">
                <a:solidFill>
                  <a:srgbClr val="00436D"/>
                </a:solidFill>
                <a:latin typeface="Montserrat" panose="020B0604020202020204" charset="0"/>
                <a:cs typeface="Calibri"/>
              </a:rPr>
              <a:t>Principal investigators:</a:t>
            </a:r>
          </a:p>
          <a:p>
            <a:pPr lvl="0" hangingPunct="0">
              <a:defRPr/>
            </a:pPr>
            <a:r>
              <a:rPr lang="en-US" sz="1600" dirty="0">
                <a:solidFill>
                  <a:srgbClr val="00436D"/>
                </a:solidFill>
                <a:latin typeface="Montserrat" panose="020B0604020202020204" charset="0"/>
                <a:cs typeface="Calibri"/>
              </a:rPr>
              <a:t>Dr. </a:t>
            </a:r>
            <a:r>
              <a:rPr lang="en-US" sz="1600" dirty="0" err="1">
                <a:solidFill>
                  <a:srgbClr val="00436D"/>
                </a:solidFill>
                <a:latin typeface="Montserrat" panose="020B0604020202020204" charset="0"/>
                <a:cs typeface="Calibri"/>
              </a:rPr>
              <a:t>Payam</a:t>
            </a:r>
            <a:r>
              <a:rPr lang="en-US" sz="1600" dirty="0">
                <a:solidFill>
                  <a:srgbClr val="00436D"/>
                </a:solidFill>
                <a:latin typeface="Montserrat" panose="020B0604020202020204" charset="0"/>
                <a:cs typeface="Calibri"/>
              </a:rPr>
              <a:t> </a:t>
            </a:r>
            <a:r>
              <a:rPr lang="en-US" sz="1600" dirty="0" err="1">
                <a:solidFill>
                  <a:srgbClr val="00436D"/>
                </a:solidFill>
                <a:latin typeface="Montserrat" panose="020B0604020202020204" charset="0"/>
                <a:cs typeface="Calibri"/>
              </a:rPr>
              <a:t>Tabarsi</a:t>
            </a:r>
            <a:endParaRPr lang="en-US" sz="1600" dirty="0">
              <a:solidFill>
                <a:srgbClr val="00436D"/>
              </a:solidFill>
              <a:latin typeface="Montserrat" panose="020B0604020202020204" charset="0"/>
              <a:cs typeface="Calibri"/>
            </a:endParaRPr>
          </a:p>
          <a:p>
            <a:pPr lvl="0" hangingPunct="0">
              <a:defRPr/>
            </a:pPr>
            <a:r>
              <a:rPr lang="en-US" sz="1600" dirty="0">
                <a:solidFill>
                  <a:srgbClr val="00436D"/>
                </a:solidFill>
                <a:latin typeface="Montserrat" panose="020B0604020202020204" charset="0"/>
                <a:cs typeface="Calibri"/>
              </a:rPr>
              <a:t>Dr. </a:t>
            </a:r>
            <a:r>
              <a:rPr lang="en-US" sz="1600" dirty="0" err="1">
                <a:solidFill>
                  <a:srgbClr val="00436D"/>
                </a:solidFill>
                <a:latin typeface="Montserrat" panose="020B0604020202020204" charset="0"/>
                <a:cs typeface="Calibri"/>
              </a:rPr>
              <a:t>Masoud</a:t>
            </a:r>
            <a:r>
              <a:rPr lang="en-US" sz="1600" dirty="0">
                <a:solidFill>
                  <a:srgbClr val="00436D"/>
                </a:solidFill>
                <a:latin typeface="Montserrat" panose="020B0604020202020204" charset="0"/>
                <a:cs typeface="Calibri"/>
              </a:rPr>
              <a:t> </a:t>
            </a:r>
            <a:r>
              <a:rPr lang="en-US" sz="1600" dirty="0" err="1">
                <a:solidFill>
                  <a:srgbClr val="00436D"/>
                </a:solidFill>
                <a:latin typeface="Montserrat" panose="020B0604020202020204" charset="0"/>
                <a:cs typeface="Calibri"/>
              </a:rPr>
              <a:t>Mardani</a:t>
            </a:r>
            <a:r>
              <a:rPr lang="en-US" sz="1600" dirty="0">
                <a:solidFill>
                  <a:srgbClr val="00436D"/>
                </a:solidFill>
                <a:latin typeface="Montserrat" panose="020B0604020202020204" charset="0"/>
                <a:cs typeface="Calibri"/>
              </a:rPr>
              <a:t> </a:t>
            </a:r>
            <a:r>
              <a:rPr lang="en-US" sz="1600" dirty="0" err="1">
                <a:solidFill>
                  <a:srgbClr val="00436D"/>
                </a:solidFill>
                <a:latin typeface="Montserrat" panose="020B0604020202020204" charset="0"/>
                <a:cs typeface="Calibri"/>
              </a:rPr>
              <a:t>Dashti</a:t>
            </a:r>
            <a:endParaRPr lang="en-US" sz="1600" dirty="0">
              <a:solidFill>
                <a:srgbClr val="00436D"/>
              </a:solidFill>
              <a:latin typeface="Montserrat" panose="020B0604020202020204" charset="0"/>
              <a:cs typeface="Calibri"/>
            </a:endParaRPr>
          </a:p>
        </p:txBody>
      </p:sp>
      <p:pic>
        <p:nvPicPr>
          <p:cNvPr id="29" name="SpikoGen Logo Final.ai" descr="SpikoGen Logo Final.ai">
            <a:extLst>
              <a:ext uri="{FF2B5EF4-FFF2-40B4-BE49-F238E27FC236}">
                <a16:creationId xmlns:a16="http://schemas.microsoft.com/office/drawing/2014/main" id="{10C11F93-9F2B-4AD1-9837-BA5745FBDC40}"/>
              </a:ext>
            </a:extLst>
          </p:cNvPr>
          <p:cNvPicPr>
            <a:picLocks noChangeAspect="1"/>
          </p:cNvPicPr>
          <p:nvPr/>
        </p:nvPicPr>
        <p:blipFill>
          <a:blip r:embed="rId8"/>
          <a:stretch>
            <a:fillRect/>
          </a:stretch>
        </p:blipFill>
        <p:spPr>
          <a:xfrm>
            <a:off x="1875792" y="4626906"/>
            <a:ext cx="1360399" cy="371267"/>
          </a:xfrm>
          <a:prstGeom prst="rect">
            <a:avLst/>
          </a:prstGeom>
          <a:ln w="12700">
            <a:miter lim="400000"/>
          </a:ln>
        </p:spPr>
      </p:pic>
      <p:sp>
        <p:nvSpPr>
          <p:cNvPr id="27" name="TextBox 26">
            <a:extLst>
              <a:ext uri="{FF2B5EF4-FFF2-40B4-BE49-F238E27FC236}">
                <a16:creationId xmlns:a16="http://schemas.microsoft.com/office/drawing/2014/main" id="{1A8330C5-19CE-4391-A064-48C6C5524427}"/>
              </a:ext>
            </a:extLst>
          </p:cNvPr>
          <p:cNvSpPr txBox="1"/>
          <p:nvPr/>
        </p:nvSpPr>
        <p:spPr>
          <a:xfrm>
            <a:off x="8707731" y="4776428"/>
            <a:ext cx="397866" cy="307777"/>
          </a:xfrm>
          <a:prstGeom prst="rect">
            <a:avLst/>
          </a:prstGeom>
          <a:noFill/>
        </p:spPr>
        <p:txBody>
          <a:bodyPr wrap="none" rtlCol="0">
            <a:spAutoFit/>
          </a:bodyPr>
          <a:lstStyle/>
          <a:p>
            <a:r>
              <a:rPr lang="en-US" b="1" dirty="0">
                <a:solidFill>
                  <a:srgbClr val="003366"/>
                </a:solidFill>
                <a:latin typeface="Montserrat" panose="020B0604020202020204" charset="0"/>
              </a:rPr>
              <a:t>25</a:t>
            </a:r>
          </a:p>
        </p:txBody>
      </p:sp>
    </p:spTree>
    <p:extLst>
      <p:ext uri="{BB962C8B-B14F-4D97-AF65-F5344CB8AC3E}">
        <p14:creationId xmlns:p14="http://schemas.microsoft.com/office/powerpoint/2010/main" val="8062640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250"/>
                                  </p:stCondLst>
                                  <p:childTnLst>
                                    <p:animMotion origin="layout" path="M 0 0 L 1.00313 -0.00185 " pathEditMode="relative" rAng="0" ptsTypes="AA">
                                      <p:cBhvr>
                                        <p:cTn id="6" dur="2000" fill="hold"/>
                                        <p:tgtEl>
                                          <p:spTgt spid="4"/>
                                        </p:tgtEl>
                                        <p:attrNameLst>
                                          <p:attrName>ppt_x</p:attrName>
                                          <p:attrName>ppt_y</p:attrName>
                                        </p:attrNameLst>
                                      </p:cBhvr>
                                      <p:rCtr x="50156"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B94B7-7159-4768-AC38-A2CE56FFA9B3}"/>
              </a:ext>
            </a:extLst>
          </p:cNvPr>
          <p:cNvSpPr>
            <a:spLocks noGrp="1"/>
          </p:cNvSpPr>
          <p:nvPr>
            <p:ph type="title"/>
          </p:nvPr>
        </p:nvSpPr>
        <p:spPr>
          <a:xfrm>
            <a:off x="653926" y="219970"/>
            <a:ext cx="7323600" cy="588306"/>
          </a:xfrm>
        </p:spPr>
        <p:txBody>
          <a:bodyPr/>
          <a:lstStyle/>
          <a:p>
            <a:r>
              <a:rPr lang="en-US" sz="2400" dirty="0"/>
              <a:t>Efficacy results until September 29</a:t>
            </a:r>
          </a:p>
        </p:txBody>
      </p:sp>
      <p:sp>
        <p:nvSpPr>
          <p:cNvPr id="12" name="Google Shape;991;p51">
            <a:extLst>
              <a:ext uri="{FF2B5EF4-FFF2-40B4-BE49-F238E27FC236}">
                <a16:creationId xmlns:a16="http://schemas.microsoft.com/office/drawing/2014/main" id="{1312045F-A727-4048-8CCF-DDDFB984884C}"/>
              </a:ext>
            </a:extLst>
          </p:cNvPr>
          <p:cNvSpPr/>
          <p:nvPr/>
        </p:nvSpPr>
        <p:spPr>
          <a:xfrm rot="8223736">
            <a:off x="-3496280" y="-324957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TextBox 13">
            <a:extLst>
              <a:ext uri="{FF2B5EF4-FFF2-40B4-BE49-F238E27FC236}">
                <a16:creationId xmlns:a16="http://schemas.microsoft.com/office/drawing/2014/main" id="{FAFB44F3-6255-4EE7-A7B8-2A3EDDE2B4E4}"/>
              </a:ext>
            </a:extLst>
          </p:cNvPr>
          <p:cNvSpPr txBox="1"/>
          <p:nvPr/>
        </p:nvSpPr>
        <p:spPr>
          <a:xfrm>
            <a:off x="8707731" y="4776428"/>
            <a:ext cx="404278" cy="307777"/>
          </a:xfrm>
          <a:prstGeom prst="rect">
            <a:avLst/>
          </a:prstGeom>
          <a:noFill/>
        </p:spPr>
        <p:txBody>
          <a:bodyPr wrap="none" rtlCol="0">
            <a:spAutoFit/>
          </a:bodyPr>
          <a:lstStyle/>
          <a:p>
            <a:r>
              <a:rPr lang="en-US" b="1" dirty="0">
                <a:solidFill>
                  <a:schemeClr val="bg1"/>
                </a:solidFill>
                <a:latin typeface="Montserrat" panose="020B0604020202020204" charset="0"/>
              </a:rPr>
              <a:t>26</a:t>
            </a:r>
          </a:p>
        </p:txBody>
      </p:sp>
      <p:grpSp>
        <p:nvGrpSpPr>
          <p:cNvPr id="15" name="Group 14">
            <a:extLst>
              <a:ext uri="{FF2B5EF4-FFF2-40B4-BE49-F238E27FC236}">
                <a16:creationId xmlns:a16="http://schemas.microsoft.com/office/drawing/2014/main" id="{C7B0C4BF-A8EC-49F4-931D-CC34A4E53D99}"/>
              </a:ext>
            </a:extLst>
          </p:cNvPr>
          <p:cNvGrpSpPr/>
          <p:nvPr/>
        </p:nvGrpSpPr>
        <p:grpSpPr>
          <a:xfrm>
            <a:off x="2025161" y="845721"/>
            <a:ext cx="5181096" cy="4129279"/>
            <a:chOff x="1238378" y="3290914"/>
            <a:chExt cx="5181096" cy="4129279"/>
          </a:xfrm>
        </p:grpSpPr>
        <p:grpSp>
          <p:nvGrpSpPr>
            <p:cNvPr id="13" name="Group 12">
              <a:extLst>
                <a:ext uri="{FF2B5EF4-FFF2-40B4-BE49-F238E27FC236}">
                  <a16:creationId xmlns:a16="http://schemas.microsoft.com/office/drawing/2014/main" id="{0991A28C-A30B-4416-B992-AD716004312B}"/>
                </a:ext>
              </a:extLst>
            </p:cNvPr>
            <p:cNvGrpSpPr/>
            <p:nvPr/>
          </p:nvGrpSpPr>
          <p:grpSpPr>
            <a:xfrm>
              <a:off x="1238378" y="3290914"/>
              <a:ext cx="5181096" cy="4129279"/>
              <a:chOff x="2804907" y="1133868"/>
              <a:chExt cx="5181096" cy="4129279"/>
            </a:xfrm>
          </p:grpSpPr>
          <p:grpSp>
            <p:nvGrpSpPr>
              <p:cNvPr id="7" name="Group 6">
                <a:extLst>
                  <a:ext uri="{FF2B5EF4-FFF2-40B4-BE49-F238E27FC236}">
                    <a16:creationId xmlns:a16="http://schemas.microsoft.com/office/drawing/2014/main" id="{DC446C9F-D096-49C3-A95A-09269F189B99}"/>
                  </a:ext>
                </a:extLst>
              </p:cNvPr>
              <p:cNvGrpSpPr/>
              <p:nvPr/>
            </p:nvGrpSpPr>
            <p:grpSpPr>
              <a:xfrm>
                <a:off x="2804907" y="1160702"/>
                <a:ext cx="5181096" cy="4102445"/>
                <a:chOff x="542449" y="861999"/>
                <a:chExt cx="6056431" cy="4102445"/>
              </a:xfrm>
            </p:grpSpPr>
            <p:sp>
              <p:nvSpPr>
                <p:cNvPr id="18" name="Google Shape;1713;p59">
                  <a:extLst>
                    <a:ext uri="{FF2B5EF4-FFF2-40B4-BE49-F238E27FC236}">
                      <a16:creationId xmlns:a16="http://schemas.microsoft.com/office/drawing/2014/main" id="{6975378E-6C39-4674-AA94-318103C12D43}"/>
                    </a:ext>
                  </a:extLst>
                </p:cNvPr>
                <p:cNvSpPr txBox="1">
                  <a:spLocks/>
                </p:cNvSpPr>
                <p:nvPr/>
              </p:nvSpPr>
              <p:spPr>
                <a:xfrm>
                  <a:off x="4754531" y="1144673"/>
                  <a:ext cx="1844349" cy="38014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Parameter</a:t>
                  </a:r>
                  <a:endParaRPr lang="en-US" sz="1200" dirty="0">
                    <a:solidFill>
                      <a:schemeClr val="bg1"/>
                    </a:solidFill>
                  </a:endParaRPr>
                </a:p>
              </p:txBody>
            </p:sp>
            <p:sp>
              <p:nvSpPr>
                <p:cNvPr id="40" name="Rectangle: Rounded Corners 39">
                  <a:extLst>
                    <a:ext uri="{FF2B5EF4-FFF2-40B4-BE49-F238E27FC236}">
                      <a16:creationId xmlns:a16="http://schemas.microsoft.com/office/drawing/2014/main" id="{B724D68B-DCD3-433F-9EB6-EF3C9B0CEFBB}"/>
                    </a:ext>
                  </a:extLst>
                </p:cNvPr>
                <p:cNvSpPr/>
                <p:nvPr/>
              </p:nvSpPr>
              <p:spPr>
                <a:xfrm>
                  <a:off x="807892" y="4016336"/>
                  <a:ext cx="5436976" cy="338554"/>
                </a:xfrm>
                <a:prstGeom prst="roundRect">
                  <a:avLst/>
                </a:prstGeom>
                <a:solidFill>
                  <a:srgbClr val="CFCF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C34058C8-788A-4BE6-B5A3-D7F2E9004736}"/>
                    </a:ext>
                  </a:extLst>
                </p:cNvPr>
                <p:cNvSpPr/>
                <p:nvPr/>
              </p:nvSpPr>
              <p:spPr>
                <a:xfrm>
                  <a:off x="807892" y="4452842"/>
                  <a:ext cx="5436976" cy="511602"/>
                </a:xfrm>
                <a:prstGeom prst="roundRect">
                  <a:avLst>
                    <a:gd name="adj" fmla="val 9612"/>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23AE5371-B75F-46F7-9902-D5B765EBB9BF}"/>
                    </a:ext>
                  </a:extLst>
                </p:cNvPr>
                <p:cNvGrpSpPr/>
                <p:nvPr/>
              </p:nvGrpSpPr>
              <p:grpSpPr>
                <a:xfrm>
                  <a:off x="793434" y="861999"/>
                  <a:ext cx="5451434" cy="3136828"/>
                  <a:chOff x="894247" y="1077050"/>
                  <a:chExt cx="5451434" cy="3136828"/>
                </a:xfrm>
              </p:grpSpPr>
              <p:sp>
                <p:nvSpPr>
                  <p:cNvPr id="16" name="Rectangle: Rounded Corners 15">
                    <a:extLst>
                      <a:ext uri="{FF2B5EF4-FFF2-40B4-BE49-F238E27FC236}">
                        <a16:creationId xmlns:a16="http://schemas.microsoft.com/office/drawing/2014/main" id="{9A90A67F-9549-4AFB-B703-A39FE3DD27FF}"/>
                      </a:ext>
                    </a:extLst>
                  </p:cNvPr>
                  <p:cNvSpPr/>
                  <p:nvPr/>
                </p:nvSpPr>
                <p:spPr>
                  <a:xfrm>
                    <a:off x="900556" y="1077050"/>
                    <a:ext cx="5436977" cy="515396"/>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9C262F10-7367-4CBF-8BC7-0B9933FDF942}"/>
                      </a:ext>
                    </a:extLst>
                  </p:cNvPr>
                  <p:cNvGrpSpPr/>
                  <p:nvPr/>
                </p:nvGrpSpPr>
                <p:grpSpPr>
                  <a:xfrm>
                    <a:off x="3508935" y="1464284"/>
                    <a:ext cx="220218" cy="220218"/>
                    <a:chOff x="3382046" y="2066065"/>
                    <a:chExt cx="220218" cy="220218"/>
                  </a:xfrm>
                </p:grpSpPr>
                <p:sp>
                  <p:nvSpPr>
                    <p:cNvPr id="19" name="Oval 18">
                      <a:extLst>
                        <a:ext uri="{FF2B5EF4-FFF2-40B4-BE49-F238E27FC236}">
                          <a16:creationId xmlns:a16="http://schemas.microsoft.com/office/drawing/2014/main" id="{0B3F3E79-4562-4BAB-BDE9-E51B5745410B}"/>
                        </a:ext>
                      </a:extLst>
                    </p:cNvPr>
                    <p:cNvSpPr/>
                    <p:nvPr/>
                  </p:nvSpPr>
                  <p:spPr>
                    <a:xfrm>
                      <a:off x="3382046" y="20660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6E9DB50C-527A-4E2D-A3D7-25AB19E0880C}"/>
                        </a:ext>
                      </a:extLst>
                    </p:cNvPr>
                    <p:cNvSpPr/>
                    <p:nvPr/>
                  </p:nvSpPr>
                  <p:spPr>
                    <a:xfrm flipH="1">
                      <a:off x="3450287" y="2164017"/>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Rounded Corners 20">
                    <a:extLst>
                      <a:ext uri="{FF2B5EF4-FFF2-40B4-BE49-F238E27FC236}">
                        <a16:creationId xmlns:a16="http://schemas.microsoft.com/office/drawing/2014/main" id="{78F65BC1-5323-427E-83A0-C250E8C7427A}"/>
                      </a:ext>
                    </a:extLst>
                  </p:cNvPr>
                  <p:cNvSpPr/>
                  <p:nvPr/>
                </p:nvSpPr>
                <p:spPr>
                  <a:xfrm>
                    <a:off x="897402" y="1715992"/>
                    <a:ext cx="5436976" cy="338554"/>
                  </a:xfrm>
                  <a:prstGeom prst="roundRect">
                    <a:avLst/>
                  </a:prstGeom>
                  <a:solidFill>
                    <a:srgbClr val="CFCF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A7A980B1-E803-490C-B7BD-3710CD043366}"/>
                      </a:ext>
                    </a:extLst>
                  </p:cNvPr>
                  <p:cNvSpPr/>
                  <p:nvPr/>
                </p:nvSpPr>
                <p:spPr>
                  <a:xfrm>
                    <a:off x="897402" y="2152498"/>
                    <a:ext cx="5436976" cy="511602"/>
                  </a:xfrm>
                  <a:prstGeom prst="roundRect">
                    <a:avLst>
                      <a:gd name="adj" fmla="val 9612"/>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E73B7475-FCDB-4674-8A32-A7807CD00827}"/>
                      </a:ext>
                    </a:extLst>
                  </p:cNvPr>
                  <p:cNvSpPr/>
                  <p:nvPr/>
                </p:nvSpPr>
                <p:spPr>
                  <a:xfrm>
                    <a:off x="897401" y="2736334"/>
                    <a:ext cx="5436977" cy="128162"/>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DD9CB663-42BA-4791-B19A-ABD97E30E23C}"/>
                      </a:ext>
                    </a:extLst>
                  </p:cNvPr>
                  <p:cNvGrpSpPr/>
                  <p:nvPr/>
                </p:nvGrpSpPr>
                <p:grpSpPr>
                  <a:xfrm>
                    <a:off x="3505780" y="2736334"/>
                    <a:ext cx="220218" cy="220218"/>
                    <a:chOff x="3382046" y="2066065"/>
                    <a:chExt cx="220218" cy="220218"/>
                  </a:xfrm>
                </p:grpSpPr>
                <p:sp>
                  <p:nvSpPr>
                    <p:cNvPr id="32" name="Oval 31">
                      <a:extLst>
                        <a:ext uri="{FF2B5EF4-FFF2-40B4-BE49-F238E27FC236}">
                          <a16:creationId xmlns:a16="http://schemas.microsoft.com/office/drawing/2014/main" id="{F00C362D-C391-4148-88BD-9F6506101677}"/>
                        </a:ext>
                      </a:extLst>
                    </p:cNvPr>
                    <p:cNvSpPr/>
                    <p:nvPr/>
                  </p:nvSpPr>
                  <p:spPr>
                    <a:xfrm>
                      <a:off x="3382046" y="20660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CD298CD3-F96E-4A65-AC97-D09441781D7D}"/>
                        </a:ext>
                      </a:extLst>
                    </p:cNvPr>
                    <p:cNvSpPr/>
                    <p:nvPr/>
                  </p:nvSpPr>
                  <p:spPr>
                    <a:xfrm flipH="1">
                      <a:off x="3451958" y="2164017"/>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Rectangle: Rounded Corners 33">
                    <a:extLst>
                      <a:ext uri="{FF2B5EF4-FFF2-40B4-BE49-F238E27FC236}">
                        <a16:creationId xmlns:a16="http://schemas.microsoft.com/office/drawing/2014/main" id="{4DBADA3A-C935-4DAC-8986-4BA1815CCF91}"/>
                      </a:ext>
                    </a:extLst>
                  </p:cNvPr>
                  <p:cNvSpPr/>
                  <p:nvPr/>
                </p:nvSpPr>
                <p:spPr>
                  <a:xfrm>
                    <a:off x="894247" y="2988042"/>
                    <a:ext cx="5436976" cy="338554"/>
                  </a:xfrm>
                  <a:prstGeom prst="roundRect">
                    <a:avLst/>
                  </a:prstGeom>
                  <a:solidFill>
                    <a:srgbClr val="CFCF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87D21A77-7BB2-4302-A65B-882655C9E7C2}"/>
                      </a:ext>
                    </a:extLst>
                  </p:cNvPr>
                  <p:cNvSpPr/>
                  <p:nvPr/>
                </p:nvSpPr>
                <p:spPr>
                  <a:xfrm>
                    <a:off x="908705" y="3407176"/>
                    <a:ext cx="5436976" cy="511602"/>
                  </a:xfrm>
                  <a:prstGeom prst="roundRect">
                    <a:avLst>
                      <a:gd name="adj" fmla="val 9612"/>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1526BCC7-C438-4F85-A69F-3AD87CB07E7D}"/>
                      </a:ext>
                    </a:extLst>
                  </p:cNvPr>
                  <p:cNvSpPr/>
                  <p:nvPr/>
                </p:nvSpPr>
                <p:spPr>
                  <a:xfrm>
                    <a:off x="908705" y="3993660"/>
                    <a:ext cx="5427251" cy="115255"/>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a:extLst>
                      <a:ext uri="{FF2B5EF4-FFF2-40B4-BE49-F238E27FC236}">
                        <a16:creationId xmlns:a16="http://schemas.microsoft.com/office/drawing/2014/main" id="{2F43B78D-6B99-4D97-9426-906AA457250B}"/>
                      </a:ext>
                    </a:extLst>
                  </p:cNvPr>
                  <p:cNvGrpSpPr/>
                  <p:nvPr/>
                </p:nvGrpSpPr>
                <p:grpSpPr>
                  <a:xfrm>
                    <a:off x="3507358" y="3993660"/>
                    <a:ext cx="220218" cy="220218"/>
                    <a:chOff x="3382046" y="2066065"/>
                    <a:chExt cx="220218" cy="220218"/>
                  </a:xfrm>
                </p:grpSpPr>
                <p:sp>
                  <p:nvSpPr>
                    <p:cNvPr id="44" name="Oval 43">
                      <a:extLst>
                        <a:ext uri="{FF2B5EF4-FFF2-40B4-BE49-F238E27FC236}">
                          <a16:creationId xmlns:a16="http://schemas.microsoft.com/office/drawing/2014/main" id="{85863183-2E2B-49CF-85B5-2A6BB4B51729}"/>
                        </a:ext>
                      </a:extLst>
                    </p:cNvPr>
                    <p:cNvSpPr/>
                    <p:nvPr/>
                  </p:nvSpPr>
                  <p:spPr>
                    <a:xfrm>
                      <a:off x="3382046" y="20660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7EA556B3-391F-4E3A-8937-24552BF9221A}"/>
                        </a:ext>
                      </a:extLst>
                    </p:cNvPr>
                    <p:cNvSpPr/>
                    <p:nvPr/>
                  </p:nvSpPr>
                  <p:spPr>
                    <a:xfrm flipH="1">
                      <a:off x="3451958" y="2164017"/>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8" name="Straight Connector 7">
                  <a:extLst>
                    <a:ext uri="{FF2B5EF4-FFF2-40B4-BE49-F238E27FC236}">
                      <a16:creationId xmlns:a16="http://schemas.microsoft.com/office/drawing/2014/main" id="{2EA1D5F8-42F4-446E-90A5-0CC29E099D97}"/>
                    </a:ext>
                  </a:extLst>
                </p:cNvPr>
                <p:cNvCxnSpPr>
                  <a:cxnSpLocks/>
                </p:cNvCxnSpPr>
                <p:nvPr/>
              </p:nvCxnSpPr>
              <p:spPr>
                <a:xfrm flipV="1">
                  <a:off x="1073770" y="1153109"/>
                  <a:ext cx="1044778" cy="2710"/>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51" name="Google Shape;1713;p59">
                  <a:extLst>
                    <a:ext uri="{FF2B5EF4-FFF2-40B4-BE49-F238E27FC236}">
                      <a16:creationId xmlns:a16="http://schemas.microsoft.com/office/drawing/2014/main" id="{4D22BD47-EC3E-4928-B32D-146478AA5332}"/>
                    </a:ext>
                  </a:extLst>
                </p:cNvPr>
                <p:cNvSpPr txBox="1">
                  <a:spLocks/>
                </p:cNvSpPr>
                <p:nvPr/>
              </p:nvSpPr>
              <p:spPr>
                <a:xfrm>
                  <a:off x="977490" y="1055013"/>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Placebo </a:t>
                  </a:r>
                  <a:r>
                    <a:rPr lang="en-US" sz="1200" dirty="0">
                      <a:solidFill>
                        <a:schemeClr val="bg1"/>
                      </a:solidFill>
                    </a:rPr>
                    <a:t>  </a:t>
                  </a:r>
                  <a:endParaRPr lang="en-US" sz="1200" baseline="30000" dirty="0">
                    <a:solidFill>
                      <a:schemeClr val="bg1"/>
                    </a:solidFill>
                  </a:endParaRPr>
                </a:p>
              </p:txBody>
            </p:sp>
            <p:sp>
              <p:nvSpPr>
                <p:cNvPr id="36" name="Google Shape;1713;p59">
                  <a:extLst>
                    <a:ext uri="{FF2B5EF4-FFF2-40B4-BE49-F238E27FC236}">
                      <a16:creationId xmlns:a16="http://schemas.microsoft.com/office/drawing/2014/main" id="{4288E048-A486-4BFF-9109-B7B31919DF78}"/>
                    </a:ext>
                  </a:extLst>
                </p:cNvPr>
                <p:cNvSpPr txBox="1">
                  <a:spLocks/>
                </p:cNvSpPr>
                <p:nvPr/>
              </p:nvSpPr>
              <p:spPr>
                <a:xfrm>
                  <a:off x="4825942" y="1491565"/>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rgbClr val="004A7B"/>
                      </a:solidFill>
                    </a:rPr>
                    <a:t>RR</a:t>
                  </a:r>
                  <a:r>
                    <a:rPr lang="en-US" sz="1200" dirty="0">
                      <a:solidFill>
                        <a:schemeClr val="bg1"/>
                      </a:solidFill>
                    </a:rPr>
                    <a:t>  </a:t>
                  </a:r>
                  <a:endParaRPr lang="en-US" sz="1200" baseline="30000" dirty="0">
                    <a:solidFill>
                      <a:schemeClr val="bg1"/>
                    </a:solidFill>
                  </a:endParaRPr>
                </a:p>
              </p:txBody>
            </p:sp>
            <p:sp>
              <p:nvSpPr>
                <p:cNvPr id="37" name="Google Shape;1713;p59">
                  <a:extLst>
                    <a:ext uri="{FF2B5EF4-FFF2-40B4-BE49-F238E27FC236}">
                      <a16:creationId xmlns:a16="http://schemas.microsoft.com/office/drawing/2014/main" id="{10BD1C14-7F81-4C45-BAA0-CA35D1004519}"/>
                    </a:ext>
                  </a:extLst>
                </p:cNvPr>
                <p:cNvSpPr txBox="1">
                  <a:spLocks/>
                </p:cNvSpPr>
                <p:nvPr/>
              </p:nvSpPr>
              <p:spPr>
                <a:xfrm>
                  <a:off x="4856099" y="2746918"/>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rgbClr val="004A7B"/>
                      </a:solidFill>
                    </a:rPr>
                    <a:t>RR</a:t>
                  </a:r>
                  <a:r>
                    <a:rPr lang="en-US" sz="1200" dirty="0">
                      <a:solidFill>
                        <a:schemeClr val="bg1"/>
                      </a:solidFill>
                    </a:rPr>
                    <a:t>  </a:t>
                  </a:r>
                  <a:endParaRPr lang="en-US" sz="1200" baseline="30000" dirty="0">
                    <a:solidFill>
                      <a:schemeClr val="bg1"/>
                    </a:solidFill>
                  </a:endParaRPr>
                </a:p>
              </p:txBody>
            </p:sp>
            <p:sp>
              <p:nvSpPr>
                <p:cNvPr id="38" name="Google Shape;1713;p59">
                  <a:extLst>
                    <a:ext uri="{FF2B5EF4-FFF2-40B4-BE49-F238E27FC236}">
                      <a16:creationId xmlns:a16="http://schemas.microsoft.com/office/drawing/2014/main" id="{24229676-23AB-47FC-B67E-D85DDC81BF6A}"/>
                    </a:ext>
                  </a:extLst>
                </p:cNvPr>
                <p:cNvSpPr txBox="1">
                  <a:spLocks/>
                </p:cNvSpPr>
                <p:nvPr/>
              </p:nvSpPr>
              <p:spPr>
                <a:xfrm>
                  <a:off x="4856099" y="3991308"/>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rgbClr val="004A7B"/>
                      </a:solidFill>
                    </a:rPr>
                    <a:t>RR</a:t>
                  </a:r>
                  <a:r>
                    <a:rPr lang="en-US" sz="1200" dirty="0">
                      <a:solidFill>
                        <a:schemeClr val="bg1"/>
                      </a:solidFill>
                    </a:rPr>
                    <a:t>  </a:t>
                  </a:r>
                  <a:endParaRPr lang="en-US" sz="1200" baseline="30000" dirty="0">
                    <a:solidFill>
                      <a:schemeClr val="bg1"/>
                    </a:solidFill>
                  </a:endParaRPr>
                </a:p>
              </p:txBody>
            </p:sp>
            <p:sp>
              <p:nvSpPr>
                <p:cNvPr id="39" name="Google Shape;1713;p59">
                  <a:extLst>
                    <a:ext uri="{FF2B5EF4-FFF2-40B4-BE49-F238E27FC236}">
                      <a16:creationId xmlns:a16="http://schemas.microsoft.com/office/drawing/2014/main" id="{327DCE8A-CDB6-4E69-8152-ACD5E46D63CD}"/>
                    </a:ext>
                  </a:extLst>
                </p:cNvPr>
                <p:cNvSpPr txBox="1">
                  <a:spLocks/>
                </p:cNvSpPr>
                <p:nvPr/>
              </p:nvSpPr>
              <p:spPr>
                <a:xfrm>
                  <a:off x="4698562" y="1890483"/>
                  <a:ext cx="1439967" cy="55021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rgbClr val="004A7B"/>
                      </a:solidFill>
                    </a:rPr>
                    <a:t>Efficacy %</a:t>
                  </a:r>
                </a:p>
                <a:p>
                  <a:pPr algn="ctr"/>
                  <a:r>
                    <a:rPr lang="en-US" sz="1400" dirty="0">
                      <a:solidFill>
                        <a:srgbClr val="004A7B"/>
                      </a:solidFill>
                    </a:rPr>
                    <a:t>(CI)</a:t>
                  </a:r>
                  <a:r>
                    <a:rPr lang="en-US" sz="1200" dirty="0">
                      <a:solidFill>
                        <a:schemeClr val="bg1"/>
                      </a:solidFill>
                    </a:rPr>
                    <a:t>  </a:t>
                  </a:r>
                  <a:endParaRPr lang="en-US" sz="1200" baseline="30000" dirty="0">
                    <a:solidFill>
                      <a:schemeClr val="bg1"/>
                    </a:solidFill>
                  </a:endParaRPr>
                </a:p>
              </p:txBody>
            </p:sp>
            <p:sp>
              <p:nvSpPr>
                <p:cNvPr id="50" name="Google Shape;1713;p59">
                  <a:extLst>
                    <a:ext uri="{FF2B5EF4-FFF2-40B4-BE49-F238E27FC236}">
                      <a16:creationId xmlns:a16="http://schemas.microsoft.com/office/drawing/2014/main" id="{5DB4C1AD-6F27-412A-B132-D015CF88A8E3}"/>
                    </a:ext>
                  </a:extLst>
                </p:cNvPr>
                <p:cNvSpPr txBox="1">
                  <a:spLocks/>
                </p:cNvSpPr>
                <p:nvPr/>
              </p:nvSpPr>
              <p:spPr>
                <a:xfrm>
                  <a:off x="4754531" y="3155555"/>
                  <a:ext cx="1383998"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rgbClr val="004A7B"/>
                      </a:solidFill>
                    </a:rPr>
                    <a:t>Efficacy %</a:t>
                  </a:r>
                </a:p>
                <a:p>
                  <a:pPr algn="ctr"/>
                  <a:r>
                    <a:rPr lang="en-US" sz="1400" dirty="0">
                      <a:solidFill>
                        <a:srgbClr val="004A7B"/>
                      </a:solidFill>
                    </a:rPr>
                    <a:t>(CI)</a:t>
                  </a:r>
                  <a:r>
                    <a:rPr lang="en-US" sz="1200" dirty="0">
                      <a:solidFill>
                        <a:schemeClr val="bg1"/>
                      </a:solidFill>
                    </a:rPr>
                    <a:t>  </a:t>
                  </a:r>
                  <a:endParaRPr lang="en-US" sz="1200" baseline="30000" dirty="0">
                    <a:solidFill>
                      <a:schemeClr val="bg1"/>
                    </a:solidFill>
                  </a:endParaRPr>
                </a:p>
              </p:txBody>
            </p:sp>
            <p:sp>
              <p:nvSpPr>
                <p:cNvPr id="52" name="Google Shape;1713;p59">
                  <a:extLst>
                    <a:ext uri="{FF2B5EF4-FFF2-40B4-BE49-F238E27FC236}">
                      <a16:creationId xmlns:a16="http://schemas.microsoft.com/office/drawing/2014/main" id="{3CDEDBFC-235B-426C-A3A5-07A3165ECB90}"/>
                    </a:ext>
                  </a:extLst>
                </p:cNvPr>
                <p:cNvSpPr txBox="1">
                  <a:spLocks/>
                </p:cNvSpPr>
                <p:nvPr/>
              </p:nvSpPr>
              <p:spPr>
                <a:xfrm>
                  <a:off x="4754531" y="4414698"/>
                  <a:ext cx="1383998"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rgbClr val="004A7B"/>
                      </a:solidFill>
                    </a:rPr>
                    <a:t>Efficacy %</a:t>
                  </a:r>
                </a:p>
                <a:p>
                  <a:pPr algn="ctr"/>
                  <a:r>
                    <a:rPr lang="en-US" sz="1400" dirty="0">
                      <a:solidFill>
                        <a:srgbClr val="004A7B"/>
                      </a:solidFill>
                    </a:rPr>
                    <a:t>(CI)</a:t>
                  </a:r>
                  <a:r>
                    <a:rPr lang="en-US" sz="1200" dirty="0">
                      <a:solidFill>
                        <a:schemeClr val="bg1"/>
                      </a:solidFill>
                    </a:rPr>
                    <a:t>  </a:t>
                  </a:r>
                  <a:endParaRPr lang="en-US" sz="1200" baseline="30000" dirty="0">
                    <a:solidFill>
                      <a:schemeClr val="bg1"/>
                    </a:solidFill>
                  </a:endParaRPr>
                </a:p>
              </p:txBody>
            </p:sp>
            <p:sp>
              <p:nvSpPr>
                <p:cNvPr id="53" name="Google Shape;1713;p59">
                  <a:extLst>
                    <a:ext uri="{FF2B5EF4-FFF2-40B4-BE49-F238E27FC236}">
                      <a16:creationId xmlns:a16="http://schemas.microsoft.com/office/drawing/2014/main" id="{8C723E4E-648D-40C1-8F8C-CB7B04B3F266}"/>
                    </a:ext>
                  </a:extLst>
                </p:cNvPr>
                <p:cNvSpPr txBox="1">
                  <a:spLocks/>
                </p:cNvSpPr>
                <p:nvPr/>
              </p:nvSpPr>
              <p:spPr>
                <a:xfrm>
                  <a:off x="888780" y="1479893"/>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0.3997</a:t>
                  </a:r>
                  <a:r>
                    <a:rPr lang="en-US" sz="1200" dirty="0">
                      <a:solidFill>
                        <a:schemeClr val="bg1"/>
                      </a:solidFill>
                    </a:rPr>
                    <a:t>  </a:t>
                  </a:r>
                  <a:endParaRPr lang="en-US" sz="1200" baseline="30000" dirty="0">
                    <a:solidFill>
                      <a:schemeClr val="bg1"/>
                    </a:solidFill>
                  </a:endParaRPr>
                </a:p>
              </p:txBody>
            </p:sp>
            <p:sp>
              <p:nvSpPr>
                <p:cNvPr id="54" name="Google Shape;1713;p59">
                  <a:extLst>
                    <a:ext uri="{FF2B5EF4-FFF2-40B4-BE49-F238E27FC236}">
                      <a16:creationId xmlns:a16="http://schemas.microsoft.com/office/drawing/2014/main" id="{C73D5C04-1D6A-4FE6-92AF-35EC3E3153A3}"/>
                    </a:ext>
                  </a:extLst>
                </p:cNvPr>
                <p:cNvSpPr txBox="1">
                  <a:spLocks/>
                </p:cNvSpPr>
                <p:nvPr/>
              </p:nvSpPr>
              <p:spPr>
                <a:xfrm>
                  <a:off x="888780" y="2758248"/>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0.3839</a:t>
                  </a:r>
                  <a:endParaRPr lang="en-US" sz="1100" baseline="30000" dirty="0">
                    <a:solidFill>
                      <a:schemeClr val="bg1"/>
                    </a:solidFill>
                  </a:endParaRPr>
                </a:p>
              </p:txBody>
            </p:sp>
            <p:sp>
              <p:nvSpPr>
                <p:cNvPr id="55" name="Google Shape;1713;p59">
                  <a:extLst>
                    <a:ext uri="{FF2B5EF4-FFF2-40B4-BE49-F238E27FC236}">
                      <a16:creationId xmlns:a16="http://schemas.microsoft.com/office/drawing/2014/main" id="{C9505DB2-C552-4B5D-9BAD-DF4AB85BE794}"/>
                    </a:ext>
                  </a:extLst>
                </p:cNvPr>
                <p:cNvSpPr txBox="1">
                  <a:spLocks/>
                </p:cNvSpPr>
                <p:nvPr/>
              </p:nvSpPr>
              <p:spPr>
                <a:xfrm>
                  <a:off x="888780" y="3998827"/>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0.3511</a:t>
                  </a:r>
                  <a:r>
                    <a:rPr lang="en-US" sz="1100" dirty="0">
                      <a:solidFill>
                        <a:schemeClr val="bg1"/>
                      </a:solidFill>
                    </a:rPr>
                    <a:t>  </a:t>
                  </a:r>
                  <a:endParaRPr lang="en-US" sz="1100" baseline="30000" dirty="0">
                    <a:solidFill>
                      <a:schemeClr val="bg1"/>
                    </a:solidFill>
                  </a:endParaRPr>
                </a:p>
              </p:txBody>
            </p:sp>
            <p:sp>
              <p:nvSpPr>
                <p:cNvPr id="56" name="Google Shape;1713;p59">
                  <a:extLst>
                    <a:ext uri="{FF2B5EF4-FFF2-40B4-BE49-F238E27FC236}">
                      <a16:creationId xmlns:a16="http://schemas.microsoft.com/office/drawing/2014/main" id="{B9E0E6E8-BB2D-49F2-83F0-9311E4FE607C}"/>
                    </a:ext>
                  </a:extLst>
                </p:cNvPr>
                <p:cNvSpPr txBox="1">
                  <a:spLocks/>
                </p:cNvSpPr>
                <p:nvPr/>
              </p:nvSpPr>
              <p:spPr>
                <a:xfrm>
                  <a:off x="542449" y="1867787"/>
                  <a:ext cx="1877866" cy="55021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dirty="0">
                      <a:solidFill>
                        <a:srgbClr val="004A7B"/>
                      </a:solidFill>
                    </a:rPr>
                    <a:t>60.03</a:t>
                  </a:r>
                  <a:endParaRPr lang="en-US" sz="1400" dirty="0">
                    <a:solidFill>
                      <a:srgbClr val="004A7B"/>
                    </a:solidFill>
                  </a:endParaRPr>
                </a:p>
                <a:p>
                  <a:pPr algn="ctr"/>
                  <a:r>
                    <a:rPr lang="en-US" sz="1200" dirty="0">
                      <a:solidFill>
                        <a:srgbClr val="004A7B"/>
                      </a:solidFill>
                    </a:rPr>
                    <a:t>(</a:t>
                  </a:r>
                  <a:r>
                    <a:rPr lang="en-US" sz="1050" dirty="0">
                      <a:solidFill>
                        <a:srgbClr val="004A7B"/>
                      </a:solidFill>
                    </a:rPr>
                    <a:t>38.85-73.88</a:t>
                  </a:r>
                  <a:r>
                    <a:rPr lang="en-US" sz="1200" dirty="0">
                      <a:solidFill>
                        <a:srgbClr val="004A7B"/>
                      </a:solidFill>
                    </a:rPr>
                    <a:t>)</a:t>
                  </a:r>
                  <a:r>
                    <a:rPr lang="en-US" sz="1100" dirty="0">
                      <a:solidFill>
                        <a:schemeClr val="bg1"/>
                      </a:solidFill>
                    </a:rPr>
                    <a:t>  </a:t>
                  </a:r>
                  <a:endParaRPr lang="en-US" sz="1100" baseline="30000" dirty="0">
                    <a:solidFill>
                      <a:schemeClr val="bg1"/>
                    </a:solidFill>
                  </a:endParaRPr>
                </a:p>
              </p:txBody>
            </p:sp>
            <p:sp>
              <p:nvSpPr>
                <p:cNvPr id="57" name="Google Shape;1713;p59">
                  <a:extLst>
                    <a:ext uri="{FF2B5EF4-FFF2-40B4-BE49-F238E27FC236}">
                      <a16:creationId xmlns:a16="http://schemas.microsoft.com/office/drawing/2014/main" id="{3B5DF899-FC73-48F7-A018-D126E24DFA6B}"/>
                    </a:ext>
                  </a:extLst>
                </p:cNvPr>
                <p:cNvSpPr txBox="1">
                  <a:spLocks/>
                </p:cNvSpPr>
                <p:nvPr/>
              </p:nvSpPr>
              <p:spPr>
                <a:xfrm>
                  <a:off x="542449" y="3121651"/>
                  <a:ext cx="1877866" cy="55021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dirty="0">
                      <a:solidFill>
                        <a:srgbClr val="004A7B"/>
                      </a:solidFill>
                    </a:rPr>
                    <a:t>61.61</a:t>
                  </a:r>
                  <a:endParaRPr lang="en-US" sz="1400" dirty="0">
                    <a:solidFill>
                      <a:srgbClr val="004A7B"/>
                    </a:solidFill>
                  </a:endParaRPr>
                </a:p>
                <a:p>
                  <a:pPr algn="ctr"/>
                  <a:r>
                    <a:rPr lang="en-US" sz="1200" dirty="0">
                      <a:solidFill>
                        <a:srgbClr val="004A7B"/>
                      </a:solidFill>
                    </a:rPr>
                    <a:t>(</a:t>
                  </a:r>
                  <a:r>
                    <a:rPr lang="en-US" sz="1050" dirty="0">
                      <a:solidFill>
                        <a:srgbClr val="004A7B"/>
                      </a:solidFill>
                    </a:rPr>
                    <a:t>42.65-74.31</a:t>
                  </a:r>
                  <a:r>
                    <a:rPr lang="en-US" sz="1200" dirty="0">
                      <a:solidFill>
                        <a:srgbClr val="004A7B"/>
                      </a:solidFill>
                    </a:rPr>
                    <a:t>)</a:t>
                  </a:r>
                  <a:r>
                    <a:rPr lang="en-US" sz="1100" dirty="0">
                      <a:solidFill>
                        <a:schemeClr val="bg1"/>
                      </a:solidFill>
                    </a:rPr>
                    <a:t>  </a:t>
                  </a:r>
                  <a:endParaRPr lang="en-US" sz="1100" baseline="30000" dirty="0">
                    <a:solidFill>
                      <a:schemeClr val="bg1"/>
                    </a:solidFill>
                  </a:endParaRPr>
                </a:p>
              </p:txBody>
            </p:sp>
            <p:sp>
              <p:nvSpPr>
                <p:cNvPr id="58" name="Google Shape;1713;p59">
                  <a:extLst>
                    <a:ext uri="{FF2B5EF4-FFF2-40B4-BE49-F238E27FC236}">
                      <a16:creationId xmlns:a16="http://schemas.microsoft.com/office/drawing/2014/main" id="{53998088-ADDA-415F-9F0F-24F38F63B950}"/>
                    </a:ext>
                  </a:extLst>
                </p:cNvPr>
                <p:cNvSpPr txBox="1">
                  <a:spLocks/>
                </p:cNvSpPr>
                <p:nvPr/>
              </p:nvSpPr>
              <p:spPr>
                <a:xfrm>
                  <a:off x="542449" y="4379918"/>
                  <a:ext cx="1877866" cy="55021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800" dirty="0">
                      <a:solidFill>
                        <a:srgbClr val="004A7B"/>
                      </a:solidFill>
                    </a:rPr>
                    <a:t>64.89</a:t>
                  </a:r>
                  <a:endParaRPr lang="en-US" sz="1400" dirty="0">
                    <a:solidFill>
                      <a:srgbClr val="004A7B"/>
                    </a:solidFill>
                  </a:endParaRPr>
                </a:p>
                <a:p>
                  <a:pPr algn="ctr"/>
                  <a:r>
                    <a:rPr lang="en-US" sz="1200" dirty="0">
                      <a:solidFill>
                        <a:srgbClr val="004A7B"/>
                      </a:solidFill>
                    </a:rPr>
                    <a:t>(</a:t>
                  </a:r>
                  <a:r>
                    <a:rPr lang="en-US" sz="1050" dirty="0">
                      <a:solidFill>
                        <a:srgbClr val="004A7B"/>
                      </a:solidFill>
                    </a:rPr>
                    <a:t>47.54-76.51</a:t>
                  </a:r>
                  <a:r>
                    <a:rPr lang="en-US" sz="1200" dirty="0">
                      <a:solidFill>
                        <a:srgbClr val="004A7B"/>
                      </a:solidFill>
                    </a:rPr>
                    <a:t>)</a:t>
                  </a:r>
                  <a:r>
                    <a:rPr lang="en-US" sz="1100" dirty="0">
                      <a:solidFill>
                        <a:schemeClr val="bg1"/>
                      </a:solidFill>
                    </a:rPr>
                    <a:t>  </a:t>
                  </a:r>
                  <a:endParaRPr lang="en-US" sz="1100" baseline="30000" dirty="0">
                    <a:solidFill>
                      <a:schemeClr val="bg1"/>
                    </a:solidFill>
                  </a:endParaRPr>
                </a:p>
              </p:txBody>
            </p:sp>
            <p:sp>
              <p:nvSpPr>
                <p:cNvPr id="9" name="Rectangle 8">
                  <a:extLst>
                    <a:ext uri="{FF2B5EF4-FFF2-40B4-BE49-F238E27FC236}">
                      <a16:creationId xmlns:a16="http://schemas.microsoft.com/office/drawing/2014/main" id="{C30F5A31-C6C6-41B1-9AFD-2E64F1434E57}"/>
                    </a:ext>
                  </a:extLst>
                </p:cNvPr>
                <p:cNvSpPr/>
                <p:nvPr/>
              </p:nvSpPr>
              <p:spPr>
                <a:xfrm>
                  <a:off x="2614851" y="2026425"/>
                  <a:ext cx="1789879" cy="369332"/>
                </a:xfrm>
                <a:prstGeom prst="rect">
                  <a:avLst/>
                </a:prstGeom>
              </p:spPr>
              <p:txBody>
                <a:bodyPr wrap="none">
                  <a:spAutoFit/>
                </a:bodyPr>
                <a:lstStyle/>
                <a:p>
                  <a:pPr algn="ctr"/>
                  <a:r>
                    <a:rPr lang="en-US" sz="1800" b="1" dirty="0">
                      <a:solidFill>
                        <a:srgbClr val="004C72"/>
                      </a:solidFill>
                      <a:latin typeface="Avenir Heavy"/>
                    </a:rPr>
                    <a:t>PP population</a:t>
                  </a:r>
                </a:p>
              </p:txBody>
            </p:sp>
            <p:sp>
              <p:nvSpPr>
                <p:cNvPr id="10" name="Rectangle 9">
                  <a:extLst>
                    <a:ext uri="{FF2B5EF4-FFF2-40B4-BE49-F238E27FC236}">
                      <a16:creationId xmlns:a16="http://schemas.microsoft.com/office/drawing/2014/main" id="{65F4D6DF-9333-461B-BCBC-7CA4DD4A92C0}"/>
                    </a:ext>
                  </a:extLst>
                </p:cNvPr>
                <p:cNvSpPr/>
                <p:nvPr/>
              </p:nvSpPr>
              <p:spPr>
                <a:xfrm>
                  <a:off x="2598930" y="3256659"/>
                  <a:ext cx="1838599" cy="369332"/>
                </a:xfrm>
                <a:prstGeom prst="rect">
                  <a:avLst/>
                </a:prstGeom>
              </p:spPr>
              <p:txBody>
                <a:bodyPr wrap="none">
                  <a:spAutoFit/>
                </a:bodyPr>
                <a:lstStyle/>
                <a:p>
                  <a:pPr algn="ctr"/>
                  <a:r>
                    <a:rPr lang="en-US" sz="1800" b="1" dirty="0">
                      <a:solidFill>
                        <a:srgbClr val="004C72"/>
                      </a:solidFill>
                      <a:latin typeface="Avenir Heavy"/>
                    </a:rPr>
                    <a:t>ITT population</a:t>
                  </a:r>
                </a:p>
              </p:txBody>
            </p:sp>
            <p:sp>
              <p:nvSpPr>
                <p:cNvPr id="11" name="Rectangle 10">
                  <a:extLst>
                    <a:ext uri="{FF2B5EF4-FFF2-40B4-BE49-F238E27FC236}">
                      <a16:creationId xmlns:a16="http://schemas.microsoft.com/office/drawing/2014/main" id="{F9921531-440E-4852-8C58-FCBFEC23E3E0}"/>
                    </a:ext>
                  </a:extLst>
                </p:cNvPr>
                <p:cNvSpPr/>
                <p:nvPr/>
              </p:nvSpPr>
              <p:spPr>
                <a:xfrm>
                  <a:off x="2339079" y="4531657"/>
                  <a:ext cx="2374601" cy="369332"/>
                </a:xfrm>
                <a:prstGeom prst="rect">
                  <a:avLst/>
                </a:prstGeom>
              </p:spPr>
              <p:txBody>
                <a:bodyPr wrap="square">
                  <a:spAutoFit/>
                </a:bodyPr>
                <a:lstStyle/>
                <a:p>
                  <a:pPr algn="ctr"/>
                  <a:r>
                    <a:rPr lang="en-US" sz="1800" b="1" dirty="0" err="1">
                      <a:solidFill>
                        <a:srgbClr val="004C72"/>
                      </a:solidFill>
                      <a:latin typeface="Avenir Heavy"/>
                    </a:rPr>
                    <a:t>mITT</a:t>
                  </a:r>
                  <a:r>
                    <a:rPr lang="en-US" sz="1800" b="1" dirty="0">
                      <a:solidFill>
                        <a:srgbClr val="004C72"/>
                      </a:solidFill>
                      <a:latin typeface="Avenir Heavy"/>
                    </a:rPr>
                    <a:t> population</a:t>
                  </a:r>
                </a:p>
              </p:txBody>
            </p:sp>
          </p:grpSp>
          <p:sp>
            <p:nvSpPr>
              <p:cNvPr id="48" name="Google Shape;1713;p59">
                <a:extLst>
                  <a:ext uri="{FF2B5EF4-FFF2-40B4-BE49-F238E27FC236}">
                    <a16:creationId xmlns:a16="http://schemas.microsoft.com/office/drawing/2014/main" id="{BDD5EC45-6027-4608-8BDC-1E28C3EFB389}"/>
                  </a:ext>
                </a:extLst>
              </p:cNvPr>
              <p:cNvSpPr txBox="1">
                <a:spLocks/>
              </p:cNvSpPr>
              <p:nvPr/>
            </p:nvSpPr>
            <p:spPr>
              <a:xfrm>
                <a:off x="3052579" y="1133868"/>
                <a:ext cx="1307489"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err="1">
                    <a:solidFill>
                      <a:schemeClr val="bg1"/>
                    </a:solidFill>
                  </a:rPr>
                  <a:t>SpikoGen</a:t>
                </a:r>
                <a:r>
                  <a:rPr lang="en-US" sz="1400" baseline="40000" dirty="0">
                    <a:solidFill>
                      <a:schemeClr val="bg1"/>
                    </a:solidFill>
                  </a:rPr>
                  <a:t>®</a:t>
                </a:r>
              </a:p>
            </p:txBody>
          </p:sp>
        </p:grpSp>
        <p:sp>
          <p:nvSpPr>
            <p:cNvPr id="46" name="Google Shape;1713;p59">
              <a:extLst>
                <a:ext uri="{FF2B5EF4-FFF2-40B4-BE49-F238E27FC236}">
                  <a16:creationId xmlns:a16="http://schemas.microsoft.com/office/drawing/2014/main" id="{F100CFF1-C38C-421F-A949-B9100E965E9D}"/>
                </a:ext>
              </a:extLst>
            </p:cNvPr>
            <p:cNvSpPr txBox="1">
              <a:spLocks/>
            </p:cNvSpPr>
            <p:nvPr/>
          </p:nvSpPr>
          <p:spPr>
            <a:xfrm>
              <a:off x="4793809" y="3366853"/>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Parameter</a:t>
              </a:r>
              <a:r>
                <a:rPr lang="en-US" sz="1200" dirty="0">
                  <a:solidFill>
                    <a:schemeClr val="bg1"/>
                  </a:solidFill>
                </a:rPr>
                <a:t>  </a:t>
              </a:r>
              <a:endParaRPr lang="en-US" sz="1200" baseline="30000" dirty="0">
                <a:solidFill>
                  <a:schemeClr val="bg1"/>
                </a:solidFill>
              </a:endParaRPr>
            </a:p>
          </p:txBody>
        </p:sp>
      </p:grpSp>
      <p:sp>
        <p:nvSpPr>
          <p:cNvPr id="59" name="Google Shape;991;p51">
            <a:extLst>
              <a:ext uri="{FF2B5EF4-FFF2-40B4-BE49-F238E27FC236}">
                <a16:creationId xmlns:a16="http://schemas.microsoft.com/office/drawing/2014/main" id="{45A6E257-BFA2-43E2-BB6D-470C80CD4971}"/>
              </a:ext>
            </a:extLst>
          </p:cNvPr>
          <p:cNvSpPr/>
          <p:nvPr/>
        </p:nvSpPr>
        <p:spPr>
          <a:xfrm rot="18783193">
            <a:off x="5463135" y="-1486065"/>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501693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5143500"/>
          </a:xfrm>
          <a:prstGeom prst="rect">
            <a:avLst/>
          </a:prstGeom>
          <a:solidFill>
            <a:srgbClr val="004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96" name="Rectangle 17"/>
          <p:cNvSpPr txBox="1"/>
          <p:nvPr/>
        </p:nvSpPr>
        <p:spPr>
          <a:xfrm>
            <a:off x="-262515" y="2145118"/>
            <a:ext cx="4646846" cy="6401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marL="342900" indent="-342900" defTabSz="685800" hangingPunct="0">
              <a:lnSpc>
                <a:spcPct val="200000"/>
              </a:lnSpc>
              <a:buClrTx/>
              <a:buFont typeface="Arial" panose="020B0604020202020204" pitchFamily="34" charset="0"/>
              <a:buChar char="•"/>
              <a:defRPr/>
            </a:pPr>
            <a:endParaRPr sz="2100" b="1" dirty="0">
              <a:solidFill>
                <a:srgbClr val="4472C4">
                  <a:lumMod val="75000"/>
                </a:srgbClr>
              </a:solidFill>
              <a:latin typeface="Times New Roman" panose="02020603050405020304" pitchFamily="18" charset="0"/>
              <a:cs typeface="Times New Roman" panose="02020603050405020304" pitchFamily="18" charset="0"/>
              <a:sym typeface="Avenir Book"/>
            </a:endParaRPr>
          </a:p>
        </p:txBody>
      </p:sp>
      <p:grpSp>
        <p:nvGrpSpPr>
          <p:cNvPr id="5" name="Group 4"/>
          <p:cNvGrpSpPr/>
          <p:nvPr/>
        </p:nvGrpSpPr>
        <p:grpSpPr>
          <a:xfrm>
            <a:off x="-22491" y="-25293"/>
            <a:ext cx="2703069" cy="5621172"/>
            <a:chOff x="8847137" y="-33723"/>
            <a:chExt cx="3604092" cy="7494895"/>
          </a:xfrm>
        </p:grpSpPr>
        <p:pic>
          <p:nvPicPr>
            <p:cNvPr id="4" name="Picture 3"/>
            <p:cNvPicPr>
              <a:picLocks noChangeAspect="1"/>
            </p:cNvPicPr>
            <p:nvPr/>
          </p:nvPicPr>
          <p:blipFill rotWithShape="1">
            <a:blip r:embed="rId2"/>
            <a:srcRect l="53696" r="12007"/>
            <a:stretch/>
          </p:blipFill>
          <p:spPr>
            <a:xfrm>
              <a:off x="8877125" y="1"/>
              <a:ext cx="3574104" cy="6857999"/>
            </a:xfrm>
            <a:prstGeom prst="rect">
              <a:avLst/>
            </a:prstGeom>
          </p:spPr>
        </p:pic>
        <p:sp>
          <p:nvSpPr>
            <p:cNvPr id="13" name="Rectangle 12">
              <a:extLst>
                <a:ext uri="{FF2B5EF4-FFF2-40B4-BE49-F238E27FC236}">
                  <a16:creationId xmlns:a16="http://schemas.microsoft.com/office/drawing/2014/main" id="{8128A241-A01D-4840-A958-CA5D23696A2E}"/>
                </a:ext>
              </a:extLst>
            </p:cNvPr>
            <p:cNvSpPr/>
            <p:nvPr/>
          </p:nvSpPr>
          <p:spPr>
            <a:xfrm>
              <a:off x="8847137" y="-33723"/>
              <a:ext cx="3604092" cy="7494895"/>
            </a:xfrm>
            <a:prstGeom prst="rect">
              <a:avLst/>
            </a:prstGeom>
            <a:solidFill>
              <a:srgbClr val="002060">
                <a:alpha val="18000"/>
              </a:srgbClr>
            </a:solidFill>
            <a:ln w="25400" cap="flat" cmpd="sng" algn="ctr">
              <a:noFill/>
              <a:prstDash val="solid"/>
            </a:ln>
            <a:effectLst/>
          </p:spPr>
          <p:txBody>
            <a:bodyPr rtlCol="0" anchor="ctr"/>
            <a:lstStyle/>
            <a:p>
              <a:pPr algn="ctr" defTabSz="914240">
                <a:buClrTx/>
                <a:defRPr/>
              </a:pPr>
              <a:endParaRPr lang="en-IN" sz="1800" dirty="0">
                <a:solidFill>
                  <a:prstClr val="white"/>
                </a:solidFill>
                <a:latin typeface="Calibri"/>
                <a:ea typeface="+mn-ea"/>
                <a:cs typeface="Helvetica"/>
                <a:sym typeface="Calibri"/>
              </a:endParaRPr>
            </a:p>
          </p:txBody>
        </p:sp>
      </p:grpSp>
      <p:sp>
        <p:nvSpPr>
          <p:cNvPr id="15" name="Google Shape;991;p51">
            <a:extLst>
              <a:ext uri="{FF2B5EF4-FFF2-40B4-BE49-F238E27FC236}">
                <a16:creationId xmlns:a16="http://schemas.microsoft.com/office/drawing/2014/main" id="{4EB9806E-9CE8-4A45-98CD-0D5B2E9E46FB}"/>
              </a:ext>
            </a:extLst>
          </p:cNvPr>
          <p:cNvSpPr/>
          <p:nvPr/>
        </p:nvSpPr>
        <p:spPr>
          <a:xfrm rot="-3537657">
            <a:off x="-68786" y="704614"/>
            <a:ext cx="5146732" cy="4016973"/>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p:cNvSpPr txBox="1"/>
          <p:nvPr/>
        </p:nvSpPr>
        <p:spPr>
          <a:xfrm>
            <a:off x="2986903" y="549986"/>
            <a:ext cx="7597872" cy="4385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buClrTx/>
              <a:defRPr/>
            </a:pPr>
            <a:r>
              <a:rPr lang="en-US" sz="2400" b="1" dirty="0">
                <a:solidFill>
                  <a:schemeClr val="bg1"/>
                </a:solidFill>
                <a:latin typeface="Montserrat" panose="020B0604020202020204" charset="0"/>
                <a:ea typeface="Avenir Heavy"/>
                <a:cs typeface="Avenir Heavy"/>
                <a:sym typeface="Calibri"/>
              </a:rPr>
              <a:t>Safety Results</a:t>
            </a:r>
          </a:p>
        </p:txBody>
      </p:sp>
      <p:sp>
        <p:nvSpPr>
          <p:cNvPr id="3" name="TextBox 2">
            <a:extLst>
              <a:ext uri="{FF2B5EF4-FFF2-40B4-BE49-F238E27FC236}">
                <a16:creationId xmlns:a16="http://schemas.microsoft.com/office/drawing/2014/main" id="{D78A7C8E-DB1C-4900-B3B5-EDEA2C7B8FD3}"/>
              </a:ext>
            </a:extLst>
          </p:cNvPr>
          <p:cNvSpPr txBox="1"/>
          <p:nvPr/>
        </p:nvSpPr>
        <p:spPr>
          <a:xfrm>
            <a:off x="2986903" y="1727526"/>
            <a:ext cx="5224041" cy="20082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marL="342900" indent="-342900" defTabSz="685800" hangingPunct="0">
              <a:buClrTx/>
              <a:buFont typeface="Arial" panose="020B0604020202020204" pitchFamily="34" charset="0"/>
              <a:buChar char="•"/>
              <a:defRPr/>
            </a:pPr>
            <a:r>
              <a:rPr lang="en-US" sz="1800" dirty="0">
                <a:solidFill>
                  <a:schemeClr val="bg1"/>
                </a:solidFill>
                <a:latin typeface="Montserrat" panose="020B0604020202020204" charset="0"/>
                <a:ea typeface="+mj-ea"/>
                <a:cs typeface="Calibri"/>
                <a:sym typeface="Calibri"/>
              </a:rPr>
              <a:t>The most local solicited adverse event was injection site pain.</a:t>
            </a:r>
          </a:p>
          <a:p>
            <a:pPr marL="342900" indent="-342900" defTabSz="685800" hangingPunct="0">
              <a:buClrTx/>
              <a:buFont typeface="Arial" panose="020B0604020202020204" pitchFamily="34" charset="0"/>
              <a:buChar char="•"/>
              <a:defRPr/>
            </a:pPr>
            <a:endParaRPr lang="en-US" sz="1800" dirty="0">
              <a:solidFill>
                <a:schemeClr val="bg1"/>
              </a:solidFill>
              <a:latin typeface="Montserrat" panose="020B0604020202020204" charset="0"/>
              <a:ea typeface="+mj-ea"/>
              <a:cs typeface="Calibri"/>
              <a:sym typeface="Calibri"/>
            </a:endParaRPr>
          </a:p>
          <a:p>
            <a:pPr marL="342900" indent="-342900" defTabSz="685800" hangingPunct="0">
              <a:buClrTx/>
              <a:buFont typeface="Arial" panose="020B0604020202020204" pitchFamily="34" charset="0"/>
              <a:buChar char="•"/>
              <a:defRPr/>
            </a:pPr>
            <a:r>
              <a:rPr lang="en-US" sz="1800" dirty="0">
                <a:solidFill>
                  <a:schemeClr val="bg1"/>
                </a:solidFill>
                <a:latin typeface="Montserrat" panose="020B0604020202020204" charset="0"/>
                <a:ea typeface="+mj-ea"/>
                <a:cs typeface="Calibri"/>
                <a:sym typeface="Calibri"/>
              </a:rPr>
              <a:t>The most systemic solicited adverse event was fatigue.</a:t>
            </a:r>
          </a:p>
          <a:p>
            <a:pPr marL="342900" indent="-342900" defTabSz="685800" hangingPunct="0">
              <a:buClrTx/>
              <a:buFont typeface="Arial" panose="020B0604020202020204" pitchFamily="34" charset="0"/>
              <a:buChar char="•"/>
              <a:defRPr/>
            </a:pPr>
            <a:endParaRPr lang="en-US" sz="1800" dirty="0">
              <a:solidFill>
                <a:schemeClr val="bg1"/>
              </a:solidFill>
              <a:latin typeface="Montserrat" panose="020B0604020202020204" charset="0"/>
              <a:ea typeface="+mj-ea"/>
              <a:cs typeface="Calibri"/>
              <a:sym typeface="Calibri"/>
            </a:endParaRPr>
          </a:p>
          <a:p>
            <a:pPr marL="342900" indent="-342900" defTabSz="685800" hangingPunct="0">
              <a:buClrTx/>
              <a:buFont typeface="Arial" panose="020B0604020202020204" pitchFamily="34" charset="0"/>
              <a:buChar char="•"/>
              <a:defRPr/>
            </a:pPr>
            <a:r>
              <a:rPr lang="en-US" sz="1800" dirty="0">
                <a:solidFill>
                  <a:schemeClr val="bg1"/>
                </a:solidFill>
                <a:latin typeface="Montserrat" panose="020B0604020202020204" charset="0"/>
                <a:ea typeface="+mj-ea"/>
                <a:cs typeface="Calibri"/>
                <a:sym typeface="Calibri"/>
              </a:rPr>
              <a:t>Safety follow up is still ongoing…</a:t>
            </a:r>
          </a:p>
        </p:txBody>
      </p:sp>
      <p:pic>
        <p:nvPicPr>
          <p:cNvPr id="17" name="SpikoGen Logo Final.ai" descr="SpikoGen Logo Final.ai">
            <a:extLst>
              <a:ext uri="{FF2B5EF4-FFF2-40B4-BE49-F238E27FC236}">
                <a16:creationId xmlns:a16="http://schemas.microsoft.com/office/drawing/2014/main" id="{428FDD01-4621-4C24-8A91-3D3AAF40AE8E}"/>
              </a:ext>
            </a:extLst>
          </p:cNvPr>
          <p:cNvPicPr>
            <a:picLocks noChangeAspect="1"/>
          </p:cNvPicPr>
          <p:nvPr/>
        </p:nvPicPr>
        <p:blipFill>
          <a:blip r:embed="rId3">
            <a:biLevel thresh="25000"/>
          </a:blip>
          <a:stretch>
            <a:fillRect/>
          </a:stretch>
        </p:blipFill>
        <p:spPr>
          <a:xfrm>
            <a:off x="6785839" y="319792"/>
            <a:ext cx="2003775" cy="546849"/>
          </a:xfrm>
          <a:prstGeom prst="rect">
            <a:avLst/>
          </a:prstGeom>
          <a:ln w="12700">
            <a:miter lim="400000"/>
          </a:ln>
        </p:spPr>
      </p:pic>
      <p:sp>
        <p:nvSpPr>
          <p:cNvPr id="12" name="TextBox 11">
            <a:extLst>
              <a:ext uri="{FF2B5EF4-FFF2-40B4-BE49-F238E27FC236}">
                <a16:creationId xmlns:a16="http://schemas.microsoft.com/office/drawing/2014/main" id="{097D4AB1-5405-4438-8A72-67D496676165}"/>
              </a:ext>
            </a:extLst>
          </p:cNvPr>
          <p:cNvSpPr txBox="1"/>
          <p:nvPr/>
        </p:nvSpPr>
        <p:spPr>
          <a:xfrm>
            <a:off x="8707731" y="4776428"/>
            <a:ext cx="401072" cy="307777"/>
          </a:xfrm>
          <a:prstGeom prst="rect">
            <a:avLst/>
          </a:prstGeom>
          <a:noFill/>
        </p:spPr>
        <p:txBody>
          <a:bodyPr wrap="none" rtlCol="0">
            <a:spAutoFit/>
          </a:bodyPr>
          <a:lstStyle/>
          <a:p>
            <a:r>
              <a:rPr lang="en-US" b="1" dirty="0">
                <a:solidFill>
                  <a:schemeClr val="bg1"/>
                </a:solidFill>
                <a:latin typeface="Montserrat" panose="020B0604020202020204" charset="0"/>
              </a:rPr>
              <a:t>27</a:t>
            </a:r>
          </a:p>
        </p:txBody>
      </p:sp>
    </p:spTree>
    <p:extLst>
      <p:ext uri="{BB962C8B-B14F-4D97-AF65-F5344CB8AC3E}">
        <p14:creationId xmlns:p14="http://schemas.microsoft.com/office/powerpoint/2010/main" val="526996040"/>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825BBB57-F44A-42A6-BDC2-A78F442F4E7E}"/>
              </a:ext>
            </a:extLst>
          </p:cNvPr>
          <p:cNvGraphicFramePr>
            <a:graphicFrameLocks noGrp="1"/>
          </p:cNvGraphicFramePr>
          <p:nvPr>
            <p:extLst>
              <p:ext uri="{D42A27DB-BD31-4B8C-83A1-F6EECF244321}">
                <p14:modId xmlns:p14="http://schemas.microsoft.com/office/powerpoint/2010/main" val="2061813088"/>
              </p:ext>
            </p:extLst>
          </p:nvPr>
        </p:nvGraphicFramePr>
        <p:xfrm>
          <a:off x="829860" y="862841"/>
          <a:ext cx="7484279" cy="3417817"/>
        </p:xfrm>
        <a:graphic>
          <a:graphicData uri="http://schemas.openxmlformats.org/drawingml/2006/table">
            <a:tbl>
              <a:tblPr rtl="1" firstRow="1" firstCol="1" bandRow="1">
                <a:tableStyleId>{9F39CDDD-B7C7-4794-96E0-3CFB22B994DE}</a:tableStyleId>
              </a:tblPr>
              <a:tblGrid>
                <a:gridCol w="2600470">
                  <a:extLst>
                    <a:ext uri="{9D8B030D-6E8A-4147-A177-3AD203B41FA5}">
                      <a16:colId xmlns:a16="http://schemas.microsoft.com/office/drawing/2014/main" val="2638513495"/>
                    </a:ext>
                  </a:extLst>
                </a:gridCol>
                <a:gridCol w="2600470">
                  <a:extLst>
                    <a:ext uri="{9D8B030D-6E8A-4147-A177-3AD203B41FA5}">
                      <a16:colId xmlns:a16="http://schemas.microsoft.com/office/drawing/2014/main" val="3775360868"/>
                    </a:ext>
                  </a:extLst>
                </a:gridCol>
                <a:gridCol w="1152240">
                  <a:extLst>
                    <a:ext uri="{9D8B030D-6E8A-4147-A177-3AD203B41FA5}">
                      <a16:colId xmlns:a16="http://schemas.microsoft.com/office/drawing/2014/main" val="3461682026"/>
                    </a:ext>
                  </a:extLst>
                </a:gridCol>
                <a:gridCol w="1131099">
                  <a:extLst>
                    <a:ext uri="{9D8B030D-6E8A-4147-A177-3AD203B41FA5}">
                      <a16:colId xmlns:a16="http://schemas.microsoft.com/office/drawing/2014/main" val="3174869250"/>
                    </a:ext>
                  </a:extLst>
                </a:gridCol>
              </a:tblGrid>
              <a:tr h="590067">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2874647631"/>
                  </a:ext>
                </a:extLst>
              </a:tr>
              <a:tr h="282775">
                <a:tc rowSpan="10">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Immune system disorders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At least one </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307 (2.43)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92 (2.18)</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739515699"/>
                  </a:ext>
                </a:extLst>
              </a:tr>
              <a:tr h="28277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Hypersensitivity</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229 (1.81)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67 (1.59)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804593232"/>
                  </a:ext>
                </a:extLst>
              </a:tr>
              <a:tr h="28277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Seasonal allergy</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58 (0.46)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23 (0.55)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587244396"/>
                  </a:ext>
                </a:extLst>
              </a:tr>
              <a:tr h="28277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Rheumatoid arthritis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13 (0.1)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179921704"/>
                  </a:ext>
                </a:extLst>
              </a:tr>
              <a:tr h="28277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Urticaria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12 (0.09)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858413753"/>
                  </a:ext>
                </a:extLst>
              </a:tr>
              <a:tr h="28277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Rhinitis allergic</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12 (0.09)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376440912"/>
                  </a:ext>
                </a:extLst>
              </a:tr>
              <a:tr h="282775">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Drug hypersensitivity</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475900615"/>
                  </a:ext>
                </a:extLst>
              </a:tr>
              <a:tr h="282775">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Bechet's syndrome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401744191"/>
                  </a:ext>
                </a:extLst>
              </a:tr>
              <a:tr h="28277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Allergy to metals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264120728"/>
                  </a:ext>
                </a:extLst>
              </a:tr>
              <a:tr h="28277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Food allergy</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3 (0.07)</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61167446"/>
                  </a:ext>
                </a:extLst>
              </a:tr>
            </a:tbl>
          </a:graphicData>
        </a:graphic>
      </p:graphicFrame>
    </p:spTree>
    <p:extLst>
      <p:ext uri="{BB962C8B-B14F-4D97-AF65-F5344CB8AC3E}">
        <p14:creationId xmlns:p14="http://schemas.microsoft.com/office/powerpoint/2010/main" val="34599181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oogle Shape;1720;p60">
            <a:extLst>
              <a:ext uri="{FF2B5EF4-FFF2-40B4-BE49-F238E27FC236}">
                <a16:creationId xmlns:a16="http://schemas.microsoft.com/office/drawing/2014/main" id="{FF198648-2233-431C-895E-1176C6A204DE}"/>
              </a:ext>
            </a:extLst>
          </p:cNvPr>
          <p:cNvGrpSpPr/>
          <p:nvPr/>
        </p:nvGrpSpPr>
        <p:grpSpPr>
          <a:xfrm>
            <a:off x="1427504" y="818149"/>
            <a:ext cx="6041034" cy="3972424"/>
            <a:chOff x="235800" y="830650"/>
            <a:chExt cx="6978450" cy="4588844"/>
          </a:xfrm>
          <a:solidFill>
            <a:srgbClr val="CCCCFF">
              <a:alpha val="58824"/>
            </a:srgbClr>
          </a:solidFill>
        </p:grpSpPr>
        <p:sp>
          <p:nvSpPr>
            <p:cNvPr id="4" name="Google Shape;1721;p60">
              <a:extLst>
                <a:ext uri="{FF2B5EF4-FFF2-40B4-BE49-F238E27FC236}">
                  <a16:creationId xmlns:a16="http://schemas.microsoft.com/office/drawing/2014/main" id="{8CFFD1C5-B0B2-4270-A015-3771C2F803AD}"/>
                </a:ext>
              </a:extLst>
            </p:cNvPr>
            <p:cNvSpPr/>
            <p:nvPr/>
          </p:nvSpPr>
          <p:spPr>
            <a:xfrm>
              <a:off x="235800" y="1224769"/>
              <a:ext cx="2592225" cy="4194725"/>
            </a:xfrm>
            <a:custGeom>
              <a:avLst/>
              <a:gdLst/>
              <a:ahLst/>
              <a:cxnLst/>
              <a:rect l="l" t="t" r="r" b="b"/>
              <a:pathLst>
                <a:path w="103689" h="167789" extrusionOk="0">
                  <a:moveTo>
                    <a:pt x="13807" y="0"/>
                  </a:moveTo>
                  <a:cubicBezTo>
                    <a:pt x="11526" y="0"/>
                    <a:pt x="9194" y="921"/>
                    <a:pt x="7431" y="2357"/>
                  </a:cubicBezTo>
                  <a:cubicBezTo>
                    <a:pt x="6418" y="3183"/>
                    <a:pt x="7559" y="5231"/>
                    <a:pt x="8433" y="6203"/>
                  </a:cubicBezTo>
                  <a:cubicBezTo>
                    <a:pt x="9308" y="7175"/>
                    <a:pt x="10393" y="8259"/>
                    <a:pt x="10189" y="9549"/>
                  </a:cubicBezTo>
                  <a:cubicBezTo>
                    <a:pt x="9355" y="9975"/>
                    <a:pt x="8287" y="10084"/>
                    <a:pt x="7292" y="10084"/>
                  </a:cubicBezTo>
                  <a:cubicBezTo>
                    <a:pt x="7024" y="10084"/>
                    <a:pt x="6762" y="10076"/>
                    <a:pt x="6511" y="10065"/>
                  </a:cubicBezTo>
                  <a:cubicBezTo>
                    <a:pt x="6102" y="10046"/>
                    <a:pt x="5686" y="9992"/>
                    <a:pt x="5277" y="9992"/>
                  </a:cubicBezTo>
                  <a:cubicBezTo>
                    <a:pt x="4990" y="9992"/>
                    <a:pt x="4705" y="10019"/>
                    <a:pt x="4430" y="10104"/>
                  </a:cubicBezTo>
                  <a:cubicBezTo>
                    <a:pt x="3763" y="10310"/>
                    <a:pt x="3182" y="11034"/>
                    <a:pt x="3440" y="11683"/>
                  </a:cubicBezTo>
                  <a:cubicBezTo>
                    <a:pt x="2981" y="12481"/>
                    <a:pt x="2431" y="12899"/>
                    <a:pt x="2962" y="13650"/>
                  </a:cubicBezTo>
                  <a:cubicBezTo>
                    <a:pt x="3377" y="14235"/>
                    <a:pt x="4081" y="14716"/>
                    <a:pt x="4076" y="15434"/>
                  </a:cubicBezTo>
                  <a:cubicBezTo>
                    <a:pt x="4071" y="16003"/>
                    <a:pt x="3591" y="16462"/>
                    <a:pt x="3082" y="16719"/>
                  </a:cubicBezTo>
                  <a:cubicBezTo>
                    <a:pt x="2572" y="16973"/>
                    <a:pt x="2000" y="17102"/>
                    <a:pt x="1518" y="17408"/>
                  </a:cubicBezTo>
                  <a:cubicBezTo>
                    <a:pt x="13" y="18366"/>
                    <a:pt x="0" y="20519"/>
                    <a:pt x="159" y="22295"/>
                  </a:cubicBezTo>
                  <a:cubicBezTo>
                    <a:pt x="1133" y="23491"/>
                    <a:pt x="1285" y="25550"/>
                    <a:pt x="817" y="27017"/>
                  </a:cubicBezTo>
                  <a:cubicBezTo>
                    <a:pt x="639" y="27577"/>
                    <a:pt x="351" y="28172"/>
                    <a:pt x="552" y="28724"/>
                  </a:cubicBezTo>
                  <a:cubicBezTo>
                    <a:pt x="782" y="29356"/>
                    <a:pt x="1526" y="29605"/>
                    <a:pt x="2177" y="29773"/>
                  </a:cubicBezTo>
                  <a:cubicBezTo>
                    <a:pt x="2891" y="29958"/>
                    <a:pt x="3669" y="30130"/>
                    <a:pt x="4408" y="30130"/>
                  </a:cubicBezTo>
                  <a:cubicBezTo>
                    <a:pt x="5109" y="30130"/>
                    <a:pt x="5775" y="29975"/>
                    <a:pt x="6314" y="29528"/>
                  </a:cubicBezTo>
                  <a:cubicBezTo>
                    <a:pt x="7583" y="28478"/>
                    <a:pt x="9157" y="28121"/>
                    <a:pt x="10834" y="28121"/>
                  </a:cubicBezTo>
                  <a:cubicBezTo>
                    <a:pt x="13016" y="28121"/>
                    <a:pt x="15374" y="28725"/>
                    <a:pt x="17464" y="29196"/>
                  </a:cubicBezTo>
                  <a:cubicBezTo>
                    <a:pt x="18740" y="29482"/>
                    <a:pt x="20083" y="29952"/>
                    <a:pt x="20830" y="31028"/>
                  </a:cubicBezTo>
                  <a:cubicBezTo>
                    <a:pt x="21824" y="32461"/>
                    <a:pt x="21400" y="34451"/>
                    <a:pt x="20580" y="35993"/>
                  </a:cubicBezTo>
                  <a:cubicBezTo>
                    <a:pt x="19762" y="37533"/>
                    <a:pt x="18587" y="38903"/>
                    <a:pt x="18068" y="40567"/>
                  </a:cubicBezTo>
                  <a:cubicBezTo>
                    <a:pt x="17582" y="42129"/>
                    <a:pt x="17717" y="43806"/>
                    <a:pt x="17859" y="45436"/>
                  </a:cubicBezTo>
                  <a:cubicBezTo>
                    <a:pt x="18032" y="47441"/>
                    <a:pt x="18242" y="49554"/>
                    <a:pt x="19405" y="51198"/>
                  </a:cubicBezTo>
                  <a:cubicBezTo>
                    <a:pt x="20624" y="52922"/>
                    <a:pt x="21392" y="55494"/>
                    <a:pt x="21294" y="57601"/>
                  </a:cubicBezTo>
                  <a:cubicBezTo>
                    <a:pt x="21216" y="59294"/>
                    <a:pt x="20619" y="60958"/>
                    <a:pt x="20775" y="62645"/>
                  </a:cubicBezTo>
                  <a:cubicBezTo>
                    <a:pt x="21057" y="65704"/>
                    <a:pt x="23699" y="67999"/>
                    <a:pt x="26397" y="69471"/>
                  </a:cubicBezTo>
                  <a:cubicBezTo>
                    <a:pt x="29219" y="71013"/>
                    <a:pt x="31651" y="73637"/>
                    <a:pt x="32623" y="76701"/>
                  </a:cubicBezTo>
                  <a:cubicBezTo>
                    <a:pt x="33112" y="78241"/>
                    <a:pt x="33257" y="79868"/>
                    <a:pt x="33688" y="81425"/>
                  </a:cubicBezTo>
                  <a:cubicBezTo>
                    <a:pt x="34432" y="84119"/>
                    <a:pt x="36051" y="86565"/>
                    <a:pt x="38239" y="88307"/>
                  </a:cubicBezTo>
                  <a:cubicBezTo>
                    <a:pt x="39834" y="89575"/>
                    <a:pt x="42451" y="90023"/>
                    <a:pt x="44455" y="90388"/>
                  </a:cubicBezTo>
                  <a:cubicBezTo>
                    <a:pt x="45495" y="90578"/>
                    <a:pt x="46617" y="90728"/>
                    <a:pt x="47400" y="91437"/>
                  </a:cubicBezTo>
                  <a:cubicBezTo>
                    <a:pt x="47762" y="91764"/>
                    <a:pt x="48023" y="92187"/>
                    <a:pt x="48369" y="92530"/>
                  </a:cubicBezTo>
                  <a:cubicBezTo>
                    <a:pt x="50044" y="94188"/>
                    <a:pt x="53127" y="93507"/>
                    <a:pt x="54821" y="95145"/>
                  </a:cubicBezTo>
                  <a:cubicBezTo>
                    <a:pt x="55259" y="95566"/>
                    <a:pt x="55558" y="96107"/>
                    <a:pt x="55941" y="96579"/>
                  </a:cubicBezTo>
                  <a:cubicBezTo>
                    <a:pt x="56887" y="97736"/>
                    <a:pt x="58370" y="98428"/>
                    <a:pt x="59861" y="98428"/>
                  </a:cubicBezTo>
                  <a:cubicBezTo>
                    <a:pt x="60003" y="98428"/>
                    <a:pt x="60145" y="98421"/>
                    <a:pt x="60286" y="98409"/>
                  </a:cubicBezTo>
                  <a:lnTo>
                    <a:pt x="60286" y="98409"/>
                  </a:lnTo>
                  <a:cubicBezTo>
                    <a:pt x="59905" y="99653"/>
                    <a:pt x="61397" y="101114"/>
                    <a:pt x="60936" y="102330"/>
                  </a:cubicBezTo>
                  <a:cubicBezTo>
                    <a:pt x="60565" y="103312"/>
                    <a:pt x="59445" y="103741"/>
                    <a:pt x="58674" y="104452"/>
                  </a:cubicBezTo>
                  <a:cubicBezTo>
                    <a:pt x="57337" y="105685"/>
                    <a:pt x="57129" y="107795"/>
                    <a:pt x="57705" y="109521"/>
                  </a:cubicBezTo>
                  <a:cubicBezTo>
                    <a:pt x="58282" y="111246"/>
                    <a:pt x="59498" y="112671"/>
                    <a:pt x="60717" y="114022"/>
                  </a:cubicBezTo>
                  <a:cubicBezTo>
                    <a:pt x="62978" y="116530"/>
                    <a:pt x="65696" y="117746"/>
                    <a:pt x="68148" y="120066"/>
                  </a:cubicBezTo>
                  <a:cubicBezTo>
                    <a:pt x="70420" y="122216"/>
                    <a:pt x="70937" y="125696"/>
                    <a:pt x="70438" y="128784"/>
                  </a:cubicBezTo>
                  <a:cubicBezTo>
                    <a:pt x="69938" y="131872"/>
                    <a:pt x="68585" y="134744"/>
                    <a:pt x="67620" y="137718"/>
                  </a:cubicBezTo>
                  <a:cubicBezTo>
                    <a:pt x="65814" y="143276"/>
                    <a:pt x="65376" y="149382"/>
                    <a:pt x="67102" y="154963"/>
                  </a:cubicBezTo>
                  <a:cubicBezTo>
                    <a:pt x="68828" y="160546"/>
                    <a:pt x="72869" y="165522"/>
                    <a:pt x="78283" y="167717"/>
                  </a:cubicBezTo>
                  <a:cubicBezTo>
                    <a:pt x="78404" y="167766"/>
                    <a:pt x="78530" y="167788"/>
                    <a:pt x="78658" y="167788"/>
                  </a:cubicBezTo>
                  <a:cubicBezTo>
                    <a:pt x="79167" y="167788"/>
                    <a:pt x="79705" y="167444"/>
                    <a:pt x="80056" y="167066"/>
                  </a:cubicBezTo>
                  <a:cubicBezTo>
                    <a:pt x="80495" y="166591"/>
                    <a:pt x="80589" y="165833"/>
                    <a:pt x="80281" y="165265"/>
                  </a:cubicBezTo>
                  <a:cubicBezTo>
                    <a:pt x="79304" y="163467"/>
                    <a:pt x="77566" y="161932"/>
                    <a:pt x="76298" y="160326"/>
                  </a:cubicBezTo>
                  <a:cubicBezTo>
                    <a:pt x="75898" y="159821"/>
                    <a:pt x="75478" y="159248"/>
                    <a:pt x="75530" y="158607"/>
                  </a:cubicBezTo>
                  <a:cubicBezTo>
                    <a:pt x="75589" y="157886"/>
                    <a:pt x="76208" y="157367"/>
                    <a:pt x="76666" y="156807"/>
                  </a:cubicBezTo>
                  <a:cubicBezTo>
                    <a:pt x="77361" y="155947"/>
                    <a:pt x="77729" y="154867"/>
                    <a:pt x="77704" y="153762"/>
                  </a:cubicBezTo>
                  <a:cubicBezTo>
                    <a:pt x="77674" y="152733"/>
                    <a:pt x="77075" y="151726"/>
                    <a:pt x="77111" y="150697"/>
                  </a:cubicBezTo>
                  <a:cubicBezTo>
                    <a:pt x="77146" y="149667"/>
                    <a:pt x="77701" y="148583"/>
                    <a:pt x="78676" y="148251"/>
                  </a:cubicBezTo>
                  <a:cubicBezTo>
                    <a:pt x="79120" y="148100"/>
                    <a:pt x="79614" y="148115"/>
                    <a:pt x="80042" y="147926"/>
                  </a:cubicBezTo>
                  <a:cubicBezTo>
                    <a:pt x="81453" y="147303"/>
                    <a:pt x="81228" y="145153"/>
                    <a:pt x="82249" y="143996"/>
                  </a:cubicBezTo>
                  <a:cubicBezTo>
                    <a:pt x="82722" y="143460"/>
                    <a:pt x="83419" y="143193"/>
                    <a:pt x="84064" y="142883"/>
                  </a:cubicBezTo>
                  <a:cubicBezTo>
                    <a:pt x="86792" y="141571"/>
                    <a:pt x="89035" y="138972"/>
                    <a:pt x="89283" y="135957"/>
                  </a:cubicBezTo>
                  <a:cubicBezTo>
                    <a:pt x="89483" y="133544"/>
                    <a:pt x="88605" y="130615"/>
                    <a:pt x="90438" y="129034"/>
                  </a:cubicBezTo>
                  <a:cubicBezTo>
                    <a:pt x="91238" y="128344"/>
                    <a:pt x="92244" y="128199"/>
                    <a:pt x="93314" y="128199"/>
                  </a:cubicBezTo>
                  <a:cubicBezTo>
                    <a:pt x="94087" y="128199"/>
                    <a:pt x="94894" y="128275"/>
                    <a:pt x="95682" y="128275"/>
                  </a:cubicBezTo>
                  <a:cubicBezTo>
                    <a:pt x="96098" y="128275"/>
                    <a:pt x="96509" y="128254"/>
                    <a:pt x="96908" y="128189"/>
                  </a:cubicBezTo>
                  <a:cubicBezTo>
                    <a:pt x="97800" y="128044"/>
                    <a:pt x="98396" y="127214"/>
                    <a:pt x="98814" y="126412"/>
                  </a:cubicBezTo>
                  <a:cubicBezTo>
                    <a:pt x="99231" y="125609"/>
                    <a:pt x="99280" y="124658"/>
                    <a:pt x="99129" y="123766"/>
                  </a:cubicBezTo>
                  <a:cubicBezTo>
                    <a:pt x="98945" y="122668"/>
                    <a:pt x="98473" y="121597"/>
                    <a:pt x="98577" y="120489"/>
                  </a:cubicBezTo>
                  <a:cubicBezTo>
                    <a:pt x="98723" y="118930"/>
                    <a:pt x="99942" y="117730"/>
                    <a:pt x="100886" y="116480"/>
                  </a:cubicBezTo>
                  <a:cubicBezTo>
                    <a:pt x="102003" y="114998"/>
                    <a:pt x="102797" y="113297"/>
                    <a:pt x="103214" y="111488"/>
                  </a:cubicBezTo>
                  <a:cubicBezTo>
                    <a:pt x="103689" y="109429"/>
                    <a:pt x="102371" y="106997"/>
                    <a:pt x="100524" y="105970"/>
                  </a:cubicBezTo>
                  <a:cubicBezTo>
                    <a:pt x="98677" y="104943"/>
                    <a:pt x="96462" y="104915"/>
                    <a:pt x="94350" y="104853"/>
                  </a:cubicBezTo>
                  <a:cubicBezTo>
                    <a:pt x="92237" y="104794"/>
                    <a:pt x="89999" y="104633"/>
                    <a:pt x="88273" y="103414"/>
                  </a:cubicBezTo>
                  <a:cubicBezTo>
                    <a:pt x="86692" y="102296"/>
                    <a:pt x="85799" y="100469"/>
                    <a:pt x="84550" y="98991"/>
                  </a:cubicBezTo>
                  <a:cubicBezTo>
                    <a:pt x="82441" y="96497"/>
                    <a:pt x="79375" y="95057"/>
                    <a:pt x="76410" y="93690"/>
                  </a:cubicBezTo>
                  <a:cubicBezTo>
                    <a:pt x="75559" y="93298"/>
                    <a:pt x="74630" y="92901"/>
                    <a:pt x="73720" y="92901"/>
                  </a:cubicBezTo>
                  <a:cubicBezTo>
                    <a:pt x="73431" y="92901"/>
                    <a:pt x="73144" y="92941"/>
                    <a:pt x="72862" y="93034"/>
                  </a:cubicBezTo>
                  <a:cubicBezTo>
                    <a:pt x="72400" y="93185"/>
                    <a:pt x="71985" y="93473"/>
                    <a:pt x="71508" y="93564"/>
                  </a:cubicBezTo>
                  <a:cubicBezTo>
                    <a:pt x="71390" y="93586"/>
                    <a:pt x="71274" y="93597"/>
                    <a:pt x="71159" y="93597"/>
                  </a:cubicBezTo>
                  <a:cubicBezTo>
                    <a:pt x="70006" y="93597"/>
                    <a:pt x="69033" y="92520"/>
                    <a:pt x="67966" y="91944"/>
                  </a:cubicBezTo>
                  <a:cubicBezTo>
                    <a:pt x="67424" y="91651"/>
                    <a:pt x="66830" y="91518"/>
                    <a:pt x="66231" y="91518"/>
                  </a:cubicBezTo>
                  <a:cubicBezTo>
                    <a:pt x="64138" y="91518"/>
                    <a:pt x="61986" y="93147"/>
                    <a:pt x="61817" y="95293"/>
                  </a:cubicBezTo>
                  <a:cubicBezTo>
                    <a:pt x="61476" y="95410"/>
                    <a:pt x="61056" y="95468"/>
                    <a:pt x="60611" y="95468"/>
                  </a:cubicBezTo>
                  <a:cubicBezTo>
                    <a:pt x="59413" y="95468"/>
                    <a:pt x="58031" y="95047"/>
                    <a:pt x="57510" y="94228"/>
                  </a:cubicBezTo>
                  <a:cubicBezTo>
                    <a:pt x="56995" y="93419"/>
                    <a:pt x="56789" y="92287"/>
                    <a:pt x="55904" y="91918"/>
                  </a:cubicBezTo>
                  <a:cubicBezTo>
                    <a:pt x="55432" y="91722"/>
                    <a:pt x="54840" y="91796"/>
                    <a:pt x="54455" y="91458"/>
                  </a:cubicBezTo>
                  <a:cubicBezTo>
                    <a:pt x="53818" y="90898"/>
                    <a:pt x="54313" y="89881"/>
                    <a:pt x="54428" y="89040"/>
                  </a:cubicBezTo>
                  <a:cubicBezTo>
                    <a:pt x="54609" y="87696"/>
                    <a:pt x="53607" y="86419"/>
                    <a:pt x="52383" y="85834"/>
                  </a:cubicBezTo>
                  <a:cubicBezTo>
                    <a:pt x="51161" y="85249"/>
                    <a:pt x="49761" y="85202"/>
                    <a:pt x="48407" y="85159"/>
                  </a:cubicBezTo>
                  <a:cubicBezTo>
                    <a:pt x="47051" y="85115"/>
                    <a:pt x="45649" y="85054"/>
                    <a:pt x="44436" y="84447"/>
                  </a:cubicBezTo>
                  <a:cubicBezTo>
                    <a:pt x="42077" y="83264"/>
                    <a:pt x="41111" y="80063"/>
                    <a:pt x="42146" y="77635"/>
                  </a:cubicBezTo>
                  <a:cubicBezTo>
                    <a:pt x="43156" y="75267"/>
                    <a:pt x="45760" y="73783"/>
                    <a:pt x="48337" y="73783"/>
                  </a:cubicBezTo>
                  <a:cubicBezTo>
                    <a:pt x="48401" y="73783"/>
                    <a:pt x="48464" y="73784"/>
                    <a:pt x="48528" y="73786"/>
                  </a:cubicBezTo>
                  <a:cubicBezTo>
                    <a:pt x="51112" y="73862"/>
                    <a:pt x="53842" y="75749"/>
                    <a:pt x="53870" y="78335"/>
                  </a:cubicBezTo>
                  <a:cubicBezTo>
                    <a:pt x="53875" y="78746"/>
                    <a:pt x="54287" y="78928"/>
                    <a:pt x="54735" y="78928"/>
                  </a:cubicBezTo>
                  <a:cubicBezTo>
                    <a:pt x="55004" y="78928"/>
                    <a:pt x="55285" y="78863"/>
                    <a:pt x="55498" y="78741"/>
                  </a:cubicBezTo>
                  <a:cubicBezTo>
                    <a:pt x="56067" y="78416"/>
                    <a:pt x="56365" y="77760"/>
                    <a:pt x="56505" y="77119"/>
                  </a:cubicBezTo>
                  <a:cubicBezTo>
                    <a:pt x="56645" y="76478"/>
                    <a:pt x="56664" y="75812"/>
                    <a:pt x="56860" y="75186"/>
                  </a:cubicBezTo>
                  <a:cubicBezTo>
                    <a:pt x="57310" y="73749"/>
                    <a:pt x="58757" y="72690"/>
                    <a:pt x="60261" y="72690"/>
                  </a:cubicBezTo>
                  <a:cubicBezTo>
                    <a:pt x="60273" y="72690"/>
                    <a:pt x="60285" y="72690"/>
                    <a:pt x="60297" y="72690"/>
                  </a:cubicBezTo>
                  <a:cubicBezTo>
                    <a:pt x="60306" y="72690"/>
                    <a:pt x="60314" y="72690"/>
                    <a:pt x="60323" y="72690"/>
                  </a:cubicBezTo>
                  <a:cubicBezTo>
                    <a:pt x="61893" y="72690"/>
                    <a:pt x="62998" y="71122"/>
                    <a:pt x="64116" y="70013"/>
                  </a:cubicBezTo>
                  <a:cubicBezTo>
                    <a:pt x="65241" y="68896"/>
                    <a:pt x="65913" y="67214"/>
                    <a:pt x="65469" y="65693"/>
                  </a:cubicBezTo>
                  <a:cubicBezTo>
                    <a:pt x="65229" y="64873"/>
                    <a:pt x="64683" y="64046"/>
                    <a:pt x="64956" y="63238"/>
                  </a:cubicBezTo>
                  <a:cubicBezTo>
                    <a:pt x="65170" y="62604"/>
                    <a:pt x="65822" y="62237"/>
                    <a:pt x="66438" y="61978"/>
                  </a:cubicBezTo>
                  <a:cubicBezTo>
                    <a:pt x="67992" y="61328"/>
                    <a:pt x="69657" y="60995"/>
                    <a:pt x="71338" y="60995"/>
                  </a:cubicBezTo>
                  <a:cubicBezTo>
                    <a:pt x="71514" y="60995"/>
                    <a:pt x="71689" y="60998"/>
                    <a:pt x="71865" y="61005"/>
                  </a:cubicBezTo>
                  <a:cubicBezTo>
                    <a:pt x="71916" y="61008"/>
                    <a:pt x="71966" y="61009"/>
                    <a:pt x="72016" y="61009"/>
                  </a:cubicBezTo>
                  <a:cubicBezTo>
                    <a:pt x="73530" y="61009"/>
                    <a:pt x="74333" y="60016"/>
                    <a:pt x="75129" y="58671"/>
                  </a:cubicBezTo>
                  <a:cubicBezTo>
                    <a:pt x="75724" y="57667"/>
                    <a:pt x="75988" y="56400"/>
                    <a:pt x="76935" y="55719"/>
                  </a:cubicBezTo>
                  <a:cubicBezTo>
                    <a:pt x="77461" y="55341"/>
                    <a:pt x="78061" y="55227"/>
                    <a:pt x="78697" y="55227"/>
                  </a:cubicBezTo>
                  <a:cubicBezTo>
                    <a:pt x="79669" y="55227"/>
                    <a:pt x="80723" y="55493"/>
                    <a:pt x="81724" y="55493"/>
                  </a:cubicBezTo>
                  <a:cubicBezTo>
                    <a:pt x="81835" y="55493"/>
                    <a:pt x="81945" y="55490"/>
                    <a:pt x="82055" y="55483"/>
                  </a:cubicBezTo>
                  <a:cubicBezTo>
                    <a:pt x="84597" y="55311"/>
                    <a:pt x="86582" y="52458"/>
                    <a:pt x="85860" y="50015"/>
                  </a:cubicBezTo>
                  <a:cubicBezTo>
                    <a:pt x="85517" y="48852"/>
                    <a:pt x="84704" y="47901"/>
                    <a:pt x="84043" y="46884"/>
                  </a:cubicBezTo>
                  <a:cubicBezTo>
                    <a:pt x="83131" y="45481"/>
                    <a:pt x="82492" y="43918"/>
                    <a:pt x="82159" y="42277"/>
                  </a:cubicBezTo>
                  <a:cubicBezTo>
                    <a:pt x="81854" y="40773"/>
                    <a:pt x="81767" y="39118"/>
                    <a:pt x="80776" y="37947"/>
                  </a:cubicBezTo>
                  <a:cubicBezTo>
                    <a:pt x="79227" y="38020"/>
                    <a:pt x="77350" y="37975"/>
                    <a:pt x="75971" y="38686"/>
                  </a:cubicBezTo>
                  <a:cubicBezTo>
                    <a:pt x="75699" y="37108"/>
                    <a:pt x="75398" y="35461"/>
                    <a:pt x="74423" y="34192"/>
                  </a:cubicBezTo>
                  <a:cubicBezTo>
                    <a:pt x="73732" y="33291"/>
                    <a:pt x="72587" y="32657"/>
                    <a:pt x="71488" y="32657"/>
                  </a:cubicBezTo>
                  <a:cubicBezTo>
                    <a:pt x="71039" y="32657"/>
                    <a:pt x="70597" y="32763"/>
                    <a:pt x="70198" y="32999"/>
                  </a:cubicBezTo>
                  <a:cubicBezTo>
                    <a:pt x="68851" y="33794"/>
                    <a:pt x="68559" y="35642"/>
                    <a:pt x="68807" y="37187"/>
                  </a:cubicBezTo>
                  <a:cubicBezTo>
                    <a:pt x="69057" y="38731"/>
                    <a:pt x="69698" y="40227"/>
                    <a:pt x="69655" y="41791"/>
                  </a:cubicBezTo>
                  <a:cubicBezTo>
                    <a:pt x="69615" y="43336"/>
                    <a:pt x="68552" y="45042"/>
                    <a:pt x="67017" y="45042"/>
                  </a:cubicBezTo>
                  <a:cubicBezTo>
                    <a:pt x="66998" y="45042"/>
                    <a:pt x="66979" y="45041"/>
                    <a:pt x="66960" y="45041"/>
                  </a:cubicBezTo>
                  <a:cubicBezTo>
                    <a:pt x="66146" y="45019"/>
                    <a:pt x="65416" y="44522"/>
                    <a:pt x="64843" y="43941"/>
                  </a:cubicBezTo>
                  <a:cubicBezTo>
                    <a:pt x="64022" y="43112"/>
                    <a:pt x="63372" y="42052"/>
                    <a:pt x="62317" y="41553"/>
                  </a:cubicBezTo>
                  <a:cubicBezTo>
                    <a:pt x="61507" y="41171"/>
                    <a:pt x="60577" y="41179"/>
                    <a:pt x="59704" y="40982"/>
                  </a:cubicBezTo>
                  <a:cubicBezTo>
                    <a:pt x="56728" y="40316"/>
                    <a:pt x="54688" y="36902"/>
                    <a:pt x="55510" y="33965"/>
                  </a:cubicBezTo>
                  <a:cubicBezTo>
                    <a:pt x="56182" y="31564"/>
                    <a:pt x="58657" y="29882"/>
                    <a:pt x="61117" y="29882"/>
                  </a:cubicBezTo>
                  <a:cubicBezTo>
                    <a:pt x="61664" y="29882"/>
                    <a:pt x="62211" y="29966"/>
                    <a:pt x="62737" y="30143"/>
                  </a:cubicBezTo>
                  <a:cubicBezTo>
                    <a:pt x="66237" y="28861"/>
                    <a:pt x="67660" y="24447"/>
                    <a:pt x="66265" y="20991"/>
                  </a:cubicBezTo>
                  <a:cubicBezTo>
                    <a:pt x="64868" y="17535"/>
                    <a:pt x="61115" y="15389"/>
                    <a:pt x="57392" y="15226"/>
                  </a:cubicBezTo>
                  <a:cubicBezTo>
                    <a:pt x="56302" y="15179"/>
                    <a:pt x="55191" y="15275"/>
                    <a:pt x="54134" y="15007"/>
                  </a:cubicBezTo>
                  <a:cubicBezTo>
                    <a:pt x="51145" y="14251"/>
                    <a:pt x="49582" y="10965"/>
                    <a:pt x="46980" y="9310"/>
                  </a:cubicBezTo>
                  <a:cubicBezTo>
                    <a:pt x="46287" y="8869"/>
                    <a:pt x="45224" y="8778"/>
                    <a:pt x="44079" y="8778"/>
                  </a:cubicBezTo>
                  <a:cubicBezTo>
                    <a:pt x="43277" y="8778"/>
                    <a:pt x="42435" y="8823"/>
                    <a:pt x="41651" y="8823"/>
                  </a:cubicBezTo>
                  <a:cubicBezTo>
                    <a:pt x="40795" y="8823"/>
                    <a:pt x="40007" y="8769"/>
                    <a:pt x="39418" y="8547"/>
                  </a:cubicBezTo>
                  <a:cubicBezTo>
                    <a:pt x="38499" y="8200"/>
                    <a:pt x="37525" y="8023"/>
                    <a:pt x="36546" y="8023"/>
                  </a:cubicBezTo>
                  <a:cubicBezTo>
                    <a:pt x="36275" y="8023"/>
                    <a:pt x="36003" y="8037"/>
                    <a:pt x="35731" y="8064"/>
                  </a:cubicBezTo>
                  <a:cubicBezTo>
                    <a:pt x="34635" y="9104"/>
                    <a:pt x="32585" y="9398"/>
                    <a:pt x="31077" y="9499"/>
                  </a:cubicBezTo>
                  <a:cubicBezTo>
                    <a:pt x="29526" y="7990"/>
                    <a:pt x="27655" y="6585"/>
                    <a:pt x="25725" y="5605"/>
                  </a:cubicBezTo>
                  <a:cubicBezTo>
                    <a:pt x="24435" y="4951"/>
                    <a:pt x="22930" y="4260"/>
                    <a:pt x="22532" y="2870"/>
                  </a:cubicBezTo>
                  <a:cubicBezTo>
                    <a:pt x="22012" y="1053"/>
                    <a:pt x="19376" y="125"/>
                    <a:pt x="17200" y="125"/>
                  </a:cubicBezTo>
                  <a:cubicBezTo>
                    <a:pt x="16716" y="125"/>
                    <a:pt x="16254" y="171"/>
                    <a:pt x="15844" y="263"/>
                  </a:cubicBezTo>
                  <a:cubicBezTo>
                    <a:pt x="15181" y="84"/>
                    <a:pt x="14496" y="0"/>
                    <a:pt x="138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722;p60">
              <a:extLst>
                <a:ext uri="{FF2B5EF4-FFF2-40B4-BE49-F238E27FC236}">
                  <a16:creationId xmlns:a16="http://schemas.microsoft.com/office/drawing/2014/main" id="{DCFB3A8C-2A81-486D-9664-C984CFAB0D8A}"/>
                </a:ext>
              </a:extLst>
            </p:cNvPr>
            <p:cNvSpPr/>
            <p:nvPr/>
          </p:nvSpPr>
          <p:spPr>
            <a:xfrm>
              <a:off x="2370225" y="830650"/>
              <a:ext cx="1016975" cy="1158500"/>
            </a:xfrm>
            <a:custGeom>
              <a:avLst/>
              <a:gdLst/>
              <a:ahLst/>
              <a:cxnLst/>
              <a:rect l="l" t="t" r="r" b="b"/>
              <a:pathLst>
                <a:path w="40679" h="46340" extrusionOk="0">
                  <a:moveTo>
                    <a:pt x="15780" y="0"/>
                  </a:moveTo>
                  <a:cubicBezTo>
                    <a:pt x="14989" y="0"/>
                    <a:pt x="14213" y="109"/>
                    <a:pt x="13470" y="421"/>
                  </a:cubicBezTo>
                  <a:cubicBezTo>
                    <a:pt x="9879" y="1928"/>
                    <a:pt x="10933" y="5468"/>
                    <a:pt x="8580" y="7572"/>
                  </a:cubicBezTo>
                  <a:cubicBezTo>
                    <a:pt x="6546" y="9390"/>
                    <a:pt x="2788" y="7963"/>
                    <a:pt x="1150" y="10460"/>
                  </a:cubicBezTo>
                  <a:cubicBezTo>
                    <a:pt x="0" y="12215"/>
                    <a:pt x="1289" y="14606"/>
                    <a:pt x="2962" y="15871"/>
                  </a:cubicBezTo>
                  <a:cubicBezTo>
                    <a:pt x="4636" y="17135"/>
                    <a:pt x="6731" y="17894"/>
                    <a:pt x="8056" y="19522"/>
                  </a:cubicBezTo>
                  <a:cubicBezTo>
                    <a:pt x="10183" y="22136"/>
                    <a:pt x="9577" y="26004"/>
                    <a:pt x="8413" y="29169"/>
                  </a:cubicBezTo>
                  <a:cubicBezTo>
                    <a:pt x="7247" y="32332"/>
                    <a:pt x="5603" y="35532"/>
                    <a:pt x="6005" y="38881"/>
                  </a:cubicBezTo>
                  <a:cubicBezTo>
                    <a:pt x="6193" y="40459"/>
                    <a:pt x="6837" y="41956"/>
                    <a:pt x="7675" y="43307"/>
                  </a:cubicBezTo>
                  <a:cubicBezTo>
                    <a:pt x="8488" y="44615"/>
                    <a:pt x="9597" y="45873"/>
                    <a:pt x="11095" y="46235"/>
                  </a:cubicBezTo>
                  <a:cubicBezTo>
                    <a:pt x="11391" y="46306"/>
                    <a:pt x="11688" y="46339"/>
                    <a:pt x="11983" y="46339"/>
                  </a:cubicBezTo>
                  <a:cubicBezTo>
                    <a:pt x="13586" y="46339"/>
                    <a:pt x="15150" y="45367"/>
                    <a:pt x="16368" y="44250"/>
                  </a:cubicBezTo>
                  <a:cubicBezTo>
                    <a:pt x="17812" y="42927"/>
                    <a:pt x="19065" y="41325"/>
                    <a:pt x="20822" y="40465"/>
                  </a:cubicBezTo>
                  <a:cubicBezTo>
                    <a:pt x="23353" y="39224"/>
                    <a:pt x="26610" y="39686"/>
                    <a:pt x="28815" y="37929"/>
                  </a:cubicBezTo>
                  <a:cubicBezTo>
                    <a:pt x="31544" y="35754"/>
                    <a:pt x="31140" y="31606"/>
                    <a:pt x="31890" y="28199"/>
                  </a:cubicBezTo>
                  <a:cubicBezTo>
                    <a:pt x="33150" y="22476"/>
                    <a:pt x="38102" y="18249"/>
                    <a:pt x="40038" y="12718"/>
                  </a:cubicBezTo>
                  <a:cubicBezTo>
                    <a:pt x="40418" y="11636"/>
                    <a:pt x="40679" y="10499"/>
                    <a:pt x="40652" y="9352"/>
                  </a:cubicBezTo>
                  <a:cubicBezTo>
                    <a:pt x="40569" y="5649"/>
                    <a:pt x="37449" y="2571"/>
                    <a:pt x="33956" y="1339"/>
                  </a:cubicBezTo>
                  <a:cubicBezTo>
                    <a:pt x="31938" y="627"/>
                    <a:pt x="29911" y="457"/>
                    <a:pt x="27871" y="457"/>
                  </a:cubicBezTo>
                  <a:cubicBezTo>
                    <a:pt x="26007" y="457"/>
                    <a:pt x="24132" y="599"/>
                    <a:pt x="22245" y="599"/>
                  </a:cubicBezTo>
                  <a:cubicBezTo>
                    <a:pt x="21785" y="599"/>
                    <a:pt x="21325" y="591"/>
                    <a:pt x="20863" y="570"/>
                  </a:cubicBezTo>
                  <a:cubicBezTo>
                    <a:pt x="19225" y="496"/>
                    <a:pt x="17470" y="0"/>
                    <a:pt x="1578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723;p60">
              <a:extLst>
                <a:ext uri="{FF2B5EF4-FFF2-40B4-BE49-F238E27FC236}">
                  <a16:creationId xmlns:a16="http://schemas.microsoft.com/office/drawing/2014/main" id="{6370A6BA-12C6-497F-9939-E60E4AB26563}"/>
                </a:ext>
              </a:extLst>
            </p:cNvPr>
            <p:cNvSpPr/>
            <p:nvPr/>
          </p:nvSpPr>
          <p:spPr>
            <a:xfrm>
              <a:off x="3143325" y="1089650"/>
              <a:ext cx="4064350" cy="3503975"/>
            </a:xfrm>
            <a:custGeom>
              <a:avLst/>
              <a:gdLst/>
              <a:ahLst/>
              <a:cxnLst/>
              <a:rect l="l" t="t" r="r" b="b"/>
              <a:pathLst>
                <a:path w="162574" h="140159" extrusionOk="0">
                  <a:moveTo>
                    <a:pt x="149391" y="0"/>
                  </a:moveTo>
                  <a:cubicBezTo>
                    <a:pt x="148360" y="0"/>
                    <a:pt x="147330" y="156"/>
                    <a:pt x="146349" y="477"/>
                  </a:cubicBezTo>
                  <a:cubicBezTo>
                    <a:pt x="145329" y="812"/>
                    <a:pt x="144363" y="1309"/>
                    <a:pt x="143326" y="1583"/>
                  </a:cubicBezTo>
                  <a:cubicBezTo>
                    <a:pt x="142494" y="1801"/>
                    <a:pt x="141638" y="1870"/>
                    <a:pt x="140776" y="1870"/>
                  </a:cubicBezTo>
                  <a:cubicBezTo>
                    <a:pt x="140050" y="1870"/>
                    <a:pt x="139319" y="1821"/>
                    <a:pt x="138596" y="1772"/>
                  </a:cubicBezTo>
                  <a:lnTo>
                    <a:pt x="130106" y="1191"/>
                  </a:lnTo>
                  <a:cubicBezTo>
                    <a:pt x="129237" y="1132"/>
                    <a:pt x="128350" y="1076"/>
                    <a:pt x="127469" y="1076"/>
                  </a:cubicBezTo>
                  <a:cubicBezTo>
                    <a:pt x="125783" y="1076"/>
                    <a:pt x="124119" y="1281"/>
                    <a:pt x="122644" y="2056"/>
                  </a:cubicBezTo>
                  <a:cubicBezTo>
                    <a:pt x="119360" y="3782"/>
                    <a:pt x="117499" y="8084"/>
                    <a:pt x="113816" y="8529"/>
                  </a:cubicBezTo>
                  <a:cubicBezTo>
                    <a:pt x="113611" y="8554"/>
                    <a:pt x="113408" y="8566"/>
                    <a:pt x="113207" y="8566"/>
                  </a:cubicBezTo>
                  <a:cubicBezTo>
                    <a:pt x="110853" y="8566"/>
                    <a:pt x="108715" y="6973"/>
                    <a:pt x="106473" y="6087"/>
                  </a:cubicBezTo>
                  <a:cubicBezTo>
                    <a:pt x="105100" y="5543"/>
                    <a:pt x="103627" y="5279"/>
                    <a:pt x="102152" y="5279"/>
                  </a:cubicBezTo>
                  <a:cubicBezTo>
                    <a:pt x="99404" y="5279"/>
                    <a:pt x="96647" y="6196"/>
                    <a:pt x="94512" y="7933"/>
                  </a:cubicBezTo>
                  <a:cubicBezTo>
                    <a:pt x="93279" y="7304"/>
                    <a:pt x="93660" y="5468"/>
                    <a:pt x="93225" y="4153"/>
                  </a:cubicBezTo>
                  <a:cubicBezTo>
                    <a:pt x="92771" y="2782"/>
                    <a:pt x="91297" y="1954"/>
                    <a:pt x="89858" y="1828"/>
                  </a:cubicBezTo>
                  <a:cubicBezTo>
                    <a:pt x="89687" y="1813"/>
                    <a:pt x="89517" y="1806"/>
                    <a:pt x="89348" y="1806"/>
                  </a:cubicBezTo>
                  <a:cubicBezTo>
                    <a:pt x="88082" y="1806"/>
                    <a:pt x="86834" y="2194"/>
                    <a:pt x="85623" y="2590"/>
                  </a:cubicBezTo>
                  <a:cubicBezTo>
                    <a:pt x="82664" y="3556"/>
                    <a:pt x="79224" y="5204"/>
                    <a:pt x="78950" y="8303"/>
                  </a:cubicBezTo>
                  <a:cubicBezTo>
                    <a:pt x="78873" y="9176"/>
                    <a:pt x="79068" y="10104"/>
                    <a:pt x="78702" y="10900"/>
                  </a:cubicBezTo>
                  <a:cubicBezTo>
                    <a:pt x="78178" y="12033"/>
                    <a:pt x="76762" y="12408"/>
                    <a:pt x="75881" y="13291"/>
                  </a:cubicBezTo>
                  <a:cubicBezTo>
                    <a:pt x="74831" y="14345"/>
                    <a:pt x="74664" y="15971"/>
                    <a:pt x="74621" y="17458"/>
                  </a:cubicBezTo>
                  <a:cubicBezTo>
                    <a:pt x="74577" y="18944"/>
                    <a:pt x="74563" y="20541"/>
                    <a:pt x="73703" y="21754"/>
                  </a:cubicBezTo>
                  <a:cubicBezTo>
                    <a:pt x="73148" y="22537"/>
                    <a:pt x="71069" y="23068"/>
                    <a:pt x="69376" y="23068"/>
                  </a:cubicBezTo>
                  <a:cubicBezTo>
                    <a:pt x="68445" y="23068"/>
                    <a:pt x="67630" y="22907"/>
                    <a:pt x="67252" y="22539"/>
                  </a:cubicBezTo>
                  <a:cubicBezTo>
                    <a:pt x="66636" y="21940"/>
                    <a:pt x="65905" y="21693"/>
                    <a:pt x="65124" y="21693"/>
                  </a:cubicBezTo>
                  <a:cubicBezTo>
                    <a:pt x="63293" y="21693"/>
                    <a:pt x="61194" y="23048"/>
                    <a:pt x="59696" y="24392"/>
                  </a:cubicBezTo>
                  <a:lnTo>
                    <a:pt x="53326" y="30110"/>
                  </a:lnTo>
                  <a:cubicBezTo>
                    <a:pt x="51731" y="31541"/>
                    <a:pt x="50013" y="33034"/>
                    <a:pt x="47899" y="33389"/>
                  </a:cubicBezTo>
                  <a:cubicBezTo>
                    <a:pt x="47672" y="33427"/>
                    <a:pt x="47440" y="33446"/>
                    <a:pt x="47206" y="33446"/>
                  </a:cubicBezTo>
                  <a:cubicBezTo>
                    <a:pt x="45267" y="33446"/>
                    <a:pt x="43232" y="32171"/>
                    <a:pt x="43155" y="30259"/>
                  </a:cubicBezTo>
                  <a:cubicBezTo>
                    <a:pt x="43563" y="29875"/>
                    <a:pt x="44085" y="29761"/>
                    <a:pt x="44655" y="29761"/>
                  </a:cubicBezTo>
                  <a:cubicBezTo>
                    <a:pt x="45498" y="29761"/>
                    <a:pt x="46445" y="30012"/>
                    <a:pt x="47276" y="30012"/>
                  </a:cubicBezTo>
                  <a:cubicBezTo>
                    <a:pt x="47872" y="30012"/>
                    <a:pt x="48409" y="29883"/>
                    <a:pt x="48805" y="29438"/>
                  </a:cubicBezTo>
                  <a:cubicBezTo>
                    <a:pt x="49977" y="28121"/>
                    <a:pt x="48243" y="26238"/>
                    <a:pt x="46718" y="25356"/>
                  </a:cubicBezTo>
                  <a:cubicBezTo>
                    <a:pt x="43929" y="23744"/>
                    <a:pt x="41047" y="22101"/>
                    <a:pt x="37854" y="21667"/>
                  </a:cubicBezTo>
                  <a:cubicBezTo>
                    <a:pt x="37395" y="21605"/>
                    <a:pt x="36928" y="21573"/>
                    <a:pt x="36459" y="21573"/>
                  </a:cubicBezTo>
                  <a:cubicBezTo>
                    <a:pt x="33662" y="21573"/>
                    <a:pt x="30804" y="22696"/>
                    <a:pt x="29384" y="25062"/>
                  </a:cubicBezTo>
                  <a:cubicBezTo>
                    <a:pt x="27966" y="27426"/>
                    <a:pt x="28225" y="30512"/>
                    <a:pt x="26820" y="32884"/>
                  </a:cubicBezTo>
                  <a:cubicBezTo>
                    <a:pt x="25941" y="34369"/>
                    <a:pt x="24491" y="35431"/>
                    <a:pt x="23493" y="36839"/>
                  </a:cubicBezTo>
                  <a:cubicBezTo>
                    <a:pt x="22495" y="38247"/>
                    <a:pt x="22067" y="40372"/>
                    <a:pt x="23291" y="41591"/>
                  </a:cubicBezTo>
                  <a:cubicBezTo>
                    <a:pt x="24277" y="42574"/>
                    <a:pt x="25957" y="42576"/>
                    <a:pt x="26934" y="43568"/>
                  </a:cubicBezTo>
                  <a:cubicBezTo>
                    <a:pt x="27686" y="44334"/>
                    <a:pt x="27942" y="45612"/>
                    <a:pt x="28928" y="46032"/>
                  </a:cubicBezTo>
                  <a:cubicBezTo>
                    <a:pt x="29116" y="46112"/>
                    <a:pt x="29308" y="46149"/>
                    <a:pt x="29499" y="46149"/>
                  </a:cubicBezTo>
                  <a:cubicBezTo>
                    <a:pt x="30453" y="46149"/>
                    <a:pt x="31375" y="45228"/>
                    <a:pt x="31599" y="44232"/>
                  </a:cubicBezTo>
                  <a:cubicBezTo>
                    <a:pt x="31870" y="43035"/>
                    <a:pt x="31491" y="41803"/>
                    <a:pt x="31294" y="40594"/>
                  </a:cubicBezTo>
                  <a:cubicBezTo>
                    <a:pt x="30707" y="36976"/>
                    <a:pt x="32524" y="32527"/>
                    <a:pt x="36153" y="32010"/>
                  </a:cubicBezTo>
                  <a:cubicBezTo>
                    <a:pt x="36979" y="32041"/>
                    <a:pt x="37253" y="33221"/>
                    <a:pt x="36881" y="33960"/>
                  </a:cubicBezTo>
                  <a:cubicBezTo>
                    <a:pt x="36512" y="34700"/>
                    <a:pt x="35790" y="35213"/>
                    <a:pt x="35400" y="35941"/>
                  </a:cubicBezTo>
                  <a:cubicBezTo>
                    <a:pt x="34663" y="37314"/>
                    <a:pt x="35518" y="39272"/>
                    <a:pt x="37026" y="39667"/>
                  </a:cubicBezTo>
                  <a:cubicBezTo>
                    <a:pt x="38598" y="40078"/>
                    <a:pt x="41223" y="39748"/>
                    <a:pt x="41017" y="41358"/>
                  </a:cubicBezTo>
                  <a:cubicBezTo>
                    <a:pt x="40797" y="43068"/>
                    <a:pt x="37630" y="41948"/>
                    <a:pt x="36606" y="43336"/>
                  </a:cubicBezTo>
                  <a:cubicBezTo>
                    <a:pt x="36002" y="44155"/>
                    <a:pt x="36537" y="45296"/>
                    <a:pt x="36521" y="46313"/>
                  </a:cubicBezTo>
                  <a:cubicBezTo>
                    <a:pt x="36494" y="48303"/>
                    <a:pt x="34299" y="49599"/>
                    <a:pt x="32313" y="49739"/>
                  </a:cubicBezTo>
                  <a:cubicBezTo>
                    <a:pt x="32097" y="49755"/>
                    <a:pt x="31880" y="49762"/>
                    <a:pt x="31663" y="49762"/>
                  </a:cubicBezTo>
                  <a:cubicBezTo>
                    <a:pt x="30164" y="49762"/>
                    <a:pt x="28664" y="49439"/>
                    <a:pt x="27166" y="49439"/>
                  </a:cubicBezTo>
                  <a:cubicBezTo>
                    <a:pt x="26898" y="49439"/>
                    <a:pt x="26629" y="49449"/>
                    <a:pt x="26361" y="49474"/>
                  </a:cubicBezTo>
                  <a:cubicBezTo>
                    <a:pt x="24379" y="49654"/>
                    <a:pt x="22222" y="51058"/>
                    <a:pt x="22312" y="53044"/>
                  </a:cubicBezTo>
                  <a:cubicBezTo>
                    <a:pt x="19567" y="54331"/>
                    <a:pt x="16715" y="55374"/>
                    <a:pt x="13788" y="56164"/>
                  </a:cubicBezTo>
                  <a:cubicBezTo>
                    <a:pt x="13912" y="58317"/>
                    <a:pt x="17975" y="58517"/>
                    <a:pt x="17960" y="60675"/>
                  </a:cubicBezTo>
                  <a:cubicBezTo>
                    <a:pt x="17949" y="61887"/>
                    <a:pt x="16542" y="62556"/>
                    <a:pt x="15302" y="62556"/>
                  </a:cubicBezTo>
                  <a:cubicBezTo>
                    <a:pt x="15219" y="62556"/>
                    <a:pt x="15137" y="62553"/>
                    <a:pt x="15056" y="62547"/>
                  </a:cubicBezTo>
                  <a:cubicBezTo>
                    <a:pt x="14072" y="62475"/>
                    <a:pt x="13082" y="62160"/>
                    <a:pt x="12113" y="62160"/>
                  </a:cubicBezTo>
                  <a:cubicBezTo>
                    <a:pt x="11810" y="62160"/>
                    <a:pt x="11508" y="62191"/>
                    <a:pt x="11210" y="62270"/>
                  </a:cubicBezTo>
                  <a:cubicBezTo>
                    <a:pt x="9047" y="62839"/>
                    <a:pt x="8290" y="65880"/>
                    <a:pt x="9487" y="67769"/>
                  </a:cubicBezTo>
                  <a:cubicBezTo>
                    <a:pt x="10572" y="69481"/>
                    <a:pt x="12694" y="70258"/>
                    <a:pt x="14741" y="70258"/>
                  </a:cubicBezTo>
                  <a:cubicBezTo>
                    <a:pt x="14954" y="70258"/>
                    <a:pt x="15165" y="70249"/>
                    <a:pt x="15375" y="70233"/>
                  </a:cubicBezTo>
                  <a:cubicBezTo>
                    <a:pt x="16269" y="70162"/>
                    <a:pt x="17225" y="69924"/>
                    <a:pt x="17785" y="69223"/>
                  </a:cubicBezTo>
                  <a:cubicBezTo>
                    <a:pt x="18318" y="68554"/>
                    <a:pt x="18362" y="67634"/>
                    <a:pt x="18586" y="66808"/>
                  </a:cubicBezTo>
                  <a:cubicBezTo>
                    <a:pt x="19089" y="64960"/>
                    <a:pt x="20667" y="63445"/>
                    <a:pt x="22534" y="63019"/>
                  </a:cubicBezTo>
                  <a:cubicBezTo>
                    <a:pt x="23588" y="62778"/>
                    <a:pt x="24878" y="62758"/>
                    <a:pt x="25444" y="61839"/>
                  </a:cubicBezTo>
                  <a:cubicBezTo>
                    <a:pt x="27854" y="63143"/>
                    <a:pt x="29550" y="65685"/>
                    <a:pt x="29826" y="68413"/>
                  </a:cubicBezTo>
                  <a:cubicBezTo>
                    <a:pt x="30020" y="68663"/>
                    <a:pt x="30274" y="68770"/>
                    <a:pt x="30543" y="68770"/>
                  </a:cubicBezTo>
                  <a:cubicBezTo>
                    <a:pt x="31347" y="68770"/>
                    <a:pt x="32287" y="67809"/>
                    <a:pt x="32159" y="66868"/>
                  </a:cubicBezTo>
                  <a:cubicBezTo>
                    <a:pt x="31991" y="65614"/>
                    <a:pt x="30882" y="64743"/>
                    <a:pt x="30003" y="63834"/>
                  </a:cubicBezTo>
                  <a:cubicBezTo>
                    <a:pt x="29122" y="62923"/>
                    <a:pt x="28387" y="61510"/>
                    <a:pt x="29078" y="60448"/>
                  </a:cubicBezTo>
                  <a:lnTo>
                    <a:pt x="29078" y="60448"/>
                  </a:lnTo>
                  <a:cubicBezTo>
                    <a:pt x="33197" y="61658"/>
                    <a:pt x="36527" y="65238"/>
                    <a:pt x="37435" y="69435"/>
                  </a:cubicBezTo>
                  <a:cubicBezTo>
                    <a:pt x="38871" y="69149"/>
                    <a:pt x="39664" y="67205"/>
                    <a:pt x="38838" y="65997"/>
                  </a:cubicBezTo>
                  <a:cubicBezTo>
                    <a:pt x="39003" y="65628"/>
                    <a:pt x="39328" y="65472"/>
                    <a:pt x="39697" y="65472"/>
                  </a:cubicBezTo>
                  <a:cubicBezTo>
                    <a:pt x="40331" y="65472"/>
                    <a:pt x="41094" y="65932"/>
                    <a:pt x="41391" y="66558"/>
                  </a:cubicBezTo>
                  <a:cubicBezTo>
                    <a:pt x="41862" y="67549"/>
                    <a:pt x="41819" y="68770"/>
                    <a:pt x="42492" y="69636"/>
                  </a:cubicBezTo>
                  <a:cubicBezTo>
                    <a:pt x="43175" y="70517"/>
                    <a:pt x="44261" y="70711"/>
                    <a:pt x="45451" y="70711"/>
                  </a:cubicBezTo>
                  <a:cubicBezTo>
                    <a:pt x="46388" y="70711"/>
                    <a:pt x="47390" y="70590"/>
                    <a:pt x="48312" y="70590"/>
                  </a:cubicBezTo>
                  <a:cubicBezTo>
                    <a:pt x="49551" y="70590"/>
                    <a:pt x="50643" y="70808"/>
                    <a:pt x="51235" y="71828"/>
                  </a:cubicBezTo>
                  <a:cubicBezTo>
                    <a:pt x="52336" y="73723"/>
                    <a:pt x="49909" y="75927"/>
                    <a:pt x="47711" y="75927"/>
                  </a:cubicBezTo>
                  <a:cubicBezTo>
                    <a:pt x="47678" y="75927"/>
                    <a:pt x="47645" y="75926"/>
                    <a:pt x="47613" y="75925"/>
                  </a:cubicBezTo>
                  <a:cubicBezTo>
                    <a:pt x="45391" y="75856"/>
                    <a:pt x="43361" y="74585"/>
                    <a:pt x="41147" y="74365"/>
                  </a:cubicBezTo>
                  <a:cubicBezTo>
                    <a:pt x="40897" y="74340"/>
                    <a:pt x="40647" y="74329"/>
                    <a:pt x="40397" y="74329"/>
                  </a:cubicBezTo>
                  <a:cubicBezTo>
                    <a:pt x="38218" y="74329"/>
                    <a:pt x="36082" y="75200"/>
                    <a:pt x="33896" y="75455"/>
                  </a:cubicBezTo>
                  <a:cubicBezTo>
                    <a:pt x="33619" y="75487"/>
                    <a:pt x="33335" y="75503"/>
                    <a:pt x="33048" y="75503"/>
                  </a:cubicBezTo>
                  <a:cubicBezTo>
                    <a:pt x="30807" y="75503"/>
                    <a:pt x="28395" y="74514"/>
                    <a:pt x="27939" y="72388"/>
                  </a:cubicBezTo>
                  <a:cubicBezTo>
                    <a:pt x="27802" y="71741"/>
                    <a:pt x="27855" y="71030"/>
                    <a:pt x="27514" y="70464"/>
                  </a:cubicBezTo>
                  <a:cubicBezTo>
                    <a:pt x="27109" y="69793"/>
                    <a:pt x="26279" y="69553"/>
                    <a:pt x="25473" y="69553"/>
                  </a:cubicBezTo>
                  <a:cubicBezTo>
                    <a:pt x="25313" y="69553"/>
                    <a:pt x="25154" y="69562"/>
                    <a:pt x="24999" y="69580"/>
                  </a:cubicBezTo>
                  <a:cubicBezTo>
                    <a:pt x="21817" y="69942"/>
                    <a:pt x="18598" y="72595"/>
                    <a:pt x="15740" y="72595"/>
                  </a:cubicBezTo>
                  <a:cubicBezTo>
                    <a:pt x="14956" y="72595"/>
                    <a:pt x="14199" y="72395"/>
                    <a:pt x="13478" y="71894"/>
                  </a:cubicBezTo>
                  <a:cubicBezTo>
                    <a:pt x="11337" y="76062"/>
                    <a:pt x="6101" y="77629"/>
                    <a:pt x="3179" y="81294"/>
                  </a:cubicBezTo>
                  <a:cubicBezTo>
                    <a:pt x="0" y="85282"/>
                    <a:pt x="268" y="91440"/>
                    <a:pt x="3354" y="95500"/>
                  </a:cubicBezTo>
                  <a:cubicBezTo>
                    <a:pt x="6050" y="99045"/>
                    <a:pt x="10552" y="100957"/>
                    <a:pt x="15019" y="100957"/>
                  </a:cubicBezTo>
                  <a:cubicBezTo>
                    <a:pt x="15667" y="100957"/>
                    <a:pt x="16314" y="100917"/>
                    <a:pt x="16954" y="100836"/>
                  </a:cubicBezTo>
                  <a:cubicBezTo>
                    <a:pt x="17630" y="100750"/>
                    <a:pt x="18327" y="100626"/>
                    <a:pt x="19005" y="100626"/>
                  </a:cubicBezTo>
                  <a:cubicBezTo>
                    <a:pt x="19489" y="100626"/>
                    <a:pt x="19963" y="100690"/>
                    <a:pt x="20413" y="100875"/>
                  </a:cubicBezTo>
                  <a:cubicBezTo>
                    <a:pt x="21482" y="101317"/>
                    <a:pt x="22166" y="102352"/>
                    <a:pt x="23058" y="103088"/>
                  </a:cubicBezTo>
                  <a:cubicBezTo>
                    <a:pt x="23580" y="103519"/>
                    <a:pt x="24303" y="103823"/>
                    <a:pt x="24961" y="103823"/>
                  </a:cubicBezTo>
                  <a:cubicBezTo>
                    <a:pt x="25427" y="103823"/>
                    <a:pt x="25861" y="103670"/>
                    <a:pt x="26168" y="103301"/>
                  </a:cubicBezTo>
                  <a:lnTo>
                    <a:pt x="26168" y="103301"/>
                  </a:lnTo>
                  <a:cubicBezTo>
                    <a:pt x="25321" y="105399"/>
                    <a:pt x="25557" y="107902"/>
                    <a:pt x="26779" y="109805"/>
                  </a:cubicBezTo>
                  <a:cubicBezTo>
                    <a:pt x="28099" y="111859"/>
                    <a:pt x="30559" y="113484"/>
                    <a:pt x="30509" y="115926"/>
                  </a:cubicBezTo>
                  <a:cubicBezTo>
                    <a:pt x="30482" y="117190"/>
                    <a:pt x="29748" y="118318"/>
                    <a:pt x="29403" y="119536"/>
                  </a:cubicBezTo>
                  <a:cubicBezTo>
                    <a:pt x="27829" y="125109"/>
                    <a:pt x="34415" y="129657"/>
                    <a:pt x="35455" y="135354"/>
                  </a:cubicBezTo>
                  <a:cubicBezTo>
                    <a:pt x="35736" y="136888"/>
                    <a:pt x="35735" y="138735"/>
                    <a:pt x="37029" y="139601"/>
                  </a:cubicBezTo>
                  <a:cubicBezTo>
                    <a:pt x="37625" y="139999"/>
                    <a:pt x="38374" y="140081"/>
                    <a:pt x="39090" y="140127"/>
                  </a:cubicBezTo>
                  <a:cubicBezTo>
                    <a:pt x="39409" y="140148"/>
                    <a:pt x="39736" y="140158"/>
                    <a:pt x="40067" y="140158"/>
                  </a:cubicBezTo>
                  <a:cubicBezTo>
                    <a:pt x="43538" y="140158"/>
                    <a:pt x="47454" y="138962"/>
                    <a:pt x="48151" y="135675"/>
                  </a:cubicBezTo>
                  <a:cubicBezTo>
                    <a:pt x="48366" y="134657"/>
                    <a:pt x="48212" y="133602"/>
                    <a:pt x="48243" y="132560"/>
                  </a:cubicBezTo>
                  <a:cubicBezTo>
                    <a:pt x="48336" y="129451"/>
                    <a:pt x="50239" y="126459"/>
                    <a:pt x="53017" y="125056"/>
                  </a:cubicBezTo>
                  <a:cubicBezTo>
                    <a:pt x="53771" y="124675"/>
                    <a:pt x="54600" y="124390"/>
                    <a:pt x="55202" y="123799"/>
                  </a:cubicBezTo>
                  <a:cubicBezTo>
                    <a:pt x="56528" y="122495"/>
                    <a:pt x="56234" y="120283"/>
                    <a:pt x="55553" y="118553"/>
                  </a:cubicBezTo>
                  <a:cubicBezTo>
                    <a:pt x="54872" y="116821"/>
                    <a:pt x="53881" y="115076"/>
                    <a:pt x="54120" y="113231"/>
                  </a:cubicBezTo>
                  <a:cubicBezTo>
                    <a:pt x="54502" y="110269"/>
                    <a:pt x="57681" y="108706"/>
                    <a:pt x="60090" y="106941"/>
                  </a:cubicBezTo>
                  <a:cubicBezTo>
                    <a:pt x="63716" y="104284"/>
                    <a:pt x="66206" y="100125"/>
                    <a:pt x="66835" y="95675"/>
                  </a:cubicBezTo>
                  <a:lnTo>
                    <a:pt x="66835" y="95675"/>
                  </a:lnTo>
                  <a:cubicBezTo>
                    <a:pt x="65061" y="96232"/>
                    <a:pt x="63075" y="96745"/>
                    <a:pt x="61220" y="96745"/>
                  </a:cubicBezTo>
                  <a:cubicBezTo>
                    <a:pt x="59581" y="96745"/>
                    <a:pt x="58045" y="96344"/>
                    <a:pt x="56849" y="95215"/>
                  </a:cubicBezTo>
                  <a:cubicBezTo>
                    <a:pt x="55965" y="94380"/>
                    <a:pt x="55421" y="93259"/>
                    <a:pt x="54897" y="92162"/>
                  </a:cubicBezTo>
                  <a:lnTo>
                    <a:pt x="50173" y="82291"/>
                  </a:lnTo>
                  <a:cubicBezTo>
                    <a:pt x="49966" y="81857"/>
                    <a:pt x="49755" y="81362"/>
                    <a:pt x="49925" y="80912"/>
                  </a:cubicBezTo>
                  <a:cubicBezTo>
                    <a:pt x="50074" y="80517"/>
                    <a:pt x="50366" y="80356"/>
                    <a:pt x="50717" y="80356"/>
                  </a:cubicBezTo>
                  <a:cubicBezTo>
                    <a:pt x="51453" y="80356"/>
                    <a:pt x="52449" y="81064"/>
                    <a:pt x="52928" y="81807"/>
                  </a:cubicBezTo>
                  <a:cubicBezTo>
                    <a:pt x="55452" y="85724"/>
                    <a:pt x="57718" y="89804"/>
                    <a:pt x="59707" y="94020"/>
                  </a:cubicBezTo>
                  <a:cubicBezTo>
                    <a:pt x="63791" y="93273"/>
                    <a:pt x="67648" y="91596"/>
                    <a:pt x="70980" y="89118"/>
                  </a:cubicBezTo>
                  <a:cubicBezTo>
                    <a:pt x="72037" y="88329"/>
                    <a:pt x="73088" y="87386"/>
                    <a:pt x="73445" y="86117"/>
                  </a:cubicBezTo>
                  <a:cubicBezTo>
                    <a:pt x="73802" y="84846"/>
                    <a:pt x="73146" y="83218"/>
                    <a:pt x="71846" y="82993"/>
                  </a:cubicBezTo>
                  <a:cubicBezTo>
                    <a:pt x="71723" y="82971"/>
                    <a:pt x="71600" y="82963"/>
                    <a:pt x="71476" y="82963"/>
                  </a:cubicBezTo>
                  <a:cubicBezTo>
                    <a:pt x="71093" y="82963"/>
                    <a:pt x="70708" y="83045"/>
                    <a:pt x="70324" y="83086"/>
                  </a:cubicBezTo>
                  <a:cubicBezTo>
                    <a:pt x="70133" y="83106"/>
                    <a:pt x="69943" y="83115"/>
                    <a:pt x="69755" y="83115"/>
                  </a:cubicBezTo>
                  <a:cubicBezTo>
                    <a:pt x="66927" y="83115"/>
                    <a:pt x="64468" y="80925"/>
                    <a:pt x="62588" y="78727"/>
                  </a:cubicBezTo>
                  <a:cubicBezTo>
                    <a:pt x="63132" y="78118"/>
                    <a:pt x="63852" y="77890"/>
                    <a:pt x="64640" y="77890"/>
                  </a:cubicBezTo>
                  <a:cubicBezTo>
                    <a:pt x="65842" y="77890"/>
                    <a:pt x="67201" y="78421"/>
                    <a:pt x="68334" y="78941"/>
                  </a:cubicBezTo>
                  <a:cubicBezTo>
                    <a:pt x="71699" y="80486"/>
                    <a:pt x="75249" y="81588"/>
                    <a:pt x="78895" y="82221"/>
                  </a:cubicBezTo>
                  <a:cubicBezTo>
                    <a:pt x="79803" y="82378"/>
                    <a:pt x="80736" y="82513"/>
                    <a:pt x="81554" y="82936"/>
                  </a:cubicBezTo>
                  <a:cubicBezTo>
                    <a:pt x="82126" y="83232"/>
                    <a:pt x="82622" y="83658"/>
                    <a:pt x="83095" y="84096"/>
                  </a:cubicBezTo>
                  <a:cubicBezTo>
                    <a:pt x="87298" y="87967"/>
                    <a:pt x="90407" y="93013"/>
                    <a:pt x="91975" y="98509"/>
                  </a:cubicBezTo>
                  <a:cubicBezTo>
                    <a:pt x="92104" y="98538"/>
                    <a:pt x="92231" y="98552"/>
                    <a:pt x="92354" y="98552"/>
                  </a:cubicBezTo>
                  <a:cubicBezTo>
                    <a:pt x="93754" y="98552"/>
                    <a:pt x="94717" y="96760"/>
                    <a:pt x="94833" y="95252"/>
                  </a:cubicBezTo>
                  <a:cubicBezTo>
                    <a:pt x="94960" y="93612"/>
                    <a:pt x="94769" y="91722"/>
                    <a:pt x="95948" y="90578"/>
                  </a:cubicBezTo>
                  <a:cubicBezTo>
                    <a:pt x="96875" y="89678"/>
                    <a:pt x="98399" y="89556"/>
                    <a:pt x="99214" y="88552"/>
                  </a:cubicBezTo>
                  <a:cubicBezTo>
                    <a:pt x="100238" y="87289"/>
                    <a:pt x="99703" y="85157"/>
                    <a:pt x="100900" y="84056"/>
                  </a:cubicBezTo>
                  <a:cubicBezTo>
                    <a:pt x="101284" y="83704"/>
                    <a:pt x="101728" y="83552"/>
                    <a:pt x="102190" y="83552"/>
                  </a:cubicBezTo>
                  <a:cubicBezTo>
                    <a:pt x="103537" y="83552"/>
                    <a:pt x="105034" y="84844"/>
                    <a:pt x="105630" y="86240"/>
                  </a:cubicBezTo>
                  <a:cubicBezTo>
                    <a:pt x="106431" y="88116"/>
                    <a:pt x="106723" y="90422"/>
                    <a:pt x="108410" y="91569"/>
                  </a:cubicBezTo>
                  <a:lnTo>
                    <a:pt x="111137" y="91176"/>
                  </a:lnTo>
                  <a:cubicBezTo>
                    <a:pt x="111152" y="95778"/>
                    <a:pt x="112750" y="100362"/>
                    <a:pt x="115602" y="103975"/>
                  </a:cubicBezTo>
                  <a:cubicBezTo>
                    <a:pt x="117157" y="103161"/>
                    <a:pt x="116453" y="100795"/>
                    <a:pt x="115480" y="99330"/>
                  </a:cubicBezTo>
                  <a:cubicBezTo>
                    <a:pt x="114508" y="97866"/>
                    <a:pt x="113554" y="95681"/>
                    <a:pt x="114936" y="94596"/>
                  </a:cubicBezTo>
                  <a:lnTo>
                    <a:pt x="114936" y="94596"/>
                  </a:lnTo>
                  <a:cubicBezTo>
                    <a:pt x="116854" y="94614"/>
                    <a:pt x="117747" y="97259"/>
                    <a:pt x="119611" y="97712"/>
                  </a:cubicBezTo>
                  <a:cubicBezTo>
                    <a:pt x="119777" y="97752"/>
                    <a:pt x="119940" y="97771"/>
                    <a:pt x="120101" y="97771"/>
                  </a:cubicBezTo>
                  <a:cubicBezTo>
                    <a:pt x="121744" y="97771"/>
                    <a:pt x="123089" y="95790"/>
                    <a:pt x="122784" y="94080"/>
                  </a:cubicBezTo>
                  <a:cubicBezTo>
                    <a:pt x="122451" y="92201"/>
                    <a:pt x="120835" y="90820"/>
                    <a:pt x="119169" y="89895"/>
                  </a:cubicBezTo>
                  <a:cubicBezTo>
                    <a:pt x="117675" y="88258"/>
                    <a:pt x="119833" y="85644"/>
                    <a:pt x="122018" y="85274"/>
                  </a:cubicBezTo>
                  <a:cubicBezTo>
                    <a:pt x="122730" y="85153"/>
                    <a:pt x="123464" y="85138"/>
                    <a:pt x="124199" y="85138"/>
                  </a:cubicBezTo>
                  <a:cubicBezTo>
                    <a:pt x="124443" y="85138"/>
                    <a:pt x="124686" y="85140"/>
                    <a:pt x="124930" y="85140"/>
                  </a:cubicBezTo>
                  <a:cubicBezTo>
                    <a:pt x="126201" y="85140"/>
                    <a:pt x="127452" y="85095"/>
                    <a:pt x="128573" y="84531"/>
                  </a:cubicBezTo>
                  <a:cubicBezTo>
                    <a:pt x="130946" y="83339"/>
                    <a:pt x="131739" y="80207"/>
                    <a:pt x="131200" y="77607"/>
                  </a:cubicBezTo>
                  <a:cubicBezTo>
                    <a:pt x="130659" y="75007"/>
                    <a:pt x="129117" y="72748"/>
                    <a:pt x="127857" y="70410"/>
                  </a:cubicBezTo>
                  <a:cubicBezTo>
                    <a:pt x="126781" y="68413"/>
                    <a:pt x="126249" y="65298"/>
                    <a:pt x="128341" y="64420"/>
                  </a:cubicBezTo>
                  <a:cubicBezTo>
                    <a:pt x="128900" y="64186"/>
                    <a:pt x="129528" y="64195"/>
                    <a:pt x="130135" y="64170"/>
                  </a:cubicBezTo>
                  <a:cubicBezTo>
                    <a:pt x="138047" y="63837"/>
                    <a:pt x="144592" y="55459"/>
                    <a:pt x="143005" y="47701"/>
                  </a:cubicBezTo>
                  <a:cubicBezTo>
                    <a:pt x="142706" y="46238"/>
                    <a:pt x="142140" y="44786"/>
                    <a:pt x="141097" y="43719"/>
                  </a:cubicBezTo>
                  <a:cubicBezTo>
                    <a:pt x="139216" y="41800"/>
                    <a:pt x="136024" y="41349"/>
                    <a:pt x="134619" y="39057"/>
                  </a:cubicBezTo>
                  <a:cubicBezTo>
                    <a:pt x="132900" y="36255"/>
                    <a:pt x="135025" y="32537"/>
                    <a:pt x="137778" y="30737"/>
                  </a:cubicBezTo>
                  <a:cubicBezTo>
                    <a:pt x="140529" y="28938"/>
                    <a:pt x="143891" y="28156"/>
                    <a:pt x="146461" y="26105"/>
                  </a:cubicBezTo>
                  <a:cubicBezTo>
                    <a:pt x="147145" y="26087"/>
                    <a:pt x="147512" y="25417"/>
                    <a:pt x="147638" y="24743"/>
                  </a:cubicBezTo>
                  <a:cubicBezTo>
                    <a:pt x="147716" y="24319"/>
                    <a:pt x="147611" y="23887"/>
                    <a:pt x="147608" y="23456"/>
                  </a:cubicBezTo>
                  <a:cubicBezTo>
                    <a:pt x="147598" y="22276"/>
                    <a:pt x="148442" y="21139"/>
                    <a:pt x="149574" y="20805"/>
                  </a:cubicBezTo>
                  <a:cubicBezTo>
                    <a:pt x="149811" y="20736"/>
                    <a:pt x="150056" y="20702"/>
                    <a:pt x="150302" y="20702"/>
                  </a:cubicBezTo>
                  <a:cubicBezTo>
                    <a:pt x="151231" y="20702"/>
                    <a:pt x="152165" y="21179"/>
                    <a:pt x="152664" y="21968"/>
                  </a:cubicBezTo>
                  <a:cubicBezTo>
                    <a:pt x="153442" y="23198"/>
                    <a:pt x="153129" y="24821"/>
                    <a:pt x="152563" y="26163"/>
                  </a:cubicBezTo>
                  <a:cubicBezTo>
                    <a:pt x="151998" y="27505"/>
                    <a:pt x="151199" y="28790"/>
                    <a:pt x="151051" y="30239"/>
                  </a:cubicBezTo>
                  <a:cubicBezTo>
                    <a:pt x="150905" y="31687"/>
                    <a:pt x="151726" y="33391"/>
                    <a:pt x="153173" y="33553"/>
                  </a:cubicBezTo>
                  <a:cubicBezTo>
                    <a:pt x="153252" y="33562"/>
                    <a:pt x="153330" y="33566"/>
                    <a:pt x="153406" y="33566"/>
                  </a:cubicBezTo>
                  <a:cubicBezTo>
                    <a:pt x="155043" y="33566"/>
                    <a:pt x="156090" y="31574"/>
                    <a:pt x="156201" y="29877"/>
                  </a:cubicBezTo>
                  <a:cubicBezTo>
                    <a:pt x="156318" y="28099"/>
                    <a:pt x="155972" y="26160"/>
                    <a:pt x="156925" y="24659"/>
                  </a:cubicBezTo>
                  <a:cubicBezTo>
                    <a:pt x="158377" y="22374"/>
                    <a:pt x="162385" y="21839"/>
                    <a:pt x="162490" y="19133"/>
                  </a:cubicBezTo>
                  <a:cubicBezTo>
                    <a:pt x="162574" y="16945"/>
                    <a:pt x="159821" y="15661"/>
                    <a:pt x="159327" y="13530"/>
                  </a:cubicBezTo>
                  <a:cubicBezTo>
                    <a:pt x="159129" y="12668"/>
                    <a:pt x="159325" y="11773"/>
                    <a:pt x="159405" y="10894"/>
                  </a:cubicBezTo>
                  <a:cubicBezTo>
                    <a:pt x="159709" y="7612"/>
                    <a:pt x="158263" y="4218"/>
                    <a:pt x="155688" y="2163"/>
                  </a:cubicBezTo>
                  <a:cubicBezTo>
                    <a:pt x="153919" y="751"/>
                    <a:pt x="151652" y="0"/>
                    <a:pt x="14939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1724;p60">
              <a:extLst>
                <a:ext uri="{FF2B5EF4-FFF2-40B4-BE49-F238E27FC236}">
                  <a16:creationId xmlns:a16="http://schemas.microsoft.com/office/drawing/2014/main" id="{7946C940-C1E0-4581-BE66-C6FF7B43A2C0}"/>
                </a:ext>
              </a:extLst>
            </p:cNvPr>
            <p:cNvSpPr/>
            <p:nvPr/>
          </p:nvSpPr>
          <p:spPr>
            <a:xfrm>
              <a:off x="6146600" y="3671525"/>
              <a:ext cx="342925" cy="189500"/>
            </a:xfrm>
            <a:custGeom>
              <a:avLst/>
              <a:gdLst/>
              <a:ahLst/>
              <a:cxnLst/>
              <a:rect l="l" t="t" r="r" b="b"/>
              <a:pathLst>
                <a:path w="13717" h="7580" extrusionOk="0">
                  <a:moveTo>
                    <a:pt x="9951" y="0"/>
                  </a:moveTo>
                  <a:cubicBezTo>
                    <a:pt x="6355" y="0"/>
                    <a:pt x="1" y="1281"/>
                    <a:pt x="2486" y="4894"/>
                  </a:cubicBezTo>
                  <a:cubicBezTo>
                    <a:pt x="3169" y="5885"/>
                    <a:pt x="4297" y="6467"/>
                    <a:pt x="5404" y="6938"/>
                  </a:cubicBezTo>
                  <a:cubicBezTo>
                    <a:pt x="6217" y="7282"/>
                    <a:pt x="7136" y="7580"/>
                    <a:pt x="8003" y="7580"/>
                  </a:cubicBezTo>
                  <a:cubicBezTo>
                    <a:pt x="8565" y="7580"/>
                    <a:pt x="9106" y="7454"/>
                    <a:pt x="9581" y="7134"/>
                  </a:cubicBezTo>
                  <a:cubicBezTo>
                    <a:pt x="10406" y="6577"/>
                    <a:pt x="13156" y="2774"/>
                    <a:pt x="13348" y="1948"/>
                  </a:cubicBezTo>
                  <a:cubicBezTo>
                    <a:pt x="13716" y="358"/>
                    <a:pt x="13186" y="447"/>
                    <a:pt x="11597" y="126"/>
                  </a:cubicBezTo>
                  <a:cubicBezTo>
                    <a:pt x="11194" y="44"/>
                    <a:pt x="10620" y="0"/>
                    <a:pt x="99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725;p60">
              <a:extLst>
                <a:ext uri="{FF2B5EF4-FFF2-40B4-BE49-F238E27FC236}">
                  <a16:creationId xmlns:a16="http://schemas.microsoft.com/office/drawing/2014/main" id="{BB298BF7-D743-4389-BD72-63E3B9784265}"/>
                </a:ext>
              </a:extLst>
            </p:cNvPr>
            <p:cNvSpPr/>
            <p:nvPr/>
          </p:nvSpPr>
          <p:spPr>
            <a:xfrm>
              <a:off x="5901600" y="3652500"/>
              <a:ext cx="558700" cy="402875"/>
            </a:xfrm>
            <a:custGeom>
              <a:avLst/>
              <a:gdLst/>
              <a:ahLst/>
              <a:cxnLst/>
              <a:rect l="l" t="t" r="r" b="b"/>
              <a:pathLst>
                <a:path w="22348" h="16115" extrusionOk="0">
                  <a:moveTo>
                    <a:pt x="946" y="1"/>
                  </a:moveTo>
                  <a:cubicBezTo>
                    <a:pt x="616" y="1"/>
                    <a:pt x="299" y="66"/>
                    <a:pt x="1" y="208"/>
                  </a:cubicBezTo>
                  <a:cubicBezTo>
                    <a:pt x="742" y="1762"/>
                    <a:pt x="2032" y="3475"/>
                    <a:pt x="2935" y="5119"/>
                  </a:cubicBezTo>
                  <a:cubicBezTo>
                    <a:pt x="6575" y="11745"/>
                    <a:pt x="13987" y="16115"/>
                    <a:pt x="21544" y="16115"/>
                  </a:cubicBezTo>
                  <a:cubicBezTo>
                    <a:pt x="21635" y="16115"/>
                    <a:pt x="21726" y="16114"/>
                    <a:pt x="21817" y="16113"/>
                  </a:cubicBezTo>
                  <a:cubicBezTo>
                    <a:pt x="22347" y="15571"/>
                    <a:pt x="21564" y="14744"/>
                    <a:pt x="20866" y="14448"/>
                  </a:cubicBezTo>
                  <a:cubicBezTo>
                    <a:pt x="18934" y="13634"/>
                    <a:pt x="16857" y="13226"/>
                    <a:pt x="14879" y="12532"/>
                  </a:cubicBezTo>
                  <a:cubicBezTo>
                    <a:pt x="12900" y="11839"/>
                    <a:pt x="10943" y="10790"/>
                    <a:pt x="9769" y="9051"/>
                  </a:cubicBezTo>
                  <a:cubicBezTo>
                    <a:pt x="9280" y="8326"/>
                    <a:pt x="8945" y="7508"/>
                    <a:pt x="8542" y="6731"/>
                  </a:cubicBezTo>
                  <a:cubicBezTo>
                    <a:pt x="7503" y="4729"/>
                    <a:pt x="3759" y="1"/>
                    <a:pt x="9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726;p60">
              <a:extLst>
                <a:ext uri="{FF2B5EF4-FFF2-40B4-BE49-F238E27FC236}">
                  <a16:creationId xmlns:a16="http://schemas.microsoft.com/office/drawing/2014/main" id="{9E78BE14-983B-40FD-BC84-1EC8B3C56CCD}"/>
                </a:ext>
              </a:extLst>
            </p:cNvPr>
            <p:cNvSpPr/>
            <p:nvPr/>
          </p:nvSpPr>
          <p:spPr>
            <a:xfrm>
              <a:off x="6249675" y="4061675"/>
              <a:ext cx="964575" cy="811125"/>
            </a:xfrm>
            <a:custGeom>
              <a:avLst/>
              <a:gdLst/>
              <a:ahLst/>
              <a:cxnLst/>
              <a:rect l="l" t="t" r="r" b="b"/>
              <a:pathLst>
                <a:path w="38583" h="32445" extrusionOk="0">
                  <a:moveTo>
                    <a:pt x="17573" y="0"/>
                  </a:moveTo>
                  <a:cubicBezTo>
                    <a:pt x="14431" y="0"/>
                    <a:pt x="10968" y="2180"/>
                    <a:pt x="9011" y="4369"/>
                  </a:cubicBezTo>
                  <a:cubicBezTo>
                    <a:pt x="8028" y="5468"/>
                    <a:pt x="7111" y="6810"/>
                    <a:pt x="5676" y="7153"/>
                  </a:cubicBezTo>
                  <a:cubicBezTo>
                    <a:pt x="4830" y="7356"/>
                    <a:pt x="3925" y="7164"/>
                    <a:pt x="3076" y="7361"/>
                  </a:cubicBezTo>
                  <a:cubicBezTo>
                    <a:pt x="581" y="7938"/>
                    <a:pt x="1" y="11293"/>
                    <a:pt x="569" y="13791"/>
                  </a:cubicBezTo>
                  <a:cubicBezTo>
                    <a:pt x="1136" y="16289"/>
                    <a:pt x="2307" y="18910"/>
                    <a:pt x="1374" y="21296"/>
                  </a:cubicBezTo>
                  <a:cubicBezTo>
                    <a:pt x="1185" y="21776"/>
                    <a:pt x="913" y="22246"/>
                    <a:pt x="921" y="22762"/>
                  </a:cubicBezTo>
                  <a:cubicBezTo>
                    <a:pt x="932" y="23380"/>
                    <a:pt x="1355" y="23921"/>
                    <a:pt x="1849" y="24293"/>
                  </a:cubicBezTo>
                  <a:cubicBezTo>
                    <a:pt x="2646" y="24890"/>
                    <a:pt x="3559" y="25128"/>
                    <a:pt x="4517" y="25128"/>
                  </a:cubicBezTo>
                  <a:cubicBezTo>
                    <a:pt x="6301" y="25128"/>
                    <a:pt x="8239" y="24301"/>
                    <a:pt x="9868" y="23418"/>
                  </a:cubicBezTo>
                  <a:cubicBezTo>
                    <a:pt x="11665" y="22444"/>
                    <a:pt x="13735" y="21414"/>
                    <a:pt x="15685" y="21414"/>
                  </a:cubicBezTo>
                  <a:cubicBezTo>
                    <a:pt x="16453" y="21414"/>
                    <a:pt x="17203" y="21574"/>
                    <a:pt x="17910" y="21960"/>
                  </a:cubicBezTo>
                  <a:cubicBezTo>
                    <a:pt x="20585" y="23420"/>
                    <a:pt x="20837" y="27119"/>
                    <a:pt x="22486" y="29685"/>
                  </a:cubicBezTo>
                  <a:cubicBezTo>
                    <a:pt x="23522" y="31296"/>
                    <a:pt x="25450" y="32445"/>
                    <a:pt x="27291" y="32445"/>
                  </a:cubicBezTo>
                  <a:cubicBezTo>
                    <a:pt x="28027" y="32445"/>
                    <a:pt x="28749" y="32261"/>
                    <a:pt x="29394" y="31851"/>
                  </a:cubicBezTo>
                  <a:cubicBezTo>
                    <a:pt x="30163" y="31362"/>
                    <a:pt x="30731" y="30624"/>
                    <a:pt x="31285" y="29900"/>
                  </a:cubicBezTo>
                  <a:lnTo>
                    <a:pt x="34684" y="25460"/>
                  </a:lnTo>
                  <a:cubicBezTo>
                    <a:pt x="36183" y="23501"/>
                    <a:pt x="37736" y="21414"/>
                    <a:pt x="38025" y="18965"/>
                  </a:cubicBezTo>
                  <a:cubicBezTo>
                    <a:pt x="38582" y="14235"/>
                    <a:pt x="34390" y="10436"/>
                    <a:pt x="30609" y="7540"/>
                  </a:cubicBezTo>
                  <a:cubicBezTo>
                    <a:pt x="30407" y="6031"/>
                    <a:pt x="30190" y="4479"/>
                    <a:pt x="29421" y="3165"/>
                  </a:cubicBezTo>
                  <a:cubicBezTo>
                    <a:pt x="28683" y="1906"/>
                    <a:pt x="27576" y="1186"/>
                    <a:pt x="26718" y="1186"/>
                  </a:cubicBezTo>
                  <a:cubicBezTo>
                    <a:pt x="25783" y="1186"/>
                    <a:pt x="25141" y="2039"/>
                    <a:pt x="25589" y="3982"/>
                  </a:cubicBezTo>
                  <a:cubicBezTo>
                    <a:pt x="25561" y="3983"/>
                    <a:pt x="25533" y="3983"/>
                    <a:pt x="25505" y="3983"/>
                  </a:cubicBezTo>
                  <a:cubicBezTo>
                    <a:pt x="23077" y="3983"/>
                    <a:pt x="21095" y="399"/>
                    <a:pt x="18382" y="51"/>
                  </a:cubicBezTo>
                  <a:cubicBezTo>
                    <a:pt x="18115" y="17"/>
                    <a:pt x="17846" y="0"/>
                    <a:pt x="17573" y="0"/>
                  </a:cubicBezTo>
                  <a:close/>
                </a:path>
              </a:pathLst>
            </a:custGeom>
            <a:solidFill>
              <a:schemeClr val="accent4">
                <a:lumMod val="60000"/>
                <a:lumOff val="40000"/>
              </a:schemeClr>
            </a:solidFill>
            <a:ln>
              <a:solidFill>
                <a:srgbClr val="00336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itle 1">
            <a:extLst>
              <a:ext uri="{FF2B5EF4-FFF2-40B4-BE49-F238E27FC236}">
                <a16:creationId xmlns:a16="http://schemas.microsoft.com/office/drawing/2014/main" id="{3ED8DC23-3623-42AE-B14B-084A568FEAC5}"/>
              </a:ext>
            </a:extLst>
          </p:cNvPr>
          <p:cNvSpPr>
            <a:spLocks noGrp="1"/>
          </p:cNvSpPr>
          <p:nvPr>
            <p:ph type="title"/>
          </p:nvPr>
        </p:nvSpPr>
        <p:spPr/>
        <p:txBody>
          <a:bodyPr/>
          <a:lstStyle/>
          <a:p>
            <a:r>
              <a:rPr lang="en-US" dirty="0" err="1"/>
              <a:t>Vaxine</a:t>
            </a:r>
            <a:r>
              <a:rPr lang="en-US" dirty="0"/>
              <a:t> Pty Ltd</a:t>
            </a:r>
          </a:p>
        </p:txBody>
      </p:sp>
      <p:sp>
        <p:nvSpPr>
          <p:cNvPr id="10" name="Google Shape;1733;p60">
            <a:extLst>
              <a:ext uri="{FF2B5EF4-FFF2-40B4-BE49-F238E27FC236}">
                <a16:creationId xmlns:a16="http://schemas.microsoft.com/office/drawing/2014/main" id="{8C1BEB0A-DA6A-45A0-BBD4-5570A73E8F30}"/>
              </a:ext>
            </a:extLst>
          </p:cNvPr>
          <p:cNvSpPr/>
          <p:nvPr/>
        </p:nvSpPr>
        <p:spPr>
          <a:xfrm flipH="1">
            <a:off x="6919253" y="3277410"/>
            <a:ext cx="388491" cy="571690"/>
          </a:xfrm>
          <a:custGeom>
            <a:avLst/>
            <a:gdLst/>
            <a:ahLst/>
            <a:cxnLst/>
            <a:rect l="l" t="t" r="r" b="b"/>
            <a:pathLst>
              <a:path w="133027" h="195758" extrusionOk="0">
                <a:moveTo>
                  <a:pt x="65846" y="26249"/>
                </a:moveTo>
                <a:cubicBezTo>
                  <a:pt x="87201" y="26249"/>
                  <a:pt x="104108" y="43156"/>
                  <a:pt x="104108" y="64511"/>
                </a:cubicBezTo>
                <a:cubicBezTo>
                  <a:pt x="104108" y="85422"/>
                  <a:pt x="87201" y="102328"/>
                  <a:pt x="65846" y="102328"/>
                </a:cubicBezTo>
                <a:cubicBezTo>
                  <a:pt x="44936" y="102328"/>
                  <a:pt x="28029" y="85422"/>
                  <a:pt x="28029" y="64511"/>
                </a:cubicBezTo>
                <a:cubicBezTo>
                  <a:pt x="28029" y="43156"/>
                  <a:pt x="44936" y="26249"/>
                  <a:pt x="65846" y="26249"/>
                </a:cubicBezTo>
                <a:close/>
                <a:moveTo>
                  <a:pt x="66291" y="0"/>
                </a:moveTo>
                <a:cubicBezTo>
                  <a:pt x="29809" y="0"/>
                  <a:pt x="0" y="29809"/>
                  <a:pt x="0" y="66291"/>
                </a:cubicBezTo>
                <a:cubicBezTo>
                  <a:pt x="0" y="84977"/>
                  <a:pt x="18241" y="118345"/>
                  <a:pt x="18241" y="118345"/>
                </a:cubicBezTo>
                <a:lnTo>
                  <a:pt x="64066" y="195758"/>
                </a:lnTo>
                <a:lnTo>
                  <a:pt x="111671" y="119234"/>
                </a:lnTo>
                <a:cubicBezTo>
                  <a:pt x="111671" y="119234"/>
                  <a:pt x="133027" y="87201"/>
                  <a:pt x="133027" y="66291"/>
                </a:cubicBezTo>
                <a:cubicBezTo>
                  <a:pt x="133027" y="29809"/>
                  <a:pt x="103218" y="0"/>
                  <a:pt x="66291" y="0"/>
                </a:cubicBezTo>
                <a:close/>
              </a:path>
            </a:pathLst>
          </a:custGeom>
          <a:solidFill>
            <a:schemeClr val="accent1"/>
          </a:solidFill>
          <a:ln>
            <a:solidFill>
              <a:srgbClr val="000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56;p40">
            <a:extLst>
              <a:ext uri="{FF2B5EF4-FFF2-40B4-BE49-F238E27FC236}">
                <a16:creationId xmlns:a16="http://schemas.microsoft.com/office/drawing/2014/main" id="{D2AA01F6-90A2-4BB9-897B-4F69CADAA530}"/>
              </a:ext>
            </a:extLst>
          </p:cNvPr>
          <p:cNvSpPr txBox="1">
            <a:spLocks/>
          </p:cNvSpPr>
          <p:nvPr/>
        </p:nvSpPr>
        <p:spPr>
          <a:xfrm>
            <a:off x="780481" y="1490536"/>
            <a:ext cx="5556416" cy="554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Clr>
                <a:srgbClr val="003366"/>
              </a:buClr>
              <a:buSzPct val="150000"/>
              <a:buFont typeface="Arial" panose="020B0604020202020204" pitchFamily="34" charset="0"/>
              <a:buChar char="•"/>
            </a:pPr>
            <a:r>
              <a:rPr lang="en-US" sz="1600" b="1" dirty="0">
                <a:solidFill>
                  <a:srgbClr val="003366"/>
                </a:solidFill>
                <a:latin typeface="Montserrat" panose="020B0604020202020204" charset="0"/>
              </a:rPr>
              <a:t>A rapidly growing Australian biotechnology company based in Adelaide.</a:t>
            </a:r>
          </a:p>
          <a:p>
            <a:pPr marL="285750" indent="-285750" algn="just">
              <a:buClr>
                <a:srgbClr val="003366"/>
              </a:buClr>
              <a:buSzPct val="150000"/>
              <a:buFont typeface="Arial" panose="020B0604020202020204" pitchFamily="34" charset="0"/>
              <a:buChar char="•"/>
            </a:pPr>
            <a:endParaRPr lang="en-US" sz="1600" b="1" dirty="0">
              <a:solidFill>
                <a:srgbClr val="003366"/>
              </a:solidFill>
              <a:latin typeface="Montserrat" panose="020B0604020202020204" charset="0"/>
            </a:endParaRPr>
          </a:p>
          <a:p>
            <a:pPr marL="285750" indent="-285750" algn="just">
              <a:buClr>
                <a:srgbClr val="003366"/>
              </a:buClr>
              <a:buSzPct val="150000"/>
              <a:buFont typeface="Arial" panose="020B0604020202020204" pitchFamily="34" charset="0"/>
              <a:buChar char="•"/>
            </a:pPr>
            <a:r>
              <a:rPr lang="en-US" sz="1600" b="1" dirty="0">
                <a:solidFill>
                  <a:srgbClr val="003366"/>
                </a:solidFill>
                <a:latin typeface="Montserrat" panose="020B0604020202020204" charset="0"/>
              </a:rPr>
              <a:t>Much of its vaccine development is conducted in collaboration with global collaborators including:</a:t>
            </a:r>
          </a:p>
          <a:p>
            <a:pPr marL="285750" indent="-285750" algn="just">
              <a:buClr>
                <a:srgbClr val="003366"/>
              </a:buClr>
              <a:buSzPct val="150000"/>
              <a:buFont typeface="Arial" panose="020B0604020202020204" pitchFamily="34" charset="0"/>
              <a:buChar char="•"/>
            </a:pPr>
            <a:endParaRPr lang="en-US" sz="1600" b="1" dirty="0">
              <a:solidFill>
                <a:srgbClr val="003366"/>
              </a:solidFill>
              <a:latin typeface="Montserrat" panose="020B0604020202020204" charset="0"/>
            </a:endParaRPr>
          </a:p>
          <a:p>
            <a:pPr marL="285750" indent="-285750" algn="just">
              <a:buClr>
                <a:srgbClr val="003366"/>
              </a:buClr>
              <a:buSzPct val="150000"/>
              <a:buFont typeface="Arial" panose="020B0604020202020204" pitchFamily="34" charset="0"/>
              <a:buChar char="•"/>
            </a:pPr>
            <a:r>
              <a:rPr lang="en-US" sz="1600" b="1" dirty="0">
                <a:solidFill>
                  <a:srgbClr val="003366"/>
                </a:solidFill>
                <a:latin typeface="Montserrat" panose="020B0604020202020204" charset="0"/>
              </a:rPr>
              <a:t>The National Institutes of Health (NIH)</a:t>
            </a:r>
          </a:p>
          <a:p>
            <a:pPr marL="285750" indent="-285750" algn="just">
              <a:buClr>
                <a:srgbClr val="003366"/>
              </a:buClr>
              <a:buSzPct val="150000"/>
              <a:buFont typeface="Arial" panose="020B0604020202020204" pitchFamily="34" charset="0"/>
              <a:buChar char="•"/>
            </a:pPr>
            <a:r>
              <a:rPr lang="en-US" sz="1600" b="1" dirty="0">
                <a:solidFill>
                  <a:srgbClr val="003366"/>
                </a:solidFill>
                <a:latin typeface="Montserrat" panose="020B0604020202020204" charset="0"/>
              </a:rPr>
              <a:t>The United States Agency for International Development (USAID)</a:t>
            </a:r>
          </a:p>
        </p:txBody>
      </p:sp>
      <p:pic>
        <p:nvPicPr>
          <p:cNvPr id="12" name="Picture 11">
            <a:extLst>
              <a:ext uri="{FF2B5EF4-FFF2-40B4-BE49-F238E27FC236}">
                <a16:creationId xmlns:a16="http://schemas.microsoft.com/office/drawing/2014/main" id="{7E6B6621-85B9-411D-9F5A-E696E8A7DB8F}"/>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7212301" y="2740611"/>
            <a:ext cx="1137645" cy="619497"/>
          </a:xfrm>
          <a:prstGeom prst="rect">
            <a:avLst/>
          </a:prstGeom>
        </p:spPr>
      </p:pic>
      <p:sp>
        <p:nvSpPr>
          <p:cNvPr id="13" name="TextBox 12">
            <a:extLst>
              <a:ext uri="{FF2B5EF4-FFF2-40B4-BE49-F238E27FC236}">
                <a16:creationId xmlns:a16="http://schemas.microsoft.com/office/drawing/2014/main" id="{7E75900C-FC6C-4652-B6B0-2A8D5E96CFEC}"/>
              </a:ext>
            </a:extLst>
          </p:cNvPr>
          <p:cNvSpPr txBox="1"/>
          <p:nvPr/>
        </p:nvSpPr>
        <p:spPr>
          <a:xfrm>
            <a:off x="8707731" y="4776428"/>
            <a:ext cx="412292" cy="307777"/>
          </a:xfrm>
          <a:prstGeom prst="rect">
            <a:avLst/>
          </a:prstGeom>
          <a:noFill/>
        </p:spPr>
        <p:txBody>
          <a:bodyPr wrap="none" rtlCol="0">
            <a:spAutoFit/>
          </a:bodyPr>
          <a:lstStyle/>
          <a:p>
            <a:r>
              <a:rPr lang="en-US" b="1" dirty="0">
                <a:solidFill>
                  <a:srgbClr val="003366"/>
                </a:solidFill>
                <a:latin typeface="Montserrat" panose="020B0604020202020204" charset="0"/>
              </a:rPr>
              <a:t>02</a:t>
            </a:r>
          </a:p>
        </p:txBody>
      </p:sp>
    </p:spTree>
    <p:extLst>
      <p:ext uri="{BB962C8B-B14F-4D97-AF65-F5344CB8AC3E}">
        <p14:creationId xmlns:p14="http://schemas.microsoft.com/office/powerpoint/2010/main" val="5020273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F810B094-B81D-4F7B-89B0-7FBB2F2DDDA3}"/>
              </a:ext>
            </a:extLst>
          </p:cNvPr>
          <p:cNvGraphicFramePr>
            <a:graphicFrameLocks noGrp="1"/>
          </p:cNvGraphicFramePr>
          <p:nvPr>
            <p:extLst>
              <p:ext uri="{D42A27DB-BD31-4B8C-83A1-F6EECF244321}">
                <p14:modId xmlns:p14="http://schemas.microsoft.com/office/powerpoint/2010/main" val="4162210278"/>
              </p:ext>
            </p:extLst>
          </p:nvPr>
        </p:nvGraphicFramePr>
        <p:xfrm>
          <a:off x="1066800" y="404788"/>
          <a:ext cx="7296710" cy="4333923"/>
        </p:xfrm>
        <a:graphic>
          <a:graphicData uri="http://schemas.openxmlformats.org/drawingml/2006/table">
            <a:tbl>
              <a:tblPr rtl="1" firstRow="1" firstCol="1" bandRow="1">
                <a:tableStyleId>{9F39CDDD-B7C7-4794-96E0-3CFB22B994DE}</a:tableStyleId>
              </a:tblPr>
              <a:tblGrid>
                <a:gridCol w="2535297">
                  <a:extLst>
                    <a:ext uri="{9D8B030D-6E8A-4147-A177-3AD203B41FA5}">
                      <a16:colId xmlns:a16="http://schemas.microsoft.com/office/drawing/2014/main" val="1674572454"/>
                    </a:ext>
                  </a:extLst>
                </a:gridCol>
                <a:gridCol w="2535297">
                  <a:extLst>
                    <a:ext uri="{9D8B030D-6E8A-4147-A177-3AD203B41FA5}">
                      <a16:colId xmlns:a16="http://schemas.microsoft.com/office/drawing/2014/main" val="3507333656"/>
                    </a:ext>
                  </a:extLst>
                </a:gridCol>
                <a:gridCol w="1123363">
                  <a:extLst>
                    <a:ext uri="{9D8B030D-6E8A-4147-A177-3AD203B41FA5}">
                      <a16:colId xmlns:a16="http://schemas.microsoft.com/office/drawing/2014/main" val="94767839"/>
                    </a:ext>
                  </a:extLst>
                </a:gridCol>
                <a:gridCol w="1102753">
                  <a:extLst>
                    <a:ext uri="{9D8B030D-6E8A-4147-A177-3AD203B41FA5}">
                      <a16:colId xmlns:a16="http://schemas.microsoft.com/office/drawing/2014/main" val="610782152"/>
                    </a:ext>
                  </a:extLst>
                </a:gridCol>
              </a:tblGrid>
              <a:tr h="613507">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2699132412"/>
                  </a:ext>
                </a:extLst>
              </a:tr>
              <a:tr h="233966">
                <a:tc rowSpan="14">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Musculoskeletal and connective tissue disorders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291 (2.3)</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98 (2.32)</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1144332356"/>
                  </a:ext>
                </a:extLst>
              </a:tr>
              <a:tr h="23396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Intervertebral discitis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78 (0.62)</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28 (0.66)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2053710876"/>
                  </a:ext>
                </a:extLst>
              </a:tr>
              <a:tr h="23396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Arthritis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61 (0.48)</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14 (0.33)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1740340394"/>
                  </a:ext>
                </a:extLst>
              </a:tr>
              <a:tr h="23396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Rheumatic disorder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33 (0.26)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13 (0.31)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548796465"/>
                  </a:ext>
                </a:extLst>
              </a:tr>
              <a:tr h="45641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Intervertebral disc disorder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31 (0.24)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9 (0.21)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274225395"/>
                  </a:ext>
                </a:extLst>
              </a:tr>
              <a:tr h="23396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Osteoporosis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17 (0.13)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2225926273"/>
                  </a:ext>
                </a:extLst>
              </a:tr>
              <a:tr h="23396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Gout</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17 (0.13)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5 (0.12)</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2909023656"/>
                  </a:ext>
                </a:extLst>
              </a:tr>
              <a:tr h="23396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Arthralgia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12 (0.09)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2715095540"/>
                  </a:ext>
                </a:extLst>
              </a:tr>
              <a:tr h="23396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Back pain</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 (0.06)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3392449169"/>
                  </a:ext>
                </a:extLst>
              </a:tr>
              <a:tr h="45641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Patellofemoral pain syndrome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(0.06)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1819419049"/>
                  </a:ext>
                </a:extLst>
              </a:tr>
              <a:tr h="233966">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Scoliosis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3004044108"/>
                  </a:ext>
                </a:extLst>
              </a:tr>
              <a:tr h="23396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Rickets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 (0.04)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955287527"/>
                  </a:ext>
                </a:extLst>
              </a:tr>
              <a:tr h="23396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Sciatica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4458614"/>
                  </a:ext>
                </a:extLst>
              </a:tr>
              <a:tr h="23396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Muscle spasms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3 (0.07)</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0901" marR="60901" marT="0" marB="0" anchor="ctr"/>
                </a:tc>
                <a:extLst>
                  <a:ext uri="{0D108BD9-81ED-4DB2-BD59-A6C34878D82A}">
                    <a16:rowId xmlns:a16="http://schemas.microsoft.com/office/drawing/2014/main" val="202828904"/>
                  </a:ext>
                </a:extLst>
              </a:tr>
            </a:tbl>
          </a:graphicData>
        </a:graphic>
      </p:graphicFrame>
    </p:spTree>
    <p:extLst>
      <p:ext uri="{BB962C8B-B14F-4D97-AF65-F5344CB8AC3E}">
        <p14:creationId xmlns:p14="http://schemas.microsoft.com/office/powerpoint/2010/main" val="12733223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1F8FCCE4-E628-4CD7-91CA-23482D1AFF84}"/>
              </a:ext>
            </a:extLst>
          </p:cNvPr>
          <p:cNvGraphicFramePr>
            <a:graphicFrameLocks noGrp="1"/>
          </p:cNvGraphicFramePr>
          <p:nvPr>
            <p:extLst>
              <p:ext uri="{D42A27DB-BD31-4B8C-83A1-F6EECF244321}">
                <p14:modId xmlns:p14="http://schemas.microsoft.com/office/powerpoint/2010/main" val="1909261899"/>
              </p:ext>
            </p:extLst>
          </p:nvPr>
        </p:nvGraphicFramePr>
        <p:xfrm>
          <a:off x="931985" y="371253"/>
          <a:ext cx="7280029" cy="4400994"/>
        </p:xfrm>
        <a:graphic>
          <a:graphicData uri="http://schemas.openxmlformats.org/drawingml/2006/table">
            <a:tbl>
              <a:tblPr rtl="1" firstRow="1" firstCol="1" bandRow="1">
                <a:tableStyleId>{9F39CDDD-B7C7-4794-96E0-3CFB22B994DE}</a:tableStyleId>
              </a:tblPr>
              <a:tblGrid>
                <a:gridCol w="2529501">
                  <a:extLst>
                    <a:ext uri="{9D8B030D-6E8A-4147-A177-3AD203B41FA5}">
                      <a16:colId xmlns:a16="http://schemas.microsoft.com/office/drawing/2014/main" val="172494893"/>
                    </a:ext>
                  </a:extLst>
                </a:gridCol>
                <a:gridCol w="2529501">
                  <a:extLst>
                    <a:ext uri="{9D8B030D-6E8A-4147-A177-3AD203B41FA5}">
                      <a16:colId xmlns:a16="http://schemas.microsoft.com/office/drawing/2014/main" val="3365620054"/>
                    </a:ext>
                  </a:extLst>
                </a:gridCol>
                <a:gridCol w="1120795">
                  <a:extLst>
                    <a:ext uri="{9D8B030D-6E8A-4147-A177-3AD203B41FA5}">
                      <a16:colId xmlns:a16="http://schemas.microsoft.com/office/drawing/2014/main" val="1582217783"/>
                    </a:ext>
                  </a:extLst>
                </a:gridCol>
                <a:gridCol w="1100232">
                  <a:extLst>
                    <a:ext uri="{9D8B030D-6E8A-4147-A177-3AD203B41FA5}">
                      <a16:colId xmlns:a16="http://schemas.microsoft.com/office/drawing/2014/main" val="1273848451"/>
                    </a:ext>
                  </a:extLst>
                </a:gridCol>
              </a:tblGrid>
              <a:tr h="594215">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3534680178"/>
                  </a:ext>
                </a:extLst>
              </a:tr>
              <a:tr h="254621">
                <a:tc rowSpan="14">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Neoplasms benign, malignant and unspecified (incl cysts and polyps)</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At least one </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184 (1.45)</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62 (1.47)</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985403003"/>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Ovarian cyst</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100 (0.79)</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36 (0.85)</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2852263031"/>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Breast cyst</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18 (0.14)</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9 (0.21)</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1089923770"/>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Uterine leiomyoma</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15 (0.12)</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(0.17)</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1309081927"/>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Fibroadenoma of breast</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1860114709"/>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Pituitary tumour benign</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 (0.04)</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2109281670"/>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Ovarian fibroma</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372112075"/>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Benign bone neoplasm</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289267101"/>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Uterine polyp</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1776586523"/>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Thyroid cancer</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2615727022"/>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Renal cyst</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3714803259"/>
                  </a:ext>
                </a:extLst>
              </a:tr>
              <a:tr h="49670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Fibrocystic breast disease</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3519044866"/>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Breast cancer</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1973075079"/>
                  </a:ext>
                </a:extLst>
              </a:tr>
              <a:tr h="25462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Benign breast neoplasm</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542" marR="64542" marT="0" marB="0" anchor="ctr"/>
                </a:tc>
                <a:extLst>
                  <a:ext uri="{0D108BD9-81ED-4DB2-BD59-A6C34878D82A}">
                    <a16:rowId xmlns:a16="http://schemas.microsoft.com/office/drawing/2014/main" val="2116885563"/>
                  </a:ext>
                </a:extLst>
              </a:tr>
            </a:tbl>
          </a:graphicData>
        </a:graphic>
      </p:graphicFrame>
    </p:spTree>
    <p:extLst>
      <p:ext uri="{BB962C8B-B14F-4D97-AF65-F5344CB8AC3E}">
        <p14:creationId xmlns:p14="http://schemas.microsoft.com/office/powerpoint/2010/main" val="15312787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EA02BAB1-00FC-4BE3-81D5-34C0E8E94444}"/>
              </a:ext>
            </a:extLst>
          </p:cNvPr>
          <p:cNvGraphicFramePr>
            <a:graphicFrameLocks noGrp="1"/>
          </p:cNvGraphicFramePr>
          <p:nvPr>
            <p:extLst>
              <p:ext uri="{D42A27DB-BD31-4B8C-83A1-F6EECF244321}">
                <p14:modId xmlns:p14="http://schemas.microsoft.com/office/powerpoint/2010/main" val="984348565"/>
              </p:ext>
            </p:extLst>
          </p:nvPr>
        </p:nvGraphicFramePr>
        <p:xfrm>
          <a:off x="859169" y="281237"/>
          <a:ext cx="7425662" cy="4581025"/>
        </p:xfrm>
        <a:graphic>
          <a:graphicData uri="http://schemas.openxmlformats.org/drawingml/2006/table">
            <a:tbl>
              <a:tblPr rtl="1" firstRow="1" firstCol="1" bandRow="1">
                <a:tableStyleId>{9F39CDDD-B7C7-4794-96E0-3CFB22B994DE}</a:tableStyleId>
              </a:tblPr>
              <a:tblGrid>
                <a:gridCol w="2580103">
                  <a:extLst>
                    <a:ext uri="{9D8B030D-6E8A-4147-A177-3AD203B41FA5}">
                      <a16:colId xmlns:a16="http://schemas.microsoft.com/office/drawing/2014/main" val="2062184886"/>
                    </a:ext>
                  </a:extLst>
                </a:gridCol>
                <a:gridCol w="2340205">
                  <a:extLst>
                    <a:ext uri="{9D8B030D-6E8A-4147-A177-3AD203B41FA5}">
                      <a16:colId xmlns:a16="http://schemas.microsoft.com/office/drawing/2014/main" val="41908242"/>
                    </a:ext>
                  </a:extLst>
                </a:gridCol>
                <a:gridCol w="1383114">
                  <a:extLst>
                    <a:ext uri="{9D8B030D-6E8A-4147-A177-3AD203B41FA5}">
                      <a16:colId xmlns:a16="http://schemas.microsoft.com/office/drawing/2014/main" val="2544046577"/>
                    </a:ext>
                  </a:extLst>
                </a:gridCol>
                <a:gridCol w="1122240">
                  <a:extLst>
                    <a:ext uri="{9D8B030D-6E8A-4147-A177-3AD203B41FA5}">
                      <a16:colId xmlns:a16="http://schemas.microsoft.com/office/drawing/2014/main" val="1348342017"/>
                    </a:ext>
                  </a:extLst>
                </a:gridCol>
              </a:tblGrid>
              <a:tr h="609601">
                <a:tc>
                  <a:txBody>
                    <a:bodyPr/>
                    <a:lstStyle/>
                    <a:p>
                      <a:pPr marL="0" marR="0" lvl="0" indent="0" algn="ctr" defTabSz="914400" rtl="0" eaLnBrk="1" fontAlgn="auto" latinLnBrk="0" hangingPunct="1">
                        <a:lnSpc>
                          <a:spcPct val="107000"/>
                        </a:lnSpc>
                        <a:spcBef>
                          <a:spcPts val="0"/>
                        </a:spcBef>
                        <a:spcAft>
                          <a:spcPts val="0"/>
                        </a:spcAft>
                        <a:buClr>
                          <a:srgbClr val="000000"/>
                        </a:buClr>
                        <a:buSzTx/>
                        <a:buFont typeface="Arial"/>
                        <a:buNone/>
                        <a:tabLst/>
                        <a:defRPr/>
                      </a:pPr>
                      <a:r>
                        <a:rPr lang="en-US" sz="1400" b="1" dirty="0">
                          <a:solidFill>
                            <a:schemeClr val="bg1"/>
                          </a:solidFill>
                          <a:effectLst/>
                          <a:latin typeface="Montserrat" panose="020B0604020202020204" charset="0"/>
                        </a:rPr>
                        <a:t> </a:t>
                      </a:r>
                      <a:r>
                        <a:rPr lang="en-US" sz="1400" b="1" dirty="0">
                          <a:solidFill>
                            <a:schemeClr val="bg1"/>
                          </a:solidFill>
                          <a:latin typeface="Montserrat" panose="020B0604020202020204" charset="0"/>
                        </a:rPr>
                        <a:t>System Organ Class</a:t>
                      </a:r>
                    </a:p>
                  </a:txBody>
                  <a:tcPr marL="68580" marR="68580" marT="0" marB="0" anchor="ctr">
                    <a:solidFill>
                      <a:srgbClr val="00436D"/>
                    </a:solidFill>
                  </a:tcPr>
                </a:tc>
                <a:tc>
                  <a:txBody>
                    <a:bodyPr/>
                    <a:lstStyle/>
                    <a:p>
                      <a:pPr marL="0" marR="0" lvl="0" indent="0" algn="ctr" defTabSz="914400" rtl="0" eaLnBrk="1" fontAlgn="auto" latinLnBrk="0" hangingPunct="1">
                        <a:lnSpc>
                          <a:spcPct val="107000"/>
                        </a:lnSpc>
                        <a:spcBef>
                          <a:spcPts val="0"/>
                        </a:spcBef>
                        <a:spcAft>
                          <a:spcPts val="0"/>
                        </a:spcAft>
                        <a:buClr>
                          <a:srgbClr val="000000"/>
                        </a:buClr>
                        <a:buSzTx/>
                        <a:buFont typeface="Arial"/>
                        <a:buNone/>
                        <a:tabLst/>
                        <a:defRPr/>
                      </a:pPr>
                      <a:r>
                        <a:rPr lang="en-US" sz="1400" b="1" dirty="0">
                          <a:solidFill>
                            <a:schemeClr val="bg1"/>
                          </a:solidFill>
                          <a:latin typeface="Montserrat" panose="020B0604020202020204" charset="0"/>
                        </a:rPr>
                        <a:t>Preferred Term Name</a:t>
                      </a:r>
                      <a:r>
                        <a:rPr lang="en-US" sz="1400" b="1" dirty="0">
                          <a:solidFill>
                            <a:schemeClr val="bg1"/>
                          </a:solidFill>
                          <a:effectLst/>
                          <a:latin typeface="Montserrat" panose="020B0604020202020204" charset="0"/>
                        </a:rPr>
                        <a:t> </a:t>
                      </a:r>
                      <a:endParaRPr lang="en-US" sz="14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solidFill>
                      <a:srgbClr val="00436D"/>
                    </a:solidFill>
                  </a:tcPr>
                </a:tc>
                <a:tc>
                  <a:txBody>
                    <a:bodyPr/>
                    <a:lstStyle/>
                    <a:p>
                      <a:pPr algn="ctr"/>
                      <a:r>
                        <a:rPr lang="en-US" sz="1400" b="1" dirty="0" err="1">
                          <a:solidFill>
                            <a:schemeClr val="bg1"/>
                          </a:solidFill>
                          <a:latin typeface="Montserrat" panose="020B0604020202020204" charset="0"/>
                        </a:rPr>
                        <a:t>SpikoGen</a:t>
                      </a:r>
                      <a:r>
                        <a:rPr lang="en-US" sz="1400" b="1" baseline="30000" dirty="0">
                          <a:solidFill>
                            <a:schemeClr val="bg1"/>
                          </a:solidFill>
                          <a:latin typeface="Montserrat" panose="020B0604020202020204" charset="0"/>
                        </a:rPr>
                        <a:t>®</a:t>
                      </a:r>
                    </a:p>
                    <a:p>
                      <a:pPr algn="ctr"/>
                      <a:r>
                        <a:rPr lang="en-US" sz="1400" b="1" baseline="0" dirty="0">
                          <a:solidFill>
                            <a:schemeClr val="bg1"/>
                          </a:solidFill>
                          <a:latin typeface="Montserrat" panose="020B0604020202020204" charset="0"/>
                        </a:rPr>
                        <a:t>n (%)</a:t>
                      </a:r>
                      <a:r>
                        <a:rPr lang="en-US" sz="1400" b="1" dirty="0">
                          <a:solidFill>
                            <a:schemeClr val="bg1"/>
                          </a:solidFill>
                          <a:effectLst/>
                          <a:latin typeface="Montserrat" panose="020B0604020202020204" charset="0"/>
                        </a:rPr>
                        <a:t> </a:t>
                      </a:r>
                      <a:endParaRPr lang="en-US" sz="14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solidFill>
                      <a:srgbClr val="00436D"/>
                    </a:solidFill>
                  </a:tcPr>
                </a:tc>
                <a:tc>
                  <a:txBody>
                    <a:bodyPr/>
                    <a:lstStyle/>
                    <a:p>
                      <a:pPr algn="ctr"/>
                      <a:r>
                        <a:rPr lang="en-US" sz="1400" b="1" dirty="0">
                          <a:solidFill>
                            <a:schemeClr val="bg1"/>
                          </a:solidFill>
                          <a:latin typeface="Montserrat" panose="020B0604020202020204" charset="0"/>
                        </a:rPr>
                        <a:t>Placebo</a:t>
                      </a:r>
                    </a:p>
                    <a:p>
                      <a:pPr algn="ctr"/>
                      <a:r>
                        <a:rPr lang="en-US" sz="1400" b="1" dirty="0">
                          <a:solidFill>
                            <a:schemeClr val="bg1"/>
                          </a:solidFill>
                          <a:latin typeface="Montserrat" panose="020B0604020202020204" charset="0"/>
                        </a:rPr>
                        <a:t>n (%)</a:t>
                      </a:r>
                      <a:r>
                        <a:rPr lang="en-US" sz="1400" b="1" dirty="0">
                          <a:solidFill>
                            <a:schemeClr val="bg1"/>
                          </a:solidFill>
                          <a:effectLst/>
                          <a:latin typeface="Montserrat" panose="020B0604020202020204" charset="0"/>
                        </a:rPr>
                        <a:t> </a:t>
                      </a:r>
                      <a:endParaRPr lang="en-US" sz="14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solidFill>
                      <a:srgbClr val="00436D"/>
                    </a:solidFill>
                  </a:tcPr>
                </a:tc>
                <a:extLst>
                  <a:ext uri="{0D108BD9-81ED-4DB2-BD59-A6C34878D82A}">
                    <a16:rowId xmlns:a16="http://schemas.microsoft.com/office/drawing/2014/main" val="173306584"/>
                  </a:ext>
                </a:extLst>
              </a:tr>
              <a:tr h="330952">
                <a:tc rowSpan="12">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Endocrine disorders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1028 (8.12)</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323 (7.66)</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338381925"/>
                  </a:ext>
                </a:extLst>
              </a:tr>
              <a:tr h="33095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Hypothyroidism</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720 (5.69)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221 (5.24)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080518765"/>
                  </a:ext>
                </a:extLst>
              </a:tr>
              <a:tr h="33095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Diabetes mellitus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95 (0.75)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31 (0.73)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545576878"/>
                  </a:ext>
                </a:extLst>
              </a:tr>
              <a:tr h="33095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Hyperthyroidism</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87 (0.69)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26 (0.62)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769263893"/>
                  </a:ext>
                </a:extLst>
              </a:tr>
              <a:tr h="33095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Thyroid disorder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71 (0.56)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19 (0.45)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709982614"/>
                  </a:ext>
                </a:extLst>
              </a:tr>
              <a:tr h="33095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Hyperprolactinemia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27 (0.21)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17 (0.4)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196393575"/>
                  </a:ext>
                </a:extLst>
              </a:tr>
              <a:tr h="33095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Thyroid mass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18 (0.14)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(0.14)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388068994"/>
                  </a:ext>
                </a:extLst>
              </a:tr>
              <a:tr h="33095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Autoimmune thyroiditis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17 (0.13)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 (0.12)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934551983"/>
                  </a:ext>
                </a:extLst>
              </a:tr>
              <a:tr h="33095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Goiter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 (0.06)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203366076"/>
                  </a:ext>
                </a:extLst>
              </a:tr>
              <a:tr h="33095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Thyroiditis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829096963"/>
                  </a:ext>
                </a:extLst>
              </a:tr>
              <a:tr h="33095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Hirsutism</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267102328"/>
                  </a:ext>
                </a:extLst>
              </a:tr>
              <a:tr h="33095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Androgenetic alopecia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495258560"/>
                  </a:ext>
                </a:extLst>
              </a:tr>
            </a:tbl>
          </a:graphicData>
        </a:graphic>
      </p:graphicFrame>
    </p:spTree>
    <p:extLst>
      <p:ext uri="{BB962C8B-B14F-4D97-AF65-F5344CB8AC3E}">
        <p14:creationId xmlns:p14="http://schemas.microsoft.com/office/powerpoint/2010/main" val="8680835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F723ADC9-7BDF-4952-A99A-F43A2737A557}"/>
              </a:ext>
            </a:extLst>
          </p:cNvPr>
          <p:cNvGraphicFramePr>
            <a:graphicFrameLocks noGrp="1"/>
          </p:cNvGraphicFramePr>
          <p:nvPr>
            <p:extLst>
              <p:ext uri="{D42A27DB-BD31-4B8C-83A1-F6EECF244321}">
                <p14:modId xmlns:p14="http://schemas.microsoft.com/office/powerpoint/2010/main" val="3760994155"/>
              </p:ext>
            </p:extLst>
          </p:nvPr>
        </p:nvGraphicFramePr>
        <p:xfrm>
          <a:off x="870891" y="935518"/>
          <a:ext cx="7402217" cy="3272464"/>
        </p:xfrm>
        <a:graphic>
          <a:graphicData uri="http://schemas.openxmlformats.org/drawingml/2006/table">
            <a:tbl>
              <a:tblPr rtl="1" firstRow="1" firstCol="1" bandRow="1">
                <a:tableStyleId>{9F39CDDD-B7C7-4794-96E0-3CFB22B994DE}</a:tableStyleId>
              </a:tblPr>
              <a:tblGrid>
                <a:gridCol w="2571957">
                  <a:extLst>
                    <a:ext uri="{9D8B030D-6E8A-4147-A177-3AD203B41FA5}">
                      <a16:colId xmlns:a16="http://schemas.microsoft.com/office/drawing/2014/main" val="1813368366"/>
                    </a:ext>
                  </a:extLst>
                </a:gridCol>
                <a:gridCol w="2571957">
                  <a:extLst>
                    <a:ext uri="{9D8B030D-6E8A-4147-A177-3AD203B41FA5}">
                      <a16:colId xmlns:a16="http://schemas.microsoft.com/office/drawing/2014/main" val="1577555914"/>
                    </a:ext>
                  </a:extLst>
                </a:gridCol>
                <a:gridCol w="1139606">
                  <a:extLst>
                    <a:ext uri="{9D8B030D-6E8A-4147-A177-3AD203B41FA5}">
                      <a16:colId xmlns:a16="http://schemas.microsoft.com/office/drawing/2014/main" val="85835249"/>
                    </a:ext>
                  </a:extLst>
                </a:gridCol>
                <a:gridCol w="1118697">
                  <a:extLst>
                    <a:ext uri="{9D8B030D-6E8A-4147-A177-3AD203B41FA5}">
                      <a16:colId xmlns:a16="http://schemas.microsoft.com/office/drawing/2014/main" val="2564528200"/>
                    </a:ext>
                  </a:extLst>
                </a:gridCol>
              </a:tblGrid>
              <a:tr h="569754">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4141790298"/>
                  </a:ext>
                </a:extLst>
              </a:tr>
              <a:tr h="270271">
                <a:tc rowSpan="10">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Metabolism and nutrition disorders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At least one </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153 (1.21)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48 (1.14)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052465579"/>
                  </a:ext>
                </a:extLst>
              </a:tr>
              <a:tr h="27027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Hyperlipidaemia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82 (0.65)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22 (0.52)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767606009"/>
                  </a:ext>
                </a:extLst>
              </a:tr>
              <a:tr h="27027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Hyperglycaemia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25 (0.2)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11 (0.26)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517300481"/>
                  </a:ext>
                </a:extLst>
              </a:tr>
              <a:tr h="27027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Hypercholesterolaemia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16 (0.13)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(0.17)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794116319"/>
                  </a:ext>
                </a:extLst>
              </a:tr>
              <a:tr h="27027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Hyperuricaemia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9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852173388"/>
                  </a:ext>
                </a:extLst>
              </a:tr>
              <a:tr h="27027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Overweight</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(0.06)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199509116"/>
                  </a:ext>
                </a:extLst>
              </a:tr>
              <a:tr h="270271">
                <a:tc vMerge="1">
                  <a:txBody>
                    <a:bodyPr/>
                    <a:lstStyle/>
                    <a:p>
                      <a:endParaRPr lang="en-US"/>
                    </a:p>
                  </a:txBody>
                  <a:tcPr/>
                </a:tc>
                <a:tc>
                  <a:txBody>
                    <a:bodyPr/>
                    <a:lstStyle/>
                    <a:p>
                      <a:pPr marL="0" marR="0" algn="ctr" rtl="0">
                        <a:lnSpc>
                          <a:spcPct val="107000"/>
                        </a:lnSpc>
                        <a:spcBef>
                          <a:spcPts val="0"/>
                        </a:spcBef>
                        <a:spcAft>
                          <a:spcPts val="0"/>
                        </a:spcAft>
                      </a:pPr>
                      <a:r>
                        <a:rPr lang="en-US" sz="1200" b="1" dirty="0" err="1">
                          <a:solidFill>
                            <a:srgbClr val="00436D"/>
                          </a:solidFill>
                          <a:effectLst/>
                          <a:latin typeface="Montserrat" panose="020B0604020202020204" charset="0"/>
                        </a:rPr>
                        <a:t>Hypertriglyceridaemia</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 (0.04)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 (0.12)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91900331"/>
                  </a:ext>
                </a:extLst>
              </a:tr>
              <a:tr h="27027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Dyslipidaemia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 (0.04)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466848746"/>
                  </a:ext>
                </a:extLst>
              </a:tr>
              <a:tr h="27027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Vitamin D deficiency</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099105136"/>
                  </a:ext>
                </a:extLst>
              </a:tr>
              <a:tr h="27027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Iron deficiency</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124965410"/>
                  </a:ext>
                </a:extLst>
              </a:tr>
            </a:tbl>
          </a:graphicData>
        </a:graphic>
      </p:graphicFrame>
    </p:spTree>
    <p:extLst>
      <p:ext uri="{BB962C8B-B14F-4D97-AF65-F5344CB8AC3E}">
        <p14:creationId xmlns:p14="http://schemas.microsoft.com/office/powerpoint/2010/main" val="21377216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3" name="Table 2">
            <a:extLst>
              <a:ext uri="{FF2B5EF4-FFF2-40B4-BE49-F238E27FC236}">
                <a16:creationId xmlns:a16="http://schemas.microsoft.com/office/drawing/2014/main" id="{B1CA0E6E-6626-47B9-9CD3-AEA8F8895433}"/>
              </a:ext>
            </a:extLst>
          </p:cNvPr>
          <p:cNvGraphicFramePr>
            <a:graphicFrameLocks noGrp="1"/>
          </p:cNvGraphicFramePr>
          <p:nvPr>
            <p:extLst>
              <p:ext uri="{D42A27DB-BD31-4B8C-83A1-F6EECF244321}">
                <p14:modId xmlns:p14="http://schemas.microsoft.com/office/powerpoint/2010/main" val="2066208193"/>
              </p:ext>
            </p:extLst>
          </p:nvPr>
        </p:nvGraphicFramePr>
        <p:xfrm>
          <a:off x="840620" y="165043"/>
          <a:ext cx="7462760" cy="4890825"/>
        </p:xfrm>
        <a:graphic>
          <a:graphicData uri="http://schemas.openxmlformats.org/drawingml/2006/table">
            <a:tbl>
              <a:tblPr firstRow="1" bandRow="1">
                <a:tableStyleId>{69012ECD-51FC-41F1-AA8D-1B2483CD663E}</a:tableStyleId>
              </a:tblPr>
              <a:tblGrid>
                <a:gridCol w="1119117">
                  <a:extLst>
                    <a:ext uri="{9D8B030D-6E8A-4147-A177-3AD203B41FA5}">
                      <a16:colId xmlns:a16="http://schemas.microsoft.com/office/drawing/2014/main" val="2708786081"/>
                    </a:ext>
                  </a:extLst>
                </a:gridCol>
                <a:gridCol w="1228940">
                  <a:extLst>
                    <a:ext uri="{9D8B030D-6E8A-4147-A177-3AD203B41FA5}">
                      <a16:colId xmlns:a16="http://schemas.microsoft.com/office/drawing/2014/main" val="2542215090"/>
                    </a:ext>
                  </a:extLst>
                </a:gridCol>
                <a:gridCol w="2510546">
                  <a:extLst>
                    <a:ext uri="{9D8B030D-6E8A-4147-A177-3AD203B41FA5}">
                      <a16:colId xmlns:a16="http://schemas.microsoft.com/office/drawing/2014/main" val="4234743061"/>
                    </a:ext>
                  </a:extLst>
                </a:gridCol>
                <a:gridCol w="2604157">
                  <a:extLst>
                    <a:ext uri="{9D8B030D-6E8A-4147-A177-3AD203B41FA5}">
                      <a16:colId xmlns:a16="http://schemas.microsoft.com/office/drawing/2014/main" val="4023486306"/>
                    </a:ext>
                  </a:extLst>
                </a:gridCol>
              </a:tblGrid>
              <a:tr h="678030">
                <a:tc>
                  <a:txBody>
                    <a:bodyPr/>
                    <a:lstStyle/>
                    <a:p>
                      <a:pPr algn="ctr"/>
                      <a:r>
                        <a:rPr lang="en-US" sz="1400" dirty="0">
                          <a:solidFill>
                            <a:schemeClr val="bg1"/>
                          </a:solidFill>
                          <a:latin typeface="Montserrat" panose="020B0604020202020204" charset="0"/>
                        </a:rPr>
                        <a:t>Placebo</a:t>
                      </a:r>
                    </a:p>
                    <a:p>
                      <a:pPr algn="ctr"/>
                      <a:r>
                        <a:rPr lang="en-US" sz="1400" dirty="0">
                          <a:solidFill>
                            <a:schemeClr val="bg1"/>
                          </a:solidFill>
                          <a:latin typeface="Montserrat" panose="020B0604020202020204" charset="0"/>
                        </a:rPr>
                        <a:t>n (%)</a:t>
                      </a:r>
                    </a:p>
                  </a:txBody>
                  <a:tcPr anchor="ctr"/>
                </a:tc>
                <a:tc>
                  <a:txBody>
                    <a:bodyPr/>
                    <a:lstStyle/>
                    <a:p>
                      <a:pPr algn="ctr"/>
                      <a:r>
                        <a:rPr lang="en-US" sz="1400" dirty="0" err="1">
                          <a:solidFill>
                            <a:schemeClr val="bg1"/>
                          </a:solidFill>
                          <a:latin typeface="Montserrat" panose="020B0604020202020204" charset="0"/>
                        </a:rPr>
                        <a:t>SpikoGen</a:t>
                      </a:r>
                      <a:r>
                        <a:rPr lang="en-US" sz="1400" baseline="30000" dirty="0">
                          <a:solidFill>
                            <a:schemeClr val="bg1"/>
                          </a:solidFill>
                          <a:latin typeface="Montserrat" panose="020B0604020202020204" charset="0"/>
                        </a:rPr>
                        <a:t>®</a:t>
                      </a:r>
                    </a:p>
                    <a:p>
                      <a:pPr algn="ctr"/>
                      <a:r>
                        <a:rPr lang="en-US" sz="1400" baseline="0" dirty="0">
                          <a:solidFill>
                            <a:schemeClr val="bg1"/>
                          </a:solidFill>
                          <a:latin typeface="Montserrat" panose="020B0604020202020204" charset="0"/>
                        </a:rPr>
                        <a:t>n (%)</a:t>
                      </a:r>
                    </a:p>
                  </a:txBody>
                  <a:tcPr anchor="ctr"/>
                </a:tc>
                <a:tc>
                  <a:txBody>
                    <a:bodyPr/>
                    <a:lstStyle/>
                    <a:p>
                      <a:pPr algn="ctr"/>
                      <a:r>
                        <a:rPr lang="en-US" dirty="0">
                          <a:latin typeface="Montserrat" panose="020B0604020202020204" charset="0"/>
                        </a:rPr>
                        <a:t>Preferred Term Name</a:t>
                      </a:r>
                    </a:p>
                  </a:txBody>
                  <a:tcPr anchor="ctr"/>
                </a:tc>
                <a:tc>
                  <a:txBody>
                    <a:bodyPr/>
                    <a:lstStyle/>
                    <a:p>
                      <a:pPr algn="ctr"/>
                      <a:r>
                        <a:rPr lang="en-US" dirty="0">
                          <a:latin typeface="Montserrat" panose="020B0604020202020204" charset="0"/>
                        </a:rPr>
                        <a:t>System Organ Class</a:t>
                      </a:r>
                    </a:p>
                  </a:txBody>
                  <a:tcPr anchor="ctr"/>
                </a:tc>
                <a:extLst>
                  <a:ext uri="{0D108BD9-81ED-4DB2-BD59-A6C34878D82A}">
                    <a16:rowId xmlns:a16="http://schemas.microsoft.com/office/drawing/2014/main" val="4143741"/>
                  </a:ext>
                </a:extLst>
              </a:tr>
              <a:tr h="319385">
                <a:tc>
                  <a:txBody>
                    <a:bodyPr/>
                    <a:lstStyle/>
                    <a:p>
                      <a:pPr marL="0" marR="0" algn="ctr" rtl="0">
                        <a:lnSpc>
                          <a:spcPct val="107000"/>
                        </a:lnSpc>
                        <a:spcBef>
                          <a:spcPts val="0"/>
                        </a:spcBef>
                        <a:spcAft>
                          <a:spcPts val="0"/>
                        </a:spcAft>
                      </a:pPr>
                      <a:r>
                        <a:rPr lang="en-US" sz="1300" dirty="0">
                          <a:solidFill>
                            <a:srgbClr val="00436D"/>
                          </a:solidFill>
                          <a:effectLst/>
                        </a:rPr>
                        <a:t>382 (9.05)</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1147 (9.06)</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rowSpan="13">
                  <a:txBody>
                    <a:bodyPr/>
                    <a:lstStyle/>
                    <a:p>
                      <a:pPr algn="ctr"/>
                      <a:r>
                        <a:rPr lang="en-US" b="1" dirty="0">
                          <a:solidFill>
                            <a:srgbClr val="00436D"/>
                          </a:solidFill>
                          <a:latin typeface="Montserrat" panose="020B0604020202020204" charset="0"/>
                        </a:rPr>
                        <a:t>Gastrointestinal disorders</a:t>
                      </a:r>
                    </a:p>
                  </a:txBody>
                  <a:tcPr anchor="ctr"/>
                </a:tc>
                <a:extLst>
                  <a:ext uri="{0D108BD9-81ED-4DB2-BD59-A6C34878D82A}">
                    <a16:rowId xmlns:a16="http://schemas.microsoft.com/office/drawing/2014/main" val="1018722221"/>
                  </a:ext>
                </a:extLst>
              </a:tr>
              <a:tr h="319385">
                <a:tc>
                  <a:txBody>
                    <a:bodyPr/>
                    <a:lstStyle/>
                    <a:p>
                      <a:pPr marL="0" marR="0" algn="ctr" rtl="0">
                        <a:lnSpc>
                          <a:spcPct val="107000"/>
                        </a:lnSpc>
                        <a:spcBef>
                          <a:spcPts val="0"/>
                        </a:spcBef>
                        <a:spcAft>
                          <a:spcPts val="0"/>
                        </a:spcAft>
                      </a:pPr>
                      <a:r>
                        <a:rPr lang="en-US" sz="1300" dirty="0">
                          <a:solidFill>
                            <a:srgbClr val="00436D"/>
                          </a:solidFill>
                          <a:effectLst/>
                        </a:rPr>
                        <a:t>180 (4.27)</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500 (3.95)</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dirty="0" err="1">
                          <a:solidFill>
                            <a:srgbClr val="00436D"/>
                          </a:solidFill>
                          <a:effectLst/>
                          <a:latin typeface="Montserrat" panose="020B0604020202020204" charset="0"/>
                          <a:ea typeface="Times New Roman" panose="02020603050405020304" pitchFamily="18" charset="0"/>
                          <a:cs typeface="B Mitra" panose="00000400000000000000" pitchFamily="2" charset="-78"/>
                        </a:rPr>
                        <a:t>Gastrooesophageal</a:t>
                      </a: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 reflux disease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27341661"/>
                  </a:ext>
                </a:extLst>
              </a:tr>
              <a:tr h="319385">
                <a:tc>
                  <a:txBody>
                    <a:bodyPr/>
                    <a:lstStyle/>
                    <a:p>
                      <a:pPr marL="0" marR="0" algn="ctr" rtl="0">
                        <a:lnSpc>
                          <a:spcPct val="107000"/>
                        </a:lnSpc>
                        <a:spcBef>
                          <a:spcPts val="0"/>
                        </a:spcBef>
                        <a:spcAft>
                          <a:spcPts val="0"/>
                        </a:spcAft>
                      </a:pPr>
                      <a:r>
                        <a:rPr lang="en-US" sz="1300" dirty="0">
                          <a:solidFill>
                            <a:srgbClr val="00436D"/>
                          </a:solidFill>
                          <a:effectLst/>
                        </a:rPr>
                        <a:t>60 (1.42)</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175 (1.38)</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Irritable bowel syndrome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332909525"/>
                  </a:ext>
                </a:extLst>
              </a:tr>
              <a:tr h="319385">
                <a:tc>
                  <a:txBody>
                    <a:bodyPr/>
                    <a:lstStyle/>
                    <a:p>
                      <a:pPr marL="0" marR="0" algn="ctr" rtl="0">
                        <a:lnSpc>
                          <a:spcPct val="107000"/>
                        </a:lnSpc>
                        <a:spcBef>
                          <a:spcPts val="0"/>
                        </a:spcBef>
                        <a:spcAft>
                          <a:spcPts val="0"/>
                        </a:spcAft>
                      </a:pPr>
                      <a:r>
                        <a:rPr lang="en-US" sz="1300" dirty="0">
                          <a:solidFill>
                            <a:srgbClr val="00436D"/>
                          </a:solidFill>
                          <a:effectLst/>
                        </a:rPr>
                        <a:t>24 (0.57)</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87 (0.69)</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Peptic ulcer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83295466"/>
                  </a:ext>
                </a:extLst>
              </a:tr>
              <a:tr h="319385">
                <a:tc>
                  <a:txBody>
                    <a:bodyPr/>
                    <a:lstStyle/>
                    <a:p>
                      <a:pPr marL="0" marR="0" algn="ctr" rtl="0">
                        <a:lnSpc>
                          <a:spcPct val="107000"/>
                        </a:lnSpc>
                        <a:spcBef>
                          <a:spcPts val="0"/>
                        </a:spcBef>
                        <a:spcAft>
                          <a:spcPts val="0"/>
                        </a:spcAft>
                      </a:pPr>
                      <a:r>
                        <a:rPr lang="en-US" sz="1300" dirty="0">
                          <a:solidFill>
                            <a:srgbClr val="00436D"/>
                          </a:solidFill>
                          <a:effectLst/>
                        </a:rPr>
                        <a:t>29 (0.69)</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83 (0.66)</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Gastritis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431364038"/>
                  </a:ext>
                </a:extLst>
              </a:tr>
              <a:tr h="319385">
                <a:tc>
                  <a:txBody>
                    <a:bodyPr/>
                    <a:lstStyle/>
                    <a:p>
                      <a:pPr marL="0" marR="0" algn="ctr" rtl="0">
                        <a:lnSpc>
                          <a:spcPct val="107000"/>
                        </a:lnSpc>
                        <a:spcBef>
                          <a:spcPts val="0"/>
                        </a:spcBef>
                        <a:spcAft>
                          <a:spcPts val="0"/>
                        </a:spcAft>
                      </a:pPr>
                      <a:r>
                        <a:rPr lang="en-US" sz="1300" dirty="0">
                          <a:solidFill>
                            <a:srgbClr val="00436D"/>
                          </a:solidFill>
                          <a:effectLst/>
                        </a:rPr>
                        <a:t>18 (0.43)</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70 (0.55)</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Abdominal discomfort</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985195017"/>
                  </a:ext>
                </a:extLst>
              </a:tr>
              <a:tr h="319385">
                <a:tc>
                  <a:txBody>
                    <a:bodyPr/>
                    <a:lstStyle/>
                    <a:p>
                      <a:pPr marL="0" marR="0" algn="ctr" rtl="0">
                        <a:lnSpc>
                          <a:spcPct val="107000"/>
                        </a:lnSpc>
                        <a:spcBef>
                          <a:spcPts val="0"/>
                        </a:spcBef>
                        <a:spcAft>
                          <a:spcPts val="0"/>
                        </a:spcAft>
                      </a:pPr>
                      <a:r>
                        <a:rPr lang="en-US" sz="1300" dirty="0">
                          <a:solidFill>
                            <a:srgbClr val="00436D"/>
                          </a:solidFill>
                          <a:effectLst/>
                        </a:rPr>
                        <a:t>23 (0.55)</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66 (0.52)</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Helicobacter gastritis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668099918"/>
                  </a:ext>
                </a:extLst>
              </a:tr>
              <a:tr h="319385">
                <a:tc>
                  <a:txBody>
                    <a:bodyPr/>
                    <a:lstStyle/>
                    <a:p>
                      <a:pPr marL="0" marR="0" algn="ctr" rtl="0">
                        <a:lnSpc>
                          <a:spcPct val="107000"/>
                        </a:lnSpc>
                        <a:spcBef>
                          <a:spcPts val="0"/>
                        </a:spcBef>
                        <a:spcAft>
                          <a:spcPts val="0"/>
                        </a:spcAft>
                      </a:pPr>
                      <a:r>
                        <a:rPr lang="en-US" sz="1300" dirty="0">
                          <a:solidFill>
                            <a:srgbClr val="00436D"/>
                          </a:solidFill>
                          <a:effectLst/>
                        </a:rPr>
                        <a:t>12 (0.28)</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37 (0.29)</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Colitis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2868854138"/>
                  </a:ext>
                </a:extLst>
              </a:tr>
              <a:tr h="319385">
                <a:tc>
                  <a:txBody>
                    <a:bodyPr/>
                    <a:lstStyle/>
                    <a:p>
                      <a:pPr marL="0" marR="0" algn="ctr" rtl="0">
                        <a:lnSpc>
                          <a:spcPct val="107000"/>
                        </a:lnSpc>
                        <a:spcBef>
                          <a:spcPts val="0"/>
                        </a:spcBef>
                        <a:spcAft>
                          <a:spcPts val="0"/>
                        </a:spcAft>
                      </a:pPr>
                      <a:r>
                        <a:rPr lang="en-US" sz="1300" dirty="0">
                          <a:solidFill>
                            <a:srgbClr val="00436D"/>
                          </a:solidFill>
                          <a:effectLst/>
                        </a:rPr>
                        <a:t>8 (0.19)</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36 (0.28)</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Dyspepsia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729356285"/>
                  </a:ext>
                </a:extLst>
              </a:tr>
              <a:tr h="319385">
                <a:tc>
                  <a:txBody>
                    <a:bodyPr/>
                    <a:lstStyle/>
                    <a:p>
                      <a:pPr marL="0" marR="0" algn="ctr" rtl="0">
                        <a:lnSpc>
                          <a:spcPct val="107000"/>
                        </a:lnSpc>
                        <a:spcBef>
                          <a:spcPts val="0"/>
                        </a:spcBef>
                        <a:spcAft>
                          <a:spcPts val="0"/>
                        </a:spcAft>
                      </a:pPr>
                      <a:r>
                        <a:rPr lang="en-US" sz="1300" dirty="0">
                          <a:solidFill>
                            <a:srgbClr val="00436D"/>
                          </a:solidFill>
                          <a:effectLst/>
                        </a:rPr>
                        <a:t>11 (0.26)</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36 (0.28)</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Constipation</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325815427"/>
                  </a:ext>
                </a:extLst>
              </a:tr>
              <a:tr h="319385">
                <a:tc>
                  <a:txBody>
                    <a:bodyPr/>
                    <a:lstStyle/>
                    <a:p>
                      <a:pPr marL="0" marR="0" algn="ctr" rtl="0">
                        <a:lnSpc>
                          <a:spcPct val="107000"/>
                        </a:lnSpc>
                        <a:spcBef>
                          <a:spcPts val="0"/>
                        </a:spcBef>
                        <a:spcAft>
                          <a:spcPts val="0"/>
                        </a:spcAft>
                      </a:pPr>
                      <a:r>
                        <a:rPr lang="en-US" sz="1300" dirty="0">
                          <a:solidFill>
                            <a:srgbClr val="00436D"/>
                          </a:solidFill>
                          <a:effectLst/>
                        </a:rPr>
                        <a:t>4 (0.09)</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18 (0.14)</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Duodenal ulcer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870060953"/>
                  </a:ext>
                </a:extLst>
              </a:tr>
              <a:tr h="319385">
                <a:tc>
                  <a:txBody>
                    <a:bodyPr/>
                    <a:lstStyle/>
                    <a:p>
                      <a:pPr marL="0" marR="0" algn="ctr" rtl="0">
                        <a:lnSpc>
                          <a:spcPct val="107000"/>
                        </a:lnSpc>
                        <a:spcBef>
                          <a:spcPts val="0"/>
                        </a:spcBef>
                        <a:spcAft>
                          <a:spcPts val="0"/>
                        </a:spcAft>
                      </a:pPr>
                      <a:r>
                        <a:rPr lang="en-US" sz="1300" dirty="0">
                          <a:solidFill>
                            <a:srgbClr val="00436D"/>
                          </a:solidFill>
                          <a:effectLst/>
                        </a:rPr>
                        <a:t>9 (0.21)</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16 (0.13)</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Haemorrhoids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872833933"/>
                  </a:ext>
                </a:extLst>
              </a:tr>
              <a:tr h="319385">
                <a:tc>
                  <a:txBody>
                    <a:bodyPr/>
                    <a:lstStyle/>
                    <a:p>
                      <a:pPr marL="0" marR="0" algn="ctr" rtl="0">
                        <a:lnSpc>
                          <a:spcPct val="107000"/>
                        </a:lnSpc>
                        <a:spcBef>
                          <a:spcPts val="0"/>
                        </a:spcBef>
                        <a:spcAft>
                          <a:spcPts val="0"/>
                        </a:spcAft>
                      </a:pPr>
                      <a:r>
                        <a:rPr lang="en-US" sz="1300" dirty="0">
                          <a:solidFill>
                            <a:srgbClr val="00436D"/>
                          </a:solidFill>
                          <a:effectLst/>
                        </a:rPr>
                        <a:t>0 (0)</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300" dirty="0">
                          <a:solidFill>
                            <a:srgbClr val="00436D"/>
                          </a:solidFill>
                          <a:effectLst/>
                        </a:rPr>
                        <a:t>13 (0.1)</a:t>
                      </a:r>
                      <a:endParaRPr lang="en-US" sz="9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2673" marR="62673"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Flatulence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3368047904"/>
                  </a:ext>
                </a:extLst>
              </a:tr>
            </a:tbl>
          </a:graphicData>
        </a:graphic>
      </p:graphicFrame>
    </p:spTree>
    <p:extLst>
      <p:ext uri="{BB962C8B-B14F-4D97-AF65-F5344CB8AC3E}">
        <p14:creationId xmlns:p14="http://schemas.microsoft.com/office/powerpoint/2010/main" val="15795411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3" name="Table 2">
            <a:extLst>
              <a:ext uri="{FF2B5EF4-FFF2-40B4-BE49-F238E27FC236}">
                <a16:creationId xmlns:a16="http://schemas.microsoft.com/office/drawing/2014/main" id="{B1CA0E6E-6626-47B9-9CD3-AEA8F8895433}"/>
              </a:ext>
            </a:extLst>
          </p:cNvPr>
          <p:cNvGraphicFramePr>
            <a:graphicFrameLocks noGrp="1"/>
          </p:cNvGraphicFramePr>
          <p:nvPr>
            <p:extLst>
              <p:ext uri="{D42A27DB-BD31-4B8C-83A1-F6EECF244321}">
                <p14:modId xmlns:p14="http://schemas.microsoft.com/office/powerpoint/2010/main" val="304060257"/>
              </p:ext>
            </p:extLst>
          </p:nvPr>
        </p:nvGraphicFramePr>
        <p:xfrm>
          <a:off x="840620" y="165043"/>
          <a:ext cx="7462760" cy="4890825"/>
        </p:xfrm>
        <a:graphic>
          <a:graphicData uri="http://schemas.openxmlformats.org/drawingml/2006/table">
            <a:tbl>
              <a:tblPr firstRow="1" bandRow="1">
                <a:tableStyleId>{69012ECD-51FC-41F1-AA8D-1B2483CD663E}</a:tableStyleId>
              </a:tblPr>
              <a:tblGrid>
                <a:gridCol w="1119117">
                  <a:extLst>
                    <a:ext uri="{9D8B030D-6E8A-4147-A177-3AD203B41FA5}">
                      <a16:colId xmlns:a16="http://schemas.microsoft.com/office/drawing/2014/main" val="2708786081"/>
                    </a:ext>
                  </a:extLst>
                </a:gridCol>
                <a:gridCol w="1228940">
                  <a:extLst>
                    <a:ext uri="{9D8B030D-6E8A-4147-A177-3AD203B41FA5}">
                      <a16:colId xmlns:a16="http://schemas.microsoft.com/office/drawing/2014/main" val="2542215090"/>
                    </a:ext>
                  </a:extLst>
                </a:gridCol>
                <a:gridCol w="2510546">
                  <a:extLst>
                    <a:ext uri="{9D8B030D-6E8A-4147-A177-3AD203B41FA5}">
                      <a16:colId xmlns:a16="http://schemas.microsoft.com/office/drawing/2014/main" val="4234743061"/>
                    </a:ext>
                  </a:extLst>
                </a:gridCol>
                <a:gridCol w="2604157">
                  <a:extLst>
                    <a:ext uri="{9D8B030D-6E8A-4147-A177-3AD203B41FA5}">
                      <a16:colId xmlns:a16="http://schemas.microsoft.com/office/drawing/2014/main" val="4023486306"/>
                    </a:ext>
                  </a:extLst>
                </a:gridCol>
              </a:tblGrid>
              <a:tr h="678030">
                <a:tc>
                  <a:txBody>
                    <a:bodyPr/>
                    <a:lstStyle/>
                    <a:p>
                      <a:pPr algn="ctr"/>
                      <a:r>
                        <a:rPr lang="en-US" sz="1400" dirty="0">
                          <a:solidFill>
                            <a:schemeClr val="bg1"/>
                          </a:solidFill>
                          <a:latin typeface="Montserrat" panose="020B0604020202020204" charset="0"/>
                        </a:rPr>
                        <a:t>Placebo</a:t>
                      </a:r>
                    </a:p>
                    <a:p>
                      <a:pPr algn="ctr"/>
                      <a:r>
                        <a:rPr lang="en-US" sz="1400" dirty="0">
                          <a:solidFill>
                            <a:schemeClr val="bg1"/>
                          </a:solidFill>
                          <a:latin typeface="Montserrat" panose="020B0604020202020204" charset="0"/>
                        </a:rPr>
                        <a:t>n (%)</a:t>
                      </a:r>
                    </a:p>
                  </a:txBody>
                  <a:tcPr anchor="ctr"/>
                </a:tc>
                <a:tc>
                  <a:txBody>
                    <a:bodyPr/>
                    <a:lstStyle/>
                    <a:p>
                      <a:pPr algn="ctr"/>
                      <a:r>
                        <a:rPr lang="en-US" sz="1400" dirty="0" err="1">
                          <a:solidFill>
                            <a:schemeClr val="bg1"/>
                          </a:solidFill>
                          <a:latin typeface="Montserrat" panose="020B0604020202020204" charset="0"/>
                        </a:rPr>
                        <a:t>SpikoGen</a:t>
                      </a:r>
                      <a:r>
                        <a:rPr lang="en-US" sz="1400" baseline="30000" dirty="0">
                          <a:solidFill>
                            <a:schemeClr val="bg1"/>
                          </a:solidFill>
                          <a:latin typeface="Montserrat" panose="020B0604020202020204" charset="0"/>
                        </a:rPr>
                        <a:t>®</a:t>
                      </a:r>
                    </a:p>
                    <a:p>
                      <a:pPr algn="ctr"/>
                      <a:r>
                        <a:rPr lang="en-US" sz="1400" baseline="0" dirty="0">
                          <a:solidFill>
                            <a:schemeClr val="bg1"/>
                          </a:solidFill>
                          <a:latin typeface="Montserrat" panose="020B0604020202020204" charset="0"/>
                        </a:rPr>
                        <a:t>n (%)</a:t>
                      </a:r>
                    </a:p>
                  </a:txBody>
                  <a:tcPr anchor="ctr"/>
                </a:tc>
                <a:tc>
                  <a:txBody>
                    <a:bodyPr/>
                    <a:lstStyle/>
                    <a:p>
                      <a:pPr algn="ctr"/>
                      <a:r>
                        <a:rPr lang="en-US" dirty="0">
                          <a:latin typeface="Montserrat" panose="020B0604020202020204" charset="0"/>
                        </a:rPr>
                        <a:t>Preferred Term Name</a:t>
                      </a:r>
                    </a:p>
                  </a:txBody>
                  <a:tcPr anchor="ctr"/>
                </a:tc>
                <a:tc>
                  <a:txBody>
                    <a:bodyPr/>
                    <a:lstStyle/>
                    <a:p>
                      <a:pPr algn="ctr"/>
                      <a:r>
                        <a:rPr lang="en-US" dirty="0">
                          <a:latin typeface="Montserrat" panose="020B0604020202020204" charset="0"/>
                        </a:rPr>
                        <a:t>System Organ Class</a:t>
                      </a:r>
                    </a:p>
                  </a:txBody>
                  <a:tcPr anchor="ctr"/>
                </a:tc>
                <a:extLst>
                  <a:ext uri="{0D108BD9-81ED-4DB2-BD59-A6C34878D82A}">
                    <a16:rowId xmlns:a16="http://schemas.microsoft.com/office/drawing/2014/main" val="4143741"/>
                  </a:ext>
                </a:extLst>
              </a:tr>
              <a:tr h="319385">
                <a:tc>
                  <a:txBody>
                    <a:bodyPr/>
                    <a:lstStyle/>
                    <a:p>
                      <a:pPr marL="0" marR="0" algn="ctr" rtl="0">
                        <a:lnSpc>
                          <a:spcPct val="107000"/>
                        </a:lnSpc>
                        <a:spcBef>
                          <a:spcPts val="0"/>
                        </a:spcBef>
                        <a:spcAft>
                          <a:spcPts val="0"/>
                        </a:spcAft>
                      </a:pPr>
                      <a:r>
                        <a:rPr lang="en-US" sz="1400" dirty="0">
                          <a:solidFill>
                            <a:srgbClr val="00436D"/>
                          </a:solidFill>
                          <a:effectLst/>
                        </a:rPr>
                        <a:t>3 (0.07)</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436D"/>
                          </a:solidFill>
                          <a:effectLst/>
                        </a:rPr>
                        <a:t>9 (0.07)</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Anal fissure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rowSpan="13">
                  <a:txBody>
                    <a:bodyPr/>
                    <a:lstStyle/>
                    <a:p>
                      <a:pPr algn="ctr"/>
                      <a:r>
                        <a:rPr lang="en-US" b="1" dirty="0">
                          <a:solidFill>
                            <a:srgbClr val="00436D"/>
                          </a:solidFill>
                          <a:latin typeface="Montserrat" panose="020B0604020202020204" charset="0"/>
                        </a:rPr>
                        <a:t>Gastrointestinal disorders</a:t>
                      </a:r>
                    </a:p>
                  </a:txBody>
                  <a:tcPr anchor="ctr"/>
                </a:tc>
                <a:extLst>
                  <a:ext uri="{0D108BD9-81ED-4DB2-BD59-A6C34878D82A}">
                    <a16:rowId xmlns:a16="http://schemas.microsoft.com/office/drawing/2014/main" val="1018722221"/>
                  </a:ext>
                </a:extLst>
              </a:tr>
              <a:tr h="319385">
                <a:tc>
                  <a:txBody>
                    <a:bodyPr/>
                    <a:lstStyle/>
                    <a:p>
                      <a:pPr marL="0" marR="0" algn="ctr" rtl="0">
                        <a:lnSpc>
                          <a:spcPct val="107000"/>
                        </a:lnSpc>
                        <a:spcBef>
                          <a:spcPts val="0"/>
                        </a:spcBef>
                        <a:spcAft>
                          <a:spcPts val="0"/>
                        </a:spcAft>
                      </a:pPr>
                      <a:r>
                        <a:rPr lang="en-US" sz="1400" dirty="0">
                          <a:solidFill>
                            <a:srgbClr val="00436D"/>
                          </a:solidFill>
                          <a:effectLst/>
                        </a:rPr>
                        <a:t>0 (0)</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436D"/>
                          </a:solidFill>
                          <a:effectLst/>
                        </a:rPr>
                        <a:t>7 (0.06)</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Intestinal polyp</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27341661"/>
                  </a:ext>
                </a:extLst>
              </a:tr>
              <a:tr h="319385">
                <a:tc>
                  <a:txBody>
                    <a:bodyPr/>
                    <a:lstStyle/>
                    <a:p>
                      <a:pPr marL="0" marR="0" algn="ctr" rtl="0">
                        <a:lnSpc>
                          <a:spcPct val="107000"/>
                        </a:lnSpc>
                        <a:spcBef>
                          <a:spcPts val="0"/>
                        </a:spcBef>
                        <a:spcAft>
                          <a:spcPts val="0"/>
                        </a:spcAft>
                      </a:pPr>
                      <a:r>
                        <a:rPr lang="en-US" sz="1400" dirty="0">
                          <a:solidFill>
                            <a:srgbClr val="00436D"/>
                          </a:solidFill>
                          <a:effectLst/>
                        </a:rPr>
                        <a:t>0 (0)</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436D"/>
                          </a:solidFill>
                          <a:effectLst/>
                        </a:rPr>
                        <a:t>6 (0.05)</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Lactose intolerance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332909525"/>
                  </a:ext>
                </a:extLst>
              </a:tr>
              <a:tr h="319385">
                <a:tc>
                  <a:txBody>
                    <a:bodyPr/>
                    <a:lstStyle/>
                    <a:p>
                      <a:pPr marL="0" marR="0" algn="ctr" rtl="0">
                        <a:lnSpc>
                          <a:spcPct val="107000"/>
                        </a:lnSpc>
                        <a:spcBef>
                          <a:spcPts val="0"/>
                        </a:spcBef>
                        <a:spcAft>
                          <a:spcPts val="0"/>
                        </a:spcAft>
                      </a:pPr>
                      <a:r>
                        <a:rPr lang="en-US" sz="1400" dirty="0">
                          <a:solidFill>
                            <a:srgbClr val="00436D"/>
                          </a:solidFill>
                          <a:effectLst/>
                        </a:rPr>
                        <a:t>0 (0)</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436D"/>
                          </a:solidFill>
                          <a:effectLst/>
                        </a:rPr>
                        <a:t>6 (0.05)</a:t>
                      </a:r>
                      <a:endParaRPr lang="en-US" sz="100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Inflammatory bowel disease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83295466"/>
                  </a:ext>
                </a:extLst>
              </a:tr>
              <a:tr h="319385">
                <a:tc>
                  <a:txBody>
                    <a:bodyPr/>
                    <a:lstStyle/>
                    <a:p>
                      <a:pPr marL="0" marR="0" algn="ctr" rtl="0">
                        <a:lnSpc>
                          <a:spcPct val="107000"/>
                        </a:lnSpc>
                        <a:spcBef>
                          <a:spcPts val="0"/>
                        </a:spcBef>
                        <a:spcAft>
                          <a:spcPts val="0"/>
                        </a:spcAft>
                      </a:pPr>
                      <a:r>
                        <a:rPr lang="en-US" sz="1400" dirty="0">
                          <a:solidFill>
                            <a:srgbClr val="00436D"/>
                          </a:solidFill>
                          <a:effectLst/>
                        </a:rPr>
                        <a:t>5 (0.12)</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436D"/>
                          </a:solidFill>
                          <a:effectLst/>
                        </a:rPr>
                        <a:t>6 (0.05)</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Gastrointestinal inflammation</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431364038"/>
                  </a:ext>
                </a:extLst>
              </a:tr>
              <a:tr h="319385">
                <a:tc>
                  <a:txBody>
                    <a:bodyPr/>
                    <a:lstStyle/>
                    <a:p>
                      <a:pPr marL="0" marR="0" algn="ctr" rtl="0">
                        <a:lnSpc>
                          <a:spcPct val="107000"/>
                        </a:lnSpc>
                        <a:spcBef>
                          <a:spcPts val="0"/>
                        </a:spcBef>
                        <a:spcAft>
                          <a:spcPts val="0"/>
                        </a:spcAft>
                      </a:pPr>
                      <a:r>
                        <a:rPr lang="en-US" sz="1400" dirty="0">
                          <a:solidFill>
                            <a:srgbClr val="00436D"/>
                          </a:solidFill>
                          <a:effectLst/>
                        </a:rPr>
                        <a:t>0 (0)</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436D"/>
                          </a:solidFill>
                          <a:effectLst/>
                        </a:rPr>
                        <a:t>6 (0.05)</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Colitis ulcerative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985195017"/>
                  </a:ext>
                </a:extLst>
              </a:tr>
              <a:tr h="319385">
                <a:tc>
                  <a:txBody>
                    <a:bodyPr/>
                    <a:lstStyle/>
                    <a:p>
                      <a:pPr marL="0" marR="0" algn="ctr" rtl="0">
                        <a:lnSpc>
                          <a:spcPct val="107000"/>
                        </a:lnSpc>
                        <a:spcBef>
                          <a:spcPts val="0"/>
                        </a:spcBef>
                        <a:spcAft>
                          <a:spcPts val="0"/>
                        </a:spcAft>
                      </a:pPr>
                      <a:r>
                        <a:rPr lang="en-US" sz="1400" dirty="0">
                          <a:solidFill>
                            <a:srgbClr val="00436D"/>
                          </a:solidFill>
                          <a:effectLst/>
                        </a:rPr>
                        <a:t>0 (0)</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436D"/>
                          </a:solidFill>
                          <a:effectLst/>
                        </a:rPr>
                        <a:t>5 (0.04)</a:t>
                      </a:r>
                      <a:endParaRPr lang="en-US" sz="100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Intestinal ulcer</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668099918"/>
                  </a:ext>
                </a:extLst>
              </a:tr>
              <a:tr h="319385">
                <a:tc>
                  <a:txBody>
                    <a:bodyPr/>
                    <a:lstStyle/>
                    <a:p>
                      <a:pPr marL="0" marR="0" algn="ctr" rtl="0">
                        <a:lnSpc>
                          <a:spcPct val="107000"/>
                        </a:lnSpc>
                        <a:spcBef>
                          <a:spcPts val="0"/>
                        </a:spcBef>
                        <a:spcAft>
                          <a:spcPts val="0"/>
                        </a:spcAft>
                      </a:pPr>
                      <a:r>
                        <a:rPr lang="en-US" sz="1400" dirty="0">
                          <a:solidFill>
                            <a:srgbClr val="00436D"/>
                          </a:solidFill>
                          <a:effectLst/>
                        </a:rPr>
                        <a:t>0 (0)</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436D"/>
                          </a:solidFill>
                          <a:effectLst/>
                        </a:rPr>
                        <a:t>4 (0.03)</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Small intestinal </a:t>
                      </a:r>
                      <a:r>
                        <a:rPr lang="en-US" sz="1200" b="1" dirty="0" err="1">
                          <a:solidFill>
                            <a:srgbClr val="00436D"/>
                          </a:solidFill>
                          <a:effectLst/>
                          <a:latin typeface="Montserrat" panose="020B0604020202020204" charset="0"/>
                          <a:ea typeface="Times New Roman" panose="02020603050405020304" pitchFamily="18" charset="0"/>
                          <a:cs typeface="B Mitra" panose="00000400000000000000" pitchFamily="2" charset="-78"/>
                        </a:rPr>
                        <a:t>haemorrhage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2868854138"/>
                  </a:ext>
                </a:extLst>
              </a:tr>
              <a:tr h="319385">
                <a:tc>
                  <a:txBody>
                    <a:bodyPr/>
                    <a:lstStyle/>
                    <a:p>
                      <a:pPr marL="0" marR="0" algn="ctr" rtl="0">
                        <a:lnSpc>
                          <a:spcPct val="107000"/>
                        </a:lnSpc>
                        <a:spcBef>
                          <a:spcPts val="0"/>
                        </a:spcBef>
                        <a:spcAft>
                          <a:spcPts val="0"/>
                        </a:spcAft>
                      </a:pPr>
                      <a:r>
                        <a:rPr lang="en-US" sz="1400" dirty="0">
                          <a:solidFill>
                            <a:srgbClr val="00436D"/>
                          </a:solidFill>
                          <a:effectLst/>
                        </a:rPr>
                        <a:t>0 (0)</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436D"/>
                          </a:solidFill>
                          <a:effectLst/>
                        </a:rPr>
                        <a:t>4 (0.03)</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Gastric </a:t>
                      </a:r>
                      <a:r>
                        <a:rPr lang="en-US" sz="1200" b="1" dirty="0" err="1">
                          <a:solidFill>
                            <a:srgbClr val="00436D"/>
                          </a:solidFill>
                          <a:effectLst/>
                          <a:latin typeface="Montserrat" panose="020B0604020202020204" charset="0"/>
                          <a:ea typeface="Times New Roman" panose="02020603050405020304" pitchFamily="18" charset="0"/>
                          <a:cs typeface="B Mitra" panose="00000400000000000000" pitchFamily="2" charset="-78"/>
                        </a:rPr>
                        <a:t>haemorrhage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729356285"/>
                  </a:ext>
                </a:extLst>
              </a:tr>
              <a:tr h="319385">
                <a:tc>
                  <a:txBody>
                    <a:bodyPr/>
                    <a:lstStyle/>
                    <a:p>
                      <a:pPr marL="0" marR="0" algn="ctr" rtl="0">
                        <a:lnSpc>
                          <a:spcPct val="107000"/>
                        </a:lnSpc>
                        <a:spcBef>
                          <a:spcPts val="0"/>
                        </a:spcBef>
                        <a:spcAft>
                          <a:spcPts val="0"/>
                        </a:spcAft>
                      </a:pPr>
                      <a:r>
                        <a:rPr lang="en-US" sz="1400" dirty="0">
                          <a:solidFill>
                            <a:srgbClr val="00436D"/>
                          </a:solidFill>
                          <a:effectLst/>
                        </a:rPr>
                        <a:t>0 (0)</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436D"/>
                          </a:solidFill>
                          <a:effectLst/>
                        </a:rPr>
                        <a:t>4 (0.03)</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Duodenitis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325815427"/>
                  </a:ext>
                </a:extLst>
              </a:tr>
              <a:tr h="319385">
                <a:tc>
                  <a:txBody>
                    <a:bodyPr/>
                    <a:lstStyle/>
                    <a:p>
                      <a:pPr marL="0" marR="0" algn="ctr" rtl="0">
                        <a:lnSpc>
                          <a:spcPct val="107000"/>
                        </a:lnSpc>
                        <a:spcBef>
                          <a:spcPts val="0"/>
                        </a:spcBef>
                        <a:spcAft>
                          <a:spcPts val="0"/>
                        </a:spcAft>
                      </a:pPr>
                      <a:r>
                        <a:rPr lang="en-US" sz="1400" dirty="0">
                          <a:solidFill>
                            <a:srgbClr val="00436D"/>
                          </a:solidFill>
                          <a:effectLst/>
                        </a:rPr>
                        <a:t>0 (0)</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436D"/>
                          </a:solidFill>
                          <a:effectLst/>
                        </a:rPr>
                        <a:t>3 (0.02)</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err="1">
                          <a:solidFill>
                            <a:srgbClr val="00436D"/>
                          </a:solidFill>
                          <a:effectLst/>
                          <a:latin typeface="Montserrat" panose="020B0604020202020204" charset="0"/>
                          <a:ea typeface="Times New Roman" panose="02020603050405020304" pitchFamily="18" charset="0"/>
                          <a:cs typeface="B Mitra" panose="00000400000000000000" pitchFamily="2" charset="-78"/>
                        </a:rPr>
                        <a:t>Oesophageal</a:t>
                      </a: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 achalasia</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870060953"/>
                  </a:ext>
                </a:extLst>
              </a:tr>
              <a:tr h="319385">
                <a:tc>
                  <a:txBody>
                    <a:bodyPr/>
                    <a:lstStyle/>
                    <a:p>
                      <a:pPr marL="0" marR="0" algn="ctr" rtl="0">
                        <a:lnSpc>
                          <a:spcPct val="107000"/>
                        </a:lnSpc>
                        <a:spcBef>
                          <a:spcPts val="0"/>
                        </a:spcBef>
                        <a:spcAft>
                          <a:spcPts val="0"/>
                        </a:spcAft>
                      </a:pPr>
                      <a:r>
                        <a:rPr lang="en-US" sz="1400" dirty="0">
                          <a:solidFill>
                            <a:srgbClr val="00436D"/>
                          </a:solidFill>
                          <a:effectLst/>
                        </a:rPr>
                        <a:t>0 (0)</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436D"/>
                          </a:solidFill>
                          <a:effectLst/>
                        </a:rPr>
                        <a:t>3 (0.02)</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Crohn's disease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872833933"/>
                  </a:ext>
                </a:extLst>
              </a:tr>
              <a:tr h="319385">
                <a:tc>
                  <a:txBody>
                    <a:bodyPr/>
                    <a:lstStyle/>
                    <a:p>
                      <a:pPr marL="0" marR="0" algn="ctr" rtl="0">
                        <a:lnSpc>
                          <a:spcPct val="107000"/>
                        </a:lnSpc>
                        <a:spcBef>
                          <a:spcPts val="0"/>
                        </a:spcBef>
                        <a:spcAft>
                          <a:spcPts val="0"/>
                        </a:spcAft>
                      </a:pPr>
                      <a:r>
                        <a:rPr lang="en-US" sz="1400" dirty="0">
                          <a:solidFill>
                            <a:srgbClr val="00436D"/>
                          </a:solidFill>
                          <a:effectLst/>
                        </a:rPr>
                        <a:t>3 (0.07)</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436D"/>
                          </a:solidFill>
                          <a:effectLst/>
                        </a:rPr>
                        <a:t>0 (0)</a:t>
                      </a:r>
                      <a:endParaRPr lang="en-US" sz="1000" dirty="0">
                        <a:solidFill>
                          <a:srgbClr val="00436D"/>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Intestinal obstruction</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3368047904"/>
                  </a:ext>
                </a:extLst>
              </a:tr>
            </a:tbl>
          </a:graphicData>
        </a:graphic>
      </p:graphicFrame>
    </p:spTree>
    <p:extLst>
      <p:ext uri="{BB962C8B-B14F-4D97-AF65-F5344CB8AC3E}">
        <p14:creationId xmlns:p14="http://schemas.microsoft.com/office/powerpoint/2010/main" val="22457346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3" name="Table 2">
            <a:extLst>
              <a:ext uri="{FF2B5EF4-FFF2-40B4-BE49-F238E27FC236}">
                <a16:creationId xmlns:a16="http://schemas.microsoft.com/office/drawing/2014/main" id="{B1CA0E6E-6626-47B9-9CD3-AEA8F8895433}"/>
              </a:ext>
            </a:extLst>
          </p:cNvPr>
          <p:cNvGraphicFramePr>
            <a:graphicFrameLocks noGrp="1"/>
          </p:cNvGraphicFramePr>
          <p:nvPr>
            <p:extLst>
              <p:ext uri="{D42A27DB-BD31-4B8C-83A1-F6EECF244321}">
                <p14:modId xmlns:p14="http://schemas.microsoft.com/office/powerpoint/2010/main" val="764642896"/>
              </p:ext>
            </p:extLst>
          </p:nvPr>
        </p:nvGraphicFramePr>
        <p:xfrm>
          <a:off x="840620" y="165043"/>
          <a:ext cx="7462760" cy="4951615"/>
        </p:xfrm>
        <a:graphic>
          <a:graphicData uri="http://schemas.openxmlformats.org/drawingml/2006/table">
            <a:tbl>
              <a:tblPr firstRow="1" bandRow="1">
                <a:tableStyleId>{69012ECD-51FC-41F1-AA8D-1B2483CD663E}</a:tableStyleId>
              </a:tblPr>
              <a:tblGrid>
                <a:gridCol w="1119117">
                  <a:extLst>
                    <a:ext uri="{9D8B030D-6E8A-4147-A177-3AD203B41FA5}">
                      <a16:colId xmlns:a16="http://schemas.microsoft.com/office/drawing/2014/main" val="2708786081"/>
                    </a:ext>
                  </a:extLst>
                </a:gridCol>
                <a:gridCol w="1252386">
                  <a:extLst>
                    <a:ext uri="{9D8B030D-6E8A-4147-A177-3AD203B41FA5}">
                      <a16:colId xmlns:a16="http://schemas.microsoft.com/office/drawing/2014/main" val="2542215090"/>
                    </a:ext>
                  </a:extLst>
                </a:gridCol>
                <a:gridCol w="2487100">
                  <a:extLst>
                    <a:ext uri="{9D8B030D-6E8A-4147-A177-3AD203B41FA5}">
                      <a16:colId xmlns:a16="http://schemas.microsoft.com/office/drawing/2014/main" val="4234743061"/>
                    </a:ext>
                  </a:extLst>
                </a:gridCol>
                <a:gridCol w="2604157">
                  <a:extLst>
                    <a:ext uri="{9D8B030D-6E8A-4147-A177-3AD203B41FA5}">
                      <a16:colId xmlns:a16="http://schemas.microsoft.com/office/drawing/2014/main" val="4023486306"/>
                    </a:ext>
                  </a:extLst>
                </a:gridCol>
              </a:tblGrid>
              <a:tr h="678030">
                <a:tc>
                  <a:txBody>
                    <a:bodyPr/>
                    <a:lstStyle/>
                    <a:p>
                      <a:pPr algn="ctr"/>
                      <a:r>
                        <a:rPr lang="en-US" sz="1400" dirty="0">
                          <a:solidFill>
                            <a:schemeClr val="bg1"/>
                          </a:solidFill>
                          <a:latin typeface="Montserrat" panose="020B0604020202020204" charset="0"/>
                        </a:rPr>
                        <a:t>Placebo</a:t>
                      </a:r>
                    </a:p>
                    <a:p>
                      <a:pPr algn="ctr"/>
                      <a:r>
                        <a:rPr lang="en-US" sz="1400" dirty="0">
                          <a:solidFill>
                            <a:schemeClr val="bg1"/>
                          </a:solidFill>
                          <a:latin typeface="Montserrat" panose="020B0604020202020204" charset="0"/>
                        </a:rPr>
                        <a:t>n (%)</a:t>
                      </a:r>
                    </a:p>
                  </a:txBody>
                  <a:tcPr anchor="ctr"/>
                </a:tc>
                <a:tc>
                  <a:txBody>
                    <a:bodyPr/>
                    <a:lstStyle/>
                    <a:p>
                      <a:pPr algn="ctr"/>
                      <a:r>
                        <a:rPr lang="en-US" sz="1400" dirty="0" err="1">
                          <a:solidFill>
                            <a:schemeClr val="bg1"/>
                          </a:solidFill>
                          <a:latin typeface="Montserrat" panose="020B0604020202020204" charset="0"/>
                        </a:rPr>
                        <a:t>SpikoGen</a:t>
                      </a:r>
                      <a:r>
                        <a:rPr lang="en-US" sz="1400" baseline="30000" dirty="0">
                          <a:solidFill>
                            <a:schemeClr val="bg1"/>
                          </a:solidFill>
                          <a:latin typeface="Montserrat" panose="020B0604020202020204" charset="0"/>
                        </a:rPr>
                        <a:t>®</a:t>
                      </a:r>
                    </a:p>
                    <a:p>
                      <a:pPr algn="ctr"/>
                      <a:r>
                        <a:rPr lang="en-US" sz="1400" baseline="0" dirty="0">
                          <a:solidFill>
                            <a:schemeClr val="bg1"/>
                          </a:solidFill>
                          <a:latin typeface="Montserrat" panose="020B0604020202020204" charset="0"/>
                        </a:rPr>
                        <a:t>n (%)</a:t>
                      </a:r>
                    </a:p>
                  </a:txBody>
                  <a:tcPr anchor="ctr"/>
                </a:tc>
                <a:tc>
                  <a:txBody>
                    <a:bodyPr/>
                    <a:lstStyle/>
                    <a:p>
                      <a:pPr algn="ctr"/>
                      <a:r>
                        <a:rPr lang="en-US" dirty="0">
                          <a:latin typeface="Montserrat" panose="020B0604020202020204" charset="0"/>
                        </a:rPr>
                        <a:t>Preferred Term Name</a:t>
                      </a:r>
                    </a:p>
                  </a:txBody>
                  <a:tcPr anchor="ctr"/>
                </a:tc>
                <a:tc>
                  <a:txBody>
                    <a:bodyPr/>
                    <a:lstStyle/>
                    <a:p>
                      <a:pPr algn="ctr"/>
                      <a:r>
                        <a:rPr lang="en-US" dirty="0">
                          <a:latin typeface="Montserrat" panose="020B0604020202020204" charset="0"/>
                        </a:rPr>
                        <a:t>System Organ Class</a:t>
                      </a:r>
                    </a:p>
                  </a:txBody>
                  <a:tcPr anchor="ctr"/>
                </a:tc>
                <a:extLst>
                  <a:ext uri="{0D108BD9-81ED-4DB2-BD59-A6C34878D82A}">
                    <a16:rowId xmlns:a16="http://schemas.microsoft.com/office/drawing/2014/main" val="4143741"/>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312 (7.4)</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1057 (8.35)</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rowSpan="13">
                  <a:txBody>
                    <a:bodyPr/>
                    <a:lstStyle/>
                    <a:p>
                      <a:pPr algn="ctr"/>
                      <a:r>
                        <a:rPr lang="en-US" b="1" dirty="0">
                          <a:solidFill>
                            <a:srgbClr val="00436D"/>
                          </a:solidFill>
                          <a:latin typeface="Montserrat" panose="020B0604020202020204" charset="0"/>
                        </a:rPr>
                        <a:t>Psychiatric disorders</a:t>
                      </a:r>
                    </a:p>
                  </a:txBody>
                  <a:tcPr anchor="ctr"/>
                </a:tc>
                <a:extLst>
                  <a:ext uri="{0D108BD9-81ED-4DB2-BD59-A6C34878D82A}">
                    <a16:rowId xmlns:a16="http://schemas.microsoft.com/office/drawing/2014/main" val="1018722221"/>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122 (2.89)</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484 (3.82)</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Anxiety</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27341661"/>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151 (3.58)</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472 (3.73)</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Depression</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332909525"/>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15 (0.36)</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62 (0.49)</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Panic attack</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83295466"/>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17 (0.4)</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59 (0.47)</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Obsessive-compulsive disorder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431364038"/>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6 (0.14)</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34 (0.27)</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Bipolar disorder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985195017"/>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9 (0.21)</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21 (0.17)</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Attention deficit/hyperactivity disorder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668099918"/>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10 (0.24)</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18 (0.14)</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Sleep disorder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2868854138"/>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3 (0.07)</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11 (0.09)</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Insomnia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729356285"/>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3 (0.07)</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7 (0.06)</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Generalized anxiety disorder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325815427"/>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7 (0.17)</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5 (0.04)</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Aggression</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870060953"/>
                  </a:ext>
                </a:extLst>
              </a:tr>
              <a:tr h="31938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0 (0)</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4 (0.03)</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Tic</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872833933"/>
                  </a:ext>
                </a:extLst>
              </a:tr>
              <a:tr h="319385">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0 (0)</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3 (0.02)</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Social anxiety disorder</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3368047904"/>
                  </a:ext>
                </a:extLst>
              </a:tr>
            </a:tbl>
          </a:graphicData>
        </a:graphic>
      </p:graphicFrame>
    </p:spTree>
    <p:extLst>
      <p:ext uri="{BB962C8B-B14F-4D97-AF65-F5344CB8AC3E}">
        <p14:creationId xmlns:p14="http://schemas.microsoft.com/office/powerpoint/2010/main" val="32615074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3" name="Table 2">
            <a:extLst>
              <a:ext uri="{FF2B5EF4-FFF2-40B4-BE49-F238E27FC236}">
                <a16:creationId xmlns:a16="http://schemas.microsoft.com/office/drawing/2014/main" id="{B1CA0E6E-6626-47B9-9CD3-AEA8F8895433}"/>
              </a:ext>
            </a:extLst>
          </p:cNvPr>
          <p:cNvGraphicFramePr>
            <a:graphicFrameLocks noGrp="1"/>
          </p:cNvGraphicFramePr>
          <p:nvPr>
            <p:extLst>
              <p:ext uri="{D42A27DB-BD31-4B8C-83A1-F6EECF244321}">
                <p14:modId xmlns:p14="http://schemas.microsoft.com/office/powerpoint/2010/main" val="808475748"/>
              </p:ext>
            </p:extLst>
          </p:nvPr>
        </p:nvGraphicFramePr>
        <p:xfrm>
          <a:off x="840620" y="1368396"/>
          <a:ext cx="7462760" cy="2451918"/>
        </p:xfrm>
        <a:graphic>
          <a:graphicData uri="http://schemas.openxmlformats.org/drawingml/2006/table">
            <a:tbl>
              <a:tblPr firstRow="1" bandRow="1">
                <a:tableStyleId>{69012ECD-51FC-41F1-AA8D-1B2483CD663E}</a:tableStyleId>
              </a:tblPr>
              <a:tblGrid>
                <a:gridCol w="1119117">
                  <a:extLst>
                    <a:ext uri="{9D8B030D-6E8A-4147-A177-3AD203B41FA5}">
                      <a16:colId xmlns:a16="http://schemas.microsoft.com/office/drawing/2014/main" val="2708786081"/>
                    </a:ext>
                  </a:extLst>
                </a:gridCol>
                <a:gridCol w="1240663">
                  <a:extLst>
                    <a:ext uri="{9D8B030D-6E8A-4147-A177-3AD203B41FA5}">
                      <a16:colId xmlns:a16="http://schemas.microsoft.com/office/drawing/2014/main" val="2542215090"/>
                    </a:ext>
                  </a:extLst>
                </a:gridCol>
                <a:gridCol w="2498823">
                  <a:extLst>
                    <a:ext uri="{9D8B030D-6E8A-4147-A177-3AD203B41FA5}">
                      <a16:colId xmlns:a16="http://schemas.microsoft.com/office/drawing/2014/main" val="4234743061"/>
                    </a:ext>
                  </a:extLst>
                </a:gridCol>
                <a:gridCol w="2604157">
                  <a:extLst>
                    <a:ext uri="{9D8B030D-6E8A-4147-A177-3AD203B41FA5}">
                      <a16:colId xmlns:a16="http://schemas.microsoft.com/office/drawing/2014/main" val="4023486306"/>
                    </a:ext>
                  </a:extLst>
                </a:gridCol>
              </a:tblGrid>
              <a:tr h="994890">
                <a:tc>
                  <a:txBody>
                    <a:bodyPr/>
                    <a:lstStyle/>
                    <a:p>
                      <a:pPr algn="ctr"/>
                      <a:r>
                        <a:rPr lang="en-US" sz="1400" dirty="0">
                          <a:solidFill>
                            <a:schemeClr val="bg1"/>
                          </a:solidFill>
                          <a:latin typeface="Montserrat" panose="020B0604020202020204" charset="0"/>
                        </a:rPr>
                        <a:t>Placebo</a:t>
                      </a:r>
                    </a:p>
                    <a:p>
                      <a:pPr algn="ctr"/>
                      <a:r>
                        <a:rPr lang="en-US" sz="1400" dirty="0">
                          <a:solidFill>
                            <a:schemeClr val="bg1"/>
                          </a:solidFill>
                          <a:latin typeface="Montserrat" panose="020B0604020202020204" charset="0"/>
                        </a:rPr>
                        <a:t>n (%)</a:t>
                      </a:r>
                    </a:p>
                  </a:txBody>
                  <a:tcPr anchor="ctr"/>
                </a:tc>
                <a:tc>
                  <a:txBody>
                    <a:bodyPr/>
                    <a:lstStyle/>
                    <a:p>
                      <a:pPr algn="ctr"/>
                      <a:r>
                        <a:rPr lang="en-US" sz="1400" dirty="0" err="1">
                          <a:solidFill>
                            <a:schemeClr val="bg1"/>
                          </a:solidFill>
                          <a:latin typeface="Montserrat" panose="020B0604020202020204" charset="0"/>
                        </a:rPr>
                        <a:t>SpikoGen</a:t>
                      </a:r>
                      <a:r>
                        <a:rPr lang="en-US" sz="1400" baseline="30000" dirty="0">
                          <a:solidFill>
                            <a:schemeClr val="bg1"/>
                          </a:solidFill>
                          <a:latin typeface="Montserrat" panose="020B0604020202020204" charset="0"/>
                        </a:rPr>
                        <a:t>®</a:t>
                      </a:r>
                    </a:p>
                    <a:p>
                      <a:pPr algn="ctr"/>
                      <a:r>
                        <a:rPr lang="en-US" sz="1400" baseline="0" dirty="0">
                          <a:solidFill>
                            <a:schemeClr val="bg1"/>
                          </a:solidFill>
                          <a:latin typeface="Montserrat" panose="020B0604020202020204" charset="0"/>
                        </a:rPr>
                        <a:t>n (%)</a:t>
                      </a:r>
                    </a:p>
                  </a:txBody>
                  <a:tcPr anchor="ctr"/>
                </a:tc>
                <a:tc>
                  <a:txBody>
                    <a:bodyPr/>
                    <a:lstStyle/>
                    <a:p>
                      <a:pPr algn="ctr"/>
                      <a:r>
                        <a:rPr lang="en-US" dirty="0">
                          <a:latin typeface="Montserrat" panose="020B0604020202020204" charset="0"/>
                        </a:rPr>
                        <a:t>Preferred Term Name</a:t>
                      </a:r>
                    </a:p>
                  </a:txBody>
                  <a:tcPr anchor="ctr"/>
                </a:tc>
                <a:tc>
                  <a:txBody>
                    <a:bodyPr/>
                    <a:lstStyle/>
                    <a:p>
                      <a:pPr algn="ctr"/>
                      <a:r>
                        <a:rPr lang="en-US" dirty="0">
                          <a:latin typeface="Montserrat" panose="020B0604020202020204" charset="0"/>
                        </a:rPr>
                        <a:t>System Organ Class</a:t>
                      </a:r>
                    </a:p>
                  </a:txBody>
                  <a:tcPr anchor="ctr"/>
                </a:tc>
                <a:extLst>
                  <a:ext uri="{0D108BD9-81ED-4DB2-BD59-A6C34878D82A}">
                    <a16:rowId xmlns:a16="http://schemas.microsoft.com/office/drawing/2014/main" val="4143741"/>
                  </a:ext>
                </a:extLst>
              </a:tr>
              <a:tr h="468641">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0 (0)</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3 (0.02)</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Post-traumatic stress disorder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rowSpan="4">
                  <a:txBody>
                    <a:bodyPr/>
                    <a:lstStyle/>
                    <a:p>
                      <a:pPr algn="ctr"/>
                      <a:r>
                        <a:rPr lang="en-US" b="1" dirty="0">
                          <a:solidFill>
                            <a:srgbClr val="00436D"/>
                          </a:solidFill>
                          <a:latin typeface="Montserrat" panose="020B0604020202020204" charset="0"/>
                        </a:rPr>
                        <a:t>Psychiatric disorders</a:t>
                      </a:r>
                    </a:p>
                  </a:txBody>
                  <a:tcPr anchor="ctr"/>
                </a:tc>
                <a:extLst>
                  <a:ext uri="{0D108BD9-81ED-4DB2-BD59-A6C34878D82A}">
                    <a16:rowId xmlns:a16="http://schemas.microsoft.com/office/drawing/2014/main" val="1018722221"/>
                  </a:ext>
                </a:extLst>
              </a:tr>
              <a:tr h="327027">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0 (0)</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3 (0.02)</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Mood altered</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27341661"/>
                  </a:ext>
                </a:extLst>
              </a:tr>
              <a:tr h="33496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0 (0)</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3 (0.02)</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Borderline personality disorder</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332909525"/>
                  </a:ext>
                </a:extLst>
              </a:tr>
              <a:tr h="281185">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0 (0)</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3 (0.02)</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Calibri" panose="020F0502020204030204" pitchFamily="34" charset="0"/>
                          <a:cs typeface="B Mitra" panose="00000400000000000000" pitchFamily="2" charset="-78"/>
                        </a:rPr>
                        <a:t>Agitation</a:t>
                      </a: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3707327322"/>
                  </a:ext>
                </a:extLst>
              </a:tr>
            </a:tbl>
          </a:graphicData>
        </a:graphic>
      </p:graphicFrame>
    </p:spTree>
    <p:extLst>
      <p:ext uri="{BB962C8B-B14F-4D97-AF65-F5344CB8AC3E}">
        <p14:creationId xmlns:p14="http://schemas.microsoft.com/office/powerpoint/2010/main" val="15101702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3" name="Table 2">
            <a:extLst>
              <a:ext uri="{FF2B5EF4-FFF2-40B4-BE49-F238E27FC236}">
                <a16:creationId xmlns:a16="http://schemas.microsoft.com/office/drawing/2014/main" id="{B1CA0E6E-6626-47B9-9CD3-AEA8F8895433}"/>
              </a:ext>
            </a:extLst>
          </p:cNvPr>
          <p:cNvGraphicFramePr>
            <a:graphicFrameLocks noGrp="1"/>
          </p:cNvGraphicFramePr>
          <p:nvPr>
            <p:extLst>
              <p:ext uri="{D42A27DB-BD31-4B8C-83A1-F6EECF244321}">
                <p14:modId xmlns:p14="http://schemas.microsoft.com/office/powerpoint/2010/main" val="4047348642"/>
              </p:ext>
            </p:extLst>
          </p:nvPr>
        </p:nvGraphicFramePr>
        <p:xfrm>
          <a:off x="900750" y="757538"/>
          <a:ext cx="7462760" cy="3447751"/>
        </p:xfrm>
        <a:graphic>
          <a:graphicData uri="http://schemas.openxmlformats.org/drawingml/2006/table">
            <a:tbl>
              <a:tblPr firstRow="1" bandRow="1">
                <a:tableStyleId>{69012ECD-51FC-41F1-AA8D-1B2483CD663E}</a:tableStyleId>
              </a:tblPr>
              <a:tblGrid>
                <a:gridCol w="1119117">
                  <a:extLst>
                    <a:ext uri="{9D8B030D-6E8A-4147-A177-3AD203B41FA5}">
                      <a16:colId xmlns:a16="http://schemas.microsoft.com/office/drawing/2014/main" val="2708786081"/>
                    </a:ext>
                  </a:extLst>
                </a:gridCol>
                <a:gridCol w="1262595">
                  <a:extLst>
                    <a:ext uri="{9D8B030D-6E8A-4147-A177-3AD203B41FA5}">
                      <a16:colId xmlns:a16="http://schemas.microsoft.com/office/drawing/2014/main" val="2542215090"/>
                    </a:ext>
                  </a:extLst>
                </a:gridCol>
                <a:gridCol w="2476891">
                  <a:extLst>
                    <a:ext uri="{9D8B030D-6E8A-4147-A177-3AD203B41FA5}">
                      <a16:colId xmlns:a16="http://schemas.microsoft.com/office/drawing/2014/main" val="4234743061"/>
                    </a:ext>
                  </a:extLst>
                </a:gridCol>
                <a:gridCol w="2604157">
                  <a:extLst>
                    <a:ext uri="{9D8B030D-6E8A-4147-A177-3AD203B41FA5}">
                      <a16:colId xmlns:a16="http://schemas.microsoft.com/office/drawing/2014/main" val="4023486306"/>
                    </a:ext>
                  </a:extLst>
                </a:gridCol>
              </a:tblGrid>
              <a:tr h="870791">
                <a:tc>
                  <a:txBody>
                    <a:bodyPr/>
                    <a:lstStyle/>
                    <a:p>
                      <a:pPr algn="ctr"/>
                      <a:r>
                        <a:rPr lang="en-US" sz="1400" dirty="0">
                          <a:solidFill>
                            <a:schemeClr val="bg1"/>
                          </a:solidFill>
                          <a:latin typeface="Montserrat" panose="020B0604020202020204" charset="0"/>
                        </a:rPr>
                        <a:t>Placebo</a:t>
                      </a:r>
                    </a:p>
                    <a:p>
                      <a:pPr algn="ctr"/>
                      <a:r>
                        <a:rPr lang="en-US" sz="1400" dirty="0">
                          <a:solidFill>
                            <a:schemeClr val="bg1"/>
                          </a:solidFill>
                          <a:latin typeface="Montserrat" panose="020B0604020202020204" charset="0"/>
                        </a:rPr>
                        <a:t>n (%)</a:t>
                      </a:r>
                    </a:p>
                  </a:txBody>
                  <a:tcPr anchor="ctr"/>
                </a:tc>
                <a:tc>
                  <a:txBody>
                    <a:bodyPr/>
                    <a:lstStyle/>
                    <a:p>
                      <a:pPr algn="ctr"/>
                      <a:r>
                        <a:rPr lang="en-US" sz="1400" dirty="0" err="1">
                          <a:solidFill>
                            <a:schemeClr val="bg1"/>
                          </a:solidFill>
                          <a:latin typeface="Montserrat" panose="020B0604020202020204" charset="0"/>
                        </a:rPr>
                        <a:t>SpikoGen</a:t>
                      </a:r>
                      <a:r>
                        <a:rPr lang="en-US" sz="1400" baseline="30000" dirty="0">
                          <a:solidFill>
                            <a:schemeClr val="bg1"/>
                          </a:solidFill>
                          <a:latin typeface="Montserrat" panose="020B0604020202020204" charset="0"/>
                        </a:rPr>
                        <a:t>®</a:t>
                      </a:r>
                    </a:p>
                    <a:p>
                      <a:pPr algn="ctr"/>
                      <a:r>
                        <a:rPr lang="en-US" sz="1400" baseline="0" dirty="0">
                          <a:solidFill>
                            <a:schemeClr val="bg1"/>
                          </a:solidFill>
                          <a:latin typeface="Montserrat" panose="020B0604020202020204" charset="0"/>
                        </a:rPr>
                        <a:t>n (%)</a:t>
                      </a:r>
                    </a:p>
                  </a:txBody>
                  <a:tcPr anchor="ctr"/>
                </a:tc>
                <a:tc>
                  <a:txBody>
                    <a:bodyPr/>
                    <a:lstStyle/>
                    <a:p>
                      <a:pPr algn="ctr"/>
                      <a:r>
                        <a:rPr lang="en-US" dirty="0">
                          <a:latin typeface="Montserrat" panose="020B0604020202020204" charset="0"/>
                        </a:rPr>
                        <a:t>Preferred Term Name</a:t>
                      </a:r>
                    </a:p>
                  </a:txBody>
                  <a:tcPr anchor="ctr"/>
                </a:tc>
                <a:tc>
                  <a:txBody>
                    <a:bodyPr/>
                    <a:lstStyle/>
                    <a:p>
                      <a:pPr algn="ctr"/>
                      <a:r>
                        <a:rPr lang="en-US" dirty="0">
                          <a:latin typeface="Montserrat" panose="020B0604020202020204" charset="0"/>
                        </a:rPr>
                        <a:t>System Organ Class</a:t>
                      </a:r>
                    </a:p>
                  </a:txBody>
                  <a:tcPr anchor="ctr"/>
                </a:tc>
                <a:extLst>
                  <a:ext uri="{0D108BD9-81ED-4DB2-BD59-A6C34878D82A}">
                    <a16:rowId xmlns:a16="http://schemas.microsoft.com/office/drawing/2014/main" val="4143741"/>
                  </a:ext>
                </a:extLst>
              </a:tr>
              <a:tr h="410185">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307 (7.28)</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918 (7.25)</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rowSpan="9">
                  <a:txBody>
                    <a:bodyPr/>
                    <a:lstStyle/>
                    <a:p>
                      <a:pPr algn="ctr"/>
                      <a:r>
                        <a:rPr lang="en-US" b="1" dirty="0">
                          <a:solidFill>
                            <a:srgbClr val="00436D"/>
                          </a:solidFill>
                          <a:latin typeface="Montserrat" panose="020B0604020202020204" charset="0"/>
                        </a:rPr>
                        <a:t>Respiratory, thoracic and mediastinal disorders</a:t>
                      </a:r>
                    </a:p>
                  </a:txBody>
                  <a:tcPr anchor="ctr"/>
                </a:tc>
                <a:extLst>
                  <a:ext uri="{0D108BD9-81ED-4DB2-BD59-A6C34878D82A}">
                    <a16:rowId xmlns:a16="http://schemas.microsoft.com/office/drawing/2014/main" val="1018722221"/>
                  </a:ext>
                </a:extLst>
              </a:tr>
              <a:tr h="295253">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234 (5.55)</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670 (5.29)</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Sinusitis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27341661"/>
                  </a:ext>
                </a:extLst>
              </a:tr>
              <a:tr h="232012">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69 (1.64)</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203 (1.6)</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Asthma</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332909525"/>
                  </a:ext>
                </a:extLst>
              </a:tr>
              <a:tr h="267772">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14 (0.33)</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31 (0.24)</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Bronchitis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83295466"/>
                  </a:ext>
                </a:extLst>
              </a:tr>
              <a:tr h="272955">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7 (0.17)</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24 (0.19)</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Nasal polyps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431364038"/>
                  </a:ext>
                </a:extLst>
              </a:tr>
              <a:tr h="248574">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0 (0)</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11 (0.09)</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Tonsillitis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985195017"/>
                  </a:ext>
                </a:extLst>
              </a:tr>
              <a:tr h="275578">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0 (0)</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6 (0.05)</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Pulmonary embolism</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668099918"/>
                  </a:ext>
                </a:extLst>
              </a:tr>
              <a:tr h="293184">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0 (0)</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5 (0.04)</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Pneumonitis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661841541"/>
                  </a:ext>
                </a:extLst>
              </a:tr>
              <a:tr h="281447">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0 (0)</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5 (0.04)</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Nasal septum deviation</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1388242692"/>
                  </a:ext>
                </a:extLst>
              </a:tr>
            </a:tbl>
          </a:graphicData>
        </a:graphic>
      </p:graphicFrame>
    </p:spTree>
    <p:extLst>
      <p:ext uri="{BB962C8B-B14F-4D97-AF65-F5344CB8AC3E}">
        <p14:creationId xmlns:p14="http://schemas.microsoft.com/office/powerpoint/2010/main" val="12887138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3" name="Table 2">
            <a:extLst>
              <a:ext uri="{FF2B5EF4-FFF2-40B4-BE49-F238E27FC236}">
                <a16:creationId xmlns:a16="http://schemas.microsoft.com/office/drawing/2014/main" id="{B1CA0E6E-6626-47B9-9CD3-AEA8F8895433}"/>
              </a:ext>
            </a:extLst>
          </p:cNvPr>
          <p:cNvGraphicFramePr>
            <a:graphicFrameLocks noGrp="1"/>
          </p:cNvGraphicFramePr>
          <p:nvPr>
            <p:extLst>
              <p:ext uri="{D42A27DB-BD31-4B8C-83A1-F6EECF244321}">
                <p14:modId xmlns:p14="http://schemas.microsoft.com/office/powerpoint/2010/main" val="1391632802"/>
              </p:ext>
            </p:extLst>
          </p:nvPr>
        </p:nvGraphicFramePr>
        <p:xfrm>
          <a:off x="621323" y="1442713"/>
          <a:ext cx="7742187" cy="2258074"/>
        </p:xfrm>
        <a:graphic>
          <a:graphicData uri="http://schemas.openxmlformats.org/drawingml/2006/table">
            <a:tbl>
              <a:tblPr firstRow="1" bandRow="1">
                <a:tableStyleId>{69012ECD-51FC-41F1-AA8D-1B2483CD663E}</a:tableStyleId>
              </a:tblPr>
              <a:tblGrid>
                <a:gridCol w="1161020">
                  <a:extLst>
                    <a:ext uri="{9D8B030D-6E8A-4147-A177-3AD203B41FA5}">
                      <a16:colId xmlns:a16="http://schemas.microsoft.com/office/drawing/2014/main" val="2708786081"/>
                    </a:ext>
                  </a:extLst>
                </a:gridCol>
                <a:gridCol w="1218765">
                  <a:extLst>
                    <a:ext uri="{9D8B030D-6E8A-4147-A177-3AD203B41FA5}">
                      <a16:colId xmlns:a16="http://schemas.microsoft.com/office/drawing/2014/main" val="2542215090"/>
                    </a:ext>
                  </a:extLst>
                </a:gridCol>
                <a:gridCol w="2660738">
                  <a:extLst>
                    <a:ext uri="{9D8B030D-6E8A-4147-A177-3AD203B41FA5}">
                      <a16:colId xmlns:a16="http://schemas.microsoft.com/office/drawing/2014/main" val="4234743061"/>
                    </a:ext>
                  </a:extLst>
                </a:gridCol>
                <a:gridCol w="2701664">
                  <a:extLst>
                    <a:ext uri="{9D8B030D-6E8A-4147-A177-3AD203B41FA5}">
                      <a16:colId xmlns:a16="http://schemas.microsoft.com/office/drawing/2014/main" val="4023486306"/>
                    </a:ext>
                  </a:extLst>
                </a:gridCol>
              </a:tblGrid>
              <a:tr h="870791">
                <a:tc>
                  <a:txBody>
                    <a:bodyPr/>
                    <a:lstStyle/>
                    <a:p>
                      <a:pPr algn="ctr"/>
                      <a:r>
                        <a:rPr lang="en-US" sz="1400" dirty="0">
                          <a:solidFill>
                            <a:schemeClr val="bg1"/>
                          </a:solidFill>
                          <a:latin typeface="Montserrat" panose="020B0604020202020204" charset="0"/>
                        </a:rPr>
                        <a:t>Placebo</a:t>
                      </a:r>
                    </a:p>
                    <a:p>
                      <a:pPr algn="ctr"/>
                      <a:r>
                        <a:rPr lang="en-US" sz="1400" dirty="0">
                          <a:solidFill>
                            <a:schemeClr val="bg1"/>
                          </a:solidFill>
                          <a:latin typeface="Montserrat" panose="020B0604020202020204" charset="0"/>
                        </a:rPr>
                        <a:t>n (%)</a:t>
                      </a:r>
                    </a:p>
                  </a:txBody>
                  <a:tcPr anchor="ctr"/>
                </a:tc>
                <a:tc>
                  <a:txBody>
                    <a:bodyPr/>
                    <a:lstStyle/>
                    <a:p>
                      <a:pPr algn="ctr"/>
                      <a:r>
                        <a:rPr lang="en-US" sz="1400" dirty="0" err="1">
                          <a:solidFill>
                            <a:schemeClr val="bg1"/>
                          </a:solidFill>
                          <a:latin typeface="Montserrat" panose="020B0604020202020204" charset="0"/>
                        </a:rPr>
                        <a:t>SpikoGen</a:t>
                      </a:r>
                      <a:r>
                        <a:rPr lang="en-US" sz="1400" baseline="30000" dirty="0">
                          <a:solidFill>
                            <a:schemeClr val="bg1"/>
                          </a:solidFill>
                          <a:latin typeface="Montserrat" panose="020B0604020202020204" charset="0"/>
                        </a:rPr>
                        <a:t>®</a:t>
                      </a:r>
                    </a:p>
                    <a:p>
                      <a:pPr algn="ctr"/>
                      <a:r>
                        <a:rPr lang="en-US" sz="1400" baseline="0" dirty="0">
                          <a:solidFill>
                            <a:schemeClr val="bg1"/>
                          </a:solidFill>
                          <a:latin typeface="Montserrat" panose="020B0604020202020204" charset="0"/>
                        </a:rPr>
                        <a:t>n (%)</a:t>
                      </a:r>
                    </a:p>
                  </a:txBody>
                  <a:tcPr anchor="ctr"/>
                </a:tc>
                <a:tc>
                  <a:txBody>
                    <a:bodyPr/>
                    <a:lstStyle/>
                    <a:p>
                      <a:pPr algn="ctr"/>
                      <a:r>
                        <a:rPr lang="en-US" dirty="0">
                          <a:latin typeface="Montserrat" panose="020B0604020202020204" charset="0"/>
                        </a:rPr>
                        <a:t>Preferred Term Name</a:t>
                      </a:r>
                    </a:p>
                  </a:txBody>
                  <a:tcPr anchor="ctr"/>
                </a:tc>
                <a:tc>
                  <a:txBody>
                    <a:bodyPr/>
                    <a:lstStyle/>
                    <a:p>
                      <a:pPr algn="ctr"/>
                      <a:r>
                        <a:rPr lang="en-US" dirty="0">
                          <a:latin typeface="Montserrat" panose="020B0604020202020204" charset="0"/>
                        </a:rPr>
                        <a:t>System Organ Class</a:t>
                      </a:r>
                    </a:p>
                  </a:txBody>
                  <a:tcPr anchor="ctr"/>
                </a:tc>
                <a:extLst>
                  <a:ext uri="{0D108BD9-81ED-4DB2-BD59-A6C34878D82A}">
                    <a16:rowId xmlns:a16="http://schemas.microsoft.com/office/drawing/2014/main" val="4143741"/>
                  </a:ext>
                </a:extLst>
              </a:tr>
              <a:tr h="368137">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240 (5.69)</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732 (5.78)</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rowSpan="5">
                  <a:txBody>
                    <a:bodyPr/>
                    <a:lstStyle/>
                    <a:p>
                      <a:pPr algn="ctr"/>
                      <a:r>
                        <a:rPr lang="en-US" b="1" dirty="0">
                          <a:solidFill>
                            <a:srgbClr val="00436D"/>
                          </a:solidFill>
                          <a:latin typeface="Montserrat" panose="020B0604020202020204" charset="0"/>
                        </a:rPr>
                        <a:t>Hepatobiliary disorders</a:t>
                      </a:r>
                    </a:p>
                  </a:txBody>
                  <a:tcPr anchor="ctr"/>
                </a:tc>
                <a:extLst>
                  <a:ext uri="{0D108BD9-81ED-4DB2-BD59-A6C34878D82A}">
                    <a16:rowId xmlns:a16="http://schemas.microsoft.com/office/drawing/2014/main" val="1018722221"/>
                  </a:ext>
                </a:extLst>
              </a:tr>
              <a:tr h="295253">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227 (5.38)</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703 (5.55)</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ea typeface="Times New Roman" panose="02020603050405020304" pitchFamily="18" charset="0"/>
                          <a:cs typeface="B Mitra" panose="00000400000000000000" pitchFamily="2" charset="-78"/>
                        </a:rPr>
                        <a:t>Hepatic steatosis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27341661"/>
                  </a:ext>
                </a:extLst>
              </a:tr>
              <a:tr h="201176">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6 (0.14)</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13 (0.1)</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Cholelithiasis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dirty="0">
                        <a:latin typeface="Montserrat" panose="020B0604020202020204" charset="0"/>
                      </a:endParaRPr>
                    </a:p>
                  </a:txBody>
                  <a:tcPr anchor="ctr"/>
                </a:tc>
                <a:extLst>
                  <a:ext uri="{0D108BD9-81ED-4DB2-BD59-A6C34878D82A}">
                    <a16:rowId xmlns:a16="http://schemas.microsoft.com/office/drawing/2014/main" val="1332909525"/>
                  </a:ext>
                </a:extLst>
              </a:tr>
              <a:tr h="166961">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4 (0.09)</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9 (0.07)</a:t>
                      </a:r>
                      <a:endParaRPr lang="en-US" sz="100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Gilbert's syndrome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83295466"/>
                  </a:ext>
                </a:extLst>
              </a:tr>
              <a:tr h="267327">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0 (0)</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400" dirty="0">
                          <a:solidFill>
                            <a:srgbClr val="000000"/>
                          </a:solidFill>
                          <a:effectLst/>
                          <a:latin typeface="B Mitra" panose="00000400000000000000" pitchFamily="2" charset="-78"/>
                          <a:ea typeface="Times New Roman" panose="02020603050405020304" pitchFamily="18" charset="0"/>
                          <a:cs typeface="B Mitra" panose="00000400000000000000" pitchFamily="2" charset="-78"/>
                        </a:rPr>
                        <a:t>4 (0.03)</a:t>
                      </a:r>
                      <a:endParaRPr lang="en-US" sz="10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Times New Roman" panose="02020603050405020304" pitchFamily="18" charset="0"/>
                          <a:cs typeface="B Mitra" panose="00000400000000000000" pitchFamily="2" charset="-78"/>
                        </a:rPr>
                        <a:t>Jaundice</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vMerge="1">
                  <a:txBody>
                    <a:bodyPr/>
                    <a:lstStyle/>
                    <a:p>
                      <a:pPr algn="ctr"/>
                      <a:endParaRPr lang="en-US" b="1" dirty="0">
                        <a:solidFill>
                          <a:srgbClr val="00436D"/>
                        </a:solidFill>
                        <a:latin typeface="Montserrat" panose="020B0604020202020204" charset="0"/>
                      </a:endParaRPr>
                    </a:p>
                  </a:txBody>
                  <a:tcPr anchor="ctr"/>
                </a:tc>
                <a:extLst>
                  <a:ext uri="{0D108BD9-81ED-4DB2-BD59-A6C34878D82A}">
                    <a16:rowId xmlns:a16="http://schemas.microsoft.com/office/drawing/2014/main" val="431364038"/>
                  </a:ext>
                </a:extLst>
              </a:tr>
            </a:tbl>
          </a:graphicData>
        </a:graphic>
      </p:graphicFrame>
    </p:spTree>
    <p:extLst>
      <p:ext uri="{BB962C8B-B14F-4D97-AF65-F5344CB8AC3E}">
        <p14:creationId xmlns:p14="http://schemas.microsoft.com/office/powerpoint/2010/main" val="32645971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7" name="Google Shape;457;p40"/>
          <p:cNvSpPr/>
          <p:nvPr/>
        </p:nvSpPr>
        <p:spPr>
          <a:xfrm>
            <a:off x="3024685" y="1031667"/>
            <a:ext cx="185637" cy="181429"/>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40"/>
          <p:cNvSpPr/>
          <p:nvPr/>
        </p:nvSpPr>
        <p:spPr>
          <a:xfrm>
            <a:off x="1029068" y="4273180"/>
            <a:ext cx="308469" cy="301476"/>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40"/>
          <p:cNvSpPr/>
          <p:nvPr/>
        </p:nvSpPr>
        <p:spPr>
          <a:xfrm>
            <a:off x="2373429" y="1372097"/>
            <a:ext cx="124452" cy="121630"/>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Oval 1">
            <a:extLst>
              <a:ext uri="{FF2B5EF4-FFF2-40B4-BE49-F238E27FC236}">
                <a16:creationId xmlns:a16="http://schemas.microsoft.com/office/drawing/2014/main" id="{0C5DAC34-4019-4FA4-A091-CACE45E081D7}"/>
              </a:ext>
            </a:extLst>
          </p:cNvPr>
          <p:cNvSpPr/>
          <p:nvPr/>
        </p:nvSpPr>
        <p:spPr>
          <a:xfrm>
            <a:off x="2981722" y="939025"/>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3EE3F07D-04B4-4A8E-84F0-FF81D7AB7470}"/>
              </a:ext>
            </a:extLst>
          </p:cNvPr>
          <p:cNvSpPr/>
          <p:nvPr/>
        </p:nvSpPr>
        <p:spPr>
          <a:xfrm>
            <a:off x="2269281" y="1182688"/>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45F772CB-9512-4397-A958-928075DDA1EA}"/>
              </a:ext>
            </a:extLst>
          </p:cNvPr>
          <p:cNvSpPr/>
          <p:nvPr/>
        </p:nvSpPr>
        <p:spPr>
          <a:xfrm>
            <a:off x="954702" y="4273180"/>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6" name="Google Shape;456;p40"/>
          <p:cNvSpPr txBox="1">
            <a:spLocks noGrp="1"/>
          </p:cNvSpPr>
          <p:nvPr>
            <p:ph type="subTitle" idx="1"/>
          </p:nvPr>
        </p:nvSpPr>
        <p:spPr>
          <a:xfrm>
            <a:off x="467373" y="2092911"/>
            <a:ext cx="3928419" cy="2180269"/>
          </a:xfrm>
          <a:prstGeom prst="rect">
            <a:avLst/>
          </a:prstGeom>
        </p:spPr>
        <p:txBody>
          <a:bodyPr spcFirstLastPara="1" wrap="square" lIns="91425" tIns="91425" rIns="91425" bIns="91425" numCol="1" anchor="t" anchorCtr="0">
            <a:noAutofit/>
          </a:bodyPr>
          <a:lstStyle/>
          <a:p>
            <a:pPr marL="285750" lvl="0" indent="-285750" algn="just">
              <a:buSzPct val="150000"/>
              <a:buFont typeface="Arial" panose="020B0604020202020204" pitchFamily="34" charset="0"/>
              <a:buChar char="•"/>
            </a:pPr>
            <a:r>
              <a:rPr lang="en-US" sz="1600" dirty="0"/>
              <a:t>COVID-19</a:t>
            </a:r>
          </a:p>
          <a:p>
            <a:pPr marL="285750" lvl="0" indent="-285750" algn="just">
              <a:buSzPct val="150000"/>
              <a:buFont typeface="Arial" panose="020B0604020202020204" pitchFamily="34" charset="0"/>
              <a:buChar char="•"/>
            </a:pPr>
            <a:r>
              <a:rPr lang="en-US" sz="1600" dirty="0"/>
              <a:t>Seasonal and pandemic influenza</a:t>
            </a:r>
          </a:p>
          <a:p>
            <a:pPr marL="285750" lvl="0" indent="-285750" algn="just">
              <a:buSzPct val="150000"/>
              <a:buFont typeface="Arial" panose="020B0604020202020204" pitchFamily="34" charset="0"/>
              <a:buChar char="•"/>
            </a:pPr>
            <a:r>
              <a:rPr lang="en-US" sz="1600" dirty="0"/>
              <a:t>Hepatitis B</a:t>
            </a:r>
          </a:p>
          <a:p>
            <a:pPr marL="285750" lvl="0" indent="-285750" algn="just">
              <a:buSzPct val="150000"/>
              <a:buFont typeface="Arial" panose="020B0604020202020204" pitchFamily="34" charset="0"/>
              <a:buChar char="•"/>
            </a:pPr>
            <a:r>
              <a:rPr lang="en-US" sz="1600" dirty="0"/>
              <a:t>Japanese encephalitis</a:t>
            </a:r>
          </a:p>
          <a:p>
            <a:pPr marL="285750" lvl="0" indent="-285750" algn="just">
              <a:buSzPct val="150000"/>
              <a:buFont typeface="Arial" panose="020B0604020202020204" pitchFamily="34" charset="0"/>
              <a:buChar char="•"/>
            </a:pPr>
            <a:r>
              <a:rPr lang="en-US" sz="1600" dirty="0">
                <a:solidFill>
                  <a:schemeClr val="bg1"/>
                </a:solidFill>
              </a:rPr>
              <a:t>West Nile Virus</a:t>
            </a:r>
          </a:p>
          <a:p>
            <a:pPr marL="285750" lvl="0" indent="-285750" algn="just">
              <a:buSzPct val="150000"/>
              <a:buFont typeface="Arial" panose="020B0604020202020204" pitchFamily="34" charset="0"/>
              <a:buChar char="•"/>
            </a:pPr>
            <a:r>
              <a:rPr lang="en-US" sz="1600" dirty="0">
                <a:solidFill>
                  <a:schemeClr val="bg1"/>
                </a:solidFill>
              </a:rPr>
              <a:t>Malaria</a:t>
            </a:r>
          </a:p>
          <a:p>
            <a:pPr marL="285750" lvl="0" indent="-285750" algn="just">
              <a:buSzPct val="150000"/>
              <a:buFont typeface="Arial" panose="020B0604020202020204" pitchFamily="34" charset="0"/>
              <a:buChar char="•"/>
            </a:pPr>
            <a:r>
              <a:rPr lang="en-US" sz="1600" dirty="0">
                <a:solidFill>
                  <a:schemeClr val="bg1"/>
                </a:solidFill>
              </a:rPr>
              <a:t>Rabies</a:t>
            </a:r>
          </a:p>
          <a:p>
            <a:pPr marL="285750" lvl="0" indent="-285750" algn="just">
              <a:buSzPct val="150000"/>
              <a:buFont typeface="Arial" panose="020B0604020202020204" pitchFamily="34" charset="0"/>
              <a:buChar char="•"/>
            </a:pPr>
            <a:r>
              <a:rPr lang="en-US" sz="1600" dirty="0">
                <a:solidFill>
                  <a:schemeClr val="bg1"/>
                </a:solidFill>
              </a:rPr>
              <a:t>Allergy</a:t>
            </a:r>
          </a:p>
        </p:txBody>
      </p:sp>
      <p:sp>
        <p:nvSpPr>
          <p:cNvPr id="15" name="Google Shape;456;p40">
            <a:extLst>
              <a:ext uri="{FF2B5EF4-FFF2-40B4-BE49-F238E27FC236}">
                <a16:creationId xmlns:a16="http://schemas.microsoft.com/office/drawing/2014/main" id="{591DB041-83FB-4B78-B86C-6D84D7FDA501}"/>
              </a:ext>
            </a:extLst>
          </p:cNvPr>
          <p:cNvSpPr txBox="1">
            <a:spLocks/>
          </p:cNvSpPr>
          <p:nvPr/>
        </p:nvSpPr>
        <p:spPr>
          <a:xfrm>
            <a:off x="420297" y="627988"/>
            <a:ext cx="3251400" cy="554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1"/>
              </a:buClr>
              <a:buSzPts val="1400"/>
              <a:buFont typeface="Montserrat Medium"/>
              <a:buNone/>
              <a:defRPr sz="1400" b="0" i="0" u="none" strike="noStrike" cap="none">
                <a:solidFill>
                  <a:schemeClr val="lt1"/>
                </a:solidFill>
                <a:latin typeface="Montserrat Medium"/>
                <a:ea typeface="Montserrat Medium"/>
                <a:cs typeface="Montserrat Medium"/>
                <a:sym typeface="Montserrat Medium"/>
              </a:defRPr>
            </a:lvl1pPr>
            <a:lvl2pPr marL="914400" marR="0" lvl="1"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2pPr>
            <a:lvl3pPr marL="1371600" marR="0" lvl="2"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3pPr>
            <a:lvl4pPr marL="1828800" marR="0" lvl="3"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4pPr>
            <a:lvl5pPr marL="2286000" marR="0" lvl="4"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5pPr>
            <a:lvl6pPr marL="2743200" marR="0" lvl="5"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6pPr>
            <a:lvl7pPr marL="3200400" marR="0" lvl="6"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7pPr>
            <a:lvl8pPr marL="3657600" marR="0" lvl="7"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8pPr>
            <a:lvl9pPr marL="4114800" marR="0" lvl="8"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9pPr>
          </a:lstStyle>
          <a:p>
            <a:pPr marL="0" indent="0"/>
            <a:r>
              <a:rPr lang="en-US" sz="2400" b="1" dirty="0" err="1"/>
              <a:t>Vaxine</a:t>
            </a:r>
            <a:r>
              <a:rPr lang="en-US" sz="2400" b="1" dirty="0"/>
              <a:t> Pty Ltd</a:t>
            </a:r>
          </a:p>
        </p:txBody>
      </p:sp>
      <p:pic>
        <p:nvPicPr>
          <p:cNvPr id="16" name="Picture 2" descr="Flinders University - Course Seeker">
            <a:extLst>
              <a:ext uri="{FF2B5EF4-FFF2-40B4-BE49-F238E27FC236}">
                <a16:creationId xmlns:a16="http://schemas.microsoft.com/office/drawing/2014/main" id="{B09769E1-E054-4BB4-8DDB-6D14D97518F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97202" y="3016709"/>
            <a:ext cx="2320665" cy="88233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615335E3-15F9-40BF-B8E4-98A6DEB6D50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985050" y="939025"/>
            <a:ext cx="2332817" cy="1270320"/>
          </a:xfrm>
          <a:prstGeom prst="rect">
            <a:avLst/>
          </a:prstGeom>
        </p:spPr>
      </p:pic>
      <p:sp>
        <p:nvSpPr>
          <p:cNvPr id="12" name="Google Shape;456;p40">
            <a:extLst>
              <a:ext uri="{FF2B5EF4-FFF2-40B4-BE49-F238E27FC236}">
                <a16:creationId xmlns:a16="http://schemas.microsoft.com/office/drawing/2014/main" id="{0A437826-2E2F-40C0-9EDE-0541C28C7586}"/>
              </a:ext>
            </a:extLst>
          </p:cNvPr>
          <p:cNvSpPr txBox="1">
            <a:spLocks/>
          </p:cNvSpPr>
          <p:nvPr/>
        </p:nvSpPr>
        <p:spPr>
          <a:xfrm>
            <a:off x="420297" y="1490446"/>
            <a:ext cx="3928418" cy="554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1"/>
              </a:buClr>
              <a:buSzPts val="1400"/>
              <a:buFont typeface="Montserrat Medium"/>
              <a:buNone/>
              <a:defRPr sz="1400" b="0" i="0" u="none" strike="noStrike" cap="none">
                <a:solidFill>
                  <a:schemeClr val="lt1"/>
                </a:solidFill>
                <a:latin typeface="Montserrat Medium"/>
                <a:ea typeface="Montserrat Medium"/>
                <a:cs typeface="Montserrat Medium"/>
                <a:sym typeface="Montserrat Medium"/>
              </a:defRPr>
            </a:lvl1pPr>
            <a:lvl2pPr marL="914400" marR="0" lvl="1"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2pPr>
            <a:lvl3pPr marL="1371600" marR="0" lvl="2"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3pPr>
            <a:lvl4pPr marL="1828800" marR="0" lvl="3"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4pPr>
            <a:lvl5pPr marL="2286000" marR="0" lvl="4"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5pPr>
            <a:lvl6pPr marL="2743200" marR="0" lvl="5"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6pPr>
            <a:lvl7pPr marL="3200400" marR="0" lvl="6"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7pPr>
            <a:lvl8pPr marL="3657600" marR="0" lvl="7"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8pPr>
            <a:lvl9pPr marL="4114800" marR="0" lvl="8"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9pPr>
          </a:lstStyle>
          <a:p>
            <a:pPr marL="0" indent="0"/>
            <a:r>
              <a:rPr lang="en-US" sz="2000" dirty="0" err="1"/>
              <a:t>Vaxine’s</a:t>
            </a:r>
            <a:r>
              <a:rPr lang="en-US" sz="2000" dirty="0"/>
              <a:t> human candidates:</a:t>
            </a:r>
          </a:p>
        </p:txBody>
      </p:sp>
      <p:sp>
        <p:nvSpPr>
          <p:cNvPr id="13" name="TextBox 12">
            <a:extLst>
              <a:ext uri="{FF2B5EF4-FFF2-40B4-BE49-F238E27FC236}">
                <a16:creationId xmlns:a16="http://schemas.microsoft.com/office/drawing/2014/main" id="{771FAC08-4409-4FBF-97BD-7DC23BD2716F}"/>
              </a:ext>
            </a:extLst>
          </p:cNvPr>
          <p:cNvSpPr txBox="1"/>
          <p:nvPr/>
        </p:nvSpPr>
        <p:spPr>
          <a:xfrm>
            <a:off x="8707731" y="4776428"/>
            <a:ext cx="412292" cy="307777"/>
          </a:xfrm>
          <a:prstGeom prst="rect">
            <a:avLst/>
          </a:prstGeom>
          <a:noFill/>
        </p:spPr>
        <p:txBody>
          <a:bodyPr wrap="none" rtlCol="0">
            <a:spAutoFit/>
          </a:bodyPr>
          <a:lstStyle/>
          <a:p>
            <a:r>
              <a:rPr lang="en-US" b="1" dirty="0">
                <a:solidFill>
                  <a:srgbClr val="003366"/>
                </a:solidFill>
                <a:latin typeface="Montserrat" panose="020B0604020202020204" charset="0"/>
              </a:rPr>
              <a:t>03</a:t>
            </a:r>
          </a:p>
        </p:txBody>
      </p:sp>
    </p:spTree>
    <p:extLst>
      <p:ext uri="{BB962C8B-B14F-4D97-AF65-F5344CB8AC3E}">
        <p14:creationId xmlns:p14="http://schemas.microsoft.com/office/powerpoint/2010/main" val="25824298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5" name="Table 4">
            <a:extLst>
              <a:ext uri="{FF2B5EF4-FFF2-40B4-BE49-F238E27FC236}">
                <a16:creationId xmlns:a16="http://schemas.microsoft.com/office/drawing/2014/main" id="{E95C37C2-E6BD-471B-A3CB-6459491F1DD0}"/>
              </a:ext>
            </a:extLst>
          </p:cNvPr>
          <p:cNvGraphicFramePr>
            <a:graphicFrameLocks noGrp="1"/>
          </p:cNvGraphicFramePr>
          <p:nvPr>
            <p:extLst>
              <p:ext uri="{D42A27DB-BD31-4B8C-83A1-F6EECF244321}">
                <p14:modId xmlns:p14="http://schemas.microsoft.com/office/powerpoint/2010/main" val="3314984213"/>
              </p:ext>
            </p:extLst>
          </p:nvPr>
        </p:nvGraphicFramePr>
        <p:xfrm>
          <a:off x="1424355" y="515816"/>
          <a:ext cx="6295290" cy="4438137"/>
        </p:xfrm>
        <a:graphic>
          <a:graphicData uri="http://schemas.openxmlformats.org/drawingml/2006/table">
            <a:tbl>
              <a:tblPr rtl="1" firstRow="1" firstCol="1" bandRow="1">
                <a:tableStyleId>{9F39CDDD-B7C7-4794-96E0-3CFB22B994DE}</a:tableStyleId>
              </a:tblPr>
              <a:tblGrid>
                <a:gridCol w="2182931">
                  <a:extLst>
                    <a:ext uri="{9D8B030D-6E8A-4147-A177-3AD203B41FA5}">
                      <a16:colId xmlns:a16="http://schemas.microsoft.com/office/drawing/2014/main" val="1107866910"/>
                    </a:ext>
                  </a:extLst>
                </a:gridCol>
                <a:gridCol w="2182931">
                  <a:extLst>
                    <a:ext uri="{9D8B030D-6E8A-4147-A177-3AD203B41FA5}">
                      <a16:colId xmlns:a16="http://schemas.microsoft.com/office/drawing/2014/main" val="1425886791"/>
                    </a:ext>
                  </a:extLst>
                </a:gridCol>
                <a:gridCol w="971755">
                  <a:extLst>
                    <a:ext uri="{9D8B030D-6E8A-4147-A177-3AD203B41FA5}">
                      <a16:colId xmlns:a16="http://schemas.microsoft.com/office/drawing/2014/main" val="4252276857"/>
                    </a:ext>
                  </a:extLst>
                </a:gridCol>
                <a:gridCol w="957673">
                  <a:extLst>
                    <a:ext uri="{9D8B030D-6E8A-4147-A177-3AD203B41FA5}">
                      <a16:colId xmlns:a16="http://schemas.microsoft.com/office/drawing/2014/main" val="4191075560"/>
                    </a:ext>
                  </a:extLst>
                </a:gridCol>
              </a:tblGrid>
              <a:tr h="213746">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2802845153"/>
                  </a:ext>
                </a:extLst>
              </a:tr>
              <a:tr h="213746">
                <a:tc rowSpan="18">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Skin and subcutaneous tissue disorders</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At least one </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523 (4.13)</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170 (4.03)</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4533934"/>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Eczema</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160 (1.26)</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50 (1.19)</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3763579173"/>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Psoriasis</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83 (0.66)</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30 (0.71)</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794539269"/>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Acne</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82 (0.65)</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34 (0.81)</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2503303708"/>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Dermatitis</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64 (0.51)</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15 (0.36)</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2639629933"/>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Rash</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27 (0.21)</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6 (0.14)</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3212669597"/>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Alopecia</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22 (0.17)</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7 (0.17)</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1075530219"/>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Vitiligo</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19 (0.15)</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7 (0.17)</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3768942812"/>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Lichen planus</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15 (0.12)</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3 (0.07)</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3909841732"/>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Skin hyperpigmentation</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10 (0.08)</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0 (0)</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525763574"/>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Seborrhoeic dermatitis</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9 (0.07)</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0 (0)</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2732879952"/>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Xeroderma</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7 (0.06)</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0 (0)</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182100302"/>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Alopecia areata</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6 (0.05)</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4 (0.09)</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112237334"/>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Dandruff</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5 (0.04)</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0 (0)</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3059240911"/>
                  </a:ext>
                </a:extLst>
              </a:tr>
              <a:tr h="431250">
                <a:tc vMerge="1">
                  <a:txBody>
                    <a:bodyPr/>
                    <a:lstStyle/>
                    <a:p>
                      <a:endParaRPr lang="en-US"/>
                    </a:p>
                  </a:txBody>
                  <a:tcP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Systemic lupus erythematosus</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4 (0.03)</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0 (0)</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747245334"/>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Skin papilloma</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4 (0.03)</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4 (0.09)</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2710421039"/>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Pruritus</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4 (0.03)</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0 (0)</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4166798764"/>
                  </a:ext>
                </a:extLst>
              </a:tr>
              <a:tr h="213746">
                <a:tc vMerge="1">
                  <a:txBody>
                    <a:bodyPr/>
                    <a:lstStyle/>
                    <a:p>
                      <a:endParaRPr lang="en-US"/>
                    </a:p>
                  </a:txBody>
                  <a:tcP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Rosacea</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a:solidFill>
                            <a:srgbClr val="00436D"/>
                          </a:solidFill>
                          <a:effectLst/>
                          <a:latin typeface="Montserrat" panose="020B0604020202020204" charset="0"/>
                        </a:rPr>
                        <a:t>3 (0.02)</a:t>
                      </a:r>
                      <a:endParaRPr lang="en-US" sz="11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tc>
                  <a:txBody>
                    <a:bodyPr/>
                    <a:lstStyle/>
                    <a:p>
                      <a:pPr marL="0" marR="0" algn="ctr" rtl="0">
                        <a:lnSpc>
                          <a:spcPct val="106000"/>
                        </a:lnSpc>
                        <a:spcBef>
                          <a:spcPts val="0"/>
                        </a:spcBef>
                        <a:spcAft>
                          <a:spcPts val="0"/>
                        </a:spcAft>
                      </a:pPr>
                      <a:r>
                        <a:rPr lang="en-US" sz="1200" b="1" dirty="0">
                          <a:solidFill>
                            <a:srgbClr val="00436D"/>
                          </a:solidFill>
                          <a:effectLst/>
                          <a:latin typeface="Montserrat" panose="020B0604020202020204" charset="0"/>
                        </a:rPr>
                        <a:t>0 (0)</a:t>
                      </a:r>
                      <a:endParaRPr lang="en-US" sz="11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tc>
                <a:extLst>
                  <a:ext uri="{0D108BD9-81ED-4DB2-BD59-A6C34878D82A}">
                    <a16:rowId xmlns:a16="http://schemas.microsoft.com/office/drawing/2014/main" val="3273901487"/>
                  </a:ext>
                </a:extLst>
              </a:tr>
            </a:tbl>
          </a:graphicData>
        </a:graphic>
      </p:graphicFrame>
    </p:spTree>
    <p:extLst>
      <p:ext uri="{BB962C8B-B14F-4D97-AF65-F5344CB8AC3E}">
        <p14:creationId xmlns:p14="http://schemas.microsoft.com/office/powerpoint/2010/main" val="38970229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6" name="Table 5">
            <a:extLst>
              <a:ext uri="{FF2B5EF4-FFF2-40B4-BE49-F238E27FC236}">
                <a16:creationId xmlns:a16="http://schemas.microsoft.com/office/drawing/2014/main" id="{0CFDC449-EF8C-40DC-9452-07AC7B262454}"/>
              </a:ext>
            </a:extLst>
          </p:cNvPr>
          <p:cNvGraphicFramePr>
            <a:graphicFrameLocks noGrp="1"/>
          </p:cNvGraphicFramePr>
          <p:nvPr>
            <p:extLst>
              <p:ext uri="{D42A27DB-BD31-4B8C-83A1-F6EECF244321}">
                <p14:modId xmlns:p14="http://schemas.microsoft.com/office/powerpoint/2010/main" val="3639544899"/>
              </p:ext>
            </p:extLst>
          </p:nvPr>
        </p:nvGraphicFramePr>
        <p:xfrm>
          <a:off x="1195755" y="429125"/>
          <a:ext cx="7167755" cy="4285250"/>
        </p:xfrm>
        <a:graphic>
          <a:graphicData uri="http://schemas.openxmlformats.org/drawingml/2006/table">
            <a:tbl>
              <a:tblPr rtl="1" firstRow="1" firstCol="1" bandRow="1">
                <a:tableStyleId>{9F39CDDD-B7C7-4794-96E0-3CFB22B994DE}</a:tableStyleId>
              </a:tblPr>
              <a:tblGrid>
                <a:gridCol w="2490491">
                  <a:extLst>
                    <a:ext uri="{9D8B030D-6E8A-4147-A177-3AD203B41FA5}">
                      <a16:colId xmlns:a16="http://schemas.microsoft.com/office/drawing/2014/main" val="1609329617"/>
                    </a:ext>
                  </a:extLst>
                </a:gridCol>
                <a:gridCol w="2490491">
                  <a:extLst>
                    <a:ext uri="{9D8B030D-6E8A-4147-A177-3AD203B41FA5}">
                      <a16:colId xmlns:a16="http://schemas.microsoft.com/office/drawing/2014/main" val="997941409"/>
                    </a:ext>
                  </a:extLst>
                </a:gridCol>
                <a:gridCol w="1103510">
                  <a:extLst>
                    <a:ext uri="{9D8B030D-6E8A-4147-A177-3AD203B41FA5}">
                      <a16:colId xmlns:a16="http://schemas.microsoft.com/office/drawing/2014/main" val="4025209567"/>
                    </a:ext>
                  </a:extLst>
                </a:gridCol>
                <a:gridCol w="1083263">
                  <a:extLst>
                    <a:ext uri="{9D8B030D-6E8A-4147-A177-3AD203B41FA5}">
                      <a16:colId xmlns:a16="http://schemas.microsoft.com/office/drawing/2014/main" val="3466155216"/>
                    </a:ext>
                  </a:extLst>
                </a:gridCol>
              </a:tblGrid>
              <a:tr h="550985">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891266917"/>
                  </a:ext>
                </a:extLst>
              </a:tr>
              <a:tr h="248951">
                <a:tc rowSpan="15">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Eye disorders</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At least one </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462 (3.65)</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149 (3.53)</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2434943542"/>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Refraction disorder</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222 (1.75)</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75 (1.78)</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619857271"/>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Astigmatism</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59 (0.47)</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12 (0.28)</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1534465628"/>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Myopia</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38 (0.3)</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13 (0.31)</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4280875878"/>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Keratoconus</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22 (0.17)</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11 (0.26)</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1122387500"/>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Hypermetropia</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18 (0.14)</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9 (0.21)</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3900280484"/>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Amblyopia</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16 (0.13)</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2950980359"/>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Cataract</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13 (0.1)</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 (0.12)</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2434934799"/>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Dry eye</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11 (0.09)</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1619037084"/>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Presbyopia</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(0.06)</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302129560"/>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Glaucoma</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(0.06)</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(0.09)</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3899862940"/>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Strabismus</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4067057911"/>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Diplopia</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3281294949"/>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Visual impairment</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8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224472781"/>
                  </a:ext>
                </a:extLst>
              </a:tr>
              <a:tr h="248951">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Chorioretinopathy</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3 (0.02)</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8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4343" marR="64343" marT="0" marB="0" anchor="ctr"/>
                </a:tc>
                <a:extLst>
                  <a:ext uri="{0D108BD9-81ED-4DB2-BD59-A6C34878D82A}">
                    <a16:rowId xmlns:a16="http://schemas.microsoft.com/office/drawing/2014/main" val="794230932"/>
                  </a:ext>
                </a:extLst>
              </a:tr>
            </a:tbl>
          </a:graphicData>
        </a:graphic>
      </p:graphicFrame>
    </p:spTree>
    <p:extLst>
      <p:ext uri="{BB962C8B-B14F-4D97-AF65-F5344CB8AC3E}">
        <p14:creationId xmlns:p14="http://schemas.microsoft.com/office/powerpoint/2010/main" val="32334702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98A5C406-8125-4C5F-8C27-5A1C38EFE1E6}"/>
              </a:ext>
            </a:extLst>
          </p:cNvPr>
          <p:cNvGraphicFramePr>
            <a:graphicFrameLocks noGrp="1"/>
          </p:cNvGraphicFramePr>
          <p:nvPr>
            <p:extLst>
              <p:ext uri="{D42A27DB-BD31-4B8C-83A1-F6EECF244321}">
                <p14:modId xmlns:p14="http://schemas.microsoft.com/office/powerpoint/2010/main" val="713747033"/>
              </p:ext>
            </p:extLst>
          </p:nvPr>
        </p:nvGraphicFramePr>
        <p:xfrm>
          <a:off x="1113693" y="1128139"/>
          <a:ext cx="7139352" cy="3010106"/>
        </p:xfrm>
        <a:graphic>
          <a:graphicData uri="http://schemas.openxmlformats.org/drawingml/2006/table">
            <a:tbl>
              <a:tblPr rtl="1" firstRow="1" firstCol="1" bandRow="1">
                <a:tableStyleId>{9F39CDDD-B7C7-4794-96E0-3CFB22B994DE}</a:tableStyleId>
              </a:tblPr>
              <a:tblGrid>
                <a:gridCol w="2480622">
                  <a:extLst>
                    <a:ext uri="{9D8B030D-6E8A-4147-A177-3AD203B41FA5}">
                      <a16:colId xmlns:a16="http://schemas.microsoft.com/office/drawing/2014/main" val="1310348156"/>
                    </a:ext>
                  </a:extLst>
                </a:gridCol>
                <a:gridCol w="2480622">
                  <a:extLst>
                    <a:ext uri="{9D8B030D-6E8A-4147-A177-3AD203B41FA5}">
                      <a16:colId xmlns:a16="http://schemas.microsoft.com/office/drawing/2014/main" val="2291691801"/>
                    </a:ext>
                  </a:extLst>
                </a:gridCol>
                <a:gridCol w="1099137">
                  <a:extLst>
                    <a:ext uri="{9D8B030D-6E8A-4147-A177-3AD203B41FA5}">
                      <a16:colId xmlns:a16="http://schemas.microsoft.com/office/drawing/2014/main" val="367185866"/>
                    </a:ext>
                  </a:extLst>
                </a:gridCol>
                <a:gridCol w="1078971">
                  <a:extLst>
                    <a:ext uri="{9D8B030D-6E8A-4147-A177-3AD203B41FA5}">
                      <a16:colId xmlns:a16="http://schemas.microsoft.com/office/drawing/2014/main" val="1487356469"/>
                    </a:ext>
                  </a:extLst>
                </a:gridCol>
              </a:tblGrid>
              <a:tr h="620198">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4181277883"/>
                  </a:ext>
                </a:extLst>
              </a:tr>
              <a:tr h="338849">
                <a:tc rowSpan="6">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Blood and lymphatic system disorders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451 (3.56)</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151 (3.58)</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784836284"/>
                  </a:ext>
                </a:extLst>
              </a:tr>
              <a:tr h="33884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Anaemia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216 (1.71)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83 (1.97)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352850599"/>
                  </a:ext>
                </a:extLst>
              </a:tr>
              <a:tr h="33884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Thalassaemia beta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158 (1.25)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48 (1.14)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072843095"/>
                  </a:ext>
                </a:extLst>
              </a:tr>
              <a:tr h="695663">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Glucose-6-phosphate dehydrogenase deficiency</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44 (0.35)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14 (0.33)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282719254"/>
                  </a:ext>
                </a:extLst>
              </a:tr>
              <a:tr h="33884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Haemoglobinaemia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17 (0.13)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(0.14)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242666355"/>
                  </a:ext>
                </a:extLst>
              </a:tr>
              <a:tr h="338849">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Thrombocytopenia</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377322620"/>
                  </a:ext>
                </a:extLst>
              </a:tr>
            </a:tbl>
          </a:graphicData>
        </a:graphic>
      </p:graphicFrame>
    </p:spTree>
    <p:extLst>
      <p:ext uri="{BB962C8B-B14F-4D97-AF65-F5344CB8AC3E}">
        <p14:creationId xmlns:p14="http://schemas.microsoft.com/office/powerpoint/2010/main" val="12280386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B921D8FE-7050-4AE4-9F8E-2D67055758B5}"/>
              </a:ext>
            </a:extLst>
          </p:cNvPr>
          <p:cNvGraphicFramePr>
            <a:graphicFrameLocks noGrp="1"/>
          </p:cNvGraphicFramePr>
          <p:nvPr>
            <p:extLst>
              <p:ext uri="{D42A27DB-BD31-4B8C-83A1-F6EECF244321}">
                <p14:modId xmlns:p14="http://schemas.microsoft.com/office/powerpoint/2010/main" val="218079462"/>
              </p:ext>
            </p:extLst>
          </p:nvPr>
        </p:nvGraphicFramePr>
        <p:xfrm>
          <a:off x="1055077" y="699983"/>
          <a:ext cx="7308433" cy="3743534"/>
        </p:xfrm>
        <a:graphic>
          <a:graphicData uri="http://schemas.openxmlformats.org/drawingml/2006/table">
            <a:tbl>
              <a:tblPr rtl="1" firstRow="1" firstCol="1" bandRow="1">
                <a:tableStyleId>{9F39CDDD-B7C7-4794-96E0-3CFB22B994DE}</a:tableStyleId>
              </a:tblPr>
              <a:tblGrid>
                <a:gridCol w="2539371">
                  <a:extLst>
                    <a:ext uri="{9D8B030D-6E8A-4147-A177-3AD203B41FA5}">
                      <a16:colId xmlns:a16="http://schemas.microsoft.com/office/drawing/2014/main" val="2075061444"/>
                    </a:ext>
                  </a:extLst>
                </a:gridCol>
                <a:gridCol w="2539371">
                  <a:extLst>
                    <a:ext uri="{9D8B030D-6E8A-4147-A177-3AD203B41FA5}">
                      <a16:colId xmlns:a16="http://schemas.microsoft.com/office/drawing/2014/main" val="11383477"/>
                    </a:ext>
                  </a:extLst>
                </a:gridCol>
                <a:gridCol w="1125168">
                  <a:extLst>
                    <a:ext uri="{9D8B030D-6E8A-4147-A177-3AD203B41FA5}">
                      <a16:colId xmlns:a16="http://schemas.microsoft.com/office/drawing/2014/main" val="3552836055"/>
                    </a:ext>
                  </a:extLst>
                </a:gridCol>
                <a:gridCol w="1104523">
                  <a:extLst>
                    <a:ext uri="{9D8B030D-6E8A-4147-A177-3AD203B41FA5}">
                      <a16:colId xmlns:a16="http://schemas.microsoft.com/office/drawing/2014/main" val="4269354425"/>
                    </a:ext>
                  </a:extLst>
                </a:gridCol>
              </a:tblGrid>
              <a:tr h="517883">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3719318646"/>
                  </a:ext>
                </a:extLst>
              </a:tr>
              <a:tr h="293241">
                <a:tc rowSpan="11">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Cardiac disorders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At least one </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406 (3.21)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132 (3.13)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631914197"/>
                  </a:ext>
                </a:extLst>
              </a:tr>
              <a:tr h="29324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Mitral valve prolapse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248 (1.96)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77 (1.83)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053685476"/>
                  </a:ext>
                </a:extLst>
              </a:tr>
              <a:tr h="29324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Palpitations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110 (0.87)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28 (0.66)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254112212"/>
                  </a:ext>
                </a:extLst>
              </a:tr>
              <a:tr h="29324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Arrhythmia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31 (0.24)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13 (0.31)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277113470"/>
                  </a:ext>
                </a:extLst>
              </a:tr>
              <a:tr h="29324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Tachycardia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(0.17)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747115443"/>
                  </a:ext>
                </a:extLst>
              </a:tr>
              <a:tr h="29324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Coronary artery disease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610784437"/>
                  </a:ext>
                </a:extLst>
              </a:tr>
              <a:tr h="29324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Myocardial infarction</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 (0.04)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790707952"/>
                  </a:ext>
                </a:extLst>
              </a:tr>
              <a:tr h="29324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Bradycardia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097326824"/>
                  </a:ext>
                </a:extLst>
              </a:tr>
              <a:tr h="29324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Ventricular septal defect</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293209875"/>
                  </a:ext>
                </a:extLst>
              </a:tr>
              <a:tr h="29324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Rheumatic heart disease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443894905"/>
                  </a:ext>
                </a:extLst>
              </a:tr>
              <a:tr h="29324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Atrial septal defect</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19689621"/>
                  </a:ext>
                </a:extLst>
              </a:tr>
            </a:tbl>
          </a:graphicData>
        </a:graphic>
      </p:graphicFrame>
    </p:spTree>
    <p:extLst>
      <p:ext uri="{BB962C8B-B14F-4D97-AF65-F5344CB8AC3E}">
        <p14:creationId xmlns:p14="http://schemas.microsoft.com/office/powerpoint/2010/main" val="4065708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F1F940F1-FDE2-4BED-A92F-2371EBF33B10}"/>
              </a:ext>
            </a:extLst>
          </p:cNvPr>
          <p:cNvGraphicFramePr>
            <a:graphicFrameLocks noGrp="1"/>
          </p:cNvGraphicFramePr>
          <p:nvPr>
            <p:extLst>
              <p:ext uri="{D42A27DB-BD31-4B8C-83A1-F6EECF244321}">
                <p14:modId xmlns:p14="http://schemas.microsoft.com/office/powerpoint/2010/main" val="504883556"/>
              </p:ext>
            </p:extLst>
          </p:nvPr>
        </p:nvGraphicFramePr>
        <p:xfrm>
          <a:off x="989698" y="1495055"/>
          <a:ext cx="7373812" cy="2153390"/>
        </p:xfrm>
        <a:graphic>
          <a:graphicData uri="http://schemas.openxmlformats.org/drawingml/2006/table">
            <a:tbl>
              <a:tblPr rtl="1" firstRow="1" firstCol="1" bandRow="1">
                <a:tableStyleId>{9F39CDDD-B7C7-4794-96E0-3CFB22B994DE}</a:tableStyleId>
              </a:tblPr>
              <a:tblGrid>
                <a:gridCol w="2562087">
                  <a:extLst>
                    <a:ext uri="{9D8B030D-6E8A-4147-A177-3AD203B41FA5}">
                      <a16:colId xmlns:a16="http://schemas.microsoft.com/office/drawing/2014/main" val="2488249307"/>
                    </a:ext>
                  </a:extLst>
                </a:gridCol>
                <a:gridCol w="2562087">
                  <a:extLst>
                    <a:ext uri="{9D8B030D-6E8A-4147-A177-3AD203B41FA5}">
                      <a16:colId xmlns:a16="http://schemas.microsoft.com/office/drawing/2014/main" val="3214449336"/>
                    </a:ext>
                  </a:extLst>
                </a:gridCol>
                <a:gridCol w="1135233">
                  <a:extLst>
                    <a:ext uri="{9D8B030D-6E8A-4147-A177-3AD203B41FA5}">
                      <a16:colId xmlns:a16="http://schemas.microsoft.com/office/drawing/2014/main" val="2778769811"/>
                    </a:ext>
                  </a:extLst>
                </a:gridCol>
                <a:gridCol w="1114405">
                  <a:extLst>
                    <a:ext uri="{9D8B030D-6E8A-4147-A177-3AD203B41FA5}">
                      <a16:colId xmlns:a16="http://schemas.microsoft.com/office/drawing/2014/main" val="3757249068"/>
                    </a:ext>
                  </a:extLst>
                </a:gridCol>
              </a:tblGrid>
              <a:tr h="599080">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2098098643"/>
                  </a:ext>
                </a:extLst>
              </a:tr>
              <a:tr h="310862">
                <a:tc rowSpan="5">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Renal and urinary disorders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At least one </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378 (2.99)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128 (3.03)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172900241"/>
                  </a:ext>
                </a:extLst>
              </a:tr>
              <a:tr h="31086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Nephrolithiasis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337 (2.66)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116 (2.75)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310403308"/>
                  </a:ext>
                </a:extLst>
              </a:tr>
              <a:tr h="31086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Single functional kidney</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11 (0.09)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097795442"/>
                  </a:ext>
                </a:extLst>
              </a:tr>
              <a:tr h="31086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Proteinuria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9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62177596"/>
                  </a:ext>
                </a:extLst>
              </a:tr>
              <a:tr h="31086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Calculus bladder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3 (0.07)</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896997293"/>
                  </a:ext>
                </a:extLst>
              </a:tr>
            </a:tbl>
          </a:graphicData>
        </a:graphic>
      </p:graphicFrame>
    </p:spTree>
    <p:extLst>
      <p:ext uri="{BB962C8B-B14F-4D97-AF65-F5344CB8AC3E}">
        <p14:creationId xmlns:p14="http://schemas.microsoft.com/office/powerpoint/2010/main" val="40567650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976EFF54-8D4B-4D93-9F43-486B18B0968B}"/>
              </a:ext>
            </a:extLst>
          </p:cNvPr>
          <p:cNvGraphicFramePr>
            <a:graphicFrameLocks noGrp="1"/>
          </p:cNvGraphicFramePr>
          <p:nvPr>
            <p:extLst>
              <p:ext uri="{D42A27DB-BD31-4B8C-83A1-F6EECF244321}">
                <p14:modId xmlns:p14="http://schemas.microsoft.com/office/powerpoint/2010/main" val="697905258"/>
              </p:ext>
            </p:extLst>
          </p:nvPr>
        </p:nvGraphicFramePr>
        <p:xfrm>
          <a:off x="1008185" y="925368"/>
          <a:ext cx="7355325" cy="3292764"/>
        </p:xfrm>
        <a:graphic>
          <a:graphicData uri="http://schemas.openxmlformats.org/drawingml/2006/table">
            <a:tbl>
              <a:tblPr rtl="1" firstRow="1" firstCol="1" bandRow="1">
                <a:tableStyleId>{9F39CDDD-B7C7-4794-96E0-3CFB22B994DE}</a:tableStyleId>
              </a:tblPr>
              <a:tblGrid>
                <a:gridCol w="2555664">
                  <a:extLst>
                    <a:ext uri="{9D8B030D-6E8A-4147-A177-3AD203B41FA5}">
                      <a16:colId xmlns:a16="http://schemas.microsoft.com/office/drawing/2014/main" val="4124794955"/>
                    </a:ext>
                  </a:extLst>
                </a:gridCol>
                <a:gridCol w="2555664">
                  <a:extLst>
                    <a:ext uri="{9D8B030D-6E8A-4147-A177-3AD203B41FA5}">
                      <a16:colId xmlns:a16="http://schemas.microsoft.com/office/drawing/2014/main" val="3032458134"/>
                    </a:ext>
                  </a:extLst>
                </a:gridCol>
                <a:gridCol w="1132387">
                  <a:extLst>
                    <a:ext uri="{9D8B030D-6E8A-4147-A177-3AD203B41FA5}">
                      <a16:colId xmlns:a16="http://schemas.microsoft.com/office/drawing/2014/main" val="2037163218"/>
                    </a:ext>
                  </a:extLst>
                </a:gridCol>
                <a:gridCol w="1111610">
                  <a:extLst>
                    <a:ext uri="{9D8B030D-6E8A-4147-A177-3AD203B41FA5}">
                      <a16:colId xmlns:a16="http://schemas.microsoft.com/office/drawing/2014/main" val="931690069"/>
                    </a:ext>
                  </a:extLst>
                </a:gridCol>
              </a:tblGrid>
              <a:tr h="711429">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307502270"/>
                  </a:ext>
                </a:extLst>
              </a:tr>
              <a:tr h="286815">
                <a:tc rowSpan="9">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Reproductive system and breast disorders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At least one </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321 (2.54)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127 (3.01)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032198132"/>
                  </a:ext>
                </a:extLst>
              </a:tr>
              <a:tr h="28681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Polycystic ovaries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230 (1.82)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85 (2.01)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436584112"/>
                  </a:ext>
                </a:extLst>
              </a:tr>
              <a:tr h="28681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Endometriosis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27 (0.21)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10 (0.24)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058531577"/>
                  </a:ext>
                </a:extLst>
              </a:tr>
              <a:tr h="28681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Varicocele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15 (0.12)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568860645"/>
                  </a:ext>
                </a:extLst>
              </a:tr>
              <a:tr h="28681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Menstrual disorder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15 (0.12)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10 (0.24)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834863995"/>
                  </a:ext>
                </a:extLst>
              </a:tr>
              <a:tr h="28681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Menstruation irregular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14 (0.11)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 (0.19)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043113624"/>
                  </a:ext>
                </a:extLst>
              </a:tr>
              <a:tr h="28681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Prostatomegaly</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104123461"/>
                  </a:ext>
                </a:extLst>
              </a:tr>
              <a:tr h="286815">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Premature menopause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610599018"/>
                  </a:ext>
                </a:extLst>
              </a:tr>
              <a:tr h="286815">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Prostatitis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3 (0.02)</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3 (0.07)</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675041281"/>
                  </a:ext>
                </a:extLst>
              </a:tr>
            </a:tbl>
          </a:graphicData>
        </a:graphic>
      </p:graphicFrame>
    </p:spTree>
    <p:extLst>
      <p:ext uri="{BB962C8B-B14F-4D97-AF65-F5344CB8AC3E}">
        <p14:creationId xmlns:p14="http://schemas.microsoft.com/office/powerpoint/2010/main" val="42594180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EFF13BA7-BE44-4678-A71F-DE8C46BA31FA}"/>
              </a:ext>
            </a:extLst>
          </p:cNvPr>
          <p:cNvGraphicFramePr>
            <a:graphicFrameLocks noGrp="1"/>
          </p:cNvGraphicFramePr>
          <p:nvPr>
            <p:extLst>
              <p:ext uri="{D42A27DB-BD31-4B8C-83A1-F6EECF244321}">
                <p14:modId xmlns:p14="http://schemas.microsoft.com/office/powerpoint/2010/main" val="2376226671"/>
              </p:ext>
            </p:extLst>
          </p:nvPr>
        </p:nvGraphicFramePr>
        <p:xfrm>
          <a:off x="859169" y="2229675"/>
          <a:ext cx="7425662" cy="1297368"/>
        </p:xfrm>
        <a:graphic>
          <a:graphicData uri="http://schemas.openxmlformats.org/drawingml/2006/table">
            <a:tbl>
              <a:tblPr rtl="1" firstRow="1" firstCol="1" bandRow="1">
                <a:tableStyleId>{9F39CDDD-B7C7-4794-96E0-3CFB22B994DE}</a:tableStyleId>
              </a:tblPr>
              <a:tblGrid>
                <a:gridCol w="2580103">
                  <a:extLst>
                    <a:ext uri="{9D8B030D-6E8A-4147-A177-3AD203B41FA5}">
                      <a16:colId xmlns:a16="http://schemas.microsoft.com/office/drawing/2014/main" val="1546828853"/>
                    </a:ext>
                  </a:extLst>
                </a:gridCol>
                <a:gridCol w="2580103">
                  <a:extLst>
                    <a:ext uri="{9D8B030D-6E8A-4147-A177-3AD203B41FA5}">
                      <a16:colId xmlns:a16="http://schemas.microsoft.com/office/drawing/2014/main" val="4048407859"/>
                    </a:ext>
                  </a:extLst>
                </a:gridCol>
                <a:gridCol w="1143216">
                  <a:extLst>
                    <a:ext uri="{9D8B030D-6E8A-4147-A177-3AD203B41FA5}">
                      <a16:colId xmlns:a16="http://schemas.microsoft.com/office/drawing/2014/main" val="3139114795"/>
                    </a:ext>
                  </a:extLst>
                </a:gridCol>
                <a:gridCol w="1122240">
                  <a:extLst>
                    <a:ext uri="{9D8B030D-6E8A-4147-A177-3AD203B41FA5}">
                      <a16:colId xmlns:a16="http://schemas.microsoft.com/office/drawing/2014/main" val="3801539601"/>
                    </a:ext>
                  </a:extLst>
                </a:gridCol>
              </a:tblGrid>
              <a:tr h="665925">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2167596987"/>
                  </a:ext>
                </a:extLst>
              </a:tr>
              <a:tr h="327560">
                <a:tc rowSpan="2">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Pregnancy, puerperium and perinatal conditions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At least one </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3 (0.02)</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094307966"/>
                  </a:ext>
                </a:extLst>
              </a:tr>
              <a:tr h="303883">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Abortion</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552432343"/>
                  </a:ext>
                </a:extLst>
              </a:tr>
            </a:tbl>
          </a:graphicData>
        </a:graphic>
      </p:graphicFrame>
    </p:spTree>
    <p:extLst>
      <p:ext uri="{BB962C8B-B14F-4D97-AF65-F5344CB8AC3E}">
        <p14:creationId xmlns:p14="http://schemas.microsoft.com/office/powerpoint/2010/main" val="18889768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A2E29C99-3C88-4668-BDFD-3A6366CDD2FC}"/>
              </a:ext>
            </a:extLst>
          </p:cNvPr>
          <p:cNvGraphicFramePr>
            <a:graphicFrameLocks noGrp="1"/>
          </p:cNvGraphicFramePr>
          <p:nvPr>
            <p:extLst>
              <p:ext uri="{D42A27DB-BD31-4B8C-83A1-F6EECF244321}">
                <p14:modId xmlns:p14="http://schemas.microsoft.com/office/powerpoint/2010/main" val="2947481743"/>
              </p:ext>
            </p:extLst>
          </p:nvPr>
        </p:nvGraphicFramePr>
        <p:xfrm>
          <a:off x="780491" y="1516319"/>
          <a:ext cx="7583019" cy="2285195"/>
        </p:xfrm>
        <a:graphic>
          <a:graphicData uri="http://schemas.openxmlformats.org/drawingml/2006/table">
            <a:tbl>
              <a:tblPr rtl="1" firstRow="1" firstCol="1" bandRow="1">
                <a:tableStyleId>{9F39CDDD-B7C7-4794-96E0-3CFB22B994DE}</a:tableStyleId>
              </a:tblPr>
              <a:tblGrid>
                <a:gridCol w="2634778">
                  <a:extLst>
                    <a:ext uri="{9D8B030D-6E8A-4147-A177-3AD203B41FA5}">
                      <a16:colId xmlns:a16="http://schemas.microsoft.com/office/drawing/2014/main" val="1902808094"/>
                    </a:ext>
                  </a:extLst>
                </a:gridCol>
                <a:gridCol w="2634778">
                  <a:extLst>
                    <a:ext uri="{9D8B030D-6E8A-4147-A177-3AD203B41FA5}">
                      <a16:colId xmlns:a16="http://schemas.microsoft.com/office/drawing/2014/main" val="550595729"/>
                    </a:ext>
                  </a:extLst>
                </a:gridCol>
                <a:gridCol w="1167442">
                  <a:extLst>
                    <a:ext uri="{9D8B030D-6E8A-4147-A177-3AD203B41FA5}">
                      <a16:colId xmlns:a16="http://schemas.microsoft.com/office/drawing/2014/main" val="1950058168"/>
                    </a:ext>
                  </a:extLst>
                </a:gridCol>
                <a:gridCol w="1146021">
                  <a:extLst>
                    <a:ext uri="{9D8B030D-6E8A-4147-A177-3AD203B41FA5}">
                      <a16:colId xmlns:a16="http://schemas.microsoft.com/office/drawing/2014/main" val="167898394"/>
                    </a:ext>
                  </a:extLst>
                </a:gridCol>
              </a:tblGrid>
              <a:tr h="570389">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3268666096"/>
                  </a:ext>
                </a:extLst>
              </a:tr>
              <a:tr h="285801">
                <a:tc rowSpan="6">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Vascular disorders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At least one </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297 (2.35)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108 (2.56)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689470318"/>
                  </a:ext>
                </a:extLst>
              </a:tr>
              <a:tr h="28580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Hypertension</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258 (2.04)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89 (2.11)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039016495"/>
                  </a:ext>
                </a:extLst>
              </a:tr>
              <a:tr h="285801">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Hypotension</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10 (0.08)</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(0.17)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130960591"/>
                  </a:ext>
                </a:extLst>
              </a:tr>
              <a:tr h="285801">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Varicose vein</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957019901"/>
                  </a:ext>
                </a:extLst>
              </a:tr>
              <a:tr h="285801">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Arteriosclerosis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6 (0.05)</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866163661"/>
                  </a:ext>
                </a:extLst>
              </a:tr>
              <a:tr h="285801">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Deep vein thrombosis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4 (0.03)</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517125927"/>
                  </a:ext>
                </a:extLst>
              </a:tr>
            </a:tbl>
          </a:graphicData>
        </a:graphic>
      </p:graphicFrame>
    </p:spTree>
    <p:extLst>
      <p:ext uri="{BB962C8B-B14F-4D97-AF65-F5344CB8AC3E}">
        <p14:creationId xmlns:p14="http://schemas.microsoft.com/office/powerpoint/2010/main" val="32756987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2455C5A8-6F43-4195-B3B5-853AB3FA05BF}"/>
              </a:ext>
            </a:extLst>
          </p:cNvPr>
          <p:cNvGraphicFramePr>
            <a:graphicFrameLocks noGrp="1"/>
          </p:cNvGraphicFramePr>
          <p:nvPr>
            <p:extLst>
              <p:ext uri="{D42A27DB-BD31-4B8C-83A1-F6EECF244321}">
                <p14:modId xmlns:p14="http://schemas.microsoft.com/office/powerpoint/2010/main" val="1515472757"/>
              </p:ext>
            </p:extLst>
          </p:nvPr>
        </p:nvGraphicFramePr>
        <p:xfrm>
          <a:off x="870891" y="1249333"/>
          <a:ext cx="7402217" cy="2644834"/>
        </p:xfrm>
        <a:graphic>
          <a:graphicData uri="http://schemas.openxmlformats.org/drawingml/2006/table">
            <a:tbl>
              <a:tblPr rtl="1" firstRow="1" firstCol="1" bandRow="1">
                <a:tableStyleId>{9F39CDDD-B7C7-4794-96E0-3CFB22B994DE}</a:tableStyleId>
              </a:tblPr>
              <a:tblGrid>
                <a:gridCol w="2571957">
                  <a:extLst>
                    <a:ext uri="{9D8B030D-6E8A-4147-A177-3AD203B41FA5}">
                      <a16:colId xmlns:a16="http://schemas.microsoft.com/office/drawing/2014/main" val="966861686"/>
                    </a:ext>
                  </a:extLst>
                </a:gridCol>
                <a:gridCol w="2571957">
                  <a:extLst>
                    <a:ext uri="{9D8B030D-6E8A-4147-A177-3AD203B41FA5}">
                      <a16:colId xmlns:a16="http://schemas.microsoft.com/office/drawing/2014/main" val="1553198765"/>
                    </a:ext>
                  </a:extLst>
                </a:gridCol>
                <a:gridCol w="1139606">
                  <a:extLst>
                    <a:ext uri="{9D8B030D-6E8A-4147-A177-3AD203B41FA5}">
                      <a16:colId xmlns:a16="http://schemas.microsoft.com/office/drawing/2014/main" val="2125331971"/>
                    </a:ext>
                  </a:extLst>
                </a:gridCol>
                <a:gridCol w="1118697">
                  <a:extLst>
                    <a:ext uri="{9D8B030D-6E8A-4147-A177-3AD203B41FA5}">
                      <a16:colId xmlns:a16="http://schemas.microsoft.com/office/drawing/2014/main" val="574435676"/>
                    </a:ext>
                  </a:extLst>
                </a:gridCol>
              </a:tblGrid>
              <a:tr h="579022">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3945565771"/>
                  </a:ext>
                </a:extLst>
              </a:tr>
              <a:tr h="295116">
                <a:tc rowSpan="7">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Nervous system disorders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At least one </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295 (2.33)</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117 (2.77)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10165870"/>
                  </a:ext>
                </a:extLst>
              </a:tr>
              <a:tr h="29511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Migraine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250 (1.98)</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102 (2.42)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129586901"/>
                  </a:ext>
                </a:extLst>
              </a:tr>
              <a:tr h="29511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Headache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20 (0.16)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(0.14)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153896942"/>
                  </a:ext>
                </a:extLst>
              </a:tr>
              <a:tr h="29511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Dizziness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(0.06)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905261823"/>
                  </a:ext>
                </a:extLst>
              </a:tr>
              <a:tr h="29511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Restless legs syndrome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 (0.04)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486181073"/>
                  </a:ext>
                </a:extLst>
              </a:tr>
              <a:tr h="29511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Vertigo</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979957711"/>
                  </a:ext>
                </a:extLst>
              </a:tr>
              <a:tr h="29511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Facial paralysis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911259680"/>
                  </a:ext>
                </a:extLst>
              </a:tr>
            </a:tbl>
          </a:graphicData>
        </a:graphic>
      </p:graphicFrame>
    </p:spTree>
    <p:extLst>
      <p:ext uri="{BB962C8B-B14F-4D97-AF65-F5344CB8AC3E}">
        <p14:creationId xmlns:p14="http://schemas.microsoft.com/office/powerpoint/2010/main" val="16657700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B227379D-45D0-44E6-BB32-C65351DFF64A}"/>
              </a:ext>
            </a:extLst>
          </p:cNvPr>
          <p:cNvGraphicFramePr>
            <a:graphicFrameLocks noGrp="1"/>
          </p:cNvGraphicFramePr>
          <p:nvPr>
            <p:extLst>
              <p:ext uri="{D42A27DB-BD31-4B8C-83A1-F6EECF244321}">
                <p14:modId xmlns:p14="http://schemas.microsoft.com/office/powerpoint/2010/main" val="4190024272"/>
              </p:ext>
            </p:extLst>
          </p:nvPr>
        </p:nvGraphicFramePr>
        <p:xfrm>
          <a:off x="937846" y="253115"/>
          <a:ext cx="7425664" cy="4637269"/>
        </p:xfrm>
        <a:graphic>
          <a:graphicData uri="http://schemas.openxmlformats.org/drawingml/2006/table">
            <a:tbl>
              <a:tblPr rtl="1" firstRow="1" firstCol="1" bandRow="1">
                <a:tableStyleId>{9F39CDDD-B7C7-4794-96E0-3CFB22B994DE}</a:tableStyleId>
              </a:tblPr>
              <a:tblGrid>
                <a:gridCol w="2580104">
                  <a:extLst>
                    <a:ext uri="{9D8B030D-6E8A-4147-A177-3AD203B41FA5}">
                      <a16:colId xmlns:a16="http://schemas.microsoft.com/office/drawing/2014/main" val="2452023443"/>
                    </a:ext>
                  </a:extLst>
                </a:gridCol>
                <a:gridCol w="2580104">
                  <a:extLst>
                    <a:ext uri="{9D8B030D-6E8A-4147-A177-3AD203B41FA5}">
                      <a16:colId xmlns:a16="http://schemas.microsoft.com/office/drawing/2014/main" val="947054150"/>
                    </a:ext>
                  </a:extLst>
                </a:gridCol>
                <a:gridCol w="1143216">
                  <a:extLst>
                    <a:ext uri="{9D8B030D-6E8A-4147-A177-3AD203B41FA5}">
                      <a16:colId xmlns:a16="http://schemas.microsoft.com/office/drawing/2014/main" val="2471966576"/>
                    </a:ext>
                  </a:extLst>
                </a:gridCol>
                <a:gridCol w="1122240">
                  <a:extLst>
                    <a:ext uri="{9D8B030D-6E8A-4147-A177-3AD203B41FA5}">
                      <a16:colId xmlns:a16="http://schemas.microsoft.com/office/drawing/2014/main" val="4157517706"/>
                    </a:ext>
                  </a:extLst>
                </a:gridCol>
              </a:tblGrid>
              <a:tr h="484614">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3937771719"/>
                  </a:ext>
                </a:extLst>
              </a:tr>
              <a:tr h="142932">
                <a:tc rowSpan="22">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Surgical and medical procedures</a:t>
                      </a:r>
                      <a:endParaRPr lang="en-US" sz="10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At least one </a:t>
                      </a:r>
                      <a:endParaRPr lang="en-US" sz="10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291 (2.3)</a:t>
                      </a:r>
                      <a:endParaRPr lang="en-US" sz="10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102 (2.42)</a:t>
                      </a:r>
                      <a:endParaRPr lang="en-US" sz="10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2219455784"/>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Keratomileusis</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89 (0.7)</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32 (0.76)</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2374724844"/>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Tonsillectomy</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22 (0.17)</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13 (0.31)</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3639838635"/>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Gastrectomy</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21 (0.17)</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 (0.19)</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2079069262"/>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Varicocele repair</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17 (0.13)</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(0.14)</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3906412328"/>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Cholecystectomy</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16 (0.13)</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 (0.19)</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2501038249"/>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Rhinoplasty</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15 (0.12)</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(0.14)</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3670957358"/>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Gastric bypass</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14 (0.11)</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363375711"/>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Thyroidectomy</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11 (0.09)</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(0.09)</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3413814943"/>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Appendicectomy</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10 (0.08)</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(0.17)</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1111728701"/>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Gallbladder operation</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9 (0.07)</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1121337138"/>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Angioplasty</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9 (0.07)</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3321304116"/>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Cardiac operation</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 (0.04)</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1437506580"/>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Hysterectomy</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2390741255"/>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Hernia repair</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3027299408"/>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Eye operation</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1982364337"/>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Tumour excision</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1781771493"/>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Jaw operation</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2305407979"/>
                  </a:ext>
                </a:extLst>
              </a:tr>
              <a:tr h="278827">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Intervertebral disc operation</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2737214982"/>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Haemorrhoid operation</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3903142309"/>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Eye excision</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2839190962"/>
                  </a:ext>
                </a:extLst>
              </a:tr>
              <a:tr h="142932">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Corneal transplant</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10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10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42939" marR="42939" marT="0" marB="0" anchor="ctr"/>
                </a:tc>
                <a:extLst>
                  <a:ext uri="{0D108BD9-81ED-4DB2-BD59-A6C34878D82A}">
                    <a16:rowId xmlns:a16="http://schemas.microsoft.com/office/drawing/2014/main" val="2296410282"/>
                  </a:ext>
                </a:extLst>
              </a:tr>
            </a:tbl>
          </a:graphicData>
        </a:graphic>
      </p:graphicFrame>
    </p:spTree>
    <p:extLst>
      <p:ext uri="{BB962C8B-B14F-4D97-AF65-F5344CB8AC3E}">
        <p14:creationId xmlns:p14="http://schemas.microsoft.com/office/powerpoint/2010/main" val="17995376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4" name="Rectangle 3">
            <a:extLst>
              <a:ext uri="{FF2B5EF4-FFF2-40B4-BE49-F238E27FC236}">
                <a16:creationId xmlns:a16="http://schemas.microsoft.com/office/drawing/2014/main" id="{0750776B-2FC6-4631-9B30-C16AA3195C75}"/>
              </a:ext>
            </a:extLst>
          </p:cNvPr>
          <p:cNvSpPr/>
          <p:nvPr/>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0" name="Google Shape;790;p48"/>
          <p:cNvSpPr/>
          <p:nvPr/>
        </p:nvSpPr>
        <p:spPr>
          <a:xfrm>
            <a:off x="7538693" y="1152730"/>
            <a:ext cx="308469" cy="301476"/>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48"/>
          <p:cNvSpPr/>
          <p:nvPr/>
        </p:nvSpPr>
        <p:spPr>
          <a:xfrm>
            <a:off x="6433845" y="4123879"/>
            <a:ext cx="98170" cy="95945"/>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48"/>
          <p:cNvSpPr/>
          <p:nvPr/>
        </p:nvSpPr>
        <p:spPr>
          <a:xfrm>
            <a:off x="8493020" y="4370229"/>
            <a:ext cx="98170" cy="95945"/>
          </a:xfrm>
          <a:custGeom>
            <a:avLst/>
            <a:gdLst/>
            <a:ahLst/>
            <a:cxnLst/>
            <a:rect l="l" t="t" r="r" b="b"/>
            <a:pathLst>
              <a:path w="6352" h="6208" extrusionOk="0">
                <a:moveTo>
                  <a:pt x="3125" y="1"/>
                </a:moveTo>
                <a:lnTo>
                  <a:pt x="2814" y="749"/>
                </a:lnTo>
                <a:cubicBezTo>
                  <a:pt x="2414" y="1707"/>
                  <a:pt x="1677" y="2487"/>
                  <a:pt x="742" y="2939"/>
                </a:cubicBezTo>
                <a:lnTo>
                  <a:pt x="0" y="3300"/>
                </a:lnTo>
                <a:lnTo>
                  <a:pt x="569" y="3507"/>
                </a:lnTo>
                <a:cubicBezTo>
                  <a:pt x="1610" y="3887"/>
                  <a:pt x="2462" y="4659"/>
                  <a:pt x="2942" y="5660"/>
                </a:cubicBezTo>
                <a:lnTo>
                  <a:pt x="3206" y="6208"/>
                </a:lnTo>
                <a:lnTo>
                  <a:pt x="3383" y="5771"/>
                </a:lnTo>
                <a:cubicBezTo>
                  <a:pt x="3814" y="4703"/>
                  <a:pt x="4658" y="3856"/>
                  <a:pt x="5726" y="3423"/>
                </a:cubicBezTo>
                <a:lnTo>
                  <a:pt x="6351" y="3169"/>
                </a:lnTo>
                <a:lnTo>
                  <a:pt x="5700" y="2904"/>
                </a:lnTo>
                <a:cubicBezTo>
                  <a:pt x="4648" y="2478"/>
                  <a:pt x="3811" y="1648"/>
                  <a:pt x="3374" y="600"/>
                </a:cubicBezTo>
                <a:lnTo>
                  <a:pt x="312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Oval 111">
            <a:extLst>
              <a:ext uri="{FF2B5EF4-FFF2-40B4-BE49-F238E27FC236}">
                <a16:creationId xmlns:a16="http://schemas.microsoft.com/office/drawing/2014/main" id="{BCF56F04-4B71-4EDB-AECD-86A0653A263B}"/>
              </a:ext>
            </a:extLst>
          </p:cNvPr>
          <p:cNvSpPr/>
          <p:nvPr/>
        </p:nvSpPr>
        <p:spPr>
          <a:xfrm>
            <a:off x="7459425" y="1069979"/>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A40F4530-7A02-47CC-A140-C4922D2BEA00}"/>
              </a:ext>
            </a:extLst>
          </p:cNvPr>
          <p:cNvSpPr/>
          <p:nvPr/>
        </p:nvSpPr>
        <p:spPr>
          <a:xfrm>
            <a:off x="6303415" y="3969959"/>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9488AE73-A4C8-4AC6-83C9-F93FD2997BB4}"/>
              </a:ext>
            </a:extLst>
          </p:cNvPr>
          <p:cNvSpPr/>
          <p:nvPr/>
        </p:nvSpPr>
        <p:spPr>
          <a:xfrm>
            <a:off x="8493020" y="4216309"/>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Google Shape;456;p40">
            <a:extLst>
              <a:ext uri="{FF2B5EF4-FFF2-40B4-BE49-F238E27FC236}">
                <a16:creationId xmlns:a16="http://schemas.microsoft.com/office/drawing/2014/main" id="{8AE85AE4-C520-4068-ABC6-9ED5DEECBA9C}"/>
              </a:ext>
            </a:extLst>
          </p:cNvPr>
          <p:cNvSpPr txBox="1">
            <a:spLocks noGrp="1"/>
          </p:cNvSpPr>
          <p:nvPr>
            <p:ph type="subTitle" idx="1"/>
          </p:nvPr>
        </p:nvSpPr>
        <p:spPr>
          <a:xfrm>
            <a:off x="4875421" y="2386339"/>
            <a:ext cx="3715769" cy="554700"/>
          </a:xfrm>
          <a:prstGeom prst="rect">
            <a:avLst/>
          </a:prstGeom>
        </p:spPr>
        <p:txBody>
          <a:bodyPr spcFirstLastPara="1" wrap="square" lIns="91425" tIns="91425" rIns="91425" bIns="91425" anchor="t" anchorCtr="0">
            <a:noAutofit/>
          </a:bodyPr>
          <a:lstStyle/>
          <a:p>
            <a:pPr marL="0" indent="0">
              <a:lnSpc>
                <a:spcPct val="150000"/>
              </a:lnSpc>
            </a:pPr>
            <a:r>
              <a:rPr lang="en-US" sz="1600" b="1" dirty="0" err="1">
                <a:solidFill>
                  <a:schemeClr val="bg1">
                    <a:lumMod val="95000"/>
                  </a:schemeClr>
                </a:solidFill>
              </a:rPr>
              <a:t>Vaxine’s</a:t>
            </a:r>
            <a:r>
              <a:rPr lang="en-US" sz="1600" b="1" dirty="0">
                <a:solidFill>
                  <a:schemeClr val="bg1">
                    <a:lumMod val="95000"/>
                  </a:schemeClr>
                </a:solidFill>
              </a:rPr>
              <a:t> lead product: </a:t>
            </a:r>
          </a:p>
          <a:p>
            <a:pPr marL="0" indent="0">
              <a:lnSpc>
                <a:spcPct val="150000"/>
              </a:lnSpc>
            </a:pPr>
            <a:r>
              <a:rPr lang="en-US" sz="1600" dirty="0" err="1">
                <a:solidFill>
                  <a:schemeClr val="bg1">
                    <a:lumMod val="95000"/>
                  </a:schemeClr>
                </a:solidFill>
              </a:rPr>
              <a:t>Advax</a:t>
            </a:r>
            <a:r>
              <a:rPr lang="en-US" sz="1600" dirty="0">
                <a:solidFill>
                  <a:schemeClr val="bg1">
                    <a:lumMod val="95000"/>
                  </a:schemeClr>
                </a:solidFill>
              </a:rPr>
              <a:t>™ range of adjuvants</a:t>
            </a:r>
          </a:p>
          <a:p>
            <a:pPr marL="0" indent="0">
              <a:lnSpc>
                <a:spcPct val="150000"/>
              </a:lnSpc>
            </a:pPr>
            <a:r>
              <a:rPr lang="en-US" sz="1200" dirty="0">
                <a:solidFill>
                  <a:schemeClr val="bg1">
                    <a:lumMod val="95000"/>
                  </a:schemeClr>
                </a:solidFill>
              </a:rPr>
              <a:t>Patent number: WO2012175518A1</a:t>
            </a:r>
          </a:p>
        </p:txBody>
      </p:sp>
      <p:sp>
        <p:nvSpPr>
          <p:cNvPr id="21" name="Google Shape;456;p40">
            <a:extLst>
              <a:ext uri="{FF2B5EF4-FFF2-40B4-BE49-F238E27FC236}">
                <a16:creationId xmlns:a16="http://schemas.microsoft.com/office/drawing/2014/main" id="{BDDC8919-E90D-4CE5-88F0-3A58D8B14564}"/>
              </a:ext>
            </a:extLst>
          </p:cNvPr>
          <p:cNvSpPr txBox="1">
            <a:spLocks/>
          </p:cNvSpPr>
          <p:nvPr/>
        </p:nvSpPr>
        <p:spPr>
          <a:xfrm>
            <a:off x="4875421" y="1512438"/>
            <a:ext cx="3251400" cy="554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1"/>
              </a:buClr>
              <a:buSzPts val="1400"/>
              <a:buFont typeface="Montserrat Medium"/>
              <a:buNone/>
              <a:defRPr sz="1400" b="0" i="0" u="none" strike="noStrike" cap="none">
                <a:solidFill>
                  <a:schemeClr val="lt1"/>
                </a:solidFill>
                <a:latin typeface="Montserrat Medium"/>
                <a:ea typeface="Montserrat Medium"/>
                <a:cs typeface="Montserrat Medium"/>
                <a:sym typeface="Montserrat Medium"/>
              </a:defRPr>
            </a:lvl1pPr>
            <a:lvl2pPr marL="914400" marR="0" lvl="1"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2pPr>
            <a:lvl3pPr marL="1371600" marR="0" lvl="2"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3pPr>
            <a:lvl4pPr marL="1828800" marR="0" lvl="3"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4pPr>
            <a:lvl5pPr marL="2286000" marR="0" lvl="4"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5pPr>
            <a:lvl6pPr marL="2743200" marR="0" lvl="5"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6pPr>
            <a:lvl7pPr marL="3200400" marR="0" lvl="6"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7pPr>
            <a:lvl8pPr marL="3657600" marR="0" lvl="7"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8pPr>
            <a:lvl9pPr marL="4114800" marR="0" lvl="8" indent="-317500" algn="l" rtl="0">
              <a:lnSpc>
                <a:spcPct val="100000"/>
              </a:lnSpc>
              <a:spcBef>
                <a:spcPts val="0"/>
              </a:spcBef>
              <a:spcAft>
                <a:spcPts val="0"/>
              </a:spcAft>
              <a:buClr>
                <a:schemeClr val="lt1"/>
              </a:buClr>
              <a:buSzPts val="1800"/>
              <a:buFont typeface="Montserrat Medium"/>
              <a:buNone/>
              <a:defRPr sz="1800" b="0" i="0" u="none" strike="noStrike" cap="none">
                <a:solidFill>
                  <a:schemeClr val="lt1"/>
                </a:solidFill>
                <a:latin typeface="Montserrat Medium"/>
                <a:ea typeface="Montserrat Medium"/>
                <a:cs typeface="Montserrat Medium"/>
                <a:sym typeface="Montserrat Medium"/>
              </a:defRPr>
            </a:lvl9pPr>
          </a:lstStyle>
          <a:p>
            <a:pPr marL="0" indent="0"/>
            <a:r>
              <a:rPr lang="en-US" sz="2400" b="1" dirty="0" err="1"/>
              <a:t>Advax</a:t>
            </a:r>
            <a:r>
              <a:rPr lang="en-US" sz="2400" b="1" dirty="0"/>
              <a:t>™ adjuvants</a:t>
            </a:r>
          </a:p>
        </p:txBody>
      </p:sp>
      <p:sp>
        <p:nvSpPr>
          <p:cNvPr id="12" name="TextBox 11">
            <a:extLst>
              <a:ext uri="{FF2B5EF4-FFF2-40B4-BE49-F238E27FC236}">
                <a16:creationId xmlns:a16="http://schemas.microsoft.com/office/drawing/2014/main" id="{285E6106-D6C6-4437-B35D-5C8A74A4A7B8}"/>
              </a:ext>
            </a:extLst>
          </p:cNvPr>
          <p:cNvSpPr txBox="1"/>
          <p:nvPr/>
        </p:nvSpPr>
        <p:spPr>
          <a:xfrm>
            <a:off x="8707731" y="4776428"/>
            <a:ext cx="429926" cy="307777"/>
          </a:xfrm>
          <a:prstGeom prst="rect">
            <a:avLst/>
          </a:prstGeom>
          <a:noFill/>
        </p:spPr>
        <p:txBody>
          <a:bodyPr wrap="none" rtlCol="0">
            <a:spAutoFit/>
          </a:bodyPr>
          <a:lstStyle/>
          <a:p>
            <a:r>
              <a:rPr lang="en-US" b="1" dirty="0">
                <a:solidFill>
                  <a:schemeClr val="bg1"/>
                </a:solidFill>
                <a:latin typeface="Montserrat" panose="020B0604020202020204" charset="0"/>
              </a:rPr>
              <a:t>04</a:t>
            </a:r>
          </a:p>
        </p:txBody>
      </p:sp>
      <p:grpSp>
        <p:nvGrpSpPr>
          <p:cNvPr id="7" name="Group 6">
            <a:extLst>
              <a:ext uri="{FF2B5EF4-FFF2-40B4-BE49-F238E27FC236}">
                <a16:creationId xmlns:a16="http://schemas.microsoft.com/office/drawing/2014/main" id="{BB86F845-2309-4AB3-9C5E-62F03E4F2E3C}"/>
              </a:ext>
            </a:extLst>
          </p:cNvPr>
          <p:cNvGrpSpPr/>
          <p:nvPr/>
        </p:nvGrpSpPr>
        <p:grpSpPr>
          <a:xfrm>
            <a:off x="834991" y="796669"/>
            <a:ext cx="3550161" cy="3550161"/>
            <a:chOff x="798622" y="888607"/>
            <a:chExt cx="3550161" cy="3550161"/>
          </a:xfrm>
        </p:grpSpPr>
        <p:grpSp>
          <p:nvGrpSpPr>
            <p:cNvPr id="5" name="Group 4">
              <a:extLst>
                <a:ext uri="{FF2B5EF4-FFF2-40B4-BE49-F238E27FC236}">
                  <a16:creationId xmlns:a16="http://schemas.microsoft.com/office/drawing/2014/main" id="{8D1D6183-4D60-4564-B13A-C0EC7422082A}"/>
                </a:ext>
              </a:extLst>
            </p:cNvPr>
            <p:cNvGrpSpPr/>
            <p:nvPr/>
          </p:nvGrpSpPr>
          <p:grpSpPr>
            <a:xfrm>
              <a:off x="920130" y="1010116"/>
              <a:ext cx="3307146" cy="3307146"/>
              <a:chOff x="1362180" y="1344737"/>
              <a:chExt cx="3307146" cy="3307146"/>
            </a:xfrm>
          </p:grpSpPr>
          <p:sp>
            <p:nvSpPr>
              <p:cNvPr id="2" name="Oval 1">
                <a:extLst>
                  <a:ext uri="{FF2B5EF4-FFF2-40B4-BE49-F238E27FC236}">
                    <a16:creationId xmlns:a16="http://schemas.microsoft.com/office/drawing/2014/main" id="{EE0FDC70-0FCA-4537-A65A-2B6CB13B8AA6}"/>
                  </a:ext>
                </a:extLst>
              </p:cNvPr>
              <p:cNvSpPr/>
              <p:nvPr/>
            </p:nvSpPr>
            <p:spPr>
              <a:xfrm>
                <a:off x="1362180" y="1344737"/>
                <a:ext cx="3307146" cy="3307146"/>
              </a:xfrm>
              <a:prstGeom prst="ellips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E6BDDF9-329C-4366-9B86-BBA850C79D27}"/>
                  </a:ext>
                </a:extLst>
              </p:cNvPr>
              <p:cNvPicPr>
                <a:picLocks noChangeAspect="1"/>
              </p:cNvPicPr>
              <p:nvPr/>
            </p:nvPicPr>
            <p:blipFill rotWithShape="1">
              <a:blip r:embed="rId3"/>
              <a:srcRect l="7259"/>
              <a:stretch/>
            </p:blipFill>
            <p:spPr>
              <a:xfrm>
                <a:off x="1793532" y="1935276"/>
                <a:ext cx="2444442" cy="2126067"/>
              </a:xfrm>
              <a:prstGeom prst="rect">
                <a:avLst/>
              </a:prstGeom>
              <a:solidFill>
                <a:schemeClr val="bg1"/>
              </a:solidFill>
              <a:ln>
                <a:noFill/>
              </a:ln>
            </p:spPr>
          </p:pic>
        </p:grpSp>
        <p:sp>
          <p:nvSpPr>
            <p:cNvPr id="6" name="Oval 5">
              <a:extLst>
                <a:ext uri="{FF2B5EF4-FFF2-40B4-BE49-F238E27FC236}">
                  <a16:creationId xmlns:a16="http://schemas.microsoft.com/office/drawing/2014/main" id="{113824B3-FA8C-4E6D-819D-3CA53C207796}"/>
                </a:ext>
              </a:extLst>
            </p:cNvPr>
            <p:cNvSpPr/>
            <p:nvPr/>
          </p:nvSpPr>
          <p:spPr>
            <a:xfrm>
              <a:off x="798622" y="888607"/>
              <a:ext cx="3550161" cy="3550161"/>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FAB6E77A-2C91-4051-9FF3-964F8FD5C156}"/>
              </a:ext>
            </a:extLst>
          </p:cNvPr>
          <p:cNvGraphicFramePr>
            <a:graphicFrameLocks noGrp="1"/>
          </p:cNvGraphicFramePr>
          <p:nvPr>
            <p:extLst>
              <p:ext uri="{D42A27DB-BD31-4B8C-83A1-F6EECF244321}">
                <p14:modId xmlns:p14="http://schemas.microsoft.com/office/powerpoint/2010/main" val="1297241556"/>
              </p:ext>
            </p:extLst>
          </p:nvPr>
        </p:nvGraphicFramePr>
        <p:xfrm>
          <a:off x="847445" y="1353778"/>
          <a:ext cx="7449110" cy="2435943"/>
        </p:xfrm>
        <a:graphic>
          <a:graphicData uri="http://schemas.openxmlformats.org/drawingml/2006/table">
            <a:tbl>
              <a:tblPr rtl="1" firstRow="1" firstCol="1" bandRow="1">
                <a:tableStyleId>{9F39CDDD-B7C7-4794-96E0-3CFB22B994DE}</a:tableStyleId>
              </a:tblPr>
              <a:tblGrid>
                <a:gridCol w="2588250">
                  <a:extLst>
                    <a:ext uri="{9D8B030D-6E8A-4147-A177-3AD203B41FA5}">
                      <a16:colId xmlns:a16="http://schemas.microsoft.com/office/drawing/2014/main" val="3277024239"/>
                    </a:ext>
                  </a:extLst>
                </a:gridCol>
                <a:gridCol w="2588250">
                  <a:extLst>
                    <a:ext uri="{9D8B030D-6E8A-4147-A177-3AD203B41FA5}">
                      <a16:colId xmlns:a16="http://schemas.microsoft.com/office/drawing/2014/main" val="1452753613"/>
                    </a:ext>
                  </a:extLst>
                </a:gridCol>
                <a:gridCol w="1146826">
                  <a:extLst>
                    <a:ext uri="{9D8B030D-6E8A-4147-A177-3AD203B41FA5}">
                      <a16:colId xmlns:a16="http://schemas.microsoft.com/office/drawing/2014/main" val="1421595277"/>
                    </a:ext>
                  </a:extLst>
                </a:gridCol>
                <a:gridCol w="1125784">
                  <a:extLst>
                    <a:ext uri="{9D8B030D-6E8A-4147-A177-3AD203B41FA5}">
                      <a16:colId xmlns:a16="http://schemas.microsoft.com/office/drawing/2014/main" val="2031269887"/>
                    </a:ext>
                  </a:extLst>
                </a:gridCol>
              </a:tblGrid>
              <a:tr h="613689">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194834098"/>
                  </a:ext>
                </a:extLst>
              </a:tr>
              <a:tr h="303709">
                <a:tc rowSpan="6">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Investigations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103 (0.81)</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33 (0.78)</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315828959"/>
                  </a:ext>
                </a:extLst>
              </a:tr>
              <a:tr h="303709">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Hepatic enzyme increased</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37 (0.29)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9 (0.21)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704067340"/>
                  </a:ext>
                </a:extLst>
              </a:tr>
              <a:tr h="30370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Hormone level abnormal</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31 (0.24)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12 (0.28)</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26929513"/>
                  </a:ext>
                </a:extLst>
              </a:tr>
              <a:tr h="30370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Blood testosterone increased</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13 (0.1)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307247170"/>
                  </a:ext>
                </a:extLst>
              </a:tr>
              <a:tr h="30370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Platelet count increased</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241416540"/>
                  </a:ext>
                </a:extLst>
              </a:tr>
              <a:tr h="30370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Cardiac murmur</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3 (0.07)</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565516379"/>
                  </a:ext>
                </a:extLst>
              </a:tr>
            </a:tbl>
          </a:graphicData>
        </a:graphic>
      </p:graphicFrame>
    </p:spTree>
    <p:extLst>
      <p:ext uri="{BB962C8B-B14F-4D97-AF65-F5344CB8AC3E}">
        <p14:creationId xmlns:p14="http://schemas.microsoft.com/office/powerpoint/2010/main" val="26994076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D5A1C432-2D45-4D63-B3B3-3711BE203F93}"/>
              </a:ext>
            </a:extLst>
          </p:cNvPr>
          <p:cNvGraphicFramePr>
            <a:graphicFrameLocks noGrp="1"/>
          </p:cNvGraphicFramePr>
          <p:nvPr>
            <p:extLst>
              <p:ext uri="{D42A27DB-BD31-4B8C-83A1-F6EECF244321}">
                <p14:modId xmlns:p14="http://schemas.microsoft.com/office/powerpoint/2010/main" val="1527783230"/>
              </p:ext>
            </p:extLst>
          </p:nvPr>
        </p:nvGraphicFramePr>
        <p:xfrm>
          <a:off x="859169" y="830335"/>
          <a:ext cx="7425662" cy="3482830"/>
        </p:xfrm>
        <a:graphic>
          <a:graphicData uri="http://schemas.openxmlformats.org/drawingml/2006/table">
            <a:tbl>
              <a:tblPr rtl="1" firstRow="1" firstCol="1" bandRow="1">
                <a:tableStyleId>{9F39CDDD-B7C7-4794-96E0-3CFB22B994DE}</a:tableStyleId>
              </a:tblPr>
              <a:tblGrid>
                <a:gridCol w="2580103">
                  <a:extLst>
                    <a:ext uri="{9D8B030D-6E8A-4147-A177-3AD203B41FA5}">
                      <a16:colId xmlns:a16="http://schemas.microsoft.com/office/drawing/2014/main" val="1189180853"/>
                    </a:ext>
                  </a:extLst>
                </a:gridCol>
                <a:gridCol w="2580103">
                  <a:extLst>
                    <a:ext uri="{9D8B030D-6E8A-4147-A177-3AD203B41FA5}">
                      <a16:colId xmlns:a16="http://schemas.microsoft.com/office/drawing/2014/main" val="2204950587"/>
                    </a:ext>
                  </a:extLst>
                </a:gridCol>
                <a:gridCol w="1143216">
                  <a:extLst>
                    <a:ext uri="{9D8B030D-6E8A-4147-A177-3AD203B41FA5}">
                      <a16:colId xmlns:a16="http://schemas.microsoft.com/office/drawing/2014/main" val="2374946643"/>
                    </a:ext>
                  </a:extLst>
                </a:gridCol>
                <a:gridCol w="1122240">
                  <a:extLst>
                    <a:ext uri="{9D8B030D-6E8A-4147-A177-3AD203B41FA5}">
                      <a16:colId xmlns:a16="http://schemas.microsoft.com/office/drawing/2014/main" val="4069933817"/>
                    </a:ext>
                  </a:extLst>
                </a:gridCol>
              </a:tblGrid>
              <a:tr h="601790">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4132331896"/>
                  </a:ext>
                </a:extLst>
              </a:tr>
              <a:tr h="288104">
                <a:tc rowSpan="10">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Infections and infestations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73 (0.58)</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27 (0.64)</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021179920"/>
                  </a:ext>
                </a:extLst>
              </a:tr>
              <a:tr h="288104">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Fungal skin infection</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24 (0.19)</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8 (0.19)</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073713941"/>
                  </a:ext>
                </a:extLst>
              </a:tr>
              <a:tr h="288104">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Hepatitis B</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8 (0.06)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619452288"/>
                  </a:ext>
                </a:extLst>
              </a:tr>
              <a:tr h="288104">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Papilloma viral infection</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12466058"/>
                  </a:ext>
                </a:extLst>
              </a:tr>
              <a:tr h="288104">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Eye infection toxoplasmal</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5 (0.04)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973583837"/>
                  </a:ext>
                </a:extLst>
              </a:tr>
              <a:tr h="288104">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Hordeolum</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682664368"/>
                  </a:ext>
                </a:extLst>
              </a:tr>
              <a:tr h="288104">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Hepatitis 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857661498"/>
                  </a:ext>
                </a:extLst>
              </a:tr>
              <a:tr h="288104">
                <a:tc vMerge="1">
                  <a:txBody>
                    <a:bodyPr/>
                    <a:lstStyle/>
                    <a:p>
                      <a:endParaRPr lang="en-US"/>
                    </a:p>
                  </a:txBody>
                  <a:tcP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Vulvovaginitis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520304397"/>
                  </a:ext>
                </a:extLst>
              </a:tr>
              <a:tr h="288104">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Hepatitis C</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281318684"/>
                  </a:ext>
                </a:extLst>
              </a:tr>
              <a:tr h="288104">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Pilonidal cyst</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4 (0.09)</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605356035"/>
                  </a:ext>
                </a:extLst>
              </a:tr>
            </a:tbl>
          </a:graphicData>
        </a:graphic>
      </p:graphicFrame>
    </p:spTree>
    <p:extLst>
      <p:ext uri="{BB962C8B-B14F-4D97-AF65-F5344CB8AC3E}">
        <p14:creationId xmlns:p14="http://schemas.microsoft.com/office/powerpoint/2010/main" val="26669093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D01EAE99-8B74-4877-B0F9-053A838235D9}"/>
              </a:ext>
            </a:extLst>
          </p:cNvPr>
          <p:cNvGraphicFramePr>
            <a:graphicFrameLocks noGrp="1"/>
          </p:cNvGraphicFramePr>
          <p:nvPr>
            <p:extLst>
              <p:ext uri="{D42A27DB-BD31-4B8C-83A1-F6EECF244321}">
                <p14:modId xmlns:p14="http://schemas.microsoft.com/office/powerpoint/2010/main" val="2963042792"/>
              </p:ext>
            </p:extLst>
          </p:nvPr>
        </p:nvGraphicFramePr>
        <p:xfrm>
          <a:off x="891859" y="1396150"/>
          <a:ext cx="7360281" cy="2926446"/>
        </p:xfrm>
        <a:graphic>
          <a:graphicData uri="http://schemas.openxmlformats.org/drawingml/2006/table">
            <a:tbl>
              <a:tblPr rtl="1" firstRow="1" firstCol="1" bandRow="1">
                <a:tableStyleId>{9F39CDDD-B7C7-4794-96E0-3CFB22B994DE}</a:tableStyleId>
              </a:tblPr>
              <a:tblGrid>
                <a:gridCol w="2557386">
                  <a:extLst>
                    <a:ext uri="{9D8B030D-6E8A-4147-A177-3AD203B41FA5}">
                      <a16:colId xmlns:a16="http://schemas.microsoft.com/office/drawing/2014/main" val="594422346"/>
                    </a:ext>
                  </a:extLst>
                </a:gridCol>
                <a:gridCol w="2557386">
                  <a:extLst>
                    <a:ext uri="{9D8B030D-6E8A-4147-A177-3AD203B41FA5}">
                      <a16:colId xmlns:a16="http://schemas.microsoft.com/office/drawing/2014/main" val="350979861"/>
                    </a:ext>
                  </a:extLst>
                </a:gridCol>
                <a:gridCol w="1133150">
                  <a:extLst>
                    <a:ext uri="{9D8B030D-6E8A-4147-A177-3AD203B41FA5}">
                      <a16:colId xmlns:a16="http://schemas.microsoft.com/office/drawing/2014/main" val="2060576273"/>
                    </a:ext>
                  </a:extLst>
                </a:gridCol>
                <a:gridCol w="1112359">
                  <a:extLst>
                    <a:ext uri="{9D8B030D-6E8A-4147-A177-3AD203B41FA5}">
                      <a16:colId xmlns:a16="http://schemas.microsoft.com/office/drawing/2014/main" val="708195073"/>
                    </a:ext>
                  </a:extLst>
                </a:gridCol>
              </a:tblGrid>
              <a:tr h="643665">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3796835968"/>
                  </a:ext>
                </a:extLst>
              </a:tr>
              <a:tr h="283469">
                <a:tc rowSpan="7">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Ear and labyrinth disorders</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61 (0.48)</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18 (0.43)</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35783126"/>
                  </a:ext>
                </a:extLst>
              </a:tr>
              <a:tr h="28346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Meniere's disease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18 (0.14)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(0.14)</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851295566"/>
                  </a:ext>
                </a:extLst>
              </a:tr>
              <a:tr h="28346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Hypoacusis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14 (0.11)</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58393166"/>
                  </a:ext>
                </a:extLst>
              </a:tr>
              <a:tr h="28346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Motion sickness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10 (0.08)</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92076709"/>
                  </a:ext>
                </a:extLst>
              </a:tr>
              <a:tr h="581967">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Tympanic membrane perforation</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(0.06)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905631367"/>
                  </a:ext>
                </a:extLst>
              </a:tr>
              <a:tr h="28346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Middle ear inflammation</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6 (0.05)</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0 (0)</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34119308"/>
                  </a:ext>
                </a:extLst>
              </a:tr>
              <a:tr h="283469">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Tinnitus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245817979"/>
                  </a:ext>
                </a:extLst>
              </a:tr>
            </a:tbl>
          </a:graphicData>
        </a:graphic>
      </p:graphicFrame>
    </p:spTree>
    <p:extLst>
      <p:ext uri="{BB962C8B-B14F-4D97-AF65-F5344CB8AC3E}">
        <p14:creationId xmlns:p14="http://schemas.microsoft.com/office/powerpoint/2010/main" val="28140872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3" name="Table 2">
            <a:extLst>
              <a:ext uri="{FF2B5EF4-FFF2-40B4-BE49-F238E27FC236}">
                <a16:creationId xmlns:a16="http://schemas.microsoft.com/office/drawing/2014/main" id="{1E2183DF-BE92-433C-9331-76A0111AB443}"/>
              </a:ext>
            </a:extLst>
          </p:cNvPr>
          <p:cNvGraphicFramePr>
            <a:graphicFrameLocks noGrp="1"/>
          </p:cNvGraphicFramePr>
          <p:nvPr>
            <p:extLst>
              <p:ext uri="{D42A27DB-BD31-4B8C-83A1-F6EECF244321}">
                <p14:modId xmlns:p14="http://schemas.microsoft.com/office/powerpoint/2010/main" val="3463084166"/>
              </p:ext>
            </p:extLst>
          </p:nvPr>
        </p:nvGraphicFramePr>
        <p:xfrm>
          <a:off x="961293" y="1800782"/>
          <a:ext cx="7402217" cy="1541936"/>
        </p:xfrm>
        <a:graphic>
          <a:graphicData uri="http://schemas.openxmlformats.org/drawingml/2006/table">
            <a:tbl>
              <a:tblPr rtl="1" firstRow="1" firstCol="1" bandRow="1">
                <a:tableStyleId>{9F39CDDD-B7C7-4794-96E0-3CFB22B994DE}</a:tableStyleId>
              </a:tblPr>
              <a:tblGrid>
                <a:gridCol w="2571957">
                  <a:extLst>
                    <a:ext uri="{9D8B030D-6E8A-4147-A177-3AD203B41FA5}">
                      <a16:colId xmlns:a16="http://schemas.microsoft.com/office/drawing/2014/main" val="2153115731"/>
                    </a:ext>
                  </a:extLst>
                </a:gridCol>
                <a:gridCol w="2571957">
                  <a:extLst>
                    <a:ext uri="{9D8B030D-6E8A-4147-A177-3AD203B41FA5}">
                      <a16:colId xmlns:a16="http://schemas.microsoft.com/office/drawing/2014/main" val="245957240"/>
                    </a:ext>
                  </a:extLst>
                </a:gridCol>
                <a:gridCol w="1139606">
                  <a:extLst>
                    <a:ext uri="{9D8B030D-6E8A-4147-A177-3AD203B41FA5}">
                      <a16:colId xmlns:a16="http://schemas.microsoft.com/office/drawing/2014/main" val="1991595105"/>
                    </a:ext>
                  </a:extLst>
                </a:gridCol>
                <a:gridCol w="1118697">
                  <a:extLst>
                    <a:ext uri="{9D8B030D-6E8A-4147-A177-3AD203B41FA5}">
                      <a16:colId xmlns:a16="http://schemas.microsoft.com/office/drawing/2014/main" val="433256392"/>
                    </a:ext>
                  </a:extLst>
                </a:gridCol>
              </a:tblGrid>
              <a:tr h="614825">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191986717"/>
                  </a:ext>
                </a:extLst>
              </a:tr>
              <a:tr h="309037">
                <a:tc rowSpan="3">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Injury, poisoning and procedural complications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19 (0.15)</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(0.17)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223753092"/>
                  </a:ext>
                </a:extLst>
              </a:tr>
              <a:tr h="309037">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Ligament rupture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7 (0.06)</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066125626"/>
                  </a:ext>
                </a:extLst>
              </a:tr>
              <a:tr h="309037">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Fracture</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3 (0.02)</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1688343052"/>
                  </a:ext>
                </a:extLst>
              </a:tr>
            </a:tbl>
          </a:graphicData>
        </a:graphic>
      </p:graphicFrame>
    </p:spTree>
    <p:extLst>
      <p:ext uri="{BB962C8B-B14F-4D97-AF65-F5344CB8AC3E}">
        <p14:creationId xmlns:p14="http://schemas.microsoft.com/office/powerpoint/2010/main" val="11413798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0">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2" name="Table 1">
            <a:extLst>
              <a:ext uri="{FF2B5EF4-FFF2-40B4-BE49-F238E27FC236}">
                <a16:creationId xmlns:a16="http://schemas.microsoft.com/office/drawing/2014/main" id="{20B4CDFF-D778-4E67-A68F-821E3C692B61}"/>
              </a:ext>
            </a:extLst>
          </p:cNvPr>
          <p:cNvGraphicFramePr>
            <a:graphicFrameLocks noGrp="1"/>
          </p:cNvGraphicFramePr>
          <p:nvPr>
            <p:extLst>
              <p:ext uri="{D42A27DB-BD31-4B8C-83A1-F6EECF244321}">
                <p14:modId xmlns:p14="http://schemas.microsoft.com/office/powerpoint/2010/main" val="954373558"/>
              </p:ext>
            </p:extLst>
          </p:nvPr>
        </p:nvGraphicFramePr>
        <p:xfrm>
          <a:off x="973015" y="1636006"/>
          <a:ext cx="7390495" cy="1673822"/>
        </p:xfrm>
        <a:graphic>
          <a:graphicData uri="http://schemas.openxmlformats.org/drawingml/2006/table">
            <a:tbl>
              <a:tblPr rtl="1" firstRow="1" firstCol="1" bandRow="1">
                <a:tableStyleId>{9F39CDDD-B7C7-4794-96E0-3CFB22B994DE}</a:tableStyleId>
              </a:tblPr>
              <a:tblGrid>
                <a:gridCol w="2567884">
                  <a:extLst>
                    <a:ext uri="{9D8B030D-6E8A-4147-A177-3AD203B41FA5}">
                      <a16:colId xmlns:a16="http://schemas.microsoft.com/office/drawing/2014/main" val="582536261"/>
                    </a:ext>
                  </a:extLst>
                </a:gridCol>
                <a:gridCol w="2567884">
                  <a:extLst>
                    <a:ext uri="{9D8B030D-6E8A-4147-A177-3AD203B41FA5}">
                      <a16:colId xmlns:a16="http://schemas.microsoft.com/office/drawing/2014/main" val="2101105105"/>
                    </a:ext>
                  </a:extLst>
                </a:gridCol>
                <a:gridCol w="1137802">
                  <a:extLst>
                    <a:ext uri="{9D8B030D-6E8A-4147-A177-3AD203B41FA5}">
                      <a16:colId xmlns:a16="http://schemas.microsoft.com/office/drawing/2014/main" val="1638172947"/>
                    </a:ext>
                  </a:extLst>
                </a:gridCol>
                <a:gridCol w="1116925">
                  <a:extLst>
                    <a:ext uri="{9D8B030D-6E8A-4147-A177-3AD203B41FA5}">
                      <a16:colId xmlns:a16="http://schemas.microsoft.com/office/drawing/2014/main" val="965750357"/>
                    </a:ext>
                  </a:extLst>
                </a:gridCol>
              </a:tblGrid>
              <a:tr h="649994">
                <a:tc>
                  <a:txBody>
                    <a:bodyPr/>
                    <a:lstStyle/>
                    <a:p>
                      <a:pPr marL="0" marR="0" algn="ctr" rtl="0">
                        <a:lnSpc>
                          <a:spcPct val="106000"/>
                        </a:lnSpc>
                        <a:spcBef>
                          <a:spcPts val="0"/>
                        </a:spcBef>
                        <a:spcAft>
                          <a:spcPts val="0"/>
                        </a:spcAft>
                      </a:pPr>
                      <a:r>
                        <a:rPr lang="en-US" sz="1200" b="1" dirty="0">
                          <a:solidFill>
                            <a:schemeClr val="bg1"/>
                          </a:solidFill>
                          <a:effectLst/>
                          <a:latin typeface="Montserrat" panose="020B0604020202020204" charset="0"/>
                        </a:rPr>
                        <a:t>System Organ Class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marL="0" marR="0" lvl="0" indent="0" algn="ctr" defTabSz="914400" rtl="0" eaLnBrk="1" fontAlgn="auto" latinLnBrk="0" hangingPunct="1">
                        <a:lnSpc>
                          <a:spcPct val="106000"/>
                        </a:lnSpc>
                        <a:spcBef>
                          <a:spcPts val="0"/>
                        </a:spcBef>
                        <a:spcAft>
                          <a:spcPts val="0"/>
                        </a:spcAft>
                        <a:buClr>
                          <a:srgbClr val="000000"/>
                        </a:buClr>
                        <a:buSzTx/>
                        <a:buFont typeface="Arial"/>
                        <a:buNone/>
                        <a:tabLst/>
                        <a:defRPr/>
                      </a:pPr>
                      <a:r>
                        <a:rPr lang="en-US" sz="1200" b="1" dirty="0">
                          <a:solidFill>
                            <a:schemeClr val="bg1"/>
                          </a:solidFill>
                          <a:latin typeface="Montserrat" panose="020B0604020202020204" charset="0"/>
                        </a:rPr>
                        <a:t>Preferred Term Name</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err="1">
                          <a:solidFill>
                            <a:schemeClr val="bg1"/>
                          </a:solidFill>
                          <a:latin typeface="Montserrat" panose="020B0604020202020204" charset="0"/>
                        </a:rPr>
                        <a:t>SpikoGen</a:t>
                      </a:r>
                      <a:r>
                        <a:rPr lang="en-US" sz="1200" b="1" baseline="30000" dirty="0">
                          <a:solidFill>
                            <a:schemeClr val="bg1"/>
                          </a:solidFill>
                          <a:latin typeface="Montserrat" panose="020B0604020202020204" charset="0"/>
                        </a:rPr>
                        <a:t>®</a:t>
                      </a:r>
                    </a:p>
                    <a:p>
                      <a:pPr algn="ctr"/>
                      <a:r>
                        <a:rPr lang="en-US" sz="1200" b="1" baseline="0" dirty="0">
                          <a:solidFill>
                            <a:schemeClr val="bg1"/>
                          </a:solidFill>
                          <a:latin typeface="Montserrat" panose="020B0604020202020204" charset="0"/>
                        </a:rPr>
                        <a:t>n (%)</a:t>
                      </a:r>
                      <a:r>
                        <a:rPr lang="en-US" sz="1200" b="1" dirty="0">
                          <a:solidFill>
                            <a:schemeClr val="bg1"/>
                          </a:solidFill>
                          <a:effectLst/>
                          <a:latin typeface="Montserrat" panose="020B0604020202020204" charset="0"/>
                        </a:rPr>
                        <a:t> </a:t>
                      </a:r>
                      <a:endParaRPr lang="en-US" sz="1100" b="1" dirty="0">
                        <a:solidFill>
                          <a:schemeClr val="bg1"/>
                        </a:solidFill>
                        <a:effectLst/>
                        <a:latin typeface="Montserrat" panose="020B0604020202020204" charset="0"/>
                        <a:ea typeface="Calibri" panose="020F0502020204030204" pitchFamily="34" charset="0"/>
                        <a:cs typeface="B Mitra" panose="00000400000000000000" pitchFamily="2" charset="-78"/>
                      </a:endParaRPr>
                    </a:p>
                  </a:txBody>
                  <a:tcPr marL="42189" marR="42189" marT="7445" marB="0" anchor="ctr">
                    <a:solidFill>
                      <a:srgbClr val="00436D"/>
                    </a:solidFill>
                  </a:tcPr>
                </a:tc>
                <a:tc>
                  <a:txBody>
                    <a:bodyPr/>
                    <a:lstStyle/>
                    <a:p>
                      <a:pPr algn="ctr"/>
                      <a:r>
                        <a:rPr lang="en-US" sz="1200" b="1" dirty="0">
                          <a:solidFill>
                            <a:schemeClr val="bg1"/>
                          </a:solidFill>
                          <a:latin typeface="Montserrat" panose="020B0604020202020204" charset="0"/>
                        </a:rPr>
                        <a:t>Placebo</a:t>
                      </a:r>
                    </a:p>
                    <a:p>
                      <a:pPr algn="ctr"/>
                      <a:r>
                        <a:rPr lang="en-US" sz="1200" b="1" dirty="0">
                          <a:solidFill>
                            <a:schemeClr val="bg1"/>
                          </a:solidFill>
                          <a:latin typeface="Montserrat" panose="020B0604020202020204" charset="0"/>
                        </a:rPr>
                        <a:t>n (%)</a:t>
                      </a:r>
                    </a:p>
                  </a:txBody>
                  <a:tcPr marL="42189" marR="42189" marT="7445" marB="0" anchor="ctr">
                    <a:solidFill>
                      <a:srgbClr val="00436D"/>
                    </a:solidFill>
                  </a:tcPr>
                </a:tc>
                <a:extLst>
                  <a:ext uri="{0D108BD9-81ED-4DB2-BD59-A6C34878D82A}">
                    <a16:rowId xmlns:a16="http://schemas.microsoft.com/office/drawing/2014/main" val="2839212300"/>
                  </a:ext>
                </a:extLst>
              </a:tr>
              <a:tr h="341276">
                <a:tc rowSpan="3">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General disorders and administration site conditions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At least one </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7 (0.06)</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5 (0.12)</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2287804518"/>
                  </a:ext>
                </a:extLst>
              </a:tr>
              <a:tr h="34127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Hernia</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4 (0.03)</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(0.07)</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107193425"/>
                  </a:ext>
                </a:extLst>
              </a:tr>
              <a:tr h="341276">
                <a:tc vMerge="1">
                  <a:txBody>
                    <a:bodyPr/>
                    <a:lstStyle/>
                    <a:p>
                      <a:endParaRPr lang="en-US"/>
                    </a:p>
                  </a:txBody>
                  <a:tcP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Hyperhidrosis</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a:solidFill>
                            <a:srgbClr val="00436D"/>
                          </a:solidFill>
                          <a:effectLst/>
                          <a:latin typeface="Montserrat" panose="020B0604020202020204" charset="0"/>
                        </a:rPr>
                        <a:t>3 (0.02)</a:t>
                      </a:r>
                      <a:endParaRPr lang="en-US" sz="900" b="1">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rPr>
                        <a:t>0 (0)</a:t>
                      </a:r>
                      <a:endParaRPr lang="en-US" sz="900" b="1" dirty="0">
                        <a:solidFill>
                          <a:srgbClr val="00436D"/>
                        </a:solidFill>
                        <a:effectLst/>
                        <a:latin typeface="Montserrat" panose="020B0604020202020204" charset="0"/>
                        <a:ea typeface="Calibri" panose="020F0502020204030204" pitchFamily="34" charset="0"/>
                        <a:cs typeface="B Mitra" panose="00000400000000000000" pitchFamily="2" charset="-78"/>
                      </a:endParaRPr>
                    </a:p>
                  </a:txBody>
                  <a:tcPr marL="68580" marR="68580" marT="0" marB="0" anchor="ctr"/>
                </a:tc>
                <a:extLst>
                  <a:ext uri="{0D108BD9-81ED-4DB2-BD59-A6C34878D82A}">
                    <a16:rowId xmlns:a16="http://schemas.microsoft.com/office/drawing/2014/main" val="4090514164"/>
                  </a:ext>
                </a:extLst>
              </a:tr>
            </a:tbl>
          </a:graphicData>
        </a:graphic>
      </p:graphicFrame>
    </p:spTree>
    <p:extLst>
      <p:ext uri="{BB962C8B-B14F-4D97-AF65-F5344CB8AC3E}">
        <p14:creationId xmlns:p14="http://schemas.microsoft.com/office/powerpoint/2010/main" val="21827257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8746B24C-6F99-4086-BC7C-A3AC2B7985A2}"/>
              </a:ext>
            </a:extLst>
          </p:cNvPr>
          <p:cNvGrpSpPr/>
          <p:nvPr/>
        </p:nvGrpSpPr>
        <p:grpSpPr>
          <a:xfrm>
            <a:off x="1153" y="2576731"/>
            <a:ext cx="1859545" cy="2966471"/>
            <a:chOff x="1153" y="1542235"/>
            <a:chExt cx="2574677" cy="4107298"/>
          </a:xfrm>
        </p:grpSpPr>
        <p:pic>
          <p:nvPicPr>
            <p:cNvPr id="5" name="Image" descr="Image"/>
            <p:cNvPicPr>
              <a:picLocks noChangeAspect="1"/>
            </p:cNvPicPr>
            <p:nvPr/>
          </p:nvPicPr>
          <p:blipFill>
            <a:blip r:embed="rId2">
              <a:extLst/>
            </a:blip>
            <a:stretch>
              <a:fillRect/>
            </a:stretch>
          </p:blipFill>
          <p:spPr>
            <a:xfrm>
              <a:off x="1944947" y="3958874"/>
              <a:ext cx="630883" cy="1177609"/>
            </a:xfrm>
            <a:prstGeom prst="rect">
              <a:avLst/>
            </a:prstGeom>
            <a:ln w="12700">
              <a:miter lim="400000"/>
            </a:ln>
          </p:spPr>
        </p:pic>
        <p:pic>
          <p:nvPicPr>
            <p:cNvPr id="6" name="Image" descr="Image"/>
            <p:cNvPicPr>
              <a:picLocks noChangeAspect="1"/>
            </p:cNvPicPr>
            <p:nvPr/>
          </p:nvPicPr>
          <p:blipFill>
            <a:blip r:embed="rId3">
              <a:extLst/>
            </a:blip>
            <a:stretch>
              <a:fillRect/>
            </a:stretch>
          </p:blipFill>
          <p:spPr>
            <a:xfrm>
              <a:off x="632058" y="3954543"/>
              <a:ext cx="635547" cy="1177564"/>
            </a:xfrm>
            <a:prstGeom prst="rect">
              <a:avLst/>
            </a:prstGeom>
            <a:ln w="12700">
              <a:miter lim="400000"/>
            </a:ln>
          </p:spPr>
        </p:pic>
        <p:pic>
          <p:nvPicPr>
            <p:cNvPr id="7" name="Image" descr="Image"/>
            <p:cNvPicPr>
              <a:picLocks noChangeAspect="1"/>
            </p:cNvPicPr>
            <p:nvPr/>
          </p:nvPicPr>
          <p:blipFill>
            <a:blip r:embed="rId4">
              <a:extLst/>
            </a:blip>
            <a:stretch>
              <a:fillRect/>
            </a:stretch>
          </p:blipFill>
          <p:spPr>
            <a:xfrm>
              <a:off x="676536" y="3195463"/>
              <a:ext cx="387239" cy="722842"/>
            </a:xfrm>
            <a:prstGeom prst="rect">
              <a:avLst/>
            </a:prstGeom>
            <a:ln w="12700">
              <a:miter lim="400000"/>
            </a:ln>
          </p:spPr>
        </p:pic>
        <p:pic>
          <p:nvPicPr>
            <p:cNvPr id="8" name="Image" descr="Image"/>
            <p:cNvPicPr>
              <a:picLocks noChangeAspect="1"/>
            </p:cNvPicPr>
            <p:nvPr/>
          </p:nvPicPr>
          <p:blipFill>
            <a:blip r:embed="rId5">
              <a:extLst/>
            </a:blip>
            <a:stretch>
              <a:fillRect/>
            </a:stretch>
          </p:blipFill>
          <p:spPr>
            <a:xfrm>
              <a:off x="1153" y="3932206"/>
              <a:ext cx="635546" cy="1177564"/>
            </a:xfrm>
            <a:prstGeom prst="rect">
              <a:avLst/>
            </a:prstGeom>
            <a:ln w="12700">
              <a:miter lim="400000"/>
            </a:ln>
          </p:spPr>
        </p:pic>
        <p:pic>
          <p:nvPicPr>
            <p:cNvPr id="9" name="Image" descr="Image"/>
            <p:cNvPicPr>
              <a:picLocks noChangeAspect="1"/>
            </p:cNvPicPr>
            <p:nvPr/>
          </p:nvPicPr>
          <p:blipFill>
            <a:blip r:embed="rId6">
              <a:extLst/>
            </a:blip>
            <a:stretch>
              <a:fillRect/>
            </a:stretch>
          </p:blipFill>
          <p:spPr>
            <a:xfrm>
              <a:off x="1153" y="2736358"/>
              <a:ext cx="635546" cy="1186332"/>
            </a:xfrm>
            <a:prstGeom prst="rect">
              <a:avLst/>
            </a:prstGeom>
            <a:ln w="12700">
              <a:miter lim="400000"/>
            </a:ln>
          </p:spPr>
        </p:pic>
        <p:pic>
          <p:nvPicPr>
            <p:cNvPr id="10" name="Image" descr="Image"/>
            <p:cNvPicPr>
              <a:picLocks noChangeAspect="1"/>
            </p:cNvPicPr>
            <p:nvPr/>
          </p:nvPicPr>
          <p:blipFill>
            <a:blip r:embed="rId7">
              <a:extLst/>
            </a:blip>
            <a:stretch>
              <a:fillRect/>
            </a:stretch>
          </p:blipFill>
          <p:spPr>
            <a:xfrm>
              <a:off x="119239" y="3734862"/>
              <a:ext cx="387239" cy="722842"/>
            </a:xfrm>
            <a:prstGeom prst="rect">
              <a:avLst/>
            </a:prstGeom>
            <a:ln w="12700">
              <a:miter lim="400000"/>
            </a:ln>
          </p:spPr>
        </p:pic>
        <p:pic>
          <p:nvPicPr>
            <p:cNvPr id="11" name="Image" descr="Image"/>
            <p:cNvPicPr>
              <a:picLocks noChangeAspect="1"/>
            </p:cNvPicPr>
            <p:nvPr/>
          </p:nvPicPr>
          <p:blipFill>
            <a:blip r:embed="rId4">
              <a:extLst/>
            </a:blip>
            <a:stretch>
              <a:fillRect/>
            </a:stretch>
          </p:blipFill>
          <p:spPr>
            <a:xfrm rot="10800000">
              <a:off x="1306158" y="3928858"/>
              <a:ext cx="387239" cy="722842"/>
            </a:xfrm>
            <a:prstGeom prst="rect">
              <a:avLst/>
            </a:prstGeom>
            <a:ln w="12700">
              <a:miter lim="400000"/>
            </a:ln>
          </p:spPr>
        </p:pic>
        <p:pic>
          <p:nvPicPr>
            <p:cNvPr id="12" name="Image" descr="Image"/>
            <p:cNvPicPr>
              <a:picLocks noChangeAspect="1"/>
            </p:cNvPicPr>
            <p:nvPr/>
          </p:nvPicPr>
          <p:blipFill>
            <a:blip r:embed="rId6">
              <a:extLst/>
            </a:blip>
            <a:stretch>
              <a:fillRect/>
            </a:stretch>
          </p:blipFill>
          <p:spPr>
            <a:xfrm flipH="1">
              <a:off x="1153" y="1542235"/>
              <a:ext cx="635546" cy="1186332"/>
            </a:xfrm>
            <a:prstGeom prst="rect">
              <a:avLst/>
            </a:prstGeom>
            <a:ln w="12700">
              <a:miter lim="400000"/>
            </a:ln>
          </p:spPr>
        </p:pic>
        <p:pic>
          <p:nvPicPr>
            <p:cNvPr id="13" name="Image" descr="Image"/>
            <p:cNvPicPr>
              <a:picLocks noChangeAspect="1"/>
            </p:cNvPicPr>
            <p:nvPr/>
          </p:nvPicPr>
          <p:blipFill>
            <a:blip r:embed="rId5">
              <a:extLst/>
            </a:blip>
            <a:stretch>
              <a:fillRect/>
            </a:stretch>
          </p:blipFill>
          <p:spPr>
            <a:xfrm rot="10800000" flipH="1">
              <a:off x="1288503" y="3956269"/>
              <a:ext cx="635546" cy="1177564"/>
            </a:xfrm>
            <a:prstGeom prst="rect">
              <a:avLst/>
            </a:prstGeom>
            <a:ln w="12700">
              <a:miter lim="400000"/>
            </a:ln>
          </p:spPr>
        </p:pic>
        <p:pic>
          <p:nvPicPr>
            <p:cNvPr id="14" name="Image" descr="Image"/>
            <p:cNvPicPr>
              <a:picLocks noChangeAspect="1"/>
            </p:cNvPicPr>
            <p:nvPr/>
          </p:nvPicPr>
          <p:blipFill>
            <a:blip r:embed="rId5">
              <a:extLst/>
            </a:blip>
            <a:stretch>
              <a:fillRect/>
            </a:stretch>
          </p:blipFill>
          <p:spPr>
            <a:xfrm flipH="1">
              <a:off x="632058" y="2740742"/>
              <a:ext cx="635547" cy="1177564"/>
            </a:xfrm>
            <a:prstGeom prst="rect">
              <a:avLst/>
            </a:prstGeom>
            <a:ln w="12700">
              <a:miter lim="400000"/>
            </a:ln>
          </p:spPr>
        </p:pic>
        <p:pic>
          <p:nvPicPr>
            <p:cNvPr id="15" name="Image" descr="Image"/>
            <p:cNvPicPr>
              <a:picLocks noChangeAspect="1"/>
            </p:cNvPicPr>
            <p:nvPr/>
          </p:nvPicPr>
          <p:blipFill>
            <a:blip r:embed="rId4">
              <a:extLst/>
            </a:blip>
            <a:stretch>
              <a:fillRect/>
            </a:stretch>
          </p:blipFill>
          <p:spPr>
            <a:xfrm rot="10800000">
              <a:off x="1553132" y="4926691"/>
              <a:ext cx="387239" cy="722842"/>
            </a:xfrm>
            <a:prstGeom prst="rect">
              <a:avLst/>
            </a:prstGeom>
            <a:ln w="12700">
              <a:miter lim="400000"/>
            </a:ln>
          </p:spPr>
        </p:pic>
      </p:grpSp>
      <p:pic>
        <p:nvPicPr>
          <p:cNvPr id="16" name="Image" descr="Image"/>
          <p:cNvPicPr>
            <a:picLocks noChangeAspect="1"/>
          </p:cNvPicPr>
          <p:nvPr/>
        </p:nvPicPr>
        <p:blipFill>
          <a:blip r:embed="rId5">
            <a:extLst/>
          </a:blip>
          <a:stretch>
            <a:fillRect/>
          </a:stretch>
        </p:blipFill>
        <p:spPr>
          <a:xfrm flipH="1">
            <a:off x="8508454" y="0"/>
            <a:ext cx="635546" cy="1177564"/>
          </a:xfrm>
          <a:prstGeom prst="rect">
            <a:avLst/>
          </a:prstGeom>
          <a:ln w="12700">
            <a:miter lim="400000"/>
          </a:ln>
        </p:spPr>
      </p:pic>
      <p:pic>
        <p:nvPicPr>
          <p:cNvPr id="17" name="Image" descr="Image"/>
          <p:cNvPicPr>
            <a:picLocks noChangeAspect="1"/>
          </p:cNvPicPr>
          <p:nvPr/>
        </p:nvPicPr>
        <p:blipFill>
          <a:blip r:embed="rId5">
            <a:alphaModFix amt="50754"/>
            <a:extLst/>
          </a:blip>
          <a:stretch>
            <a:fillRect/>
          </a:stretch>
        </p:blipFill>
        <p:spPr>
          <a:xfrm flipH="1">
            <a:off x="8106066" y="2243"/>
            <a:ext cx="401410" cy="743746"/>
          </a:xfrm>
          <a:prstGeom prst="rect">
            <a:avLst/>
          </a:prstGeom>
          <a:ln w="12700">
            <a:miter lim="400000"/>
          </a:ln>
        </p:spPr>
      </p:pic>
      <p:pic>
        <p:nvPicPr>
          <p:cNvPr id="18" name="Image" descr="Image"/>
          <p:cNvPicPr>
            <a:picLocks noChangeAspect="1"/>
          </p:cNvPicPr>
          <p:nvPr/>
        </p:nvPicPr>
        <p:blipFill>
          <a:blip r:embed="rId4">
            <a:extLst/>
          </a:blip>
          <a:stretch>
            <a:fillRect/>
          </a:stretch>
        </p:blipFill>
        <p:spPr>
          <a:xfrm flipH="1">
            <a:off x="8517306" y="380357"/>
            <a:ext cx="195689" cy="365283"/>
          </a:xfrm>
          <a:prstGeom prst="rect">
            <a:avLst/>
          </a:prstGeom>
          <a:ln w="12700">
            <a:miter lim="400000"/>
          </a:ln>
        </p:spPr>
      </p:pic>
      <p:pic>
        <p:nvPicPr>
          <p:cNvPr id="19" name="Image" descr="Image"/>
          <p:cNvPicPr>
            <a:picLocks noChangeAspect="1"/>
          </p:cNvPicPr>
          <p:nvPr/>
        </p:nvPicPr>
        <p:blipFill>
          <a:blip r:embed="rId5">
            <a:alphaModFix amt="50754"/>
            <a:extLst/>
          </a:blip>
          <a:stretch>
            <a:fillRect/>
          </a:stretch>
        </p:blipFill>
        <p:spPr>
          <a:xfrm flipH="1">
            <a:off x="8519314" y="759865"/>
            <a:ext cx="387239" cy="717489"/>
          </a:xfrm>
          <a:prstGeom prst="rect">
            <a:avLst/>
          </a:prstGeom>
          <a:ln w="12700">
            <a:miter lim="400000"/>
          </a:ln>
        </p:spPr>
      </p:pic>
      <p:pic>
        <p:nvPicPr>
          <p:cNvPr id="20" name="Image" descr="Image"/>
          <p:cNvPicPr>
            <a:picLocks noChangeAspect="1"/>
          </p:cNvPicPr>
          <p:nvPr/>
        </p:nvPicPr>
        <p:blipFill>
          <a:blip r:embed="rId5">
            <a:alphaModFix amt="70137"/>
            <a:extLst/>
          </a:blip>
          <a:stretch>
            <a:fillRect/>
          </a:stretch>
        </p:blipFill>
        <p:spPr>
          <a:xfrm>
            <a:off x="8250901" y="759865"/>
            <a:ext cx="247190" cy="458003"/>
          </a:xfrm>
          <a:prstGeom prst="rect">
            <a:avLst/>
          </a:prstGeom>
          <a:ln w="12700">
            <a:miter lim="400000"/>
          </a:ln>
        </p:spPr>
      </p:pic>
      <p:sp>
        <p:nvSpPr>
          <p:cNvPr id="24" name="Title 1">
            <a:extLst>
              <a:ext uri="{FF2B5EF4-FFF2-40B4-BE49-F238E27FC236}">
                <a16:creationId xmlns:a16="http://schemas.microsoft.com/office/drawing/2014/main" id="{F4B36AA5-BC77-411D-9949-134C8FEEE942}"/>
              </a:ext>
            </a:extLst>
          </p:cNvPr>
          <p:cNvSpPr txBox="1">
            <a:spLocks/>
          </p:cNvSpPr>
          <p:nvPr/>
        </p:nvSpPr>
        <p:spPr>
          <a:xfrm>
            <a:off x="915840" y="150488"/>
            <a:ext cx="7792723" cy="1131095"/>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588A"/>
                </a:solidFill>
                <a:latin typeface="Montserrat" panose="020B0604020202020204" charset="0"/>
              </a:rPr>
              <a:t>Preliminary results of                             Booster shot study</a:t>
            </a:r>
          </a:p>
        </p:txBody>
      </p:sp>
      <p:sp>
        <p:nvSpPr>
          <p:cNvPr id="25" name="Rectangle 24">
            <a:extLst>
              <a:ext uri="{FF2B5EF4-FFF2-40B4-BE49-F238E27FC236}">
                <a16:creationId xmlns:a16="http://schemas.microsoft.com/office/drawing/2014/main" id="{BF1EF9A9-C371-4B3B-ABB1-5853E1658912}"/>
              </a:ext>
            </a:extLst>
          </p:cNvPr>
          <p:cNvSpPr/>
          <p:nvPr/>
        </p:nvSpPr>
        <p:spPr>
          <a:xfrm flipH="1">
            <a:off x="940240" y="1357093"/>
            <a:ext cx="7263520" cy="1323439"/>
          </a:xfrm>
          <a:prstGeom prst="rect">
            <a:avLst/>
          </a:prstGeom>
        </p:spPr>
        <p:txBody>
          <a:bodyPr wrap="square">
            <a:spAutoFit/>
          </a:bodyPr>
          <a:lstStyle/>
          <a:p>
            <a:pPr algn="just" defTabSz="685800">
              <a:buClrTx/>
              <a:defRPr/>
            </a:pPr>
            <a:r>
              <a:rPr lang="en-US" sz="1600" kern="1200" dirty="0">
                <a:solidFill>
                  <a:srgbClr val="00436D"/>
                </a:solidFill>
                <a:latin typeface="Montserrat" panose="020B0604020202020204" charset="0"/>
                <a:ea typeface="+mn-ea"/>
                <a:cs typeface="+mn-cs"/>
              </a:rPr>
              <a:t>A Randomized, Two-armed, Double-blind, Placebo controlled (5:1) trial to evaluate immunogenicity and safety of an adjuvanted recombinant SARS-CoV-2 spike (S) protein subunit vaccine (</a:t>
            </a:r>
            <a:r>
              <a:rPr lang="en-US" sz="1600" kern="1200" dirty="0" err="1">
                <a:solidFill>
                  <a:srgbClr val="00436D"/>
                </a:solidFill>
                <a:latin typeface="Montserrat" panose="020B0604020202020204" charset="0"/>
                <a:ea typeface="+mn-ea"/>
                <a:cs typeface="+mn-cs"/>
              </a:rPr>
              <a:t>SpikoGen</a:t>
            </a:r>
            <a:r>
              <a:rPr lang="en-US" sz="1600" kern="1200" dirty="0">
                <a:solidFill>
                  <a:srgbClr val="00436D"/>
                </a:solidFill>
                <a:latin typeface="Montserrat" panose="020B0604020202020204" charset="0"/>
                <a:ea typeface="+mn-ea"/>
                <a:cs typeface="+mn-cs"/>
              </a:rPr>
              <a:t>®) produced by </a:t>
            </a:r>
            <a:r>
              <a:rPr lang="en-US" sz="1600" kern="1200" dirty="0" err="1">
                <a:solidFill>
                  <a:srgbClr val="00436D"/>
                </a:solidFill>
                <a:latin typeface="Montserrat" panose="020B0604020202020204" charset="0"/>
                <a:ea typeface="+mn-ea"/>
                <a:cs typeface="+mn-cs"/>
              </a:rPr>
              <a:t>CinnaGen</a:t>
            </a:r>
            <a:r>
              <a:rPr lang="en-US" sz="1600" kern="1200" dirty="0">
                <a:solidFill>
                  <a:srgbClr val="00436D"/>
                </a:solidFill>
                <a:latin typeface="Montserrat" panose="020B0604020202020204" charset="0"/>
                <a:ea typeface="+mn-ea"/>
                <a:cs typeface="+mn-cs"/>
              </a:rPr>
              <a:t> Co. (one dose of 25µg as a booster shot, 4-19 months after primary series)</a:t>
            </a:r>
          </a:p>
        </p:txBody>
      </p:sp>
      <p:sp>
        <p:nvSpPr>
          <p:cNvPr id="26" name="Rectangle 25">
            <a:extLst>
              <a:ext uri="{FF2B5EF4-FFF2-40B4-BE49-F238E27FC236}">
                <a16:creationId xmlns:a16="http://schemas.microsoft.com/office/drawing/2014/main" id="{C2F5A592-FE1B-4F36-A306-DF9A2E383D13}"/>
              </a:ext>
            </a:extLst>
          </p:cNvPr>
          <p:cNvSpPr/>
          <p:nvPr/>
        </p:nvSpPr>
        <p:spPr>
          <a:xfrm>
            <a:off x="940240" y="2586755"/>
            <a:ext cx="3988947" cy="584775"/>
          </a:xfrm>
          <a:prstGeom prst="rect">
            <a:avLst/>
          </a:prstGeom>
        </p:spPr>
        <p:txBody>
          <a:bodyPr wrap="square">
            <a:spAutoFit/>
          </a:bodyPr>
          <a:lstStyle/>
          <a:p>
            <a:pPr defTabSz="685800" hangingPunct="0">
              <a:buClrTx/>
              <a:defRPr/>
            </a:pPr>
            <a:r>
              <a:rPr lang="en-US" sz="1600" kern="1200" dirty="0">
                <a:solidFill>
                  <a:srgbClr val="00436D"/>
                </a:solidFill>
                <a:latin typeface="Montserrat" panose="020B0604020202020204" charset="0"/>
                <a:ea typeface="+mn-ea"/>
                <a:cs typeface="Calibri"/>
              </a:rPr>
              <a:t>Target Sample Size: 300</a:t>
            </a:r>
          </a:p>
          <a:p>
            <a:pPr defTabSz="685800" hangingPunct="0">
              <a:buClrTx/>
              <a:defRPr/>
            </a:pPr>
            <a:endParaRPr lang="en-US" sz="1600" b="1" dirty="0">
              <a:solidFill>
                <a:srgbClr val="00436D"/>
              </a:solidFill>
              <a:latin typeface="Montserrat" panose="020B0604020202020204" charset="0"/>
              <a:ea typeface="+mn-ea"/>
              <a:cs typeface="Calibri"/>
              <a:sym typeface="Calibri"/>
            </a:endParaRPr>
          </a:p>
        </p:txBody>
      </p:sp>
      <p:sp>
        <p:nvSpPr>
          <p:cNvPr id="28" name="Rectangle 27">
            <a:extLst>
              <a:ext uri="{FF2B5EF4-FFF2-40B4-BE49-F238E27FC236}">
                <a16:creationId xmlns:a16="http://schemas.microsoft.com/office/drawing/2014/main" id="{9ADBD553-AA21-4BFE-BEC0-BB653DBE2811}"/>
              </a:ext>
            </a:extLst>
          </p:cNvPr>
          <p:cNvSpPr/>
          <p:nvPr/>
        </p:nvSpPr>
        <p:spPr>
          <a:xfrm>
            <a:off x="1621721" y="3307342"/>
            <a:ext cx="4572000" cy="830997"/>
          </a:xfrm>
          <a:prstGeom prst="rect">
            <a:avLst/>
          </a:prstGeom>
        </p:spPr>
        <p:txBody>
          <a:bodyPr>
            <a:spAutoFit/>
          </a:bodyPr>
          <a:lstStyle/>
          <a:p>
            <a:pPr lvl="0" hangingPunct="0">
              <a:defRPr/>
            </a:pPr>
            <a:r>
              <a:rPr lang="en-US" sz="1600" dirty="0">
                <a:solidFill>
                  <a:srgbClr val="00436D"/>
                </a:solidFill>
                <a:latin typeface="Montserrat" panose="020B0604020202020204" charset="0"/>
                <a:cs typeface="Calibri"/>
              </a:rPr>
              <a:t>Principal investigators:</a:t>
            </a:r>
          </a:p>
          <a:p>
            <a:pPr lvl="0" hangingPunct="0">
              <a:defRPr/>
            </a:pPr>
            <a:r>
              <a:rPr lang="en-US" sz="1600" dirty="0">
                <a:solidFill>
                  <a:srgbClr val="00436D"/>
                </a:solidFill>
                <a:latin typeface="Montserrat" panose="020B0604020202020204" charset="0"/>
                <a:cs typeface="Calibri"/>
              </a:rPr>
              <a:t>Dr. </a:t>
            </a:r>
            <a:r>
              <a:rPr lang="en-US" sz="1600" dirty="0" err="1">
                <a:solidFill>
                  <a:srgbClr val="00436D"/>
                </a:solidFill>
                <a:latin typeface="Montserrat" panose="020B0604020202020204" charset="0"/>
                <a:cs typeface="Calibri"/>
              </a:rPr>
              <a:t>Payam</a:t>
            </a:r>
            <a:r>
              <a:rPr lang="en-US" sz="1600" dirty="0">
                <a:solidFill>
                  <a:srgbClr val="00436D"/>
                </a:solidFill>
                <a:latin typeface="Montserrat" panose="020B0604020202020204" charset="0"/>
                <a:cs typeface="Calibri"/>
              </a:rPr>
              <a:t> </a:t>
            </a:r>
            <a:r>
              <a:rPr lang="en-US" sz="1600" dirty="0" err="1">
                <a:solidFill>
                  <a:srgbClr val="00436D"/>
                </a:solidFill>
                <a:latin typeface="Montserrat" panose="020B0604020202020204" charset="0"/>
                <a:cs typeface="Calibri"/>
              </a:rPr>
              <a:t>Tabarsi</a:t>
            </a:r>
            <a:endParaRPr lang="en-US" sz="1600" dirty="0">
              <a:solidFill>
                <a:srgbClr val="00436D"/>
              </a:solidFill>
              <a:latin typeface="Montserrat" panose="020B0604020202020204" charset="0"/>
              <a:cs typeface="Calibri"/>
            </a:endParaRPr>
          </a:p>
          <a:p>
            <a:pPr lvl="0" hangingPunct="0">
              <a:defRPr/>
            </a:pPr>
            <a:r>
              <a:rPr lang="en-US" sz="1600" dirty="0">
                <a:solidFill>
                  <a:srgbClr val="00436D"/>
                </a:solidFill>
                <a:latin typeface="Montserrat" panose="020B0604020202020204" charset="0"/>
                <a:cs typeface="Calibri"/>
              </a:rPr>
              <a:t>Dr. </a:t>
            </a:r>
            <a:r>
              <a:rPr lang="en-US" sz="1600" dirty="0" err="1">
                <a:solidFill>
                  <a:srgbClr val="00436D"/>
                </a:solidFill>
                <a:latin typeface="Montserrat" panose="020B0604020202020204" charset="0"/>
                <a:cs typeface="Calibri"/>
              </a:rPr>
              <a:t>Masoud</a:t>
            </a:r>
            <a:r>
              <a:rPr lang="en-US" sz="1600" dirty="0">
                <a:solidFill>
                  <a:srgbClr val="00436D"/>
                </a:solidFill>
                <a:latin typeface="Montserrat" panose="020B0604020202020204" charset="0"/>
                <a:cs typeface="Calibri"/>
              </a:rPr>
              <a:t> </a:t>
            </a:r>
            <a:r>
              <a:rPr lang="en-US" sz="1600" dirty="0" err="1">
                <a:solidFill>
                  <a:srgbClr val="00436D"/>
                </a:solidFill>
                <a:latin typeface="Montserrat" panose="020B0604020202020204" charset="0"/>
                <a:cs typeface="Calibri"/>
              </a:rPr>
              <a:t>Mardani</a:t>
            </a:r>
            <a:r>
              <a:rPr lang="en-US" sz="1600" dirty="0">
                <a:solidFill>
                  <a:srgbClr val="00436D"/>
                </a:solidFill>
                <a:latin typeface="Montserrat" panose="020B0604020202020204" charset="0"/>
                <a:cs typeface="Calibri"/>
              </a:rPr>
              <a:t> </a:t>
            </a:r>
            <a:r>
              <a:rPr lang="en-US" sz="1600" dirty="0" err="1">
                <a:solidFill>
                  <a:srgbClr val="00436D"/>
                </a:solidFill>
                <a:latin typeface="Montserrat" panose="020B0604020202020204" charset="0"/>
                <a:cs typeface="Calibri"/>
              </a:rPr>
              <a:t>Dashti</a:t>
            </a:r>
            <a:endParaRPr lang="en-US" sz="1600" dirty="0">
              <a:solidFill>
                <a:srgbClr val="00436D"/>
              </a:solidFill>
              <a:latin typeface="Montserrat" panose="020B0604020202020204" charset="0"/>
              <a:cs typeface="Calibri"/>
            </a:endParaRPr>
          </a:p>
        </p:txBody>
      </p:sp>
      <p:sp>
        <p:nvSpPr>
          <p:cNvPr id="27" name="TextBox 26">
            <a:extLst>
              <a:ext uri="{FF2B5EF4-FFF2-40B4-BE49-F238E27FC236}">
                <a16:creationId xmlns:a16="http://schemas.microsoft.com/office/drawing/2014/main" id="{1A8330C5-19CE-4391-A064-48C6C5524427}"/>
              </a:ext>
            </a:extLst>
          </p:cNvPr>
          <p:cNvSpPr txBox="1"/>
          <p:nvPr/>
        </p:nvSpPr>
        <p:spPr>
          <a:xfrm>
            <a:off x="8707731" y="4776428"/>
            <a:ext cx="412292" cy="307777"/>
          </a:xfrm>
          <a:prstGeom prst="rect">
            <a:avLst/>
          </a:prstGeom>
          <a:noFill/>
        </p:spPr>
        <p:txBody>
          <a:bodyPr wrap="none" rtlCol="0">
            <a:spAutoFit/>
          </a:bodyPr>
          <a:lstStyle/>
          <a:p>
            <a:r>
              <a:rPr lang="en-US" b="1" dirty="0">
                <a:solidFill>
                  <a:srgbClr val="003366"/>
                </a:solidFill>
                <a:latin typeface="Montserrat" panose="020B0604020202020204" charset="0"/>
              </a:rPr>
              <a:t>30</a:t>
            </a:r>
          </a:p>
        </p:txBody>
      </p:sp>
      <p:pic>
        <p:nvPicPr>
          <p:cNvPr id="30" name="SpikoGen Logo Final.ai" descr="SpikoGen Logo Final.ai">
            <a:extLst>
              <a:ext uri="{FF2B5EF4-FFF2-40B4-BE49-F238E27FC236}">
                <a16:creationId xmlns:a16="http://schemas.microsoft.com/office/drawing/2014/main" id="{8334DA65-9C64-4F43-B484-12829950FD19}"/>
              </a:ext>
            </a:extLst>
          </p:cNvPr>
          <p:cNvPicPr>
            <a:picLocks noChangeAspect="1"/>
          </p:cNvPicPr>
          <p:nvPr/>
        </p:nvPicPr>
        <p:blipFill>
          <a:blip r:embed="rId8"/>
          <a:stretch>
            <a:fillRect/>
          </a:stretch>
        </p:blipFill>
        <p:spPr>
          <a:xfrm>
            <a:off x="5083455" y="306968"/>
            <a:ext cx="1748856" cy="477281"/>
          </a:xfrm>
          <a:prstGeom prst="rect">
            <a:avLst/>
          </a:prstGeom>
          <a:ln w="12700">
            <a:miter lim="400000"/>
          </a:ln>
        </p:spPr>
      </p:pic>
      <p:sp>
        <p:nvSpPr>
          <p:cNvPr id="2" name="Rectangle 1">
            <a:extLst>
              <a:ext uri="{FF2B5EF4-FFF2-40B4-BE49-F238E27FC236}">
                <a16:creationId xmlns:a16="http://schemas.microsoft.com/office/drawing/2014/main" id="{A3879BF7-2411-435F-A3C7-15AEF3BBAB06}"/>
              </a:ext>
            </a:extLst>
          </p:cNvPr>
          <p:cNvSpPr/>
          <p:nvPr/>
        </p:nvSpPr>
        <p:spPr>
          <a:xfrm>
            <a:off x="0" y="0"/>
            <a:ext cx="9144000" cy="51533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6921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grpId="0" nodeType="with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1+ppt_w/2"/>
                                          </p:val>
                                        </p:tav>
                                      </p:tavLst>
                                    </p:anim>
                                    <p:anim calcmode="lin" valueType="num">
                                      <p:cBhvr additive="base">
                                        <p:cTn id="7" dur="500"/>
                                        <p:tgtEl>
                                          <p:spTgt spid="2"/>
                                        </p:tgtEl>
                                        <p:attrNameLst>
                                          <p:attrName>ppt_y</p:attrName>
                                        </p:attrNameLst>
                                      </p:cBhvr>
                                      <p:tavLst>
                                        <p:tav tm="0">
                                          <p:val>
                                            <p:strVal val="ppt_y"/>
                                          </p:val>
                                        </p:tav>
                                        <p:tav tm="100000">
                                          <p:val>
                                            <p:strVal val="ppt_y"/>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5143500"/>
          </a:xfrm>
          <a:prstGeom prst="rect">
            <a:avLst/>
          </a:prstGeom>
          <a:solidFill>
            <a:srgbClr val="004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96" name="Rectangle 17"/>
          <p:cNvSpPr txBox="1"/>
          <p:nvPr/>
        </p:nvSpPr>
        <p:spPr>
          <a:xfrm>
            <a:off x="-262515" y="2145118"/>
            <a:ext cx="4646846" cy="6401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marL="342900" indent="-342900" defTabSz="685800" hangingPunct="0">
              <a:lnSpc>
                <a:spcPct val="200000"/>
              </a:lnSpc>
              <a:buClrTx/>
              <a:buFont typeface="Arial" panose="020B0604020202020204" pitchFamily="34" charset="0"/>
              <a:buChar char="•"/>
              <a:defRPr/>
            </a:pPr>
            <a:endParaRPr sz="2100" b="1" dirty="0">
              <a:solidFill>
                <a:srgbClr val="4472C4">
                  <a:lumMod val="75000"/>
                </a:srgbClr>
              </a:solidFill>
              <a:latin typeface="Times New Roman" panose="02020603050405020304" pitchFamily="18" charset="0"/>
              <a:cs typeface="Times New Roman" panose="02020603050405020304" pitchFamily="18" charset="0"/>
              <a:sym typeface="Avenir Book"/>
            </a:endParaRPr>
          </a:p>
        </p:txBody>
      </p:sp>
      <p:sp>
        <p:nvSpPr>
          <p:cNvPr id="16" name="TextBox 15"/>
          <p:cNvSpPr txBox="1"/>
          <p:nvPr/>
        </p:nvSpPr>
        <p:spPr>
          <a:xfrm>
            <a:off x="568424" y="415620"/>
            <a:ext cx="5304701" cy="8079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buClrTx/>
              <a:defRPr/>
            </a:pPr>
            <a:r>
              <a:rPr lang="en-US" sz="2400" b="1" dirty="0">
                <a:solidFill>
                  <a:schemeClr val="bg1"/>
                </a:solidFill>
                <a:latin typeface="Montserrat" panose="020B0604020202020204" charset="0"/>
                <a:ea typeface="Avenir Heavy"/>
                <a:cs typeface="Avenir Heavy"/>
                <a:sym typeface="Calibri"/>
              </a:rPr>
              <a:t>The study was performed on</a:t>
            </a:r>
          </a:p>
          <a:p>
            <a:pPr defTabSz="685800" hangingPunct="0">
              <a:buClrTx/>
              <a:defRPr/>
            </a:pPr>
            <a:r>
              <a:rPr lang="en-US" sz="2400" b="1" dirty="0">
                <a:solidFill>
                  <a:schemeClr val="bg1"/>
                </a:solidFill>
                <a:latin typeface="Montserrat" panose="020B0604020202020204" charset="0"/>
                <a:ea typeface="Avenir Heavy"/>
                <a:cs typeface="Avenir Heavy"/>
                <a:sym typeface="Calibri"/>
              </a:rPr>
              <a:t>3 different subgroups:</a:t>
            </a:r>
          </a:p>
        </p:txBody>
      </p:sp>
      <p:sp>
        <p:nvSpPr>
          <p:cNvPr id="18" name="TextBox 17">
            <a:extLst>
              <a:ext uri="{FF2B5EF4-FFF2-40B4-BE49-F238E27FC236}">
                <a16:creationId xmlns:a16="http://schemas.microsoft.com/office/drawing/2014/main" id="{6150D896-80CB-4530-AA6C-FDE63CA3261D}"/>
              </a:ext>
            </a:extLst>
          </p:cNvPr>
          <p:cNvSpPr txBox="1"/>
          <p:nvPr/>
        </p:nvSpPr>
        <p:spPr>
          <a:xfrm>
            <a:off x="8707731" y="4776428"/>
            <a:ext cx="365806" cy="307777"/>
          </a:xfrm>
          <a:prstGeom prst="rect">
            <a:avLst/>
          </a:prstGeom>
          <a:noFill/>
        </p:spPr>
        <p:txBody>
          <a:bodyPr wrap="none" rtlCol="0">
            <a:spAutoFit/>
          </a:bodyPr>
          <a:lstStyle/>
          <a:p>
            <a:r>
              <a:rPr lang="en-US" b="1" dirty="0">
                <a:solidFill>
                  <a:srgbClr val="003366"/>
                </a:solidFill>
                <a:latin typeface="Montserrat" panose="020B0604020202020204" charset="0"/>
              </a:rPr>
              <a:t>17</a:t>
            </a:r>
          </a:p>
        </p:txBody>
      </p:sp>
      <p:pic>
        <p:nvPicPr>
          <p:cNvPr id="7" name="Picture 6">
            <a:extLst>
              <a:ext uri="{FF2B5EF4-FFF2-40B4-BE49-F238E27FC236}">
                <a16:creationId xmlns:a16="http://schemas.microsoft.com/office/drawing/2014/main" id="{BC417688-FCD1-4D56-B8CB-D499CE8682E0}"/>
              </a:ext>
            </a:extLst>
          </p:cNvPr>
          <p:cNvPicPr>
            <a:picLocks noChangeAspect="1"/>
          </p:cNvPicPr>
          <p:nvPr/>
        </p:nvPicPr>
        <p:blipFill rotWithShape="1">
          <a:blip r:embed="rId2"/>
          <a:srcRect l="21035" r="40699"/>
          <a:stretch/>
        </p:blipFill>
        <p:spPr>
          <a:xfrm>
            <a:off x="6190129" y="0"/>
            <a:ext cx="2953871" cy="5143500"/>
          </a:xfrm>
          <a:prstGeom prst="rect">
            <a:avLst/>
          </a:prstGeom>
        </p:spPr>
      </p:pic>
      <p:sp>
        <p:nvSpPr>
          <p:cNvPr id="15" name="Google Shape;991;p51">
            <a:extLst>
              <a:ext uri="{FF2B5EF4-FFF2-40B4-BE49-F238E27FC236}">
                <a16:creationId xmlns:a16="http://schemas.microsoft.com/office/drawing/2014/main" id="{4EB9806E-9CE8-4A45-98CD-0D5B2E9E46FB}"/>
              </a:ext>
            </a:extLst>
          </p:cNvPr>
          <p:cNvSpPr/>
          <p:nvPr/>
        </p:nvSpPr>
        <p:spPr>
          <a:xfrm rot="-3537657">
            <a:off x="3343180" y="456717"/>
            <a:ext cx="5146732" cy="4016973"/>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roup 1"/>
          <p:cNvGrpSpPr/>
          <p:nvPr/>
        </p:nvGrpSpPr>
        <p:grpSpPr>
          <a:xfrm>
            <a:off x="5595586" y="188287"/>
            <a:ext cx="1189085" cy="1097281"/>
            <a:chOff x="7598909" y="3818567"/>
            <a:chExt cx="1585446" cy="1463041"/>
          </a:xfrm>
          <a:solidFill>
            <a:schemeClr val="accent3">
              <a:lumMod val="50000"/>
            </a:schemeClr>
          </a:solidFill>
        </p:grpSpPr>
        <p:sp>
          <p:nvSpPr>
            <p:cNvPr id="22" name="Rounded Rectangle 10"/>
            <p:cNvSpPr/>
            <p:nvPr/>
          </p:nvSpPr>
          <p:spPr>
            <a:xfrm>
              <a:off x="7660112" y="3818567"/>
              <a:ext cx="1463041" cy="1463041"/>
            </a:xfrm>
            <a:prstGeom prst="roundRect">
              <a:avLst>
                <a:gd name="adj" fmla="val 5844"/>
              </a:avLst>
            </a:prstGeom>
            <a:grpFill/>
            <a:ln w="12700">
              <a:miter lim="400000"/>
            </a:ln>
            <a:effectLst>
              <a:outerShdw blurRad="571500" dist="279400" dir="1500000" rotWithShape="0">
                <a:srgbClr val="000000">
                  <a:alpha val="17000"/>
                </a:srgbClr>
              </a:outerShdw>
            </a:effectLst>
          </p:spPr>
          <p:txBody>
            <a:bodyPr lIns="34289" rIns="34289" anchor="ctr"/>
            <a:lstStyle/>
            <a:p>
              <a:pPr algn="ctr" defTabSz="685800" hangingPunct="0">
                <a:buClrTx/>
                <a:defRPr>
                  <a:solidFill>
                    <a:srgbClr val="FFFFFF"/>
                  </a:solidFill>
                </a:defRPr>
              </a:pPr>
              <a:endParaRPr sz="1350">
                <a:solidFill>
                  <a:srgbClr val="FFFFFF"/>
                </a:solidFill>
                <a:latin typeface="Calibri"/>
                <a:cs typeface="Calibri"/>
                <a:sym typeface="Calibri"/>
              </a:endParaRPr>
            </a:p>
          </p:txBody>
        </p:sp>
        <p:sp>
          <p:nvSpPr>
            <p:cNvPr id="23" name="Freeform 5"/>
            <p:cNvSpPr/>
            <p:nvPr/>
          </p:nvSpPr>
          <p:spPr>
            <a:xfrm>
              <a:off x="8109851" y="4035268"/>
              <a:ext cx="563564" cy="472767"/>
            </a:xfrm>
            <a:custGeom>
              <a:avLst/>
              <a:gdLst/>
              <a:ahLst/>
              <a:cxnLst>
                <a:cxn ang="0">
                  <a:pos x="wd2" y="hd2"/>
                </a:cxn>
                <a:cxn ang="5400000">
                  <a:pos x="wd2" y="hd2"/>
                </a:cxn>
                <a:cxn ang="10800000">
                  <a:pos x="wd2" y="hd2"/>
                </a:cxn>
                <a:cxn ang="16200000">
                  <a:pos x="wd2" y="hd2"/>
                </a:cxn>
              </a:cxnLst>
              <a:rect l="0" t="0" r="r" b="b"/>
              <a:pathLst>
                <a:path w="21600" h="20953" extrusionOk="0">
                  <a:moveTo>
                    <a:pt x="19820" y="1941"/>
                  </a:moveTo>
                  <a:cubicBezTo>
                    <a:pt x="17473" y="-647"/>
                    <a:pt x="13648" y="-647"/>
                    <a:pt x="11288" y="1941"/>
                  </a:cubicBezTo>
                  <a:cubicBezTo>
                    <a:pt x="10800" y="2474"/>
                    <a:pt x="10800" y="2474"/>
                    <a:pt x="10800" y="2474"/>
                  </a:cubicBezTo>
                  <a:cubicBezTo>
                    <a:pt x="10312" y="1941"/>
                    <a:pt x="10312" y="1941"/>
                    <a:pt x="10312" y="1941"/>
                  </a:cubicBezTo>
                  <a:cubicBezTo>
                    <a:pt x="7965" y="-647"/>
                    <a:pt x="4141" y="-647"/>
                    <a:pt x="1793" y="1941"/>
                  </a:cubicBezTo>
                  <a:cubicBezTo>
                    <a:pt x="633" y="3204"/>
                    <a:pt x="0" y="4894"/>
                    <a:pt x="0" y="6675"/>
                  </a:cubicBezTo>
                  <a:cubicBezTo>
                    <a:pt x="0" y="8456"/>
                    <a:pt x="633" y="10130"/>
                    <a:pt x="1793" y="11409"/>
                  </a:cubicBezTo>
                  <a:cubicBezTo>
                    <a:pt x="10286" y="20709"/>
                    <a:pt x="10286" y="20709"/>
                    <a:pt x="10286" y="20709"/>
                  </a:cubicBezTo>
                  <a:cubicBezTo>
                    <a:pt x="10431" y="20877"/>
                    <a:pt x="10615" y="20953"/>
                    <a:pt x="10800" y="20953"/>
                  </a:cubicBezTo>
                  <a:cubicBezTo>
                    <a:pt x="10985" y="20953"/>
                    <a:pt x="11182" y="20877"/>
                    <a:pt x="11327" y="20709"/>
                  </a:cubicBezTo>
                  <a:cubicBezTo>
                    <a:pt x="19820" y="11409"/>
                    <a:pt x="19820" y="11409"/>
                    <a:pt x="19820" y="11409"/>
                  </a:cubicBezTo>
                  <a:cubicBezTo>
                    <a:pt x="20967" y="10130"/>
                    <a:pt x="21600" y="8456"/>
                    <a:pt x="21600" y="6675"/>
                  </a:cubicBezTo>
                  <a:cubicBezTo>
                    <a:pt x="21600" y="4894"/>
                    <a:pt x="20967" y="3204"/>
                    <a:pt x="19820" y="1941"/>
                  </a:cubicBezTo>
                  <a:close/>
                  <a:moveTo>
                    <a:pt x="18765" y="10130"/>
                  </a:moveTo>
                  <a:cubicBezTo>
                    <a:pt x="10800" y="18868"/>
                    <a:pt x="10800" y="18868"/>
                    <a:pt x="10800" y="18868"/>
                  </a:cubicBezTo>
                  <a:cubicBezTo>
                    <a:pt x="2835" y="10130"/>
                    <a:pt x="2835" y="10130"/>
                    <a:pt x="2835" y="10130"/>
                  </a:cubicBezTo>
                  <a:cubicBezTo>
                    <a:pt x="1978" y="9202"/>
                    <a:pt x="1516" y="7969"/>
                    <a:pt x="1516" y="6675"/>
                  </a:cubicBezTo>
                  <a:cubicBezTo>
                    <a:pt x="1516" y="5366"/>
                    <a:pt x="1978" y="4148"/>
                    <a:pt x="2835" y="3204"/>
                  </a:cubicBezTo>
                  <a:cubicBezTo>
                    <a:pt x="3719" y="2230"/>
                    <a:pt x="4892" y="1743"/>
                    <a:pt x="6053" y="1743"/>
                  </a:cubicBezTo>
                  <a:cubicBezTo>
                    <a:pt x="7213" y="1743"/>
                    <a:pt x="8387" y="2230"/>
                    <a:pt x="9270" y="3204"/>
                  </a:cubicBezTo>
                  <a:cubicBezTo>
                    <a:pt x="10286" y="4315"/>
                    <a:pt x="10286" y="4315"/>
                    <a:pt x="10286" y="4315"/>
                  </a:cubicBezTo>
                  <a:cubicBezTo>
                    <a:pt x="10576" y="4635"/>
                    <a:pt x="11037" y="4635"/>
                    <a:pt x="11327" y="4315"/>
                  </a:cubicBezTo>
                  <a:cubicBezTo>
                    <a:pt x="12330" y="3204"/>
                    <a:pt x="12330" y="3204"/>
                    <a:pt x="12330" y="3204"/>
                  </a:cubicBezTo>
                  <a:cubicBezTo>
                    <a:pt x="14110" y="1256"/>
                    <a:pt x="16998" y="1256"/>
                    <a:pt x="18765" y="3204"/>
                  </a:cubicBezTo>
                  <a:cubicBezTo>
                    <a:pt x="19622" y="4148"/>
                    <a:pt x="20084" y="5366"/>
                    <a:pt x="20084" y="6675"/>
                  </a:cubicBezTo>
                  <a:cubicBezTo>
                    <a:pt x="20084" y="7969"/>
                    <a:pt x="19622" y="9202"/>
                    <a:pt x="18765" y="10130"/>
                  </a:cubicBezTo>
                  <a:close/>
                  <a:moveTo>
                    <a:pt x="18765" y="10130"/>
                  </a:moveTo>
                  <a:cubicBezTo>
                    <a:pt x="18765" y="10130"/>
                    <a:pt x="18765" y="10130"/>
                    <a:pt x="18765" y="10130"/>
                  </a:cubicBezTo>
                </a:path>
              </a:pathLst>
            </a:custGeom>
            <a:solidFill>
              <a:schemeClr val="bg1"/>
            </a:solidFill>
            <a:ln w="12700">
              <a:miter lim="400000"/>
            </a:ln>
          </p:spPr>
          <p:txBody>
            <a:bodyPr lIns="34289" rIns="34289"/>
            <a:lstStyle/>
            <a:p>
              <a:pPr defTabSz="685800" hangingPunct="0">
                <a:buClrTx/>
                <a:defRPr/>
              </a:pPr>
              <a:endParaRPr sz="1350">
                <a:latin typeface="Calibri"/>
                <a:cs typeface="Calibri"/>
                <a:sym typeface="Calibri"/>
              </a:endParaRPr>
            </a:p>
          </p:txBody>
        </p:sp>
        <p:sp>
          <p:nvSpPr>
            <p:cNvPr id="24" name="TextBox 20"/>
            <p:cNvSpPr txBox="1"/>
            <p:nvPr/>
          </p:nvSpPr>
          <p:spPr>
            <a:xfrm>
              <a:off x="7598909" y="4548208"/>
              <a:ext cx="1585446" cy="571867"/>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algn="ctr" defTabSz="685800" hangingPunct="0">
                <a:lnSpc>
                  <a:spcPct val="80000"/>
                </a:lnSpc>
                <a:buClrTx/>
                <a:defRPr>
                  <a:solidFill>
                    <a:srgbClr val="FFFFFF"/>
                  </a:solidFill>
                  <a:latin typeface="Avenir Heavy"/>
                  <a:ea typeface="Avenir Heavy"/>
                  <a:cs typeface="Avenir Heavy"/>
                  <a:sym typeface="Avenir Heavy"/>
                </a:defRPr>
              </a:pPr>
              <a:r>
                <a:rPr sz="1350">
                  <a:solidFill>
                    <a:srgbClr val="FFFFFF"/>
                  </a:solidFill>
                  <a:latin typeface="Avenir Heavy"/>
                  <a:sym typeface="Avenir Heavy"/>
                </a:rPr>
                <a:t>Save Life</a:t>
              </a:r>
            </a:p>
            <a:p>
              <a:pPr algn="ctr" defTabSz="685800" hangingPunct="0">
                <a:lnSpc>
                  <a:spcPct val="80000"/>
                </a:lnSpc>
                <a:buClrTx/>
                <a:defRPr>
                  <a:solidFill>
                    <a:srgbClr val="FFFFFF"/>
                  </a:solidFill>
                  <a:latin typeface="Avenir Heavy"/>
                  <a:ea typeface="Avenir Heavy"/>
                  <a:cs typeface="Avenir Heavy"/>
                  <a:sym typeface="Avenir Heavy"/>
                </a:defRPr>
              </a:pPr>
              <a:r>
                <a:rPr sz="1350">
                  <a:solidFill>
                    <a:srgbClr val="FFFFFF"/>
                  </a:solidFill>
                  <a:latin typeface="Avenir Heavy"/>
                  <a:sym typeface="Avenir Heavy"/>
                </a:rPr>
                <a:t>Live Better</a:t>
              </a:r>
            </a:p>
          </p:txBody>
        </p:sp>
      </p:grpSp>
      <p:sp>
        <p:nvSpPr>
          <p:cNvPr id="25" name="TextBox 24">
            <a:extLst>
              <a:ext uri="{FF2B5EF4-FFF2-40B4-BE49-F238E27FC236}">
                <a16:creationId xmlns:a16="http://schemas.microsoft.com/office/drawing/2014/main" id="{5DB45072-22A1-40DF-8D35-B341AC1B6019}"/>
              </a:ext>
            </a:extLst>
          </p:cNvPr>
          <p:cNvSpPr txBox="1"/>
          <p:nvPr/>
        </p:nvSpPr>
        <p:spPr>
          <a:xfrm>
            <a:off x="735711" y="1618701"/>
            <a:ext cx="4825148" cy="6232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buClrTx/>
              <a:defRPr/>
            </a:pPr>
            <a:r>
              <a:rPr lang="en-US" sz="1800" dirty="0">
                <a:solidFill>
                  <a:schemeClr val="bg1"/>
                </a:solidFill>
                <a:latin typeface="Montserrat" panose="020B0604020202020204" charset="0"/>
                <a:ea typeface="+mj-ea"/>
                <a:cs typeface="Calibri"/>
                <a:sym typeface="Calibri"/>
              </a:rPr>
              <a:t>Participants whose primary vaccination were based on</a:t>
            </a:r>
          </a:p>
        </p:txBody>
      </p:sp>
      <p:sp>
        <p:nvSpPr>
          <p:cNvPr id="26" name="TextBox 25">
            <a:extLst>
              <a:ext uri="{FF2B5EF4-FFF2-40B4-BE49-F238E27FC236}">
                <a16:creationId xmlns:a16="http://schemas.microsoft.com/office/drawing/2014/main" id="{1B6F04E7-359D-4AA3-8F7B-E3E4F4C9440E}"/>
              </a:ext>
            </a:extLst>
          </p:cNvPr>
          <p:cNvSpPr txBox="1"/>
          <p:nvPr/>
        </p:nvSpPr>
        <p:spPr>
          <a:xfrm>
            <a:off x="1559839" y="3270260"/>
            <a:ext cx="4004687" cy="3462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buClrTx/>
              <a:defRPr/>
            </a:pPr>
            <a:r>
              <a:rPr lang="en-US" sz="1800" b="1" dirty="0">
                <a:solidFill>
                  <a:schemeClr val="bg1"/>
                </a:solidFill>
                <a:latin typeface="Montserrat" panose="020B0604020202020204" charset="0"/>
                <a:ea typeface="+mj-ea"/>
                <a:cs typeface="Calibri"/>
                <a:sym typeface="Calibri"/>
              </a:rPr>
              <a:t>Viral vectors</a:t>
            </a:r>
            <a:endParaRPr lang="en-US" sz="1800" dirty="0">
              <a:solidFill>
                <a:schemeClr val="bg1"/>
              </a:solidFill>
              <a:latin typeface="Montserrat" panose="020B0604020202020204" charset="0"/>
              <a:ea typeface="+mj-ea"/>
              <a:cs typeface="Calibri"/>
              <a:sym typeface="Calibri"/>
            </a:endParaRPr>
          </a:p>
        </p:txBody>
      </p:sp>
      <p:sp>
        <p:nvSpPr>
          <p:cNvPr id="27" name="TextBox 26">
            <a:extLst>
              <a:ext uri="{FF2B5EF4-FFF2-40B4-BE49-F238E27FC236}">
                <a16:creationId xmlns:a16="http://schemas.microsoft.com/office/drawing/2014/main" id="{97139165-6623-4973-B473-FF56A6978C0B}"/>
              </a:ext>
            </a:extLst>
          </p:cNvPr>
          <p:cNvSpPr txBox="1"/>
          <p:nvPr/>
        </p:nvSpPr>
        <p:spPr>
          <a:xfrm>
            <a:off x="1559839" y="4099439"/>
            <a:ext cx="4345000" cy="3462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buClrTx/>
              <a:defRPr/>
            </a:pPr>
            <a:r>
              <a:rPr lang="en-US" sz="1800" b="1" dirty="0">
                <a:solidFill>
                  <a:schemeClr val="bg1"/>
                </a:solidFill>
                <a:latin typeface="Montserrat" panose="020B0604020202020204" charset="0"/>
                <a:ea typeface="+mj-ea"/>
                <a:cs typeface="Calibri"/>
                <a:sym typeface="Calibri"/>
              </a:rPr>
              <a:t>Recombinant proteins</a:t>
            </a:r>
            <a:endParaRPr lang="en-US" sz="1800" dirty="0">
              <a:solidFill>
                <a:schemeClr val="bg1"/>
              </a:solidFill>
              <a:latin typeface="Montserrat" panose="020B0604020202020204" charset="0"/>
              <a:ea typeface="+mj-ea"/>
              <a:cs typeface="Calibri"/>
              <a:sym typeface="Calibri"/>
            </a:endParaRPr>
          </a:p>
        </p:txBody>
      </p:sp>
      <p:grpSp>
        <p:nvGrpSpPr>
          <p:cNvPr id="3" name="Group 2">
            <a:extLst>
              <a:ext uri="{FF2B5EF4-FFF2-40B4-BE49-F238E27FC236}">
                <a16:creationId xmlns:a16="http://schemas.microsoft.com/office/drawing/2014/main" id="{94B719CE-E609-4811-BDE2-299A8F5DA155}"/>
              </a:ext>
            </a:extLst>
          </p:cNvPr>
          <p:cNvGrpSpPr/>
          <p:nvPr/>
        </p:nvGrpSpPr>
        <p:grpSpPr>
          <a:xfrm>
            <a:off x="735711" y="2301251"/>
            <a:ext cx="654496" cy="2396178"/>
            <a:chOff x="833389" y="1742068"/>
            <a:chExt cx="806100" cy="2951218"/>
          </a:xfrm>
        </p:grpSpPr>
        <p:sp>
          <p:nvSpPr>
            <p:cNvPr id="19" name="Google Shape;647;p45">
              <a:extLst>
                <a:ext uri="{FF2B5EF4-FFF2-40B4-BE49-F238E27FC236}">
                  <a16:creationId xmlns:a16="http://schemas.microsoft.com/office/drawing/2014/main" id="{FAFAF9D9-98C8-479A-9928-DB745306A256}"/>
                </a:ext>
              </a:extLst>
            </p:cNvPr>
            <p:cNvSpPr/>
            <p:nvPr/>
          </p:nvSpPr>
          <p:spPr>
            <a:xfrm>
              <a:off x="833389" y="1742068"/>
              <a:ext cx="806100" cy="806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50;p45">
              <a:extLst>
                <a:ext uri="{FF2B5EF4-FFF2-40B4-BE49-F238E27FC236}">
                  <a16:creationId xmlns:a16="http://schemas.microsoft.com/office/drawing/2014/main" id="{08FB55C8-4460-4DBE-B12A-84F96C8107A2}"/>
                </a:ext>
              </a:extLst>
            </p:cNvPr>
            <p:cNvSpPr/>
            <p:nvPr/>
          </p:nvSpPr>
          <p:spPr>
            <a:xfrm>
              <a:off x="833389" y="3766956"/>
              <a:ext cx="806100" cy="806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51;p45">
              <a:extLst>
                <a:ext uri="{FF2B5EF4-FFF2-40B4-BE49-F238E27FC236}">
                  <a16:creationId xmlns:a16="http://schemas.microsoft.com/office/drawing/2014/main" id="{7567B591-DD28-462A-8E20-4FE9434642AE}"/>
                </a:ext>
              </a:extLst>
            </p:cNvPr>
            <p:cNvSpPr/>
            <p:nvPr/>
          </p:nvSpPr>
          <p:spPr>
            <a:xfrm>
              <a:off x="833389" y="2754512"/>
              <a:ext cx="806100" cy="806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Picture 8">
              <a:extLst>
                <a:ext uri="{FF2B5EF4-FFF2-40B4-BE49-F238E27FC236}">
                  <a16:creationId xmlns:a16="http://schemas.microsoft.com/office/drawing/2014/main" id="{670085C7-FE5B-458E-AFB5-CEF6811136F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167" b="97414" l="7612" r="92090">
                          <a14:foregroundMark x1="48507" y1="11638" x2="48507" y2="11638"/>
                          <a14:foregroundMark x1="7910" y1="26868" x2="7910" y2="26868"/>
                          <a14:foregroundMark x1="49104" y1="4310" x2="49104" y2="4310"/>
                          <a14:foregroundMark x1="7910" y1="73851" x2="7910" y2="73851"/>
                          <a14:foregroundMark x1="49701" y1="97557" x2="49701" y2="97557"/>
                          <a14:foregroundMark x1="91642" y1="73563" x2="91642" y2="73563"/>
                          <a14:foregroundMark x1="92090" y1="26006" x2="92090" y2="26006"/>
                          <a14:backgroundMark x1="48507" y1="11638" x2="48507" y2="11638"/>
                        </a14:backgroundRemoval>
                      </a14:imgEffect>
                      <a14:imgEffect>
                        <a14:sharpenSoften amount="50000"/>
                      </a14:imgEffect>
                      <a14:imgEffect>
                        <a14:saturation sat="0"/>
                      </a14:imgEffect>
                      <a14:imgEffect>
                        <a14:brightnessContrast contrast="-40000"/>
                      </a14:imgEffect>
                    </a14:imgLayer>
                  </a14:imgProps>
                </a:ext>
              </a:extLst>
            </a:blip>
            <a:stretch>
              <a:fillRect/>
            </a:stretch>
          </p:blipFill>
          <p:spPr>
            <a:xfrm>
              <a:off x="961916" y="2871743"/>
              <a:ext cx="549046" cy="570352"/>
            </a:xfrm>
            <a:prstGeom prst="rect">
              <a:avLst/>
            </a:prstGeom>
          </p:spPr>
        </p:pic>
        <p:pic>
          <p:nvPicPr>
            <p:cNvPr id="12" name="Picture 11">
              <a:extLst>
                <a:ext uri="{FF2B5EF4-FFF2-40B4-BE49-F238E27FC236}">
                  <a16:creationId xmlns:a16="http://schemas.microsoft.com/office/drawing/2014/main" id="{64ED6C0E-5ADB-4E53-AC05-34AF894A4F2E}"/>
                </a:ext>
              </a:extLst>
            </p:cNvPr>
            <p:cNvPicPr>
              <a:picLocks noChangeAspect="1"/>
            </p:cNvPicPr>
            <p:nvPr/>
          </p:nvPicPr>
          <p:blipFill>
            <a:blip r:embed="rId5">
              <a:grayscl/>
              <a:extLst>
                <a:ext uri="{BEBA8EAE-BF5A-486C-A8C5-ECC9F3942E4B}">
                  <a14:imgProps xmlns:a14="http://schemas.microsoft.com/office/drawing/2010/main">
                    <a14:imgLayer r:embed="rId6">
                      <a14:imgEffect>
                        <a14:backgroundRemoval t="8871" b="89113" l="5911" r="93103">
                          <a14:foregroundMark x1="8867" y1="46371" x2="8867" y2="46371"/>
                          <a14:foregroundMark x1="93596" y1="50403" x2="93596" y2="50403"/>
                          <a14:foregroundMark x1="5911" y1="50403" x2="5911" y2="50403"/>
                        </a14:backgroundRemoval>
                      </a14:imgEffect>
                    </a14:imgLayer>
                  </a14:imgProps>
                </a:ext>
              </a:extLst>
            </a:blip>
            <a:stretch>
              <a:fillRect/>
            </a:stretch>
          </p:blipFill>
          <p:spPr>
            <a:xfrm>
              <a:off x="970329" y="1822040"/>
              <a:ext cx="528910" cy="646155"/>
            </a:xfrm>
            <a:prstGeom prst="rect">
              <a:avLst/>
            </a:prstGeom>
          </p:spPr>
        </p:pic>
        <p:pic>
          <p:nvPicPr>
            <p:cNvPr id="28" name="Picture 27">
              <a:extLst>
                <a:ext uri="{FF2B5EF4-FFF2-40B4-BE49-F238E27FC236}">
                  <a16:creationId xmlns:a16="http://schemas.microsoft.com/office/drawing/2014/main" id="{70A06617-05A0-40A4-A974-1B9F9C395C7C}"/>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foregroundMark x1="89313" y1="20444" x2="89313" y2="20444"/>
                          <a14:backgroundMark x1="64122" y1="84889" x2="64122" y2="84889"/>
                          <a14:backgroundMark x1="53435" y1="65778" x2="83206" y2="83556"/>
                          <a14:backgroundMark x1="83206" y1="83556" x2="45038" y2="78222"/>
                          <a14:backgroundMark x1="45038" y1="78222" x2="61069" y2="65778"/>
                        </a14:backgroundRemoval>
                      </a14:imgEffect>
                      <a14:imgEffect>
                        <a14:saturation sat="0"/>
                      </a14:imgEffect>
                      <a14:imgEffect>
                        <a14:brightnessContrast bright="20000" contrast="-40000"/>
                      </a14:imgEffect>
                    </a14:imgLayer>
                  </a14:imgProps>
                </a:ext>
              </a:extLst>
            </a:blip>
            <a:stretch>
              <a:fillRect/>
            </a:stretch>
          </p:blipFill>
          <p:spPr>
            <a:xfrm>
              <a:off x="971170" y="3885375"/>
              <a:ext cx="470384" cy="807911"/>
            </a:xfrm>
            <a:prstGeom prst="rect">
              <a:avLst/>
            </a:prstGeom>
          </p:spPr>
        </p:pic>
      </p:grpSp>
      <p:sp>
        <p:nvSpPr>
          <p:cNvPr id="30" name="TextBox 29">
            <a:extLst>
              <a:ext uri="{FF2B5EF4-FFF2-40B4-BE49-F238E27FC236}">
                <a16:creationId xmlns:a16="http://schemas.microsoft.com/office/drawing/2014/main" id="{0366DBFB-F1C2-4EE2-9372-445676015498}"/>
              </a:ext>
            </a:extLst>
          </p:cNvPr>
          <p:cNvSpPr txBox="1"/>
          <p:nvPr/>
        </p:nvSpPr>
        <p:spPr>
          <a:xfrm>
            <a:off x="8707731" y="4776428"/>
            <a:ext cx="360996" cy="307777"/>
          </a:xfrm>
          <a:prstGeom prst="rect">
            <a:avLst/>
          </a:prstGeom>
          <a:noFill/>
        </p:spPr>
        <p:txBody>
          <a:bodyPr wrap="none" rtlCol="0">
            <a:spAutoFit/>
          </a:bodyPr>
          <a:lstStyle/>
          <a:p>
            <a:r>
              <a:rPr lang="en-US" b="1" dirty="0">
                <a:solidFill>
                  <a:srgbClr val="003366"/>
                </a:solidFill>
                <a:latin typeface="Montserrat" panose="020B0604020202020204" charset="0"/>
              </a:rPr>
              <a:t>31</a:t>
            </a:r>
          </a:p>
        </p:txBody>
      </p:sp>
      <p:sp>
        <p:nvSpPr>
          <p:cNvPr id="29" name="TextBox 28">
            <a:extLst>
              <a:ext uri="{FF2B5EF4-FFF2-40B4-BE49-F238E27FC236}">
                <a16:creationId xmlns:a16="http://schemas.microsoft.com/office/drawing/2014/main" id="{9D5A47AE-9E27-4FF5-B132-B4FCAE985BA2}"/>
              </a:ext>
            </a:extLst>
          </p:cNvPr>
          <p:cNvSpPr txBox="1"/>
          <p:nvPr/>
        </p:nvSpPr>
        <p:spPr>
          <a:xfrm>
            <a:off x="1559840" y="2468509"/>
            <a:ext cx="4344999" cy="3462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buClrTx/>
              <a:defRPr/>
            </a:pPr>
            <a:r>
              <a:rPr lang="en-US" sz="1800" b="1" dirty="0">
                <a:solidFill>
                  <a:schemeClr val="bg1"/>
                </a:solidFill>
                <a:latin typeface="Montserrat" panose="020B0604020202020204" charset="0"/>
                <a:ea typeface="+mj-ea"/>
                <a:cs typeface="Calibri"/>
                <a:sym typeface="Calibri"/>
              </a:rPr>
              <a:t>Inactivated viruses</a:t>
            </a:r>
            <a:endParaRPr lang="en-US" sz="1800" dirty="0">
              <a:solidFill>
                <a:schemeClr val="bg1"/>
              </a:solidFill>
              <a:latin typeface="Montserrat" panose="020B0604020202020204" charset="0"/>
              <a:ea typeface="+mj-ea"/>
              <a:cs typeface="Calibri"/>
              <a:sym typeface="Calibri"/>
            </a:endParaRPr>
          </a:p>
        </p:txBody>
      </p:sp>
    </p:spTree>
    <p:extLst>
      <p:ext uri="{BB962C8B-B14F-4D97-AF65-F5344CB8AC3E}">
        <p14:creationId xmlns:p14="http://schemas.microsoft.com/office/powerpoint/2010/main" val="3566242480"/>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Shape 1712"/>
        <p:cNvGrpSpPr/>
        <p:nvPr/>
      </p:nvGrpSpPr>
      <p:grpSpPr>
        <a:xfrm>
          <a:off x="0" y="0"/>
          <a:ext cx="0" cy="0"/>
          <a:chOff x="0" y="0"/>
          <a:chExt cx="0" cy="0"/>
        </a:xfrm>
      </p:grpSpPr>
      <p:sp>
        <p:nvSpPr>
          <p:cNvPr id="2" name="Oval 1">
            <a:extLst>
              <a:ext uri="{FF2B5EF4-FFF2-40B4-BE49-F238E27FC236}">
                <a16:creationId xmlns:a16="http://schemas.microsoft.com/office/drawing/2014/main" id="{EA70CF1C-BBC4-4ADC-9FD7-8BFB784A03D0}"/>
              </a:ext>
            </a:extLst>
          </p:cNvPr>
          <p:cNvSpPr/>
          <p:nvPr/>
        </p:nvSpPr>
        <p:spPr>
          <a:xfrm>
            <a:off x="5220586" y="-138223"/>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5B35979-8809-44DB-9C0C-2CB70C1FD9F2}"/>
              </a:ext>
            </a:extLst>
          </p:cNvPr>
          <p:cNvSpPr/>
          <p:nvPr/>
        </p:nvSpPr>
        <p:spPr>
          <a:xfrm>
            <a:off x="8229599" y="914400"/>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DFB0BD1-0B38-4908-979A-30E1E7A0A665}"/>
              </a:ext>
            </a:extLst>
          </p:cNvPr>
          <p:cNvSpPr/>
          <p:nvPr/>
        </p:nvSpPr>
        <p:spPr>
          <a:xfrm>
            <a:off x="7223050" y="-1426831"/>
            <a:ext cx="2750289" cy="27502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3" name="Google Shape;1713;p59"/>
          <p:cNvSpPr txBox="1">
            <a:spLocks noGrp="1"/>
          </p:cNvSpPr>
          <p:nvPr>
            <p:ph type="title"/>
          </p:nvPr>
        </p:nvSpPr>
        <p:spPr>
          <a:xfrm>
            <a:off x="5685117" y="91466"/>
            <a:ext cx="3458883" cy="1053600"/>
          </a:xfrm>
          <a:prstGeom prst="rect">
            <a:avLst/>
          </a:prstGeom>
        </p:spPr>
        <p:txBody>
          <a:bodyPr spcFirstLastPara="1" wrap="square" lIns="91425" tIns="91425" rIns="91425" bIns="91425" anchor="t" anchorCtr="0">
            <a:noAutofit/>
          </a:bodyPr>
          <a:lstStyle/>
          <a:p>
            <a:pPr lvl="0"/>
            <a:r>
              <a:rPr lang="en-US" sz="1600" dirty="0">
                <a:solidFill>
                  <a:schemeClr val="bg1"/>
                </a:solidFill>
              </a:rPr>
              <a:t>Immunogenicity Results</a:t>
            </a:r>
            <a:br>
              <a:rPr lang="en-US" sz="1600" dirty="0">
                <a:solidFill>
                  <a:schemeClr val="bg1"/>
                </a:solidFill>
              </a:rPr>
            </a:br>
            <a:r>
              <a:rPr lang="en-US" sz="1600" dirty="0">
                <a:solidFill>
                  <a:schemeClr val="bg1"/>
                </a:solidFill>
              </a:rPr>
              <a:t>on day 14</a:t>
            </a:r>
            <a:endParaRPr sz="1600" dirty="0">
              <a:solidFill>
                <a:schemeClr val="bg1"/>
              </a:solidFill>
            </a:endParaRPr>
          </a:p>
        </p:txBody>
      </p:sp>
      <p:sp>
        <p:nvSpPr>
          <p:cNvPr id="10" name="TextBox 9">
            <a:extLst>
              <a:ext uri="{FF2B5EF4-FFF2-40B4-BE49-F238E27FC236}">
                <a16:creationId xmlns:a16="http://schemas.microsoft.com/office/drawing/2014/main" id="{DAFA57D2-0FDF-48FA-A86C-5D5D585BC2FC}"/>
              </a:ext>
            </a:extLst>
          </p:cNvPr>
          <p:cNvSpPr txBox="1"/>
          <p:nvPr/>
        </p:nvSpPr>
        <p:spPr>
          <a:xfrm>
            <a:off x="8616462" y="4744257"/>
            <a:ext cx="431156" cy="307777"/>
          </a:xfrm>
          <a:prstGeom prst="rect">
            <a:avLst/>
          </a:prstGeom>
          <a:noFill/>
        </p:spPr>
        <p:txBody>
          <a:bodyPr wrap="square" rtlCol="0">
            <a:spAutoFit/>
          </a:bodyPr>
          <a:lstStyle/>
          <a:p>
            <a:r>
              <a:rPr lang="en-US" b="1" dirty="0">
                <a:solidFill>
                  <a:srgbClr val="003366"/>
                </a:solidFill>
                <a:latin typeface="Montserrat" panose="020B0604020202020204" charset="0"/>
              </a:rPr>
              <a:t>33</a:t>
            </a:r>
          </a:p>
        </p:txBody>
      </p:sp>
      <p:sp>
        <p:nvSpPr>
          <p:cNvPr id="11" name="Oval 10">
            <a:extLst>
              <a:ext uri="{FF2B5EF4-FFF2-40B4-BE49-F238E27FC236}">
                <a16:creationId xmlns:a16="http://schemas.microsoft.com/office/drawing/2014/main" id="{795CFB62-3522-4E73-BF65-BC9EE2169166}"/>
              </a:ext>
            </a:extLst>
          </p:cNvPr>
          <p:cNvSpPr/>
          <p:nvPr/>
        </p:nvSpPr>
        <p:spPr>
          <a:xfrm>
            <a:off x="8707731" y="1081376"/>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a:extLst>
              <a:ext uri="{FF2B5EF4-FFF2-40B4-BE49-F238E27FC236}">
                <a16:creationId xmlns:a16="http://schemas.microsoft.com/office/drawing/2014/main" id="{B4FA6A25-7C26-42D6-AD80-0EDA1EA35EAE}"/>
              </a:ext>
            </a:extLst>
          </p:cNvPr>
          <p:cNvGrpSpPr/>
          <p:nvPr/>
        </p:nvGrpSpPr>
        <p:grpSpPr>
          <a:xfrm>
            <a:off x="900556" y="1077050"/>
            <a:ext cx="5436977" cy="607452"/>
            <a:chOff x="1790873" y="1553147"/>
            <a:chExt cx="5436977" cy="607452"/>
          </a:xfrm>
        </p:grpSpPr>
        <p:sp>
          <p:nvSpPr>
            <p:cNvPr id="3" name="Rectangle: Rounded Corners 2">
              <a:extLst>
                <a:ext uri="{FF2B5EF4-FFF2-40B4-BE49-F238E27FC236}">
                  <a16:creationId xmlns:a16="http://schemas.microsoft.com/office/drawing/2014/main" id="{1BAF9194-9D8C-4106-BD25-C7C1238A28E4}"/>
                </a:ext>
              </a:extLst>
            </p:cNvPr>
            <p:cNvSpPr/>
            <p:nvPr/>
          </p:nvSpPr>
          <p:spPr>
            <a:xfrm>
              <a:off x="1790873" y="1553147"/>
              <a:ext cx="5436977" cy="515396"/>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C7A2BDD3-D5D6-404E-A0C9-6EB73549DFA9}"/>
                </a:ext>
              </a:extLst>
            </p:cNvPr>
            <p:cNvGrpSpPr/>
            <p:nvPr/>
          </p:nvGrpSpPr>
          <p:grpSpPr>
            <a:xfrm>
              <a:off x="4399252" y="1940381"/>
              <a:ext cx="220218" cy="220218"/>
              <a:chOff x="3382046" y="2066065"/>
              <a:chExt cx="220218" cy="220218"/>
            </a:xfrm>
          </p:grpSpPr>
          <p:sp>
            <p:nvSpPr>
              <p:cNvPr id="4" name="Oval 3">
                <a:extLst>
                  <a:ext uri="{FF2B5EF4-FFF2-40B4-BE49-F238E27FC236}">
                    <a16:creationId xmlns:a16="http://schemas.microsoft.com/office/drawing/2014/main" id="{1FC79105-D74D-4148-A0F0-179CC561BFB3}"/>
                  </a:ext>
                </a:extLst>
              </p:cNvPr>
              <p:cNvSpPr/>
              <p:nvPr/>
            </p:nvSpPr>
            <p:spPr>
              <a:xfrm>
                <a:off x="3382046" y="20660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FC1A687-1178-4A14-A681-223213E0C29D}"/>
                  </a:ext>
                </a:extLst>
              </p:cNvPr>
              <p:cNvSpPr/>
              <p:nvPr/>
            </p:nvSpPr>
            <p:spPr>
              <a:xfrm flipH="1">
                <a:off x="3451958" y="2164017"/>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Google Shape;1713;p59">
              <a:extLst>
                <a:ext uri="{FF2B5EF4-FFF2-40B4-BE49-F238E27FC236}">
                  <a16:creationId xmlns:a16="http://schemas.microsoft.com/office/drawing/2014/main" id="{55910909-A9E2-4A8F-9CEC-B2DEA0E3A0F6}"/>
                </a:ext>
              </a:extLst>
            </p:cNvPr>
            <p:cNvSpPr txBox="1">
              <a:spLocks/>
            </p:cNvSpPr>
            <p:nvPr/>
          </p:nvSpPr>
          <p:spPr>
            <a:xfrm>
              <a:off x="2775121" y="1610741"/>
              <a:ext cx="3458883" cy="38014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Fold rise in IgG against S protein </a:t>
              </a:r>
            </a:p>
          </p:txBody>
        </p:sp>
      </p:grpSp>
      <p:sp>
        <p:nvSpPr>
          <p:cNvPr id="23" name="Rectangle 22">
            <a:extLst>
              <a:ext uri="{FF2B5EF4-FFF2-40B4-BE49-F238E27FC236}">
                <a16:creationId xmlns:a16="http://schemas.microsoft.com/office/drawing/2014/main" id="{3605CC01-162C-46CD-98F3-F00E8BFE5194}"/>
              </a:ext>
            </a:extLst>
          </p:cNvPr>
          <p:cNvSpPr/>
          <p:nvPr/>
        </p:nvSpPr>
        <p:spPr>
          <a:xfrm>
            <a:off x="924837" y="1674301"/>
            <a:ext cx="1332416" cy="276999"/>
          </a:xfrm>
          <a:prstGeom prst="rect">
            <a:avLst/>
          </a:prstGeom>
        </p:spPr>
        <p:txBody>
          <a:bodyPr wrap="none">
            <a:spAutoFit/>
          </a:bodyPr>
          <a:lstStyle/>
          <a:p>
            <a:pPr algn="r"/>
            <a:r>
              <a:rPr lang="en-US" sz="1200" b="1" dirty="0">
                <a:solidFill>
                  <a:srgbClr val="004A7B"/>
                </a:solidFill>
                <a:latin typeface="Montserrat" panose="020B0604020202020204" charset="0"/>
              </a:rPr>
              <a:t>PP population</a:t>
            </a:r>
          </a:p>
        </p:txBody>
      </p:sp>
      <p:sp>
        <p:nvSpPr>
          <p:cNvPr id="19" name="Rectangle: Rounded Corners 18">
            <a:extLst>
              <a:ext uri="{FF2B5EF4-FFF2-40B4-BE49-F238E27FC236}">
                <a16:creationId xmlns:a16="http://schemas.microsoft.com/office/drawing/2014/main" id="{03E803CD-2020-4491-AE36-269DC87AF21D}"/>
              </a:ext>
            </a:extLst>
          </p:cNvPr>
          <p:cNvSpPr/>
          <p:nvPr/>
        </p:nvSpPr>
        <p:spPr>
          <a:xfrm>
            <a:off x="895757" y="1905612"/>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oogle Shape;1713;p59">
            <a:extLst>
              <a:ext uri="{FF2B5EF4-FFF2-40B4-BE49-F238E27FC236}">
                <a16:creationId xmlns:a16="http://schemas.microsoft.com/office/drawing/2014/main" id="{481358F3-6763-41A9-A4A2-B122FE515DAD}"/>
              </a:ext>
            </a:extLst>
          </p:cNvPr>
          <p:cNvSpPr txBox="1">
            <a:spLocks/>
          </p:cNvSpPr>
          <p:nvPr/>
        </p:nvSpPr>
        <p:spPr>
          <a:xfrm>
            <a:off x="1012593" y="1965301"/>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5.92</a:t>
            </a:r>
          </a:p>
        </p:txBody>
      </p:sp>
      <p:sp>
        <p:nvSpPr>
          <p:cNvPr id="60" name="Google Shape;1713;p59">
            <a:extLst>
              <a:ext uri="{FF2B5EF4-FFF2-40B4-BE49-F238E27FC236}">
                <a16:creationId xmlns:a16="http://schemas.microsoft.com/office/drawing/2014/main" id="{CB06DA23-07F4-4DF4-B291-42DA82F0B75B}"/>
              </a:ext>
            </a:extLst>
          </p:cNvPr>
          <p:cNvSpPr txBox="1">
            <a:spLocks/>
          </p:cNvSpPr>
          <p:nvPr/>
        </p:nvSpPr>
        <p:spPr>
          <a:xfrm>
            <a:off x="4731538" y="1952426"/>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1.09</a:t>
            </a:r>
            <a:r>
              <a:rPr lang="en-US" sz="1200" dirty="0">
                <a:solidFill>
                  <a:srgbClr val="004A7B"/>
                </a:solidFill>
              </a:rPr>
              <a:t> </a:t>
            </a:r>
          </a:p>
        </p:txBody>
      </p:sp>
      <p:sp>
        <p:nvSpPr>
          <p:cNvPr id="61" name="Google Shape;1713;p59">
            <a:extLst>
              <a:ext uri="{FF2B5EF4-FFF2-40B4-BE49-F238E27FC236}">
                <a16:creationId xmlns:a16="http://schemas.microsoft.com/office/drawing/2014/main" id="{923A44D3-AEF5-499D-B86C-91E258EEE2B6}"/>
              </a:ext>
            </a:extLst>
          </p:cNvPr>
          <p:cNvSpPr txBox="1">
            <a:spLocks/>
          </p:cNvSpPr>
          <p:nvPr/>
        </p:nvSpPr>
        <p:spPr>
          <a:xfrm>
            <a:off x="2857455" y="1965301"/>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p>
        </p:txBody>
      </p:sp>
      <p:grpSp>
        <p:nvGrpSpPr>
          <p:cNvPr id="63" name="Group 62">
            <a:extLst>
              <a:ext uri="{FF2B5EF4-FFF2-40B4-BE49-F238E27FC236}">
                <a16:creationId xmlns:a16="http://schemas.microsoft.com/office/drawing/2014/main" id="{543BA5E1-1FF0-4E2B-AFB6-06CBB97FA231}"/>
              </a:ext>
            </a:extLst>
          </p:cNvPr>
          <p:cNvGrpSpPr/>
          <p:nvPr/>
        </p:nvGrpSpPr>
        <p:grpSpPr>
          <a:xfrm>
            <a:off x="895757" y="2689711"/>
            <a:ext cx="5436976" cy="511602"/>
            <a:chOff x="867849" y="2060149"/>
            <a:chExt cx="5436976" cy="511602"/>
          </a:xfrm>
        </p:grpSpPr>
        <p:sp>
          <p:nvSpPr>
            <p:cNvPr id="64" name="Rectangle: Rounded Corners 63">
              <a:extLst>
                <a:ext uri="{FF2B5EF4-FFF2-40B4-BE49-F238E27FC236}">
                  <a16:creationId xmlns:a16="http://schemas.microsoft.com/office/drawing/2014/main" id="{C4F135FB-0748-4496-ABB6-B8B78134956A}"/>
                </a:ext>
              </a:extLst>
            </p:cNvPr>
            <p:cNvSpPr/>
            <p:nvPr/>
          </p:nvSpPr>
          <p:spPr>
            <a:xfrm>
              <a:off x="867849" y="2060149"/>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Google Shape;1713;p59">
              <a:extLst>
                <a:ext uri="{FF2B5EF4-FFF2-40B4-BE49-F238E27FC236}">
                  <a16:creationId xmlns:a16="http://schemas.microsoft.com/office/drawing/2014/main" id="{30238191-F946-4D19-9770-A38DF829487D}"/>
                </a:ext>
              </a:extLst>
            </p:cNvPr>
            <p:cNvSpPr txBox="1">
              <a:spLocks/>
            </p:cNvSpPr>
            <p:nvPr/>
          </p:nvSpPr>
          <p:spPr>
            <a:xfrm>
              <a:off x="984685"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5.11</a:t>
              </a:r>
              <a:endParaRPr lang="en-US" sz="1200" dirty="0">
                <a:solidFill>
                  <a:srgbClr val="004A7B"/>
                </a:solidFill>
              </a:endParaRPr>
            </a:p>
          </p:txBody>
        </p:sp>
        <p:sp>
          <p:nvSpPr>
            <p:cNvPr id="66" name="Google Shape;1713;p59">
              <a:extLst>
                <a:ext uri="{FF2B5EF4-FFF2-40B4-BE49-F238E27FC236}">
                  <a16:creationId xmlns:a16="http://schemas.microsoft.com/office/drawing/2014/main" id="{2D5567B5-E60E-40B3-8825-FC6A5B98644F}"/>
                </a:ext>
              </a:extLst>
            </p:cNvPr>
            <p:cNvSpPr txBox="1">
              <a:spLocks/>
            </p:cNvSpPr>
            <p:nvPr/>
          </p:nvSpPr>
          <p:spPr>
            <a:xfrm>
              <a:off x="4703630" y="2106963"/>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1.18</a:t>
              </a:r>
              <a:r>
                <a:rPr lang="en-US" sz="1200" dirty="0">
                  <a:solidFill>
                    <a:srgbClr val="004A7B"/>
                  </a:solidFill>
                </a:rPr>
                <a:t> </a:t>
              </a:r>
            </a:p>
          </p:txBody>
        </p:sp>
        <p:sp>
          <p:nvSpPr>
            <p:cNvPr id="67" name="Google Shape;1713;p59">
              <a:extLst>
                <a:ext uri="{FF2B5EF4-FFF2-40B4-BE49-F238E27FC236}">
                  <a16:creationId xmlns:a16="http://schemas.microsoft.com/office/drawing/2014/main" id="{866BF4A3-1C82-42FB-8AC0-0EA9ED2FA88E}"/>
                </a:ext>
              </a:extLst>
            </p:cNvPr>
            <p:cNvSpPr txBox="1">
              <a:spLocks/>
            </p:cNvSpPr>
            <p:nvPr/>
          </p:nvSpPr>
          <p:spPr>
            <a:xfrm>
              <a:off x="2829547"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p>
          </p:txBody>
        </p:sp>
      </p:grpSp>
      <p:grpSp>
        <p:nvGrpSpPr>
          <p:cNvPr id="68" name="Group 67">
            <a:extLst>
              <a:ext uri="{FF2B5EF4-FFF2-40B4-BE49-F238E27FC236}">
                <a16:creationId xmlns:a16="http://schemas.microsoft.com/office/drawing/2014/main" id="{C920B8E1-E759-4997-A1A6-B037A112C8BA}"/>
              </a:ext>
            </a:extLst>
          </p:cNvPr>
          <p:cNvGrpSpPr/>
          <p:nvPr/>
        </p:nvGrpSpPr>
        <p:grpSpPr>
          <a:xfrm>
            <a:off x="895757" y="3477402"/>
            <a:ext cx="5436976" cy="511602"/>
            <a:chOff x="867849" y="2060149"/>
            <a:chExt cx="5436976" cy="511602"/>
          </a:xfrm>
        </p:grpSpPr>
        <p:sp>
          <p:nvSpPr>
            <p:cNvPr id="69" name="Rectangle: Rounded Corners 68">
              <a:extLst>
                <a:ext uri="{FF2B5EF4-FFF2-40B4-BE49-F238E27FC236}">
                  <a16:creationId xmlns:a16="http://schemas.microsoft.com/office/drawing/2014/main" id="{C559E16B-5456-4CB6-A727-ECB59F26270E}"/>
                </a:ext>
              </a:extLst>
            </p:cNvPr>
            <p:cNvSpPr/>
            <p:nvPr/>
          </p:nvSpPr>
          <p:spPr>
            <a:xfrm>
              <a:off x="867849" y="2060149"/>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Google Shape;1713;p59">
              <a:extLst>
                <a:ext uri="{FF2B5EF4-FFF2-40B4-BE49-F238E27FC236}">
                  <a16:creationId xmlns:a16="http://schemas.microsoft.com/office/drawing/2014/main" id="{4DFF3BD9-FB19-4D3F-9608-E6366EB4F01A}"/>
                </a:ext>
              </a:extLst>
            </p:cNvPr>
            <p:cNvSpPr txBox="1">
              <a:spLocks/>
            </p:cNvSpPr>
            <p:nvPr/>
          </p:nvSpPr>
          <p:spPr>
            <a:xfrm>
              <a:off x="984685"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3.97</a:t>
              </a:r>
              <a:endParaRPr lang="en-US" sz="1200" dirty="0">
                <a:solidFill>
                  <a:srgbClr val="004A7B"/>
                </a:solidFill>
              </a:endParaRPr>
            </a:p>
          </p:txBody>
        </p:sp>
        <p:sp>
          <p:nvSpPr>
            <p:cNvPr id="71" name="Google Shape;1713;p59">
              <a:extLst>
                <a:ext uri="{FF2B5EF4-FFF2-40B4-BE49-F238E27FC236}">
                  <a16:creationId xmlns:a16="http://schemas.microsoft.com/office/drawing/2014/main" id="{6D054CBA-B10A-499F-A367-C15F3F34A870}"/>
                </a:ext>
              </a:extLst>
            </p:cNvPr>
            <p:cNvSpPr txBox="1">
              <a:spLocks/>
            </p:cNvSpPr>
            <p:nvPr/>
          </p:nvSpPr>
          <p:spPr>
            <a:xfrm>
              <a:off x="4703630" y="2106963"/>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0.98</a:t>
              </a:r>
              <a:r>
                <a:rPr lang="en-US" sz="1200" dirty="0">
                  <a:solidFill>
                    <a:srgbClr val="004A7B"/>
                  </a:solidFill>
                </a:rPr>
                <a:t> </a:t>
              </a:r>
            </a:p>
          </p:txBody>
        </p:sp>
        <p:sp>
          <p:nvSpPr>
            <p:cNvPr id="72" name="Google Shape;1713;p59">
              <a:extLst>
                <a:ext uri="{FF2B5EF4-FFF2-40B4-BE49-F238E27FC236}">
                  <a16:creationId xmlns:a16="http://schemas.microsoft.com/office/drawing/2014/main" id="{53D8CC2F-CAA2-4BAA-A7DD-B24447EA8D0A}"/>
                </a:ext>
              </a:extLst>
            </p:cNvPr>
            <p:cNvSpPr txBox="1">
              <a:spLocks/>
            </p:cNvSpPr>
            <p:nvPr/>
          </p:nvSpPr>
          <p:spPr>
            <a:xfrm>
              <a:off x="2829547"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p>
          </p:txBody>
        </p:sp>
      </p:grpSp>
      <p:grpSp>
        <p:nvGrpSpPr>
          <p:cNvPr id="73" name="Group 72">
            <a:extLst>
              <a:ext uri="{FF2B5EF4-FFF2-40B4-BE49-F238E27FC236}">
                <a16:creationId xmlns:a16="http://schemas.microsoft.com/office/drawing/2014/main" id="{F6DEE4C7-8EB9-4F30-ADF9-50624EED36B5}"/>
              </a:ext>
            </a:extLst>
          </p:cNvPr>
          <p:cNvGrpSpPr/>
          <p:nvPr/>
        </p:nvGrpSpPr>
        <p:grpSpPr>
          <a:xfrm>
            <a:off x="895757" y="4265093"/>
            <a:ext cx="5436976" cy="511602"/>
            <a:chOff x="867849" y="2060149"/>
            <a:chExt cx="5436976" cy="511602"/>
          </a:xfrm>
        </p:grpSpPr>
        <p:sp>
          <p:nvSpPr>
            <p:cNvPr id="74" name="Rectangle: Rounded Corners 73">
              <a:extLst>
                <a:ext uri="{FF2B5EF4-FFF2-40B4-BE49-F238E27FC236}">
                  <a16:creationId xmlns:a16="http://schemas.microsoft.com/office/drawing/2014/main" id="{12B54EBB-4012-4176-A58B-188C93D02AA6}"/>
                </a:ext>
              </a:extLst>
            </p:cNvPr>
            <p:cNvSpPr/>
            <p:nvPr/>
          </p:nvSpPr>
          <p:spPr>
            <a:xfrm>
              <a:off x="867849" y="2060149"/>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Google Shape;1713;p59">
              <a:extLst>
                <a:ext uri="{FF2B5EF4-FFF2-40B4-BE49-F238E27FC236}">
                  <a16:creationId xmlns:a16="http://schemas.microsoft.com/office/drawing/2014/main" id="{08D5DA06-F5C5-4EA8-A780-11F2E041B02E}"/>
                </a:ext>
              </a:extLst>
            </p:cNvPr>
            <p:cNvSpPr txBox="1">
              <a:spLocks/>
            </p:cNvSpPr>
            <p:nvPr/>
          </p:nvSpPr>
          <p:spPr>
            <a:xfrm>
              <a:off x="984685"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7.49</a:t>
              </a:r>
              <a:endParaRPr lang="en-US" sz="1200" dirty="0">
                <a:solidFill>
                  <a:srgbClr val="004A7B"/>
                </a:solidFill>
              </a:endParaRPr>
            </a:p>
          </p:txBody>
        </p:sp>
        <p:sp>
          <p:nvSpPr>
            <p:cNvPr id="76" name="Google Shape;1713;p59">
              <a:extLst>
                <a:ext uri="{FF2B5EF4-FFF2-40B4-BE49-F238E27FC236}">
                  <a16:creationId xmlns:a16="http://schemas.microsoft.com/office/drawing/2014/main" id="{24709CC0-2D2B-44C5-A84E-76BA887D223D}"/>
                </a:ext>
              </a:extLst>
            </p:cNvPr>
            <p:cNvSpPr txBox="1">
              <a:spLocks/>
            </p:cNvSpPr>
            <p:nvPr/>
          </p:nvSpPr>
          <p:spPr>
            <a:xfrm>
              <a:off x="4703630" y="2106963"/>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1.11</a:t>
              </a:r>
              <a:r>
                <a:rPr lang="en-US" sz="1200" dirty="0">
                  <a:solidFill>
                    <a:srgbClr val="004A7B"/>
                  </a:solidFill>
                </a:rPr>
                <a:t> </a:t>
              </a:r>
            </a:p>
          </p:txBody>
        </p:sp>
        <p:sp>
          <p:nvSpPr>
            <p:cNvPr id="77" name="Google Shape;1713;p59">
              <a:extLst>
                <a:ext uri="{FF2B5EF4-FFF2-40B4-BE49-F238E27FC236}">
                  <a16:creationId xmlns:a16="http://schemas.microsoft.com/office/drawing/2014/main" id="{22ED3473-473A-4EA5-8A58-1FCC59531978}"/>
                </a:ext>
              </a:extLst>
            </p:cNvPr>
            <p:cNvSpPr txBox="1">
              <a:spLocks/>
            </p:cNvSpPr>
            <p:nvPr/>
          </p:nvSpPr>
          <p:spPr>
            <a:xfrm>
              <a:off x="2829547"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p>
          </p:txBody>
        </p:sp>
      </p:grpSp>
      <p:sp>
        <p:nvSpPr>
          <p:cNvPr id="78" name="Rectangle 77">
            <a:extLst>
              <a:ext uri="{FF2B5EF4-FFF2-40B4-BE49-F238E27FC236}">
                <a16:creationId xmlns:a16="http://schemas.microsoft.com/office/drawing/2014/main" id="{05C7F439-1FEF-4F8F-8F5C-69ACBBC6F546}"/>
              </a:ext>
            </a:extLst>
          </p:cNvPr>
          <p:cNvSpPr/>
          <p:nvPr/>
        </p:nvSpPr>
        <p:spPr>
          <a:xfrm>
            <a:off x="929474" y="2430608"/>
            <a:ext cx="1034257" cy="276999"/>
          </a:xfrm>
          <a:prstGeom prst="rect">
            <a:avLst/>
          </a:prstGeom>
        </p:spPr>
        <p:txBody>
          <a:bodyPr wrap="none">
            <a:spAutoFit/>
          </a:bodyPr>
          <a:lstStyle/>
          <a:p>
            <a:pPr algn="r"/>
            <a:r>
              <a:rPr lang="en-US" sz="1200" b="1" dirty="0" err="1">
                <a:solidFill>
                  <a:srgbClr val="004A7B"/>
                </a:solidFill>
                <a:latin typeface="Montserrat" panose="020B0604020202020204" charset="0"/>
              </a:rPr>
              <a:t>SpikoGen</a:t>
            </a:r>
            <a:r>
              <a:rPr lang="en-US" sz="1200" baseline="30000" dirty="0">
                <a:solidFill>
                  <a:srgbClr val="004A7B"/>
                </a:solidFill>
              </a:rPr>
              <a:t>®</a:t>
            </a:r>
            <a:endParaRPr lang="en-US" sz="1200" b="1" dirty="0">
              <a:solidFill>
                <a:srgbClr val="004A7B"/>
              </a:solidFill>
              <a:latin typeface="Montserrat" panose="020B0604020202020204" charset="0"/>
            </a:endParaRPr>
          </a:p>
        </p:txBody>
      </p:sp>
      <p:sp>
        <p:nvSpPr>
          <p:cNvPr id="79" name="Rectangle 78">
            <a:extLst>
              <a:ext uri="{FF2B5EF4-FFF2-40B4-BE49-F238E27FC236}">
                <a16:creationId xmlns:a16="http://schemas.microsoft.com/office/drawing/2014/main" id="{D6FD4AFE-E4F9-4293-85B9-FA7FC88591CD}"/>
              </a:ext>
            </a:extLst>
          </p:cNvPr>
          <p:cNvSpPr/>
          <p:nvPr/>
        </p:nvSpPr>
        <p:spPr>
          <a:xfrm>
            <a:off x="929474" y="3233069"/>
            <a:ext cx="1135247" cy="276999"/>
          </a:xfrm>
          <a:prstGeom prst="rect">
            <a:avLst/>
          </a:prstGeom>
        </p:spPr>
        <p:txBody>
          <a:bodyPr wrap="none">
            <a:spAutoFit/>
          </a:bodyPr>
          <a:lstStyle/>
          <a:p>
            <a:pPr algn="r"/>
            <a:r>
              <a:rPr lang="en-US" sz="1200" b="1" dirty="0">
                <a:solidFill>
                  <a:srgbClr val="004A7B"/>
                </a:solidFill>
                <a:latin typeface="Montserrat" panose="020B0604020202020204" charset="0"/>
              </a:rPr>
              <a:t>Viral Vector</a:t>
            </a:r>
          </a:p>
        </p:txBody>
      </p:sp>
      <p:sp>
        <p:nvSpPr>
          <p:cNvPr id="80" name="Rectangle 79">
            <a:extLst>
              <a:ext uri="{FF2B5EF4-FFF2-40B4-BE49-F238E27FC236}">
                <a16:creationId xmlns:a16="http://schemas.microsoft.com/office/drawing/2014/main" id="{E221E906-1B91-4043-B0F6-2E4EC3FE74A3}"/>
              </a:ext>
            </a:extLst>
          </p:cNvPr>
          <p:cNvSpPr/>
          <p:nvPr/>
        </p:nvSpPr>
        <p:spPr>
          <a:xfrm>
            <a:off x="895757" y="4029193"/>
            <a:ext cx="1531188" cy="276999"/>
          </a:xfrm>
          <a:prstGeom prst="rect">
            <a:avLst/>
          </a:prstGeom>
        </p:spPr>
        <p:txBody>
          <a:bodyPr wrap="none">
            <a:spAutoFit/>
          </a:bodyPr>
          <a:lstStyle/>
          <a:p>
            <a:pPr algn="r"/>
            <a:r>
              <a:rPr lang="en-US" sz="1200" b="1" dirty="0">
                <a:solidFill>
                  <a:srgbClr val="004A7B"/>
                </a:solidFill>
                <a:latin typeface="Montserrat" panose="020B0604020202020204" charset="0"/>
              </a:rPr>
              <a:t>Inactivated virus</a:t>
            </a:r>
          </a:p>
        </p:txBody>
      </p:sp>
      <p:sp>
        <p:nvSpPr>
          <p:cNvPr id="81" name="Google Shape;1713;p59">
            <a:extLst>
              <a:ext uri="{FF2B5EF4-FFF2-40B4-BE49-F238E27FC236}">
                <a16:creationId xmlns:a16="http://schemas.microsoft.com/office/drawing/2014/main" id="{214856C8-74A7-49A3-9C86-FE1430979C89}"/>
              </a:ext>
            </a:extLst>
          </p:cNvPr>
          <p:cNvSpPr txBox="1">
            <a:spLocks/>
          </p:cNvSpPr>
          <p:nvPr/>
        </p:nvSpPr>
        <p:spPr>
          <a:xfrm>
            <a:off x="6279730" y="1828737"/>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2" name="Google Shape;1713;p59">
            <a:extLst>
              <a:ext uri="{FF2B5EF4-FFF2-40B4-BE49-F238E27FC236}">
                <a16:creationId xmlns:a16="http://schemas.microsoft.com/office/drawing/2014/main" id="{98C8757A-E1CA-4957-BBE0-173E3971DFE3}"/>
              </a:ext>
            </a:extLst>
          </p:cNvPr>
          <p:cNvSpPr txBox="1">
            <a:spLocks/>
          </p:cNvSpPr>
          <p:nvPr/>
        </p:nvSpPr>
        <p:spPr>
          <a:xfrm>
            <a:off x="6279730" y="2604422"/>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3" name="Google Shape;1713;p59">
            <a:extLst>
              <a:ext uri="{FF2B5EF4-FFF2-40B4-BE49-F238E27FC236}">
                <a16:creationId xmlns:a16="http://schemas.microsoft.com/office/drawing/2014/main" id="{0638EB62-9370-4F91-9EF3-62FA487521C5}"/>
              </a:ext>
            </a:extLst>
          </p:cNvPr>
          <p:cNvSpPr txBox="1">
            <a:spLocks/>
          </p:cNvSpPr>
          <p:nvPr/>
        </p:nvSpPr>
        <p:spPr>
          <a:xfrm>
            <a:off x="6279730" y="3398551"/>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4" name="Google Shape;1713;p59">
            <a:extLst>
              <a:ext uri="{FF2B5EF4-FFF2-40B4-BE49-F238E27FC236}">
                <a16:creationId xmlns:a16="http://schemas.microsoft.com/office/drawing/2014/main" id="{33BDE109-30D8-409C-88D9-AED2CDE38BD1}"/>
              </a:ext>
            </a:extLst>
          </p:cNvPr>
          <p:cNvSpPr txBox="1">
            <a:spLocks/>
          </p:cNvSpPr>
          <p:nvPr/>
        </p:nvSpPr>
        <p:spPr>
          <a:xfrm>
            <a:off x="6279730" y="4196041"/>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6" name="Google Shape;1713;p59">
            <a:extLst>
              <a:ext uri="{FF2B5EF4-FFF2-40B4-BE49-F238E27FC236}">
                <a16:creationId xmlns:a16="http://schemas.microsoft.com/office/drawing/2014/main" id="{F59FD045-2057-4E37-9B81-9255C0256D7C}"/>
              </a:ext>
            </a:extLst>
          </p:cNvPr>
          <p:cNvSpPr txBox="1">
            <a:spLocks/>
          </p:cNvSpPr>
          <p:nvPr/>
        </p:nvSpPr>
        <p:spPr>
          <a:xfrm>
            <a:off x="6179599" y="1154902"/>
            <a:ext cx="1208985" cy="48357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P-value</a:t>
            </a:r>
            <a:endParaRPr lang="en-US" sz="1200" baseline="30000" dirty="0">
              <a:solidFill>
                <a:srgbClr val="004A7B"/>
              </a:solidFill>
            </a:endParaRPr>
          </a:p>
        </p:txBody>
      </p:sp>
      <p:sp>
        <p:nvSpPr>
          <p:cNvPr id="87" name="Google Shape;1713;p59">
            <a:extLst>
              <a:ext uri="{FF2B5EF4-FFF2-40B4-BE49-F238E27FC236}">
                <a16:creationId xmlns:a16="http://schemas.microsoft.com/office/drawing/2014/main" id="{E79BD604-E468-40F8-B689-9948980F7F70}"/>
              </a:ext>
            </a:extLst>
          </p:cNvPr>
          <p:cNvSpPr txBox="1">
            <a:spLocks/>
          </p:cNvSpPr>
          <p:nvPr/>
        </p:nvSpPr>
        <p:spPr>
          <a:xfrm>
            <a:off x="975878" y="1270824"/>
            <a:ext cx="1760477" cy="41247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200" dirty="0" err="1">
                <a:solidFill>
                  <a:schemeClr val="bg1"/>
                </a:solidFill>
              </a:rPr>
              <a:t>SpikoGen</a:t>
            </a:r>
            <a:r>
              <a:rPr lang="en-US" sz="1200" baseline="30000" dirty="0">
                <a:solidFill>
                  <a:schemeClr val="bg1"/>
                </a:solidFill>
              </a:rPr>
              <a:t>®</a:t>
            </a:r>
          </a:p>
        </p:txBody>
      </p:sp>
      <p:sp>
        <p:nvSpPr>
          <p:cNvPr id="88" name="Google Shape;1713;p59">
            <a:extLst>
              <a:ext uri="{FF2B5EF4-FFF2-40B4-BE49-F238E27FC236}">
                <a16:creationId xmlns:a16="http://schemas.microsoft.com/office/drawing/2014/main" id="{F099F63B-F890-4DA4-9563-B5199412640C}"/>
              </a:ext>
            </a:extLst>
          </p:cNvPr>
          <p:cNvSpPr txBox="1">
            <a:spLocks/>
          </p:cNvSpPr>
          <p:nvPr/>
        </p:nvSpPr>
        <p:spPr>
          <a:xfrm>
            <a:off x="5083723" y="1271868"/>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200" dirty="0">
                <a:solidFill>
                  <a:schemeClr val="bg1"/>
                </a:solidFill>
              </a:rPr>
              <a:t>Placebo </a:t>
            </a:r>
            <a:endParaRPr lang="en-US" sz="1200" baseline="30000" dirty="0">
              <a:solidFill>
                <a:schemeClr val="bg1"/>
              </a:solidFill>
            </a:endParaRPr>
          </a:p>
        </p:txBody>
      </p:sp>
      <p:sp>
        <p:nvSpPr>
          <p:cNvPr id="89" name="Rectangle 88">
            <a:extLst>
              <a:ext uri="{FF2B5EF4-FFF2-40B4-BE49-F238E27FC236}">
                <a16:creationId xmlns:a16="http://schemas.microsoft.com/office/drawing/2014/main" id="{04FF48CE-AC7E-489A-A193-092E68BCF37D}"/>
              </a:ext>
            </a:extLst>
          </p:cNvPr>
          <p:cNvSpPr/>
          <p:nvPr/>
        </p:nvSpPr>
        <p:spPr>
          <a:xfrm>
            <a:off x="895757" y="731496"/>
            <a:ext cx="1608133" cy="338554"/>
          </a:xfrm>
          <a:prstGeom prst="rect">
            <a:avLst/>
          </a:prstGeom>
        </p:spPr>
        <p:txBody>
          <a:bodyPr wrap="none">
            <a:spAutoFit/>
          </a:bodyPr>
          <a:lstStyle/>
          <a:p>
            <a:r>
              <a:rPr lang="en-US" sz="1600" b="1" dirty="0">
                <a:solidFill>
                  <a:srgbClr val="004A7B"/>
                </a:solidFill>
                <a:latin typeface="Montserrat" panose="020B0604020202020204" charset="0"/>
              </a:rPr>
              <a:t>GMFR results</a:t>
            </a:r>
          </a:p>
        </p:txBody>
      </p:sp>
    </p:spTree>
    <p:extLst>
      <p:ext uri="{BB962C8B-B14F-4D97-AF65-F5344CB8AC3E}">
        <p14:creationId xmlns:p14="http://schemas.microsoft.com/office/powerpoint/2010/main" val="8634724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Shape 1712"/>
        <p:cNvGrpSpPr/>
        <p:nvPr/>
      </p:nvGrpSpPr>
      <p:grpSpPr>
        <a:xfrm>
          <a:off x="0" y="0"/>
          <a:ext cx="0" cy="0"/>
          <a:chOff x="0" y="0"/>
          <a:chExt cx="0" cy="0"/>
        </a:xfrm>
      </p:grpSpPr>
      <p:sp>
        <p:nvSpPr>
          <p:cNvPr id="2" name="Oval 1">
            <a:extLst>
              <a:ext uri="{FF2B5EF4-FFF2-40B4-BE49-F238E27FC236}">
                <a16:creationId xmlns:a16="http://schemas.microsoft.com/office/drawing/2014/main" id="{EA70CF1C-BBC4-4ADC-9FD7-8BFB784A03D0}"/>
              </a:ext>
            </a:extLst>
          </p:cNvPr>
          <p:cNvSpPr/>
          <p:nvPr/>
        </p:nvSpPr>
        <p:spPr>
          <a:xfrm>
            <a:off x="5220586" y="-138223"/>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5B35979-8809-44DB-9C0C-2CB70C1FD9F2}"/>
              </a:ext>
            </a:extLst>
          </p:cNvPr>
          <p:cNvSpPr/>
          <p:nvPr/>
        </p:nvSpPr>
        <p:spPr>
          <a:xfrm>
            <a:off x="8229599" y="914400"/>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DFB0BD1-0B38-4908-979A-30E1E7A0A665}"/>
              </a:ext>
            </a:extLst>
          </p:cNvPr>
          <p:cNvSpPr/>
          <p:nvPr/>
        </p:nvSpPr>
        <p:spPr>
          <a:xfrm>
            <a:off x="7223050" y="-1426831"/>
            <a:ext cx="2750289" cy="27502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3" name="Google Shape;1713;p59"/>
          <p:cNvSpPr txBox="1">
            <a:spLocks noGrp="1"/>
          </p:cNvSpPr>
          <p:nvPr>
            <p:ph type="title"/>
          </p:nvPr>
        </p:nvSpPr>
        <p:spPr>
          <a:xfrm>
            <a:off x="5685117" y="91466"/>
            <a:ext cx="3458883" cy="1053600"/>
          </a:xfrm>
          <a:prstGeom prst="rect">
            <a:avLst/>
          </a:prstGeom>
        </p:spPr>
        <p:txBody>
          <a:bodyPr spcFirstLastPara="1" wrap="square" lIns="91425" tIns="91425" rIns="91425" bIns="91425" anchor="t" anchorCtr="0">
            <a:noAutofit/>
          </a:bodyPr>
          <a:lstStyle/>
          <a:p>
            <a:pPr lvl="0"/>
            <a:r>
              <a:rPr lang="en-US" sz="1600" dirty="0">
                <a:solidFill>
                  <a:schemeClr val="bg1"/>
                </a:solidFill>
              </a:rPr>
              <a:t>Immunogenicity Results</a:t>
            </a:r>
            <a:br>
              <a:rPr lang="en-US" sz="1600" dirty="0">
                <a:solidFill>
                  <a:schemeClr val="bg1"/>
                </a:solidFill>
              </a:rPr>
            </a:br>
            <a:r>
              <a:rPr lang="en-US" sz="1600" dirty="0">
                <a:solidFill>
                  <a:schemeClr val="bg1"/>
                </a:solidFill>
              </a:rPr>
              <a:t>on day 14</a:t>
            </a:r>
            <a:endParaRPr sz="1600" dirty="0">
              <a:solidFill>
                <a:schemeClr val="bg1"/>
              </a:solidFill>
            </a:endParaRPr>
          </a:p>
        </p:txBody>
      </p:sp>
      <p:sp>
        <p:nvSpPr>
          <p:cNvPr id="10" name="TextBox 9">
            <a:extLst>
              <a:ext uri="{FF2B5EF4-FFF2-40B4-BE49-F238E27FC236}">
                <a16:creationId xmlns:a16="http://schemas.microsoft.com/office/drawing/2014/main" id="{DAFA57D2-0FDF-48FA-A86C-5D5D585BC2FC}"/>
              </a:ext>
            </a:extLst>
          </p:cNvPr>
          <p:cNvSpPr txBox="1"/>
          <p:nvPr/>
        </p:nvSpPr>
        <p:spPr>
          <a:xfrm>
            <a:off x="8581292" y="4744257"/>
            <a:ext cx="466326" cy="307777"/>
          </a:xfrm>
          <a:prstGeom prst="rect">
            <a:avLst/>
          </a:prstGeom>
          <a:noFill/>
        </p:spPr>
        <p:txBody>
          <a:bodyPr wrap="square" rtlCol="0">
            <a:spAutoFit/>
          </a:bodyPr>
          <a:lstStyle/>
          <a:p>
            <a:r>
              <a:rPr lang="en-US" b="1" dirty="0">
                <a:solidFill>
                  <a:srgbClr val="003366"/>
                </a:solidFill>
                <a:latin typeface="Montserrat" panose="020B0604020202020204" charset="0"/>
              </a:rPr>
              <a:t>34</a:t>
            </a:r>
          </a:p>
        </p:txBody>
      </p:sp>
      <p:sp>
        <p:nvSpPr>
          <p:cNvPr id="11" name="Oval 10">
            <a:extLst>
              <a:ext uri="{FF2B5EF4-FFF2-40B4-BE49-F238E27FC236}">
                <a16:creationId xmlns:a16="http://schemas.microsoft.com/office/drawing/2014/main" id="{795CFB62-3522-4E73-BF65-BC9EE2169166}"/>
              </a:ext>
            </a:extLst>
          </p:cNvPr>
          <p:cNvSpPr/>
          <p:nvPr/>
        </p:nvSpPr>
        <p:spPr>
          <a:xfrm>
            <a:off x="8707731" y="1081376"/>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a:extLst>
              <a:ext uri="{FF2B5EF4-FFF2-40B4-BE49-F238E27FC236}">
                <a16:creationId xmlns:a16="http://schemas.microsoft.com/office/drawing/2014/main" id="{B4FA6A25-7C26-42D6-AD80-0EDA1EA35EAE}"/>
              </a:ext>
            </a:extLst>
          </p:cNvPr>
          <p:cNvGrpSpPr/>
          <p:nvPr/>
        </p:nvGrpSpPr>
        <p:grpSpPr>
          <a:xfrm>
            <a:off x="900556" y="1077050"/>
            <a:ext cx="5436977" cy="607452"/>
            <a:chOff x="1790873" y="1553147"/>
            <a:chExt cx="5436977" cy="607452"/>
          </a:xfrm>
        </p:grpSpPr>
        <p:sp>
          <p:nvSpPr>
            <p:cNvPr id="3" name="Rectangle: Rounded Corners 2">
              <a:extLst>
                <a:ext uri="{FF2B5EF4-FFF2-40B4-BE49-F238E27FC236}">
                  <a16:creationId xmlns:a16="http://schemas.microsoft.com/office/drawing/2014/main" id="{1BAF9194-9D8C-4106-BD25-C7C1238A28E4}"/>
                </a:ext>
              </a:extLst>
            </p:cNvPr>
            <p:cNvSpPr/>
            <p:nvPr/>
          </p:nvSpPr>
          <p:spPr>
            <a:xfrm>
              <a:off x="1790873" y="1553147"/>
              <a:ext cx="5436977" cy="515396"/>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C7A2BDD3-D5D6-404E-A0C9-6EB73549DFA9}"/>
                </a:ext>
              </a:extLst>
            </p:cNvPr>
            <p:cNvGrpSpPr/>
            <p:nvPr/>
          </p:nvGrpSpPr>
          <p:grpSpPr>
            <a:xfrm>
              <a:off x="4399252" y="1940381"/>
              <a:ext cx="220218" cy="220218"/>
              <a:chOff x="3382046" y="2066065"/>
              <a:chExt cx="220218" cy="220218"/>
            </a:xfrm>
          </p:grpSpPr>
          <p:sp>
            <p:nvSpPr>
              <p:cNvPr id="4" name="Oval 3">
                <a:extLst>
                  <a:ext uri="{FF2B5EF4-FFF2-40B4-BE49-F238E27FC236}">
                    <a16:creationId xmlns:a16="http://schemas.microsoft.com/office/drawing/2014/main" id="{1FC79105-D74D-4148-A0F0-179CC561BFB3}"/>
                  </a:ext>
                </a:extLst>
              </p:cNvPr>
              <p:cNvSpPr/>
              <p:nvPr/>
            </p:nvSpPr>
            <p:spPr>
              <a:xfrm>
                <a:off x="3382046" y="20660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FC1A687-1178-4A14-A681-223213E0C29D}"/>
                  </a:ext>
                </a:extLst>
              </p:cNvPr>
              <p:cNvSpPr/>
              <p:nvPr/>
            </p:nvSpPr>
            <p:spPr>
              <a:xfrm flipH="1">
                <a:off x="3463990" y="2164017"/>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Google Shape;1713;p59">
              <a:extLst>
                <a:ext uri="{FF2B5EF4-FFF2-40B4-BE49-F238E27FC236}">
                  <a16:creationId xmlns:a16="http://schemas.microsoft.com/office/drawing/2014/main" id="{55910909-A9E2-4A8F-9CEC-B2DEA0E3A0F6}"/>
                </a:ext>
              </a:extLst>
            </p:cNvPr>
            <p:cNvSpPr txBox="1">
              <a:spLocks/>
            </p:cNvSpPr>
            <p:nvPr/>
          </p:nvSpPr>
          <p:spPr>
            <a:xfrm>
              <a:off x="2775121" y="1610741"/>
              <a:ext cx="3458883" cy="38014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Fold rise in IgG against RBD</a:t>
              </a:r>
            </a:p>
          </p:txBody>
        </p:sp>
      </p:grpSp>
      <p:sp>
        <p:nvSpPr>
          <p:cNvPr id="23" name="Rectangle 22">
            <a:extLst>
              <a:ext uri="{FF2B5EF4-FFF2-40B4-BE49-F238E27FC236}">
                <a16:creationId xmlns:a16="http://schemas.microsoft.com/office/drawing/2014/main" id="{3605CC01-162C-46CD-98F3-F00E8BFE5194}"/>
              </a:ext>
            </a:extLst>
          </p:cNvPr>
          <p:cNvSpPr/>
          <p:nvPr/>
        </p:nvSpPr>
        <p:spPr>
          <a:xfrm>
            <a:off x="924837" y="1674301"/>
            <a:ext cx="1332416" cy="276999"/>
          </a:xfrm>
          <a:prstGeom prst="rect">
            <a:avLst/>
          </a:prstGeom>
        </p:spPr>
        <p:txBody>
          <a:bodyPr wrap="none">
            <a:spAutoFit/>
          </a:bodyPr>
          <a:lstStyle/>
          <a:p>
            <a:pPr algn="r"/>
            <a:r>
              <a:rPr lang="en-US" sz="1200" b="1" dirty="0">
                <a:solidFill>
                  <a:srgbClr val="004A7B"/>
                </a:solidFill>
                <a:latin typeface="Montserrat" panose="020B0604020202020204" charset="0"/>
              </a:rPr>
              <a:t>PP population</a:t>
            </a:r>
          </a:p>
        </p:txBody>
      </p:sp>
      <p:sp>
        <p:nvSpPr>
          <p:cNvPr id="19" name="Rectangle: Rounded Corners 18">
            <a:extLst>
              <a:ext uri="{FF2B5EF4-FFF2-40B4-BE49-F238E27FC236}">
                <a16:creationId xmlns:a16="http://schemas.microsoft.com/office/drawing/2014/main" id="{03E803CD-2020-4491-AE36-269DC87AF21D}"/>
              </a:ext>
            </a:extLst>
          </p:cNvPr>
          <p:cNvSpPr/>
          <p:nvPr/>
        </p:nvSpPr>
        <p:spPr>
          <a:xfrm>
            <a:off x="895757" y="1905612"/>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oogle Shape;1713;p59">
            <a:extLst>
              <a:ext uri="{FF2B5EF4-FFF2-40B4-BE49-F238E27FC236}">
                <a16:creationId xmlns:a16="http://schemas.microsoft.com/office/drawing/2014/main" id="{481358F3-6763-41A9-A4A2-B122FE515DAD}"/>
              </a:ext>
            </a:extLst>
          </p:cNvPr>
          <p:cNvSpPr txBox="1">
            <a:spLocks/>
          </p:cNvSpPr>
          <p:nvPr/>
        </p:nvSpPr>
        <p:spPr>
          <a:xfrm>
            <a:off x="1012593" y="1965301"/>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11.24</a:t>
            </a:r>
          </a:p>
        </p:txBody>
      </p:sp>
      <p:sp>
        <p:nvSpPr>
          <p:cNvPr id="60" name="Google Shape;1713;p59">
            <a:extLst>
              <a:ext uri="{FF2B5EF4-FFF2-40B4-BE49-F238E27FC236}">
                <a16:creationId xmlns:a16="http://schemas.microsoft.com/office/drawing/2014/main" id="{CB06DA23-07F4-4DF4-B291-42DA82F0B75B}"/>
              </a:ext>
            </a:extLst>
          </p:cNvPr>
          <p:cNvSpPr txBox="1">
            <a:spLocks/>
          </p:cNvSpPr>
          <p:nvPr/>
        </p:nvSpPr>
        <p:spPr>
          <a:xfrm>
            <a:off x="4731538" y="1952426"/>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1</a:t>
            </a:r>
            <a:r>
              <a:rPr lang="en-US" sz="1200" dirty="0">
                <a:solidFill>
                  <a:srgbClr val="004A7B"/>
                </a:solidFill>
              </a:rPr>
              <a:t> </a:t>
            </a:r>
          </a:p>
        </p:txBody>
      </p:sp>
      <p:sp>
        <p:nvSpPr>
          <p:cNvPr id="61" name="Google Shape;1713;p59">
            <a:extLst>
              <a:ext uri="{FF2B5EF4-FFF2-40B4-BE49-F238E27FC236}">
                <a16:creationId xmlns:a16="http://schemas.microsoft.com/office/drawing/2014/main" id="{923A44D3-AEF5-499D-B86C-91E258EEE2B6}"/>
              </a:ext>
            </a:extLst>
          </p:cNvPr>
          <p:cNvSpPr txBox="1">
            <a:spLocks/>
          </p:cNvSpPr>
          <p:nvPr/>
        </p:nvSpPr>
        <p:spPr>
          <a:xfrm>
            <a:off x="2857455" y="1965301"/>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p>
        </p:txBody>
      </p:sp>
      <p:grpSp>
        <p:nvGrpSpPr>
          <p:cNvPr id="63" name="Group 62">
            <a:extLst>
              <a:ext uri="{FF2B5EF4-FFF2-40B4-BE49-F238E27FC236}">
                <a16:creationId xmlns:a16="http://schemas.microsoft.com/office/drawing/2014/main" id="{543BA5E1-1FF0-4E2B-AFB6-06CBB97FA231}"/>
              </a:ext>
            </a:extLst>
          </p:cNvPr>
          <p:cNvGrpSpPr/>
          <p:nvPr/>
        </p:nvGrpSpPr>
        <p:grpSpPr>
          <a:xfrm>
            <a:off x="895757" y="2689711"/>
            <a:ext cx="5436976" cy="511602"/>
            <a:chOff x="867849" y="2060149"/>
            <a:chExt cx="5436976" cy="511602"/>
          </a:xfrm>
        </p:grpSpPr>
        <p:sp>
          <p:nvSpPr>
            <p:cNvPr id="64" name="Rectangle: Rounded Corners 63">
              <a:extLst>
                <a:ext uri="{FF2B5EF4-FFF2-40B4-BE49-F238E27FC236}">
                  <a16:creationId xmlns:a16="http://schemas.microsoft.com/office/drawing/2014/main" id="{C4F135FB-0748-4496-ABB6-B8B78134956A}"/>
                </a:ext>
              </a:extLst>
            </p:cNvPr>
            <p:cNvSpPr/>
            <p:nvPr/>
          </p:nvSpPr>
          <p:spPr>
            <a:xfrm>
              <a:off x="867849" y="2060149"/>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Google Shape;1713;p59">
              <a:extLst>
                <a:ext uri="{FF2B5EF4-FFF2-40B4-BE49-F238E27FC236}">
                  <a16:creationId xmlns:a16="http://schemas.microsoft.com/office/drawing/2014/main" id="{30238191-F946-4D19-9770-A38DF829487D}"/>
                </a:ext>
              </a:extLst>
            </p:cNvPr>
            <p:cNvSpPr txBox="1">
              <a:spLocks/>
            </p:cNvSpPr>
            <p:nvPr/>
          </p:nvSpPr>
          <p:spPr>
            <a:xfrm>
              <a:off x="984685"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7.59</a:t>
              </a:r>
              <a:endParaRPr lang="en-US" sz="1200" dirty="0">
                <a:solidFill>
                  <a:srgbClr val="004A7B"/>
                </a:solidFill>
              </a:endParaRPr>
            </a:p>
          </p:txBody>
        </p:sp>
        <p:sp>
          <p:nvSpPr>
            <p:cNvPr id="66" name="Google Shape;1713;p59">
              <a:extLst>
                <a:ext uri="{FF2B5EF4-FFF2-40B4-BE49-F238E27FC236}">
                  <a16:creationId xmlns:a16="http://schemas.microsoft.com/office/drawing/2014/main" id="{2D5567B5-E60E-40B3-8825-FC6A5B98644F}"/>
                </a:ext>
              </a:extLst>
            </p:cNvPr>
            <p:cNvSpPr txBox="1">
              <a:spLocks/>
            </p:cNvSpPr>
            <p:nvPr/>
          </p:nvSpPr>
          <p:spPr>
            <a:xfrm>
              <a:off x="4703630" y="2106963"/>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1.11</a:t>
              </a:r>
              <a:r>
                <a:rPr lang="en-US" sz="1200" dirty="0">
                  <a:solidFill>
                    <a:srgbClr val="004A7B"/>
                  </a:solidFill>
                </a:rPr>
                <a:t> </a:t>
              </a:r>
            </a:p>
          </p:txBody>
        </p:sp>
        <p:sp>
          <p:nvSpPr>
            <p:cNvPr id="67" name="Google Shape;1713;p59">
              <a:extLst>
                <a:ext uri="{FF2B5EF4-FFF2-40B4-BE49-F238E27FC236}">
                  <a16:creationId xmlns:a16="http://schemas.microsoft.com/office/drawing/2014/main" id="{866BF4A3-1C82-42FB-8AC0-0EA9ED2FA88E}"/>
                </a:ext>
              </a:extLst>
            </p:cNvPr>
            <p:cNvSpPr txBox="1">
              <a:spLocks/>
            </p:cNvSpPr>
            <p:nvPr/>
          </p:nvSpPr>
          <p:spPr>
            <a:xfrm>
              <a:off x="2829547"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p>
          </p:txBody>
        </p:sp>
      </p:grpSp>
      <p:grpSp>
        <p:nvGrpSpPr>
          <p:cNvPr id="68" name="Group 67">
            <a:extLst>
              <a:ext uri="{FF2B5EF4-FFF2-40B4-BE49-F238E27FC236}">
                <a16:creationId xmlns:a16="http://schemas.microsoft.com/office/drawing/2014/main" id="{C920B8E1-E759-4997-A1A6-B037A112C8BA}"/>
              </a:ext>
            </a:extLst>
          </p:cNvPr>
          <p:cNvGrpSpPr/>
          <p:nvPr/>
        </p:nvGrpSpPr>
        <p:grpSpPr>
          <a:xfrm>
            <a:off x="895757" y="3477402"/>
            <a:ext cx="5436976" cy="511602"/>
            <a:chOff x="867849" y="2060149"/>
            <a:chExt cx="5436976" cy="511602"/>
          </a:xfrm>
        </p:grpSpPr>
        <p:sp>
          <p:nvSpPr>
            <p:cNvPr id="69" name="Rectangle: Rounded Corners 68">
              <a:extLst>
                <a:ext uri="{FF2B5EF4-FFF2-40B4-BE49-F238E27FC236}">
                  <a16:creationId xmlns:a16="http://schemas.microsoft.com/office/drawing/2014/main" id="{C559E16B-5456-4CB6-A727-ECB59F26270E}"/>
                </a:ext>
              </a:extLst>
            </p:cNvPr>
            <p:cNvSpPr/>
            <p:nvPr/>
          </p:nvSpPr>
          <p:spPr>
            <a:xfrm>
              <a:off x="867849" y="2060149"/>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Google Shape;1713;p59">
              <a:extLst>
                <a:ext uri="{FF2B5EF4-FFF2-40B4-BE49-F238E27FC236}">
                  <a16:creationId xmlns:a16="http://schemas.microsoft.com/office/drawing/2014/main" id="{4DFF3BD9-FB19-4D3F-9608-E6366EB4F01A}"/>
                </a:ext>
              </a:extLst>
            </p:cNvPr>
            <p:cNvSpPr txBox="1">
              <a:spLocks/>
            </p:cNvSpPr>
            <p:nvPr/>
          </p:nvSpPr>
          <p:spPr>
            <a:xfrm>
              <a:off x="984685"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6.18</a:t>
              </a:r>
              <a:endParaRPr lang="en-US" sz="1200" dirty="0">
                <a:solidFill>
                  <a:srgbClr val="004A7B"/>
                </a:solidFill>
              </a:endParaRPr>
            </a:p>
          </p:txBody>
        </p:sp>
        <p:sp>
          <p:nvSpPr>
            <p:cNvPr id="71" name="Google Shape;1713;p59">
              <a:extLst>
                <a:ext uri="{FF2B5EF4-FFF2-40B4-BE49-F238E27FC236}">
                  <a16:creationId xmlns:a16="http://schemas.microsoft.com/office/drawing/2014/main" id="{6D054CBA-B10A-499F-A367-C15F3F34A870}"/>
                </a:ext>
              </a:extLst>
            </p:cNvPr>
            <p:cNvSpPr txBox="1">
              <a:spLocks/>
            </p:cNvSpPr>
            <p:nvPr/>
          </p:nvSpPr>
          <p:spPr>
            <a:xfrm>
              <a:off x="4703630" y="2106963"/>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0.81</a:t>
              </a:r>
              <a:endParaRPr lang="en-US" sz="1200" dirty="0">
                <a:solidFill>
                  <a:srgbClr val="004A7B"/>
                </a:solidFill>
              </a:endParaRPr>
            </a:p>
          </p:txBody>
        </p:sp>
        <p:sp>
          <p:nvSpPr>
            <p:cNvPr id="72" name="Google Shape;1713;p59">
              <a:extLst>
                <a:ext uri="{FF2B5EF4-FFF2-40B4-BE49-F238E27FC236}">
                  <a16:creationId xmlns:a16="http://schemas.microsoft.com/office/drawing/2014/main" id="{53D8CC2F-CAA2-4BAA-A7DD-B24447EA8D0A}"/>
                </a:ext>
              </a:extLst>
            </p:cNvPr>
            <p:cNvSpPr txBox="1">
              <a:spLocks/>
            </p:cNvSpPr>
            <p:nvPr/>
          </p:nvSpPr>
          <p:spPr>
            <a:xfrm>
              <a:off x="2829547"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p>
          </p:txBody>
        </p:sp>
      </p:grpSp>
      <p:grpSp>
        <p:nvGrpSpPr>
          <p:cNvPr id="73" name="Group 72">
            <a:extLst>
              <a:ext uri="{FF2B5EF4-FFF2-40B4-BE49-F238E27FC236}">
                <a16:creationId xmlns:a16="http://schemas.microsoft.com/office/drawing/2014/main" id="{F6DEE4C7-8EB9-4F30-ADF9-50624EED36B5}"/>
              </a:ext>
            </a:extLst>
          </p:cNvPr>
          <p:cNvGrpSpPr/>
          <p:nvPr/>
        </p:nvGrpSpPr>
        <p:grpSpPr>
          <a:xfrm>
            <a:off x="895757" y="4265093"/>
            <a:ext cx="5436976" cy="511602"/>
            <a:chOff x="867849" y="2060149"/>
            <a:chExt cx="5436976" cy="511602"/>
          </a:xfrm>
        </p:grpSpPr>
        <p:sp>
          <p:nvSpPr>
            <p:cNvPr id="74" name="Rectangle: Rounded Corners 73">
              <a:extLst>
                <a:ext uri="{FF2B5EF4-FFF2-40B4-BE49-F238E27FC236}">
                  <a16:creationId xmlns:a16="http://schemas.microsoft.com/office/drawing/2014/main" id="{12B54EBB-4012-4176-A58B-188C93D02AA6}"/>
                </a:ext>
              </a:extLst>
            </p:cNvPr>
            <p:cNvSpPr/>
            <p:nvPr/>
          </p:nvSpPr>
          <p:spPr>
            <a:xfrm>
              <a:off x="867849" y="2060149"/>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Google Shape;1713;p59">
              <a:extLst>
                <a:ext uri="{FF2B5EF4-FFF2-40B4-BE49-F238E27FC236}">
                  <a16:creationId xmlns:a16="http://schemas.microsoft.com/office/drawing/2014/main" id="{08D5DA06-F5C5-4EA8-A780-11F2E041B02E}"/>
                </a:ext>
              </a:extLst>
            </p:cNvPr>
            <p:cNvSpPr txBox="1">
              <a:spLocks/>
            </p:cNvSpPr>
            <p:nvPr/>
          </p:nvSpPr>
          <p:spPr>
            <a:xfrm>
              <a:off x="984685"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17.06</a:t>
              </a:r>
              <a:endParaRPr lang="en-US" sz="1200" dirty="0">
                <a:solidFill>
                  <a:srgbClr val="004A7B"/>
                </a:solidFill>
              </a:endParaRPr>
            </a:p>
          </p:txBody>
        </p:sp>
        <p:sp>
          <p:nvSpPr>
            <p:cNvPr id="76" name="Google Shape;1713;p59">
              <a:extLst>
                <a:ext uri="{FF2B5EF4-FFF2-40B4-BE49-F238E27FC236}">
                  <a16:creationId xmlns:a16="http://schemas.microsoft.com/office/drawing/2014/main" id="{24709CC0-2D2B-44C5-A84E-76BA887D223D}"/>
                </a:ext>
              </a:extLst>
            </p:cNvPr>
            <p:cNvSpPr txBox="1">
              <a:spLocks/>
            </p:cNvSpPr>
            <p:nvPr/>
          </p:nvSpPr>
          <p:spPr>
            <a:xfrm>
              <a:off x="4703630" y="2106963"/>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1.05</a:t>
              </a:r>
              <a:endParaRPr lang="en-US" sz="1200" dirty="0">
                <a:solidFill>
                  <a:srgbClr val="004A7B"/>
                </a:solidFill>
              </a:endParaRPr>
            </a:p>
          </p:txBody>
        </p:sp>
        <p:sp>
          <p:nvSpPr>
            <p:cNvPr id="77" name="Google Shape;1713;p59">
              <a:extLst>
                <a:ext uri="{FF2B5EF4-FFF2-40B4-BE49-F238E27FC236}">
                  <a16:creationId xmlns:a16="http://schemas.microsoft.com/office/drawing/2014/main" id="{22ED3473-473A-4EA5-8A58-1FCC59531978}"/>
                </a:ext>
              </a:extLst>
            </p:cNvPr>
            <p:cNvSpPr txBox="1">
              <a:spLocks/>
            </p:cNvSpPr>
            <p:nvPr/>
          </p:nvSpPr>
          <p:spPr>
            <a:xfrm>
              <a:off x="2829547"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p>
          </p:txBody>
        </p:sp>
      </p:grpSp>
      <p:sp>
        <p:nvSpPr>
          <p:cNvPr id="78" name="Rectangle 77">
            <a:extLst>
              <a:ext uri="{FF2B5EF4-FFF2-40B4-BE49-F238E27FC236}">
                <a16:creationId xmlns:a16="http://schemas.microsoft.com/office/drawing/2014/main" id="{05C7F439-1FEF-4F8F-8F5C-69ACBBC6F546}"/>
              </a:ext>
            </a:extLst>
          </p:cNvPr>
          <p:cNvSpPr/>
          <p:nvPr/>
        </p:nvSpPr>
        <p:spPr>
          <a:xfrm>
            <a:off x="929474" y="2430608"/>
            <a:ext cx="1034257" cy="276999"/>
          </a:xfrm>
          <a:prstGeom prst="rect">
            <a:avLst/>
          </a:prstGeom>
        </p:spPr>
        <p:txBody>
          <a:bodyPr wrap="none">
            <a:spAutoFit/>
          </a:bodyPr>
          <a:lstStyle/>
          <a:p>
            <a:pPr algn="r"/>
            <a:r>
              <a:rPr lang="en-US" sz="1200" b="1" dirty="0" err="1">
                <a:solidFill>
                  <a:srgbClr val="004A7B"/>
                </a:solidFill>
                <a:latin typeface="Montserrat" panose="020B0604020202020204" charset="0"/>
              </a:rPr>
              <a:t>SpikoGen</a:t>
            </a:r>
            <a:r>
              <a:rPr lang="en-US" sz="1200" baseline="30000" dirty="0">
                <a:solidFill>
                  <a:srgbClr val="004A7B"/>
                </a:solidFill>
              </a:rPr>
              <a:t>®</a:t>
            </a:r>
            <a:endParaRPr lang="en-US" sz="1200" b="1" dirty="0">
              <a:solidFill>
                <a:srgbClr val="004A7B"/>
              </a:solidFill>
              <a:latin typeface="Montserrat" panose="020B0604020202020204" charset="0"/>
            </a:endParaRPr>
          </a:p>
        </p:txBody>
      </p:sp>
      <p:sp>
        <p:nvSpPr>
          <p:cNvPr id="79" name="Rectangle 78">
            <a:extLst>
              <a:ext uri="{FF2B5EF4-FFF2-40B4-BE49-F238E27FC236}">
                <a16:creationId xmlns:a16="http://schemas.microsoft.com/office/drawing/2014/main" id="{D6FD4AFE-E4F9-4293-85B9-FA7FC88591CD}"/>
              </a:ext>
            </a:extLst>
          </p:cNvPr>
          <p:cNvSpPr/>
          <p:nvPr/>
        </p:nvSpPr>
        <p:spPr>
          <a:xfrm>
            <a:off x="929474" y="3233069"/>
            <a:ext cx="1135247" cy="276999"/>
          </a:xfrm>
          <a:prstGeom prst="rect">
            <a:avLst/>
          </a:prstGeom>
        </p:spPr>
        <p:txBody>
          <a:bodyPr wrap="none">
            <a:spAutoFit/>
          </a:bodyPr>
          <a:lstStyle/>
          <a:p>
            <a:pPr algn="r"/>
            <a:r>
              <a:rPr lang="en-US" sz="1200" b="1" dirty="0">
                <a:solidFill>
                  <a:srgbClr val="004A7B"/>
                </a:solidFill>
                <a:latin typeface="Montserrat" panose="020B0604020202020204" charset="0"/>
              </a:rPr>
              <a:t>Viral Vector</a:t>
            </a:r>
          </a:p>
        </p:txBody>
      </p:sp>
      <p:sp>
        <p:nvSpPr>
          <p:cNvPr id="80" name="Rectangle 79">
            <a:extLst>
              <a:ext uri="{FF2B5EF4-FFF2-40B4-BE49-F238E27FC236}">
                <a16:creationId xmlns:a16="http://schemas.microsoft.com/office/drawing/2014/main" id="{E221E906-1B91-4043-B0F6-2E4EC3FE74A3}"/>
              </a:ext>
            </a:extLst>
          </p:cNvPr>
          <p:cNvSpPr/>
          <p:nvPr/>
        </p:nvSpPr>
        <p:spPr>
          <a:xfrm>
            <a:off x="895757" y="4029193"/>
            <a:ext cx="1531188" cy="276999"/>
          </a:xfrm>
          <a:prstGeom prst="rect">
            <a:avLst/>
          </a:prstGeom>
        </p:spPr>
        <p:txBody>
          <a:bodyPr wrap="none">
            <a:spAutoFit/>
          </a:bodyPr>
          <a:lstStyle/>
          <a:p>
            <a:pPr algn="r"/>
            <a:r>
              <a:rPr lang="en-US" sz="1200" b="1" dirty="0">
                <a:solidFill>
                  <a:srgbClr val="004A7B"/>
                </a:solidFill>
                <a:latin typeface="Montserrat" panose="020B0604020202020204" charset="0"/>
              </a:rPr>
              <a:t>Inactivated virus</a:t>
            </a:r>
          </a:p>
        </p:txBody>
      </p:sp>
      <p:sp>
        <p:nvSpPr>
          <p:cNvPr id="81" name="Google Shape;1713;p59">
            <a:extLst>
              <a:ext uri="{FF2B5EF4-FFF2-40B4-BE49-F238E27FC236}">
                <a16:creationId xmlns:a16="http://schemas.microsoft.com/office/drawing/2014/main" id="{214856C8-74A7-49A3-9C86-FE1430979C89}"/>
              </a:ext>
            </a:extLst>
          </p:cNvPr>
          <p:cNvSpPr txBox="1">
            <a:spLocks/>
          </p:cNvSpPr>
          <p:nvPr/>
        </p:nvSpPr>
        <p:spPr>
          <a:xfrm>
            <a:off x="6279730" y="1828737"/>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2" name="Google Shape;1713;p59">
            <a:extLst>
              <a:ext uri="{FF2B5EF4-FFF2-40B4-BE49-F238E27FC236}">
                <a16:creationId xmlns:a16="http://schemas.microsoft.com/office/drawing/2014/main" id="{98C8757A-E1CA-4957-BBE0-173E3971DFE3}"/>
              </a:ext>
            </a:extLst>
          </p:cNvPr>
          <p:cNvSpPr txBox="1">
            <a:spLocks/>
          </p:cNvSpPr>
          <p:nvPr/>
        </p:nvSpPr>
        <p:spPr>
          <a:xfrm>
            <a:off x="6279730" y="2604422"/>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3" name="Google Shape;1713;p59">
            <a:extLst>
              <a:ext uri="{FF2B5EF4-FFF2-40B4-BE49-F238E27FC236}">
                <a16:creationId xmlns:a16="http://schemas.microsoft.com/office/drawing/2014/main" id="{0638EB62-9370-4F91-9EF3-62FA487521C5}"/>
              </a:ext>
            </a:extLst>
          </p:cNvPr>
          <p:cNvSpPr txBox="1">
            <a:spLocks/>
          </p:cNvSpPr>
          <p:nvPr/>
        </p:nvSpPr>
        <p:spPr>
          <a:xfrm>
            <a:off x="6279730" y="3398551"/>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4" name="Google Shape;1713;p59">
            <a:extLst>
              <a:ext uri="{FF2B5EF4-FFF2-40B4-BE49-F238E27FC236}">
                <a16:creationId xmlns:a16="http://schemas.microsoft.com/office/drawing/2014/main" id="{33BDE109-30D8-409C-88D9-AED2CDE38BD1}"/>
              </a:ext>
            </a:extLst>
          </p:cNvPr>
          <p:cNvSpPr txBox="1">
            <a:spLocks/>
          </p:cNvSpPr>
          <p:nvPr/>
        </p:nvSpPr>
        <p:spPr>
          <a:xfrm>
            <a:off x="6279730" y="4196041"/>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6" name="Google Shape;1713;p59">
            <a:extLst>
              <a:ext uri="{FF2B5EF4-FFF2-40B4-BE49-F238E27FC236}">
                <a16:creationId xmlns:a16="http://schemas.microsoft.com/office/drawing/2014/main" id="{F59FD045-2057-4E37-9B81-9255C0256D7C}"/>
              </a:ext>
            </a:extLst>
          </p:cNvPr>
          <p:cNvSpPr txBox="1">
            <a:spLocks/>
          </p:cNvSpPr>
          <p:nvPr/>
        </p:nvSpPr>
        <p:spPr>
          <a:xfrm>
            <a:off x="6179599" y="1154902"/>
            <a:ext cx="1208985" cy="48357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P-value</a:t>
            </a:r>
            <a:endParaRPr lang="en-US" sz="1200" baseline="30000" dirty="0">
              <a:solidFill>
                <a:srgbClr val="004A7B"/>
              </a:solidFill>
            </a:endParaRPr>
          </a:p>
        </p:txBody>
      </p:sp>
      <p:sp>
        <p:nvSpPr>
          <p:cNvPr id="42" name="Google Shape;1713;p59">
            <a:extLst>
              <a:ext uri="{FF2B5EF4-FFF2-40B4-BE49-F238E27FC236}">
                <a16:creationId xmlns:a16="http://schemas.microsoft.com/office/drawing/2014/main" id="{403D3725-1966-43FB-AC99-4710B0879441}"/>
              </a:ext>
            </a:extLst>
          </p:cNvPr>
          <p:cNvSpPr txBox="1">
            <a:spLocks/>
          </p:cNvSpPr>
          <p:nvPr/>
        </p:nvSpPr>
        <p:spPr>
          <a:xfrm>
            <a:off x="975878" y="1270824"/>
            <a:ext cx="1760477" cy="41247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200" dirty="0" err="1">
                <a:solidFill>
                  <a:schemeClr val="bg1"/>
                </a:solidFill>
              </a:rPr>
              <a:t>SpikoGen</a:t>
            </a:r>
            <a:r>
              <a:rPr lang="en-US" sz="1200" baseline="30000" dirty="0">
                <a:solidFill>
                  <a:schemeClr val="bg1"/>
                </a:solidFill>
              </a:rPr>
              <a:t>®</a:t>
            </a:r>
          </a:p>
        </p:txBody>
      </p:sp>
      <p:sp>
        <p:nvSpPr>
          <p:cNvPr id="43" name="Google Shape;1713;p59">
            <a:extLst>
              <a:ext uri="{FF2B5EF4-FFF2-40B4-BE49-F238E27FC236}">
                <a16:creationId xmlns:a16="http://schemas.microsoft.com/office/drawing/2014/main" id="{A1E8CB05-423D-4D81-8036-264A0B2DCA83}"/>
              </a:ext>
            </a:extLst>
          </p:cNvPr>
          <p:cNvSpPr txBox="1">
            <a:spLocks/>
          </p:cNvSpPr>
          <p:nvPr/>
        </p:nvSpPr>
        <p:spPr>
          <a:xfrm>
            <a:off x="5083723" y="1271868"/>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200" dirty="0">
                <a:solidFill>
                  <a:schemeClr val="bg1"/>
                </a:solidFill>
              </a:rPr>
              <a:t>Placebo </a:t>
            </a:r>
            <a:endParaRPr lang="en-US" sz="1200" baseline="30000" dirty="0">
              <a:solidFill>
                <a:schemeClr val="bg1"/>
              </a:solidFill>
            </a:endParaRPr>
          </a:p>
        </p:txBody>
      </p:sp>
      <p:sp>
        <p:nvSpPr>
          <p:cNvPr id="44" name="Rectangle 43">
            <a:extLst>
              <a:ext uri="{FF2B5EF4-FFF2-40B4-BE49-F238E27FC236}">
                <a16:creationId xmlns:a16="http://schemas.microsoft.com/office/drawing/2014/main" id="{44FF5252-A4B8-48B1-9521-AF2802F54697}"/>
              </a:ext>
            </a:extLst>
          </p:cNvPr>
          <p:cNvSpPr/>
          <p:nvPr/>
        </p:nvSpPr>
        <p:spPr>
          <a:xfrm>
            <a:off x="895757" y="731496"/>
            <a:ext cx="1608133" cy="338554"/>
          </a:xfrm>
          <a:prstGeom prst="rect">
            <a:avLst/>
          </a:prstGeom>
        </p:spPr>
        <p:txBody>
          <a:bodyPr wrap="none">
            <a:spAutoFit/>
          </a:bodyPr>
          <a:lstStyle/>
          <a:p>
            <a:r>
              <a:rPr lang="en-US" sz="1600" b="1" dirty="0">
                <a:solidFill>
                  <a:srgbClr val="004A7B"/>
                </a:solidFill>
                <a:latin typeface="Montserrat" panose="020B0604020202020204" charset="0"/>
              </a:rPr>
              <a:t>GMFR results</a:t>
            </a:r>
          </a:p>
        </p:txBody>
      </p:sp>
    </p:spTree>
    <p:extLst>
      <p:ext uri="{BB962C8B-B14F-4D97-AF65-F5344CB8AC3E}">
        <p14:creationId xmlns:p14="http://schemas.microsoft.com/office/powerpoint/2010/main" val="37133559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712"/>
        <p:cNvGrpSpPr/>
        <p:nvPr/>
      </p:nvGrpSpPr>
      <p:grpSpPr>
        <a:xfrm>
          <a:off x="0" y="0"/>
          <a:ext cx="0" cy="0"/>
          <a:chOff x="0" y="0"/>
          <a:chExt cx="0" cy="0"/>
        </a:xfrm>
      </p:grpSpPr>
      <p:sp>
        <p:nvSpPr>
          <p:cNvPr id="2" name="Oval 1">
            <a:extLst>
              <a:ext uri="{FF2B5EF4-FFF2-40B4-BE49-F238E27FC236}">
                <a16:creationId xmlns:a16="http://schemas.microsoft.com/office/drawing/2014/main" id="{EA70CF1C-BBC4-4ADC-9FD7-8BFB784A03D0}"/>
              </a:ext>
            </a:extLst>
          </p:cNvPr>
          <p:cNvSpPr/>
          <p:nvPr/>
        </p:nvSpPr>
        <p:spPr>
          <a:xfrm>
            <a:off x="5220586" y="-138223"/>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5B35979-8809-44DB-9C0C-2CB70C1FD9F2}"/>
              </a:ext>
            </a:extLst>
          </p:cNvPr>
          <p:cNvSpPr/>
          <p:nvPr/>
        </p:nvSpPr>
        <p:spPr>
          <a:xfrm>
            <a:off x="8229599" y="914400"/>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DFB0BD1-0B38-4908-979A-30E1E7A0A665}"/>
              </a:ext>
            </a:extLst>
          </p:cNvPr>
          <p:cNvSpPr/>
          <p:nvPr/>
        </p:nvSpPr>
        <p:spPr>
          <a:xfrm>
            <a:off x="7223050" y="-1426831"/>
            <a:ext cx="2750289" cy="27502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3" name="Google Shape;1713;p59"/>
          <p:cNvSpPr txBox="1">
            <a:spLocks noGrp="1"/>
          </p:cNvSpPr>
          <p:nvPr>
            <p:ph type="title"/>
          </p:nvPr>
        </p:nvSpPr>
        <p:spPr>
          <a:xfrm>
            <a:off x="5685117" y="91466"/>
            <a:ext cx="3458883" cy="1053600"/>
          </a:xfrm>
          <a:prstGeom prst="rect">
            <a:avLst/>
          </a:prstGeom>
        </p:spPr>
        <p:txBody>
          <a:bodyPr spcFirstLastPara="1" wrap="square" lIns="91425" tIns="91425" rIns="91425" bIns="91425" anchor="t" anchorCtr="0">
            <a:noAutofit/>
          </a:bodyPr>
          <a:lstStyle/>
          <a:p>
            <a:pPr lvl="0"/>
            <a:r>
              <a:rPr lang="en-US" sz="1600" dirty="0">
                <a:solidFill>
                  <a:schemeClr val="bg1"/>
                </a:solidFill>
              </a:rPr>
              <a:t>Immunogenicity Results</a:t>
            </a:r>
            <a:br>
              <a:rPr lang="en-US" sz="1600" dirty="0">
                <a:solidFill>
                  <a:schemeClr val="bg1"/>
                </a:solidFill>
              </a:rPr>
            </a:br>
            <a:r>
              <a:rPr lang="en-US" sz="1600" dirty="0">
                <a:solidFill>
                  <a:schemeClr val="bg1"/>
                </a:solidFill>
              </a:rPr>
              <a:t>on day 14</a:t>
            </a:r>
            <a:endParaRPr sz="1600" dirty="0">
              <a:solidFill>
                <a:schemeClr val="bg1"/>
              </a:solidFill>
            </a:endParaRPr>
          </a:p>
        </p:txBody>
      </p:sp>
      <p:sp>
        <p:nvSpPr>
          <p:cNvPr id="10" name="TextBox 9">
            <a:extLst>
              <a:ext uri="{FF2B5EF4-FFF2-40B4-BE49-F238E27FC236}">
                <a16:creationId xmlns:a16="http://schemas.microsoft.com/office/drawing/2014/main" id="{DAFA57D2-0FDF-48FA-A86C-5D5D585BC2FC}"/>
              </a:ext>
            </a:extLst>
          </p:cNvPr>
          <p:cNvSpPr txBox="1"/>
          <p:nvPr/>
        </p:nvSpPr>
        <p:spPr>
          <a:xfrm>
            <a:off x="8593015" y="4744257"/>
            <a:ext cx="454603" cy="307777"/>
          </a:xfrm>
          <a:prstGeom prst="rect">
            <a:avLst/>
          </a:prstGeom>
          <a:noFill/>
        </p:spPr>
        <p:txBody>
          <a:bodyPr wrap="square" rtlCol="0">
            <a:spAutoFit/>
          </a:bodyPr>
          <a:lstStyle/>
          <a:p>
            <a:r>
              <a:rPr lang="en-US" b="1" dirty="0">
                <a:solidFill>
                  <a:srgbClr val="003366"/>
                </a:solidFill>
                <a:latin typeface="Montserrat" panose="020B0604020202020204" charset="0"/>
              </a:rPr>
              <a:t>38</a:t>
            </a:r>
          </a:p>
        </p:txBody>
      </p:sp>
      <p:sp>
        <p:nvSpPr>
          <p:cNvPr id="11" name="Oval 10">
            <a:extLst>
              <a:ext uri="{FF2B5EF4-FFF2-40B4-BE49-F238E27FC236}">
                <a16:creationId xmlns:a16="http://schemas.microsoft.com/office/drawing/2014/main" id="{795CFB62-3522-4E73-BF65-BC9EE2169166}"/>
              </a:ext>
            </a:extLst>
          </p:cNvPr>
          <p:cNvSpPr/>
          <p:nvPr/>
        </p:nvSpPr>
        <p:spPr>
          <a:xfrm>
            <a:off x="8707731" y="1081376"/>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BAF9194-9D8C-4106-BD25-C7C1238A28E4}"/>
              </a:ext>
            </a:extLst>
          </p:cNvPr>
          <p:cNvSpPr/>
          <p:nvPr/>
        </p:nvSpPr>
        <p:spPr>
          <a:xfrm>
            <a:off x="459053" y="1323458"/>
            <a:ext cx="2036064" cy="920117"/>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73198A10-3A16-459F-ACB8-2C62B4F25D10}"/>
              </a:ext>
            </a:extLst>
          </p:cNvPr>
          <p:cNvSpPr/>
          <p:nvPr/>
        </p:nvSpPr>
        <p:spPr>
          <a:xfrm>
            <a:off x="2581649" y="1831096"/>
            <a:ext cx="1083900"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4D18686A-2300-4FDC-A083-055B01091CD0}"/>
              </a:ext>
            </a:extLst>
          </p:cNvPr>
          <p:cNvSpPr/>
          <p:nvPr/>
        </p:nvSpPr>
        <p:spPr>
          <a:xfrm>
            <a:off x="3752081" y="1831096"/>
            <a:ext cx="1083900"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5ECABC1E-CD0C-43B4-AB64-EB4126578C34}"/>
              </a:ext>
            </a:extLst>
          </p:cNvPr>
          <p:cNvSpPr/>
          <p:nvPr/>
        </p:nvSpPr>
        <p:spPr>
          <a:xfrm>
            <a:off x="4922513" y="1831096"/>
            <a:ext cx="1083900"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1FC79105-D74D-4148-A0F0-179CC561BFB3}"/>
              </a:ext>
            </a:extLst>
          </p:cNvPr>
          <p:cNvSpPr/>
          <p:nvPr/>
        </p:nvSpPr>
        <p:spPr>
          <a:xfrm>
            <a:off x="1366976" y="21334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17FCA04-3AB1-4EE4-94F1-E7077B32A398}"/>
              </a:ext>
            </a:extLst>
          </p:cNvPr>
          <p:cNvSpPr/>
          <p:nvPr/>
        </p:nvSpPr>
        <p:spPr>
          <a:xfrm>
            <a:off x="3012895" y="21334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7679E48-EFE3-45FD-BADA-13E1031FFAAA}"/>
              </a:ext>
            </a:extLst>
          </p:cNvPr>
          <p:cNvSpPr/>
          <p:nvPr/>
        </p:nvSpPr>
        <p:spPr>
          <a:xfrm>
            <a:off x="5358444" y="21334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FC1A687-1178-4A14-A681-223213E0C29D}"/>
              </a:ext>
            </a:extLst>
          </p:cNvPr>
          <p:cNvSpPr/>
          <p:nvPr/>
        </p:nvSpPr>
        <p:spPr>
          <a:xfrm flipH="1">
            <a:off x="1443069" y="2218566"/>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0183E6FC-8CBB-48C1-BC5A-9ECE6FB69DCF}"/>
              </a:ext>
            </a:extLst>
          </p:cNvPr>
          <p:cNvSpPr/>
          <p:nvPr/>
        </p:nvSpPr>
        <p:spPr>
          <a:xfrm flipH="1">
            <a:off x="3079667" y="2219511"/>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3BFA49AE-76D4-4C81-BB0D-276D41FCA5D5}"/>
              </a:ext>
            </a:extLst>
          </p:cNvPr>
          <p:cNvGrpSpPr/>
          <p:nvPr/>
        </p:nvGrpSpPr>
        <p:grpSpPr>
          <a:xfrm>
            <a:off x="4179922" y="2133465"/>
            <a:ext cx="220218" cy="220218"/>
            <a:chOff x="4071865" y="2094505"/>
            <a:chExt cx="220218" cy="220218"/>
          </a:xfrm>
        </p:grpSpPr>
        <p:sp>
          <p:nvSpPr>
            <p:cNvPr id="17" name="Oval 16">
              <a:extLst>
                <a:ext uri="{FF2B5EF4-FFF2-40B4-BE49-F238E27FC236}">
                  <a16:creationId xmlns:a16="http://schemas.microsoft.com/office/drawing/2014/main" id="{F1753D25-FF81-4C7E-B20B-C4E17730DD27}"/>
                </a:ext>
              </a:extLst>
            </p:cNvPr>
            <p:cNvSpPr/>
            <p:nvPr/>
          </p:nvSpPr>
          <p:spPr>
            <a:xfrm>
              <a:off x="4071865" y="209450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02A2614-0202-4A6C-A8EA-0D4BC9766A75}"/>
                </a:ext>
              </a:extLst>
            </p:cNvPr>
            <p:cNvSpPr/>
            <p:nvPr/>
          </p:nvSpPr>
          <p:spPr>
            <a:xfrm flipH="1">
              <a:off x="4139234" y="2180491"/>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Oval 21">
            <a:extLst>
              <a:ext uri="{FF2B5EF4-FFF2-40B4-BE49-F238E27FC236}">
                <a16:creationId xmlns:a16="http://schemas.microsoft.com/office/drawing/2014/main" id="{719A6221-3611-4902-B8BA-2E1AAFBC5ACE}"/>
              </a:ext>
            </a:extLst>
          </p:cNvPr>
          <p:cNvSpPr/>
          <p:nvPr/>
        </p:nvSpPr>
        <p:spPr>
          <a:xfrm flipH="1">
            <a:off x="5440340" y="2224976"/>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Google Shape;1713;p59">
            <a:extLst>
              <a:ext uri="{FF2B5EF4-FFF2-40B4-BE49-F238E27FC236}">
                <a16:creationId xmlns:a16="http://schemas.microsoft.com/office/drawing/2014/main" id="{55910909-A9E2-4A8F-9CEC-B2DEA0E3A0F6}"/>
              </a:ext>
            </a:extLst>
          </p:cNvPr>
          <p:cNvSpPr txBox="1">
            <a:spLocks/>
          </p:cNvSpPr>
          <p:nvPr/>
        </p:nvSpPr>
        <p:spPr>
          <a:xfrm>
            <a:off x="385042" y="1380470"/>
            <a:ext cx="2122673" cy="60259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GMC results of</a:t>
            </a:r>
          </a:p>
          <a:p>
            <a:pPr algn="ctr"/>
            <a:r>
              <a:rPr lang="en-US" sz="1400" dirty="0">
                <a:solidFill>
                  <a:schemeClr val="bg1"/>
                </a:solidFill>
              </a:rPr>
              <a:t>Neutralizing antibody </a:t>
            </a:r>
            <a:r>
              <a:rPr lang="en-US" sz="1200" dirty="0">
                <a:solidFill>
                  <a:schemeClr val="bg1"/>
                </a:solidFill>
              </a:rPr>
              <a:t>(ELISA)</a:t>
            </a:r>
          </a:p>
          <a:p>
            <a:pPr algn="ctr"/>
            <a:endParaRPr lang="en-US" sz="1400" dirty="0">
              <a:solidFill>
                <a:schemeClr val="bg1"/>
              </a:solidFill>
            </a:endParaRPr>
          </a:p>
        </p:txBody>
      </p:sp>
      <p:sp>
        <p:nvSpPr>
          <p:cNvPr id="28" name="Google Shape;1713;p59">
            <a:extLst>
              <a:ext uri="{FF2B5EF4-FFF2-40B4-BE49-F238E27FC236}">
                <a16:creationId xmlns:a16="http://schemas.microsoft.com/office/drawing/2014/main" id="{A319E510-474D-4C1E-8C34-123F257C6A13}"/>
              </a:ext>
            </a:extLst>
          </p:cNvPr>
          <p:cNvSpPr txBox="1">
            <a:spLocks/>
          </p:cNvSpPr>
          <p:nvPr/>
        </p:nvSpPr>
        <p:spPr>
          <a:xfrm>
            <a:off x="2575084" y="1830900"/>
            <a:ext cx="1154517" cy="41247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err="1">
                <a:solidFill>
                  <a:schemeClr val="bg1"/>
                </a:solidFill>
              </a:rPr>
              <a:t>SpikoGen</a:t>
            </a:r>
            <a:r>
              <a:rPr lang="en-US" sz="1200" baseline="30000" dirty="0">
                <a:solidFill>
                  <a:schemeClr val="bg1"/>
                </a:solidFill>
              </a:rPr>
              <a:t>®</a:t>
            </a:r>
          </a:p>
        </p:txBody>
      </p:sp>
      <p:sp>
        <p:nvSpPr>
          <p:cNvPr id="29" name="Google Shape;1713;p59">
            <a:extLst>
              <a:ext uri="{FF2B5EF4-FFF2-40B4-BE49-F238E27FC236}">
                <a16:creationId xmlns:a16="http://schemas.microsoft.com/office/drawing/2014/main" id="{AA3356D2-7310-492A-A878-C879520DCE91}"/>
              </a:ext>
            </a:extLst>
          </p:cNvPr>
          <p:cNvSpPr txBox="1">
            <a:spLocks/>
          </p:cNvSpPr>
          <p:nvPr/>
        </p:nvSpPr>
        <p:spPr>
          <a:xfrm>
            <a:off x="3696771" y="1832397"/>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Placebo </a:t>
            </a:r>
            <a:endParaRPr lang="en-US" sz="1200" baseline="30000" dirty="0">
              <a:solidFill>
                <a:schemeClr val="bg1"/>
              </a:solidFill>
            </a:endParaRPr>
          </a:p>
        </p:txBody>
      </p:sp>
      <p:sp>
        <p:nvSpPr>
          <p:cNvPr id="55" name="Rectangle: Rounded Corners 54">
            <a:extLst>
              <a:ext uri="{FF2B5EF4-FFF2-40B4-BE49-F238E27FC236}">
                <a16:creationId xmlns:a16="http://schemas.microsoft.com/office/drawing/2014/main" id="{0F59B0EA-9E6A-467F-AD8E-F815D53EFDB4}"/>
              </a:ext>
            </a:extLst>
          </p:cNvPr>
          <p:cNvSpPr/>
          <p:nvPr/>
        </p:nvSpPr>
        <p:spPr>
          <a:xfrm>
            <a:off x="6105116" y="1831094"/>
            <a:ext cx="1083900" cy="412479"/>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A05C4C5-9A4D-434C-8CDC-453A36BE410A}"/>
              </a:ext>
            </a:extLst>
          </p:cNvPr>
          <p:cNvGrpSpPr/>
          <p:nvPr/>
        </p:nvGrpSpPr>
        <p:grpSpPr>
          <a:xfrm>
            <a:off x="459053" y="2403886"/>
            <a:ext cx="6735318" cy="501194"/>
            <a:chOff x="350996" y="2389309"/>
            <a:chExt cx="6735318" cy="561155"/>
          </a:xfrm>
        </p:grpSpPr>
        <p:sp>
          <p:nvSpPr>
            <p:cNvPr id="19" name="Rectangle: Rounded Corners 18">
              <a:extLst>
                <a:ext uri="{FF2B5EF4-FFF2-40B4-BE49-F238E27FC236}">
                  <a16:creationId xmlns:a16="http://schemas.microsoft.com/office/drawing/2014/main" id="{03E803CD-2020-4491-AE36-269DC87AF21D}"/>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B1AD61E4-1394-4DD9-9446-E52CCE9F56B5}"/>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D74AFA0B-A340-4694-99F6-1D3FA5D74B28}"/>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90527C2E-F2D2-4998-83A4-59D6C8969684}"/>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oogle Shape;1713;p59">
              <a:extLst>
                <a:ext uri="{FF2B5EF4-FFF2-40B4-BE49-F238E27FC236}">
                  <a16:creationId xmlns:a16="http://schemas.microsoft.com/office/drawing/2014/main" id="{481358F3-6763-41A9-A4A2-B122FE515DAD}"/>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PP population</a:t>
              </a:r>
            </a:p>
          </p:txBody>
        </p:sp>
        <p:sp>
          <p:nvSpPr>
            <p:cNvPr id="32" name="Google Shape;1713;p59">
              <a:extLst>
                <a:ext uri="{FF2B5EF4-FFF2-40B4-BE49-F238E27FC236}">
                  <a16:creationId xmlns:a16="http://schemas.microsoft.com/office/drawing/2014/main" id="{CDC6E03D-DD06-45F1-8594-55ED0E7A4814}"/>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3.26</a:t>
              </a:r>
            </a:p>
          </p:txBody>
        </p:sp>
        <p:sp>
          <p:nvSpPr>
            <p:cNvPr id="33" name="Google Shape;1713;p59">
              <a:extLst>
                <a:ext uri="{FF2B5EF4-FFF2-40B4-BE49-F238E27FC236}">
                  <a16:creationId xmlns:a16="http://schemas.microsoft.com/office/drawing/2014/main" id="{4034723D-964A-4ECE-8C00-0AD713413BA1}"/>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3.98</a:t>
              </a:r>
            </a:p>
          </p:txBody>
        </p:sp>
        <p:sp>
          <p:nvSpPr>
            <p:cNvPr id="34" name="Google Shape;1713;p59">
              <a:extLst>
                <a:ext uri="{FF2B5EF4-FFF2-40B4-BE49-F238E27FC236}">
                  <a16:creationId xmlns:a16="http://schemas.microsoft.com/office/drawing/2014/main" id="{269F7BF7-40B0-44FF-BCEC-EA047D747BB2}"/>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61.37</a:t>
              </a:r>
            </a:p>
          </p:txBody>
        </p:sp>
        <p:sp>
          <p:nvSpPr>
            <p:cNvPr id="56" name="Rectangle: Rounded Corners 55">
              <a:extLst>
                <a:ext uri="{FF2B5EF4-FFF2-40B4-BE49-F238E27FC236}">
                  <a16:creationId xmlns:a16="http://schemas.microsoft.com/office/drawing/2014/main" id="{10D8B1E9-C2F2-4EE9-9380-C6ACF9D99D31}"/>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Google Shape;1713;p59">
              <a:extLst>
                <a:ext uri="{FF2B5EF4-FFF2-40B4-BE49-F238E27FC236}">
                  <a16:creationId xmlns:a16="http://schemas.microsoft.com/office/drawing/2014/main" id="{CD560858-B628-4874-848B-75771FDAB888}"/>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5.35</a:t>
              </a:r>
            </a:p>
          </p:txBody>
        </p:sp>
      </p:grpSp>
      <p:grpSp>
        <p:nvGrpSpPr>
          <p:cNvPr id="60" name="Group 59">
            <a:extLst>
              <a:ext uri="{FF2B5EF4-FFF2-40B4-BE49-F238E27FC236}">
                <a16:creationId xmlns:a16="http://schemas.microsoft.com/office/drawing/2014/main" id="{CAC84A5D-506D-4A44-8EF3-DC2AC3979BAF}"/>
              </a:ext>
            </a:extLst>
          </p:cNvPr>
          <p:cNvGrpSpPr/>
          <p:nvPr/>
        </p:nvGrpSpPr>
        <p:grpSpPr>
          <a:xfrm>
            <a:off x="6526765" y="2127526"/>
            <a:ext cx="220218" cy="220218"/>
            <a:chOff x="4071865" y="2094505"/>
            <a:chExt cx="220218" cy="220218"/>
          </a:xfrm>
        </p:grpSpPr>
        <p:sp>
          <p:nvSpPr>
            <p:cNvPr id="61" name="Oval 60">
              <a:extLst>
                <a:ext uri="{FF2B5EF4-FFF2-40B4-BE49-F238E27FC236}">
                  <a16:creationId xmlns:a16="http://schemas.microsoft.com/office/drawing/2014/main" id="{92062950-1CD5-4EBA-B937-5CA899F06256}"/>
                </a:ext>
              </a:extLst>
            </p:cNvPr>
            <p:cNvSpPr/>
            <p:nvPr/>
          </p:nvSpPr>
          <p:spPr>
            <a:xfrm>
              <a:off x="4071865" y="209450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B2E1B9EF-B133-4FB8-98AE-A36AA752F5CC}"/>
                </a:ext>
              </a:extLst>
            </p:cNvPr>
            <p:cNvSpPr/>
            <p:nvPr/>
          </p:nvSpPr>
          <p:spPr>
            <a:xfrm flipH="1">
              <a:off x="4139234" y="2180491"/>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3" name="Google Shape;1713;p59">
            <a:extLst>
              <a:ext uri="{FF2B5EF4-FFF2-40B4-BE49-F238E27FC236}">
                <a16:creationId xmlns:a16="http://schemas.microsoft.com/office/drawing/2014/main" id="{FEFF7FB0-486D-4486-B34C-B45E043797C3}"/>
              </a:ext>
            </a:extLst>
          </p:cNvPr>
          <p:cNvSpPr txBox="1">
            <a:spLocks/>
          </p:cNvSpPr>
          <p:nvPr/>
        </p:nvSpPr>
        <p:spPr>
          <a:xfrm>
            <a:off x="4903350" y="1828194"/>
            <a:ext cx="1154517" cy="41247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err="1">
                <a:solidFill>
                  <a:schemeClr val="bg1"/>
                </a:solidFill>
              </a:rPr>
              <a:t>SpikoGen</a:t>
            </a:r>
            <a:r>
              <a:rPr lang="en-US" sz="1200" baseline="30000" dirty="0">
                <a:solidFill>
                  <a:schemeClr val="bg1"/>
                </a:solidFill>
              </a:rPr>
              <a:t>®</a:t>
            </a:r>
          </a:p>
        </p:txBody>
      </p:sp>
      <p:sp>
        <p:nvSpPr>
          <p:cNvPr id="64" name="Google Shape;1713;p59">
            <a:extLst>
              <a:ext uri="{FF2B5EF4-FFF2-40B4-BE49-F238E27FC236}">
                <a16:creationId xmlns:a16="http://schemas.microsoft.com/office/drawing/2014/main" id="{9F5714A9-FB22-4BDF-9939-B3F4E30A959B}"/>
              </a:ext>
            </a:extLst>
          </p:cNvPr>
          <p:cNvSpPr txBox="1">
            <a:spLocks/>
          </p:cNvSpPr>
          <p:nvPr/>
        </p:nvSpPr>
        <p:spPr>
          <a:xfrm>
            <a:off x="6037846" y="1823815"/>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Placebo </a:t>
            </a:r>
            <a:endParaRPr lang="en-US" sz="1200" baseline="30000" dirty="0">
              <a:solidFill>
                <a:schemeClr val="bg1"/>
              </a:solidFill>
            </a:endParaRPr>
          </a:p>
        </p:txBody>
      </p:sp>
      <p:sp>
        <p:nvSpPr>
          <p:cNvPr id="67" name="Rectangle: Rounded Corners 66">
            <a:extLst>
              <a:ext uri="{FF2B5EF4-FFF2-40B4-BE49-F238E27FC236}">
                <a16:creationId xmlns:a16="http://schemas.microsoft.com/office/drawing/2014/main" id="{153CBD5F-7B1F-4FB0-888A-B023D9FD139D}"/>
              </a:ext>
            </a:extLst>
          </p:cNvPr>
          <p:cNvSpPr/>
          <p:nvPr/>
        </p:nvSpPr>
        <p:spPr>
          <a:xfrm>
            <a:off x="2582816" y="1326318"/>
            <a:ext cx="2243543"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Rounded Corners 67">
            <a:extLst>
              <a:ext uri="{FF2B5EF4-FFF2-40B4-BE49-F238E27FC236}">
                <a16:creationId xmlns:a16="http://schemas.microsoft.com/office/drawing/2014/main" id="{2D6A488D-A826-4EB5-A21B-754C2A717C3C}"/>
              </a:ext>
            </a:extLst>
          </p:cNvPr>
          <p:cNvSpPr/>
          <p:nvPr/>
        </p:nvSpPr>
        <p:spPr>
          <a:xfrm>
            <a:off x="4929827" y="1331372"/>
            <a:ext cx="2259189"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Google Shape;1713;p59">
            <a:extLst>
              <a:ext uri="{FF2B5EF4-FFF2-40B4-BE49-F238E27FC236}">
                <a16:creationId xmlns:a16="http://schemas.microsoft.com/office/drawing/2014/main" id="{419AD0A7-23EB-4719-A3AF-A0DB1C9E58DE}"/>
              </a:ext>
            </a:extLst>
          </p:cNvPr>
          <p:cNvSpPr txBox="1">
            <a:spLocks/>
          </p:cNvSpPr>
          <p:nvPr/>
        </p:nvSpPr>
        <p:spPr>
          <a:xfrm>
            <a:off x="2686555" y="1337385"/>
            <a:ext cx="2036064" cy="38014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Day 0</a:t>
            </a:r>
          </a:p>
        </p:txBody>
      </p:sp>
      <p:sp>
        <p:nvSpPr>
          <p:cNvPr id="70" name="Google Shape;1713;p59">
            <a:extLst>
              <a:ext uri="{FF2B5EF4-FFF2-40B4-BE49-F238E27FC236}">
                <a16:creationId xmlns:a16="http://schemas.microsoft.com/office/drawing/2014/main" id="{8A5FCFF6-1382-4FBC-A598-E51665BB9D8D}"/>
              </a:ext>
            </a:extLst>
          </p:cNvPr>
          <p:cNvSpPr txBox="1">
            <a:spLocks/>
          </p:cNvSpPr>
          <p:nvPr/>
        </p:nvSpPr>
        <p:spPr>
          <a:xfrm>
            <a:off x="5019814" y="1330512"/>
            <a:ext cx="2036064" cy="38014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Day 14*</a:t>
            </a:r>
          </a:p>
        </p:txBody>
      </p:sp>
      <p:grpSp>
        <p:nvGrpSpPr>
          <p:cNvPr id="108" name="Group 107">
            <a:extLst>
              <a:ext uri="{FF2B5EF4-FFF2-40B4-BE49-F238E27FC236}">
                <a16:creationId xmlns:a16="http://schemas.microsoft.com/office/drawing/2014/main" id="{8B48B57E-8F36-4FFE-8A42-9D22176092CF}"/>
              </a:ext>
            </a:extLst>
          </p:cNvPr>
          <p:cNvGrpSpPr/>
          <p:nvPr/>
        </p:nvGrpSpPr>
        <p:grpSpPr>
          <a:xfrm>
            <a:off x="453698" y="2972721"/>
            <a:ext cx="6735318" cy="494169"/>
            <a:chOff x="350996" y="2389309"/>
            <a:chExt cx="6735318" cy="561155"/>
          </a:xfrm>
        </p:grpSpPr>
        <p:sp>
          <p:nvSpPr>
            <p:cNvPr id="109" name="Rectangle: Rounded Corners 108">
              <a:extLst>
                <a:ext uri="{FF2B5EF4-FFF2-40B4-BE49-F238E27FC236}">
                  <a16:creationId xmlns:a16="http://schemas.microsoft.com/office/drawing/2014/main" id="{ED9B5CB2-8A73-46C4-BF39-83ADF7BC55C2}"/>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Rounded Corners 109">
              <a:extLst>
                <a:ext uri="{FF2B5EF4-FFF2-40B4-BE49-F238E27FC236}">
                  <a16:creationId xmlns:a16="http://schemas.microsoft.com/office/drawing/2014/main" id="{0379B054-086D-4AC4-B2CE-F3BF1C482735}"/>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Rounded Corners 110">
              <a:extLst>
                <a:ext uri="{FF2B5EF4-FFF2-40B4-BE49-F238E27FC236}">
                  <a16:creationId xmlns:a16="http://schemas.microsoft.com/office/drawing/2014/main" id="{177E7CB6-15B9-4718-A9FC-013E2C6D1D81}"/>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Rounded Corners 111">
              <a:extLst>
                <a:ext uri="{FF2B5EF4-FFF2-40B4-BE49-F238E27FC236}">
                  <a16:creationId xmlns:a16="http://schemas.microsoft.com/office/drawing/2014/main" id="{35E297B8-FC91-4AE0-922C-CF23B0D8A4A5}"/>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Google Shape;1713;p59">
              <a:extLst>
                <a:ext uri="{FF2B5EF4-FFF2-40B4-BE49-F238E27FC236}">
                  <a16:creationId xmlns:a16="http://schemas.microsoft.com/office/drawing/2014/main" id="{9A04B1E5-C666-4576-A8FC-E25A6FADDD70}"/>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err="1">
                  <a:solidFill>
                    <a:srgbClr val="004A7B"/>
                  </a:solidFill>
                </a:rPr>
                <a:t>SpikoGen</a:t>
              </a:r>
              <a:r>
                <a:rPr lang="en-US" sz="1200" baseline="30000" dirty="0">
                  <a:solidFill>
                    <a:srgbClr val="004A7B"/>
                  </a:solidFill>
                </a:rPr>
                <a:t>®</a:t>
              </a:r>
            </a:p>
          </p:txBody>
        </p:sp>
        <p:sp>
          <p:nvSpPr>
            <p:cNvPr id="114" name="Google Shape;1713;p59">
              <a:extLst>
                <a:ext uri="{FF2B5EF4-FFF2-40B4-BE49-F238E27FC236}">
                  <a16:creationId xmlns:a16="http://schemas.microsoft.com/office/drawing/2014/main" id="{C009E139-AE3D-409E-840E-547D11490C57}"/>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4.55</a:t>
              </a:r>
            </a:p>
          </p:txBody>
        </p:sp>
        <p:sp>
          <p:nvSpPr>
            <p:cNvPr id="115" name="Google Shape;1713;p59">
              <a:extLst>
                <a:ext uri="{FF2B5EF4-FFF2-40B4-BE49-F238E27FC236}">
                  <a16:creationId xmlns:a16="http://schemas.microsoft.com/office/drawing/2014/main" id="{C2146C93-0541-4EE3-BEAD-96D030A4283A}"/>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2.45</a:t>
              </a:r>
            </a:p>
          </p:txBody>
        </p:sp>
        <p:sp>
          <p:nvSpPr>
            <p:cNvPr id="116" name="Google Shape;1713;p59">
              <a:extLst>
                <a:ext uri="{FF2B5EF4-FFF2-40B4-BE49-F238E27FC236}">
                  <a16:creationId xmlns:a16="http://schemas.microsoft.com/office/drawing/2014/main" id="{EF20DBB9-E356-4123-90A6-5A46C5065A01}"/>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51.57</a:t>
              </a:r>
            </a:p>
          </p:txBody>
        </p:sp>
        <p:sp>
          <p:nvSpPr>
            <p:cNvPr id="117" name="Rectangle: Rounded Corners 116">
              <a:extLst>
                <a:ext uri="{FF2B5EF4-FFF2-40B4-BE49-F238E27FC236}">
                  <a16:creationId xmlns:a16="http://schemas.microsoft.com/office/drawing/2014/main" id="{99529EDC-03B0-4072-ABB1-E32CBADCD914}"/>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Google Shape;1713;p59">
              <a:extLst>
                <a:ext uri="{FF2B5EF4-FFF2-40B4-BE49-F238E27FC236}">
                  <a16:creationId xmlns:a16="http://schemas.microsoft.com/office/drawing/2014/main" id="{D697C262-98AE-473C-A4A0-172CE502D350}"/>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3.57</a:t>
              </a:r>
            </a:p>
          </p:txBody>
        </p:sp>
      </p:grpSp>
      <p:grpSp>
        <p:nvGrpSpPr>
          <p:cNvPr id="119" name="Group 118">
            <a:extLst>
              <a:ext uri="{FF2B5EF4-FFF2-40B4-BE49-F238E27FC236}">
                <a16:creationId xmlns:a16="http://schemas.microsoft.com/office/drawing/2014/main" id="{43F6AC91-2385-4A71-91D6-10CE3ACCBA7A}"/>
              </a:ext>
            </a:extLst>
          </p:cNvPr>
          <p:cNvGrpSpPr/>
          <p:nvPr/>
        </p:nvGrpSpPr>
        <p:grpSpPr>
          <a:xfrm>
            <a:off x="453698" y="3539677"/>
            <a:ext cx="6735318" cy="490671"/>
            <a:chOff x="350996" y="2389309"/>
            <a:chExt cx="6735318" cy="561155"/>
          </a:xfrm>
        </p:grpSpPr>
        <p:sp>
          <p:nvSpPr>
            <p:cNvPr id="120" name="Rectangle: Rounded Corners 119">
              <a:extLst>
                <a:ext uri="{FF2B5EF4-FFF2-40B4-BE49-F238E27FC236}">
                  <a16:creationId xmlns:a16="http://schemas.microsoft.com/office/drawing/2014/main" id="{7A2F7A8C-F62E-4CC3-B328-93AFB240A97E}"/>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Rounded Corners 120">
              <a:extLst>
                <a:ext uri="{FF2B5EF4-FFF2-40B4-BE49-F238E27FC236}">
                  <a16:creationId xmlns:a16="http://schemas.microsoft.com/office/drawing/2014/main" id="{109BF6A2-E15F-4017-8785-6C21961FC934}"/>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Rounded Corners 121">
              <a:extLst>
                <a:ext uri="{FF2B5EF4-FFF2-40B4-BE49-F238E27FC236}">
                  <a16:creationId xmlns:a16="http://schemas.microsoft.com/office/drawing/2014/main" id="{0FCEE773-9489-4997-B86B-F8533FD42EEE}"/>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Rectangle: Rounded Corners 122">
              <a:extLst>
                <a:ext uri="{FF2B5EF4-FFF2-40B4-BE49-F238E27FC236}">
                  <a16:creationId xmlns:a16="http://schemas.microsoft.com/office/drawing/2014/main" id="{AB2EA39C-EACC-4D7E-8EF2-26CCCB6298C9}"/>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Google Shape;1713;p59">
              <a:extLst>
                <a:ext uri="{FF2B5EF4-FFF2-40B4-BE49-F238E27FC236}">
                  <a16:creationId xmlns:a16="http://schemas.microsoft.com/office/drawing/2014/main" id="{BA046016-0A79-430F-BEC7-ECCD23056979}"/>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Viral vector</a:t>
              </a:r>
            </a:p>
          </p:txBody>
        </p:sp>
        <p:sp>
          <p:nvSpPr>
            <p:cNvPr id="125" name="Google Shape;1713;p59">
              <a:extLst>
                <a:ext uri="{FF2B5EF4-FFF2-40B4-BE49-F238E27FC236}">
                  <a16:creationId xmlns:a16="http://schemas.microsoft.com/office/drawing/2014/main" id="{9F87B95C-D2E6-4B0D-9D55-5017722486AB}"/>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4.84</a:t>
              </a:r>
            </a:p>
          </p:txBody>
        </p:sp>
        <p:sp>
          <p:nvSpPr>
            <p:cNvPr id="126" name="Google Shape;1713;p59">
              <a:extLst>
                <a:ext uri="{FF2B5EF4-FFF2-40B4-BE49-F238E27FC236}">
                  <a16:creationId xmlns:a16="http://schemas.microsoft.com/office/drawing/2014/main" id="{3D120AA1-888A-429A-8D81-695327D8C13E}"/>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6.15</a:t>
              </a:r>
            </a:p>
          </p:txBody>
        </p:sp>
        <p:sp>
          <p:nvSpPr>
            <p:cNvPr id="127" name="Google Shape;1713;p59">
              <a:extLst>
                <a:ext uri="{FF2B5EF4-FFF2-40B4-BE49-F238E27FC236}">
                  <a16:creationId xmlns:a16="http://schemas.microsoft.com/office/drawing/2014/main" id="{E0E0448B-79E7-416B-A4BB-E10561142908}"/>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69.24</a:t>
              </a:r>
            </a:p>
          </p:txBody>
        </p:sp>
        <p:sp>
          <p:nvSpPr>
            <p:cNvPr id="128" name="Rectangle: Rounded Corners 127">
              <a:extLst>
                <a:ext uri="{FF2B5EF4-FFF2-40B4-BE49-F238E27FC236}">
                  <a16:creationId xmlns:a16="http://schemas.microsoft.com/office/drawing/2014/main" id="{A2413754-A143-41CD-A97A-A60CC748C7E8}"/>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Google Shape;1713;p59">
              <a:extLst>
                <a:ext uri="{FF2B5EF4-FFF2-40B4-BE49-F238E27FC236}">
                  <a16:creationId xmlns:a16="http://schemas.microsoft.com/office/drawing/2014/main" id="{A798D1B6-2ABB-43B6-8567-BA2071AE7841}"/>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6.92</a:t>
              </a:r>
            </a:p>
          </p:txBody>
        </p:sp>
      </p:grpSp>
      <p:grpSp>
        <p:nvGrpSpPr>
          <p:cNvPr id="130" name="Group 129">
            <a:extLst>
              <a:ext uri="{FF2B5EF4-FFF2-40B4-BE49-F238E27FC236}">
                <a16:creationId xmlns:a16="http://schemas.microsoft.com/office/drawing/2014/main" id="{7DCA08FC-9BED-4860-A672-FA2C2D794412}"/>
              </a:ext>
            </a:extLst>
          </p:cNvPr>
          <p:cNvGrpSpPr/>
          <p:nvPr/>
        </p:nvGrpSpPr>
        <p:grpSpPr>
          <a:xfrm>
            <a:off x="456717" y="4098806"/>
            <a:ext cx="6735318" cy="484579"/>
            <a:chOff x="350996" y="2389309"/>
            <a:chExt cx="6735318" cy="561155"/>
          </a:xfrm>
        </p:grpSpPr>
        <p:sp>
          <p:nvSpPr>
            <p:cNvPr id="131" name="Rectangle: Rounded Corners 130">
              <a:extLst>
                <a:ext uri="{FF2B5EF4-FFF2-40B4-BE49-F238E27FC236}">
                  <a16:creationId xmlns:a16="http://schemas.microsoft.com/office/drawing/2014/main" id="{F7FD7B84-4E69-4ED0-9163-9A7F2DC18CDA}"/>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Rounded Corners 131">
              <a:extLst>
                <a:ext uri="{FF2B5EF4-FFF2-40B4-BE49-F238E27FC236}">
                  <a16:creationId xmlns:a16="http://schemas.microsoft.com/office/drawing/2014/main" id="{9D1566E7-BBA4-4712-8FE0-60E83B08C122}"/>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Rounded Corners 132">
              <a:extLst>
                <a:ext uri="{FF2B5EF4-FFF2-40B4-BE49-F238E27FC236}">
                  <a16:creationId xmlns:a16="http://schemas.microsoft.com/office/drawing/2014/main" id="{0120C3B8-3BBF-43A1-9B0B-5F4917CD8137}"/>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Rounded Corners 133">
              <a:extLst>
                <a:ext uri="{FF2B5EF4-FFF2-40B4-BE49-F238E27FC236}">
                  <a16:creationId xmlns:a16="http://schemas.microsoft.com/office/drawing/2014/main" id="{06C6CFEF-86F0-46B5-8D5C-3F05B0130DA6}"/>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Google Shape;1713;p59">
              <a:extLst>
                <a:ext uri="{FF2B5EF4-FFF2-40B4-BE49-F238E27FC236}">
                  <a16:creationId xmlns:a16="http://schemas.microsoft.com/office/drawing/2014/main" id="{601F1D71-1A0A-40EA-8339-6A8AC8E0EA7B}"/>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Inactivated virus</a:t>
              </a:r>
            </a:p>
          </p:txBody>
        </p:sp>
        <p:sp>
          <p:nvSpPr>
            <p:cNvPr id="136" name="Google Shape;1713;p59">
              <a:extLst>
                <a:ext uri="{FF2B5EF4-FFF2-40B4-BE49-F238E27FC236}">
                  <a16:creationId xmlns:a16="http://schemas.microsoft.com/office/drawing/2014/main" id="{4558882D-EFE8-4AE2-B1A8-A00EC72B8FA3}"/>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2.41</a:t>
              </a:r>
            </a:p>
          </p:txBody>
        </p:sp>
        <p:sp>
          <p:nvSpPr>
            <p:cNvPr id="137" name="Google Shape;1713;p59">
              <a:extLst>
                <a:ext uri="{FF2B5EF4-FFF2-40B4-BE49-F238E27FC236}">
                  <a16:creationId xmlns:a16="http://schemas.microsoft.com/office/drawing/2014/main" id="{E7F56FA0-FBB6-46BE-8FA0-2A1FAA5068C8}"/>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4.07</a:t>
              </a:r>
            </a:p>
          </p:txBody>
        </p:sp>
        <p:sp>
          <p:nvSpPr>
            <p:cNvPr id="138" name="Google Shape;1713;p59">
              <a:extLst>
                <a:ext uri="{FF2B5EF4-FFF2-40B4-BE49-F238E27FC236}">
                  <a16:creationId xmlns:a16="http://schemas.microsoft.com/office/drawing/2014/main" id="{E0161881-53F1-47CC-99DA-0345AE9D901B}"/>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62.06</a:t>
              </a:r>
            </a:p>
          </p:txBody>
        </p:sp>
        <p:sp>
          <p:nvSpPr>
            <p:cNvPr id="139" name="Rectangle: Rounded Corners 138">
              <a:extLst>
                <a:ext uri="{FF2B5EF4-FFF2-40B4-BE49-F238E27FC236}">
                  <a16:creationId xmlns:a16="http://schemas.microsoft.com/office/drawing/2014/main" id="{A3B08C78-3415-493D-A6C4-EFEA6E490B95}"/>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Google Shape;1713;p59">
              <a:extLst>
                <a:ext uri="{FF2B5EF4-FFF2-40B4-BE49-F238E27FC236}">
                  <a16:creationId xmlns:a16="http://schemas.microsoft.com/office/drawing/2014/main" id="{D47636BB-CC69-4356-8D27-EDDCC8E51C1A}"/>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5.68</a:t>
              </a:r>
            </a:p>
          </p:txBody>
        </p:sp>
      </p:grpSp>
      <p:sp>
        <p:nvSpPr>
          <p:cNvPr id="78" name="Google Shape;1713;p59">
            <a:extLst>
              <a:ext uri="{FF2B5EF4-FFF2-40B4-BE49-F238E27FC236}">
                <a16:creationId xmlns:a16="http://schemas.microsoft.com/office/drawing/2014/main" id="{FA5A716B-F4F9-4FE0-BE38-3A0E7E2E2FBC}"/>
              </a:ext>
            </a:extLst>
          </p:cNvPr>
          <p:cNvSpPr txBox="1">
            <a:spLocks/>
          </p:cNvSpPr>
          <p:nvPr/>
        </p:nvSpPr>
        <p:spPr>
          <a:xfrm>
            <a:off x="4714430" y="4570973"/>
            <a:ext cx="1948557" cy="31033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*all </a:t>
            </a:r>
            <a:r>
              <a:rPr lang="en-US" sz="1200" i="1" dirty="0">
                <a:solidFill>
                  <a:srgbClr val="004A7B"/>
                </a:solidFill>
              </a:rPr>
              <a:t>p</a:t>
            </a:r>
            <a:r>
              <a:rPr lang="en-US" sz="1200" dirty="0">
                <a:solidFill>
                  <a:srgbClr val="004A7B"/>
                </a:solidFill>
              </a:rPr>
              <a:t>-values &lt;0.05</a:t>
            </a:r>
          </a:p>
        </p:txBody>
      </p:sp>
    </p:spTree>
    <p:extLst>
      <p:ext uri="{BB962C8B-B14F-4D97-AF65-F5344CB8AC3E}">
        <p14:creationId xmlns:p14="http://schemas.microsoft.com/office/powerpoint/2010/main" val="35363342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3A8B5F38-EF5D-4807-9658-5BC17D69E614}"/>
              </a:ext>
            </a:extLst>
          </p:cNvPr>
          <p:cNvSpPr/>
          <p:nvPr/>
        </p:nvSpPr>
        <p:spPr>
          <a:xfrm rot="7995395">
            <a:off x="-3756887" y="-3772119"/>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991;p51">
            <a:extLst>
              <a:ext uri="{FF2B5EF4-FFF2-40B4-BE49-F238E27FC236}">
                <a16:creationId xmlns:a16="http://schemas.microsoft.com/office/drawing/2014/main" id="{7E0C45FD-D7C7-4585-BF25-BC54931A7A6D}"/>
              </a:ext>
            </a:extLst>
          </p:cNvPr>
          <p:cNvSpPr/>
          <p:nvPr/>
        </p:nvSpPr>
        <p:spPr>
          <a:xfrm rot="18605632">
            <a:off x="5700746" y="-542246"/>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TextBox 5">
            <a:extLst>
              <a:ext uri="{FF2B5EF4-FFF2-40B4-BE49-F238E27FC236}">
                <a16:creationId xmlns:a16="http://schemas.microsoft.com/office/drawing/2014/main" id="{71397371-5E38-49DA-9034-9A1136BD0B33}"/>
              </a:ext>
            </a:extLst>
          </p:cNvPr>
          <p:cNvSpPr txBox="1"/>
          <p:nvPr/>
        </p:nvSpPr>
        <p:spPr>
          <a:xfrm>
            <a:off x="8707731" y="4776428"/>
            <a:ext cx="383438" cy="307777"/>
          </a:xfrm>
          <a:prstGeom prst="rect">
            <a:avLst/>
          </a:prstGeom>
          <a:noFill/>
        </p:spPr>
        <p:txBody>
          <a:bodyPr wrap="none" rtlCol="0">
            <a:spAutoFit/>
          </a:bodyPr>
          <a:lstStyle/>
          <a:p>
            <a:r>
              <a:rPr lang="fa-IR" b="1" dirty="0">
                <a:solidFill>
                  <a:srgbClr val="00436D"/>
                </a:solidFill>
                <a:latin typeface="Montserrat" panose="020B0604020202020204" charset="0"/>
              </a:rPr>
              <a:t>05</a:t>
            </a:r>
            <a:endParaRPr lang="en-US" b="1" dirty="0">
              <a:solidFill>
                <a:srgbClr val="00436D"/>
              </a:solidFill>
              <a:latin typeface="Montserrat" panose="020B0604020202020204" charset="0"/>
            </a:endParaRPr>
          </a:p>
        </p:txBody>
      </p:sp>
    </p:spTree>
    <p:extLst>
      <p:ext uri="{BB962C8B-B14F-4D97-AF65-F5344CB8AC3E}">
        <p14:creationId xmlns:p14="http://schemas.microsoft.com/office/powerpoint/2010/main" val="36632533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712"/>
        <p:cNvGrpSpPr/>
        <p:nvPr/>
      </p:nvGrpSpPr>
      <p:grpSpPr>
        <a:xfrm>
          <a:off x="0" y="0"/>
          <a:ext cx="0" cy="0"/>
          <a:chOff x="0" y="0"/>
          <a:chExt cx="0" cy="0"/>
        </a:xfrm>
      </p:grpSpPr>
      <p:sp>
        <p:nvSpPr>
          <p:cNvPr id="46" name="Rectangle: Rounded Corners 45">
            <a:extLst>
              <a:ext uri="{FF2B5EF4-FFF2-40B4-BE49-F238E27FC236}">
                <a16:creationId xmlns:a16="http://schemas.microsoft.com/office/drawing/2014/main" id="{2C5CBFF6-5ADF-49D4-B5D8-1D91A7F29A3A}"/>
              </a:ext>
            </a:extLst>
          </p:cNvPr>
          <p:cNvSpPr/>
          <p:nvPr/>
        </p:nvSpPr>
        <p:spPr>
          <a:xfrm>
            <a:off x="6151920" y="1101242"/>
            <a:ext cx="775343" cy="514650"/>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A7B413A0-2D45-4393-9595-C64A3BA465A3}"/>
              </a:ext>
            </a:extLst>
          </p:cNvPr>
          <p:cNvSpPr/>
          <p:nvPr/>
        </p:nvSpPr>
        <p:spPr>
          <a:xfrm rot="5400000">
            <a:off x="5104133" y="2974303"/>
            <a:ext cx="2871085" cy="780595"/>
          </a:xfrm>
          <a:prstGeom prst="roundRect">
            <a:avLst>
              <a:gd name="adj" fmla="val 10660"/>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EA70CF1C-BBC4-4ADC-9FD7-8BFB784A03D0}"/>
              </a:ext>
            </a:extLst>
          </p:cNvPr>
          <p:cNvSpPr/>
          <p:nvPr/>
        </p:nvSpPr>
        <p:spPr>
          <a:xfrm>
            <a:off x="5220586" y="-138223"/>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5B35979-8809-44DB-9C0C-2CB70C1FD9F2}"/>
              </a:ext>
            </a:extLst>
          </p:cNvPr>
          <p:cNvSpPr/>
          <p:nvPr/>
        </p:nvSpPr>
        <p:spPr>
          <a:xfrm>
            <a:off x="8229599" y="914400"/>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DFB0BD1-0B38-4908-979A-30E1E7A0A665}"/>
              </a:ext>
            </a:extLst>
          </p:cNvPr>
          <p:cNvSpPr/>
          <p:nvPr/>
        </p:nvSpPr>
        <p:spPr>
          <a:xfrm>
            <a:off x="7223050" y="-1426831"/>
            <a:ext cx="2750289" cy="27502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3" name="Google Shape;1713;p59"/>
          <p:cNvSpPr txBox="1">
            <a:spLocks noGrp="1"/>
          </p:cNvSpPr>
          <p:nvPr>
            <p:ph type="title"/>
          </p:nvPr>
        </p:nvSpPr>
        <p:spPr>
          <a:xfrm>
            <a:off x="5685117" y="91466"/>
            <a:ext cx="3458883" cy="1053600"/>
          </a:xfrm>
          <a:prstGeom prst="rect">
            <a:avLst/>
          </a:prstGeom>
        </p:spPr>
        <p:txBody>
          <a:bodyPr spcFirstLastPara="1" wrap="square" lIns="91425" tIns="91425" rIns="91425" bIns="91425" anchor="t" anchorCtr="0">
            <a:noAutofit/>
          </a:bodyPr>
          <a:lstStyle/>
          <a:p>
            <a:pPr lvl="0"/>
            <a:r>
              <a:rPr lang="en-US" sz="1600" dirty="0">
                <a:solidFill>
                  <a:schemeClr val="bg1"/>
                </a:solidFill>
              </a:rPr>
              <a:t>Immunogenicity Results</a:t>
            </a:r>
            <a:br>
              <a:rPr lang="en-US" sz="1600" dirty="0">
                <a:solidFill>
                  <a:schemeClr val="bg1"/>
                </a:solidFill>
              </a:rPr>
            </a:br>
            <a:r>
              <a:rPr lang="en-US" sz="1600" dirty="0">
                <a:solidFill>
                  <a:schemeClr val="bg1"/>
                </a:solidFill>
              </a:rPr>
              <a:t>on day 14</a:t>
            </a:r>
            <a:endParaRPr sz="1600" dirty="0">
              <a:solidFill>
                <a:schemeClr val="bg1"/>
              </a:solidFill>
            </a:endParaRPr>
          </a:p>
        </p:txBody>
      </p:sp>
      <p:sp>
        <p:nvSpPr>
          <p:cNvPr id="10" name="TextBox 9">
            <a:extLst>
              <a:ext uri="{FF2B5EF4-FFF2-40B4-BE49-F238E27FC236}">
                <a16:creationId xmlns:a16="http://schemas.microsoft.com/office/drawing/2014/main" id="{DAFA57D2-0FDF-48FA-A86C-5D5D585BC2FC}"/>
              </a:ext>
            </a:extLst>
          </p:cNvPr>
          <p:cNvSpPr txBox="1"/>
          <p:nvPr/>
        </p:nvSpPr>
        <p:spPr>
          <a:xfrm>
            <a:off x="8616462" y="4744257"/>
            <a:ext cx="431156" cy="307777"/>
          </a:xfrm>
          <a:prstGeom prst="rect">
            <a:avLst/>
          </a:prstGeom>
          <a:noFill/>
        </p:spPr>
        <p:txBody>
          <a:bodyPr wrap="square" rtlCol="0">
            <a:spAutoFit/>
          </a:bodyPr>
          <a:lstStyle/>
          <a:p>
            <a:r>
              <a:rPr lang="en-US" b="1" dirty="0">
                <a:solidFill>
                  <a:srgbClr val="003366"/>
                </a:solidFill>
                <a:latin typeface="Montserrat" panose="020B0604020202020204" charset="0"/>
              </a:rPr>
              <a:t>35</a:t>
            </a:r>
          </a:p>
        </p:txBody>
      </p:sp>
      <p:sp>
        <p:nvSpPr>
          <p:cNvPr id="11" name="Oval 10">
            <a:extLst>
              <a:ext uri="{FF2B5EF4-FFF2-40B4-BE49-F238E27FC236}">
                <a16:creationId xmlns:a16="http://schemas.microsoft.com/office/drawing/2014/main" id="{795CFB62-3522-4E73-BF65-BC9EE2169166}"/>
              </a:ext>
            </a:extLst>
          </p:cNvPr>
          <p:cNvSpPr/>
          <p:nvPr/>
        </p:nvSpPr>
        <p:spPr>
          <a:xfrm>
            <a:off x="8707731" y="1081376"/>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a:extLst>
              <a:ext uri="{FF2B5EF4-FFF2-40B4-BE49-F238E27FC236}">
                <a16:creationId xmlns:a16="http://schemas.microsoft.com/office/drawing/2014/main" id="{B4FA6A25-7C26-42D6-AD80-0EDA1EA35EAE}"/>
              </a:ext>
            </a:extLst>
          </p:cNvPr>
          <p:cNvGrpSpPr/>
          <p:nvPr/>
        </p:nvGrpSpPr>
        <p:grpSpPr>
          <a:xfrm>
            <a:off x="654373" y="1065050"/>
            <a:ext cx="5436977" cy="642898"/>
            <a:chOff x="1790873" y="1517701"/>
            <a:chExt cx="5436977" cy="642898"/>
          </a:xfrm>
        </p:grpSpPr>
        <p:sp>
          <p:nvSpPr>
            <p:cNvPr id="3" name="Rectangle: Rounded Corners 2">
              <a:extLst>
                <a:ext uri="{FF2B5EF4-FFF2-40B4-BE49-F238E27FC236}">
                  <a16:creationId xmlns:a16="http://schemas.microsoft.com/office/drawing/2014/main" id="{1BAF9194-9D8C-4106-BD25-C7C1238A28E4}"/>
                </a:ext>
              </a:extLst>
            </p:cNvPr>
            <p:cNvSpPr/>
            <p:nvPr/>
          </p:nvSpPr>
          <p:spPr>
            <a:xfrm>
              <a:off x="1790873" y="1553147"/>
              <a:ext cx="5436977" cy="515396"/>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C7A2BDD3-D5D6-404E-A0C9-6EB73549DFA9}"/>
                </a:ext>
              </a:extLst>
            </p:cNvPr>
            <p:cNvGrpSpPr/>
            <p:nvPr/>
          </p:nvGrpSpPr>
          <p:grpSpPr>
            <a:xfrm>
              <a:off x="4399252" y="1940381"/>
              <a:ext cx="220218" cy="220218"/>
              <a:chOff x="3382046" y="2066065"/>
              <a:chExt cx="220218" cy="220218"/>
            </a:xfrm>
          </p:grpSpPr>
          <p:sp>
            <p:nvSpPr>
              <p:cNvPr id="4" name="Oval 3">
                <a:extLst>
                  <a:ext uri="{FF2B5EF4-FFF2-40B4-BE49-F238E27FC236}">
                    <a16:creationId xmlns:a16="http://schemas.microsoft.com/office/drawing/2014/main" id="{1FC79105-D74D-4148-A0F0-179CC561BFB3}"/>
                  </a:ext>
                </a:extLst>
              </p:cNvPr>
              <p:cNvSpPr/>
              <p:nvPr/>
            </p:nvSpPr>
            <p:spPr>
              <a:xfrm>
                <a:off x="3382046" y="20660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FC1A687-1178-4A14-A681-223213E0C29D}"/>
                  </a:ext>
                </a:extLst>
              </p:cNvPr>
              <p:cNvSpPr/>
              <p:nvPr/>
            </p:nvSpPr>
            <p:spPr>
              <a:xfrm flipH="1">
                <a:off x="3451958" y="2164017"/>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Google Shape;1713;p59">
              <a:extLst>
                <a:ext uri="{FF2B5EF4-FFF2-40B4-BE49-F238E27FC236}">
                  <a16:creationId xmlns:a16="http://schemas.microsoft.com/office/drawing/2014/main" id="{55910909-A9E2-4A8F-9CEC-B2DEA0E3A0F6}"/>
                </a:ext>
              </a:extLst>
            </p:cNvPr>
            <p:cNvSpPr txBox="1">
              <a:spLocks/>
            </p:cNvSpPr>
            <p:nvPr/>
          </p:nvSpPr>
          <p:spPr>
            <a:xfrm>
              <a:off x="2775120" y="1517701"/>
              <a:ext cx="3458883" cy="38014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Fold rise in neutralizing Ab</a:t>
              </a:r>
            </a:p>
            <a:p>
              <a:pPr algn="ctr"/>
              <a:r>
                <a:rPr lang="en-US" sz="1200" dirty="0">
                  <a:solidFill>
                    <a:schemeClr val="bg1"/>
                  </a:solidFill>
                </a:rPr>
                <a:t>(based on ELISA)</a:t>
              </a:r>
            </a:p>
          </p:txBody>
        </p:sp>
      </p:grpSp>
      <p:sp>
        <p:nvSpPr>
          <p:cNvPr id="23" name="Rectangle 22">
            <a:extLst>
              <a:ext uri="{FF2B5EF4-FFF2-40B4-BE49-F238E27FC236}">
                <a16:creationId xmlns:a16="http://schemas.microsoft.com/office/drawing/2014/main" id="{3605CC01-162C-46CD-98F3-F00E8BFE5194}"/>
              </a:ext>
            </a:extLst>
          </p:cNvPr>
          <p:cNvSpPr/>
          <p:nvPr/>
        </p:nvSpPr>
        <p:spPr>
          <a:xfrm>
            <a:off x="649574" y="1674081"/>
            <a:ext cx="1715533" cy="276999"/>
          </a:xfrm>
          <a:prstGeom prst="rect">
            <a:avLst/>
          </a:prstGeom>
        </p:spPr>
        <p:txBody>
          <a:bodyPr wrap="none">
            <a:spAutoFit/>
          </a:bodyPr>
          <a:lstStyle/>
          <a:p>
            <a:pPr algn="r"/>
            <a:r>
              <a:rPr lang="en-US" sz="1200" b="1" dirty="0">
                <a:solidFill>
                  <a:srgbClr val="004A7B"/>
                </a:solidFill>
                <a:latin typeface="Montserrat" panose="020B0604020202020204" charset="0"/>
              </a:rPr>
              <a:t>Pooled population</a:t>
            </a:r>
          </a:p>
        </p:txBody>
      </p:sp>
      <p:sp>
        <p:nvSpPr>
          <p:cNvPr id="19" name="Rectangle: Rounded Corners 18">
            <a:extLst>
              <a:ext uri="{FF2B5EF4-FFF2-40B4-BE49-F238E27FC236}">
                <a16:creationId xmlns:a16="http://schemas.microsoft.com/office/drawing/2014/main" id="{03E803CD-2020-4491-AE36-269DC87AF21D}"/>
              </a:ext>
            </a:extLst>
          </p:cNvPr>
          <p:cNvSpPr/>
          <p:nvPr/>
        </p:nvSpPr>
        <p:spPr>
          <a:xfrm>
            <a:off x="649574" y="1929058"/>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oogle Shape;1713;p59">
            <a:extLst>
              <a:ext uri="{FF2B5EF4-FFF2-40B4-BE49-F238E27FC236}">
                <a16:creationId xmlns:a16="http://schemas.microsoft.com/office/drawing/2014/main" id="{481358F3-6763-41A9-A4A2-B122FE515DAD}"/>
              </a:ext>
            </a:extLst>
          </p:cNvPr>
          <p:cNvSpPr txBox="1">
            <a:spLocks/>
          </p:cNvSpPr>
          <p:nvPr/>
        </p:nvSpPr>
        <p:spPr>
          <a:xfrm>
            <a:off x="766410" y="1988747"/>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18.83</a:t>
            </a:r>
          </a:p>
        </p:txBody>
      </p:sp>
      <p:sp>
        <p:nvSpPr>
          <p:cNvPr id="60" name="Google Shape;1713;p59">
            <a:extLst>
              <a:ext uri="{FF2B5EF4-FFF2-40B4-BE49-F238E27FC236}">
                <a16:creationId xmlns:a16="http://schemas.microsoft.com/office/drawing/2014/main" id="{CB06DA23-07F4-4DF4-B291-42DA82F0B75B}"/>
              </a:ext>
            </a:extLst>
          </p:cNvPr>
          <p:cNvSpPr txBox="1">
            <a:spLocks/>
          </p:cNvSpPr>
          <p:nvPr/>
        </p:nvSpPr>
        <p:spPr>
          <a:xfrm>
            <a:off x="4485355" y="1975872"/>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1.34 </a:t>
            </a:r>
          </a:p>
        </p:txBody>
      </p:sp>
      <p:sp>
        <p:nvSpPr>
          <p:cNvPr id="61" name="Google Shape;1713;p59">
            <a:extLst>
              <a:ext uri="{FF2B5EF4-FFF2-40B4-BE49-F238E27FC236}">
                <a16:creationId xmlns:a16="http://schemas.microsoft.com/office/drawing/2014/main" id="{923A44D3-AEF5-499D-B86C-91E258EEE2B6}"/>
              </a:ext>
            </a:extLst>
          </p:cNvPr>
          <p:cNvSpPr txBox="1">
            <a:spLocks/>
          </p:cNvSpPr>
          <p:nvPr/>
        </p:nvSpPr>
        <p:spPr>
          <a:xfrm>
            <a:off x="2611272" y="1988747"/>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p>
        </p:txBody>
      </p:sp>
      <p:grpSp>
        <p:nvGrpSpPr>
          <p:cNvPr id="63" name="Group 62">
            <a:extLst>
              <a:ext uri="{FF2B5EF4-FFF2-40B4-BE49-F238E27FC236}">
                <a16:creationId xmlns:a16="http://schemas.microsoft.com/office/drawing/2014/main" id="{543BA5E1-1FF0-4E2B-AFB6-06CBB97FA231}"/>
              </a:ext>
            </a:extLst>
          </p:cNvPr>
          <p:cNvGrpSpPr/>
          <p:nvPr/>
        </p:nvGrpSpPr>
        <p:grpSpPr>
          <a:xfrm>
            <a:off x="649574" y="2713157"/>
            <a:ext cx="5436976" cy="511602"/>
            <a:chOff x="867849" y="2060149"/>
            <a:chExt cx="5436976" cy="511602"/>
          </a:xfrm>
        </p:grpSpPr>
        <p:sp>
          <p:nvSpPr>
            <p:cNvPr id="64" name="Rectangle: Rounded Corners 63">
              <a:extLst>
                <a:ext uri="{FF2B5EF4-FFF2-40B4-BE49-F238E27FC236}">
                  <a16:creationId xmlns:a16="http://schemas.microsoft.com/office/drawing/2014/main" id="{C4F135FB-0748-4496-ABB6-B8B78134956A}"/>
                </a:ext>
              </a:extLst>
            </p:cNvPr>
            <p:cNvSpPr/>
            <p:nvPr/>
          </p:nvSpPr>
          <p:spPr>
            <a:xfrm>
              <a:off x="867849" y="2060149"/>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Google Shape;1713;p59">
              <a:extLst>
                <a:ext uri="{FF2B5EF4-FFF2-40B4-BE49-F238E27FC236}">
                  <a16:creationId xmlns:a16="http://schemas.microsoft.com/office/drawing/2014/main" id="{30238191-F946-4D19-9770-A38DF829487D}"/>
                </a:ext>
              </a:extLst>
            </p:cNvPr>
            <p:cNvSpPr txBox="1">
              <a:spLocks/>
            </p:cNvSpPr>
            <p:nvPr/>
          </p:nvSpPr>
          <p:spPr>
            <a:xfrm>
              <a:off x="984685"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11.33</a:t>
              </a:r>
            </a:p>
          </p:txBody>
        </p:sp>
        <p:sp>
          <p:nvSpPr>
            <p:cNvPr id="66" name="Google Shape;1713;p59">
              <a:extLst>
                <a:ext uri="{FF2B5EF4-FFF2-40B4-BE49-F238E27FC236}">
                  <a16:creationId xmlns:a16="http://schemas.microsoft.com/office/drawing/2014/main" id="{2D5567B5-E60E-40B3-8825-FC6A5B98644F}"/>
                </a:ext>
              </a:extLst>
            </p:cNvPr>
            <p:cNvSpPr txBox="1">
              <a:spLocks/>
            </p:cNvSpPr>
            <p:nvPr/>
          </p:nvSpPr>
          <p:spPr>
            <a:xfrm>
              <a:off x="4703630" y="2106963"/>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1.46 </a:t>
              </a:r>
            </a:p>
          </p:txBody>
        </p:sp>
        <p:sp>
          <p:nvSpPr>
            <p:cNvPr id="67" name="Google Shape;1713;p59">
              <a:extLst>
                <a:ext uri="{FF2B5EF4-FFF2-40B4-BE49-F238E27FC236}">
                  <a16:creationId xmlns:a16="http://schemas.microsoft.com/office/drawing/2014/main" id="{866BF4A3-1C82-42FB-8AC0-0EA9ED2FA88E}"/>
                </a:ext>
              </a:extLst>
            </p:cNvPr>
            <p:cNvSpPr txBox="1">
              <a:spLocks/>
            </p:cNvSpPr>
            <p:nvPr/>
          </p:nvSpPr>
          <p:spPr>
            <a:xfrm>
              <a:off x="2829547"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endParaRPr lang="en-US" sz="1400" dirty="0">
                <a:solidFill>
                  <a:srgbClr val="004A7B"/>
                </a:solidFill>
              </a:endParaRPr>
            </a:p>
          </p:txBody>
        </p:sp>
      </p:grpSp>
      <p:grpSp>
        <p:nvGrpSpPr>
          <p:cNvPr id="68" name="Group 67">
            <a:extLst>
              <a:ext uri="{FF2B5EF4-FFF2-40B4-BE49-F238E27FC236}">
                <a16:creationId xmlns:a16="http://schemas.microsoft.com/office/drawing/2014/main" id="{C920B8E1-E759-4997-A1A6-B037A112C8BA}"/>
              </a:ext>
            </a:extLst>
          </p:cNvPr>
          <p:cNvGrpSpPr/>
          <p:nvPr/>
        </p:nvGrpSpPr>
        <p:grpSpPr>
          <a:xfrm>
            <a:off x="649574" y="3500848"/>
            <a:ext cx="5436976" cy="511602"/>
            <a:chOff x="867849" y="2060149"/>
            <a:chExt cx="5436976" cy="511602"/>
          </a:xfrm>
        </p:grpSpPr>
        <p:sp>
          <p:nvSpPr>
            <p:cNvPr id="69" name="Rectangle: Rounded Corners 68">
              <a:extLst>
                <a:ext uri="{FF2B5EF4-FFF2-40B4-BE49-F238E27FC236}">
                  <a16:creationId xmlns:a16="http://schemas.microsoft.com/office/drawing/2014/main" id="{C559E16B-5456-4CB6-A727-ECB59F26270E}"/>
                </a:ext>
              </a:extLst>
            </p:cNvPr>
            <p:cNvSpPr/>
            <p:nvPr/>
          </p:nvSpPr>
          <p:spPr>
            <a:xfrm>
              <a:off x="867849" y="2060149"/>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Google Shape;1713;p59">
              <a:extLst>
                <a:ext uri="{FF2B5EF4-FFF2-40B4-BE49-F238E27FC236}">
                  <a16:creationId xmlns:a16="http://schemas.microsoft.com/office/drawing/2014/main" id="{4DFF3BD9-FB19-4D3F-9608-E6366EB4F01A}"/>
                </a:ext>
              </a:extLst>
            </p:cNvPr>
            <p:cNvSpPr txBox="1">
              <a:spLocks/>
            </p:cNvSpPr>
            <p:nvPr/>
          </p:nvSpPr>
          <p:spPr>
            <a:xfrm>
              <a:off x="984685"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14.32</a:t>
              </a:r>
            </a:p>
          </p:txBody>
        </p:sp>
        <p:sp>
          <p:nvSpPr>
            <p:cNvPr id="71" name="Google Shape;1713;p59">
              <a:extLst>
                <a:ext uri="{FF2B5EF4-FFF2-40B4-BE49-F238E27FC236}">
                  <a16:creationId xmlns:a16="http://schemas.microsoft.com/office/drawing/2014/main" id="{6D054CBA-B10A-499F-A367-C15F3F34A870}"/>
                </a:ext>
              </a:extLst>
            </p:cNvPr>
            <p:cNvSpPr txBox="1">
              <a:spLocks/>
            </p:cNvSpPr>
            <p:nvPr/>
          </p:nvSpPr>
          <p:spPr>
            <a:xfrm>
              <a:off x="4703630" y="2106963"/>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1.13</a:t>
              </a:r>
            </a:p>
          </p:txBody>
        </p:sp>
        <p:sp>
          <p:nvSpPr>
            <p:cNvPr id="72" name="Google Shape;1713;p59">
              <a:extLst>
                <a:ext uri="{FF2B5EF4-FFF2-40B4-BE49-F238E27FC236}">
                  <a16:creationId xmlns:a16="http://schemas.microsoft.com/office/drawing/2014/main" id="{53D8CC2F-CAA2-4BAA-A7DD-B24447EA8D0A}"/>
                </a:ext>
              </a:extLst>
            </p:cNvPr>
            <p:cNvSpPr txBox="1">
              <a:spLocks/>
            </p:cNvSpPr>
            <p:nvPr/>
          </p:nvSpPr>
          <p:spPr>
            <a:xfrm>
              <a:off x="2829547"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endParaRPr lang="en-US" sz="1400" dirty="0">
                <a:solidFill>
                  <a:srgbClr val="004A7B"/>
                </a:solidFill>
              </a:endParaRPr>
            </a:p>
          </p:txBody>
        </p:sp>
      </p:grpSp>
      <p:grpSp>
        <p:nvGrpSpPr>
          <p:cNvPr id="73" name="Group 72">
            <a:extLst>
              <a:ext uri="{FF2B5EF4-FFF2-40B4-BE49-F238E27FC236}">
                <a16:creationId xmlns:a16="http://schemas.microsoft.com/office/drawing/2014/main" id="{F6DEE4C7-8EB9-4F30-ADF9-50624EED36B5}"/>
              </a:ext>
            </a:extLst>
          </p:cNvPr>
          <p:cNvGrpSpPr/>
          <p:nvPr/>
        </p:nvGrpSpPr>
        <p:grpSpPr>
          <a:xfrm>
            <a:off x="649574" y="4288539"/>
            <a:ext cx="5436976" cy="511602"/>
            <a:chOff x="867849" y="2060149"/>
            <a:chExt cx="5436976" cy="511602"/>
          </a:xfrm>
        </p:grpSpPr>
        <p:sp>
          <p:nvSpPr>
            <p:cNvPr id="74" name="Rectangle: Rounded Corners 73">
              <a:extLst>
                <a:ext uri="{FF2B5EF4-FFF2-40B4-BE49-F238E27FC236}">
                  <a16:creationId xmlns:a16="http://schemas.microsoft.com/office/drawing/2014/main" id="{12B54EBB-4012-4176-A58B-188C93D02AA6}"/>
                </a:ext>
              </a:extLst>
            </p:cNvPr>
            <p:cNvSpPr/>
            <p:nvPr/>
          </p:nvSpPr>
          <p:spPr>
            <a:xfrm>
              <a:off x="867849" y="2060149"/>
              <a:ext cx="5436976" cy="511602"/>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Google Shape;1713;p59">
              <a:extLst>
                <a:ext uri="{FF2B5EF4-FFF2-40B4-BE49-F238E27FC236}">
                  <a16:creationId xmlns:a16="http://schemas.microsoft.com/office/drawing/2014/main" id="{08D5DA06-F5C5-4EA8-A780-11F2E041B02E}"/>
                </a:ext>
              </a:extLst>
            </p:cNvPr>
            <p:cNvSpPr txBox="1">
              <a:spLocks/>
            </p:cNvSpPr>
            <p:nvPr/>
          </p:nvSpPr>
          <p:spPr>
            <a:xfrm>
              <a:off x="984685"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400" dirty="0">
                  <a:solidFill>
                    <a:srgbClr val="004A7B"/>
                  </a:solidFill>
                </a:rPr>
                <a:t>25.77</a:t>
              </a:r>
            </a:p>
          </p:txBody>
        </p:sp>
        <p:sp>
          <p:nvSpPr>
            <p:cNvPr id="76" name="Google Shape;1713;p59">
              <a:extLst>
                <a:ext uri="{FF2B5EF4-FFF2-40B4-BE49-F238E27FC236}">
                  <a16:creationId xmlns:a16="http://schemas.microsoft.com/office/drawing/2014/main" id="{24709CC0-2D2B-44C5-A84E-76BA887D223D}"/>
                </a:ext>
              </a:extLst>
            </p:cNvPr>
            <p:cNvSpPr txBox="1">
              <a:spLocks/>
            </p:cNvSpPr>
            <p:nvPr/>
          </p:nvSpPr>
          <p:spPr>
            <a:xfrm>
              <a:off x="4703630" y="2106963"/>
              <a:ext cx="1431356" cy="38591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400" dirty="0">
                  <a:solidFill>
                    <a:srgbClr val="004A7B"/>
                  </a:solidFill>
                </a:rPr>
                <a:t>1.4</a:t>
              </a:r>
            </a:p>
          </p:txBody>
        </p:sp>
        <p:sp>
          <p:nvSpPr>
            <p:cNvPr id="77" name="Google Shape;1713;p59">
              <a:extLst>
                <a:ext uri="{FF2B5EF4-FFF2-40B4-BE49-F238E27FC236}">
                  <a16:creationId xmlns:a16="http://schemas.microsoft.com/office/drawing/2014/main" id="{22ED3473-473A-4EA5-8A58-1FCC59531978}"/>
                </a:ext>
              </a:extLst>
            </p:cNvPr>
            <p:cNvSpPr txBox="1">
              <a:spLocks/>
            </p:cNvSpPr>
            <p:nvPr/>
          </p:nvSpPr>
          <p:spPr>
            <a:xfrm>
              <a:off x="2829547" y="2119838"/>
              <a:ext cx="1431356" cy="37304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vs</a:t>
              </a:r>
              <a:endParaRPr lang="en-US" sz="1400" dirty="0">
                <a:solidFill>
                  <a:srgbClr val="004A7B"/>
                </a:solidFill>
              </a:endParaRPr>
            </a:p>
          </p:txBody>
        </p:sp>
      </p:grpSp>
      <p:sp>
        <p:nvSpPr>
          <p:cNvPr id="78" name="Rectangle 77">
            <a:extLst>
              <a:ext uri="{FF2B5EF4-FFF2-40B4-BE49-F238E27FC236}">
                <a16:creationId xmlns:a16="http://schemas.microsoft.com/office/drawing/2014/main" id="{05C7F439-1FEF-4F8F-8F5C-69ACBBC6F546}"/>
              </a:ext>
            </a:extLst>
          </p:cNvPr>
          <p:cNvSpPr/>
          <p:nvPr/>
        </p:nvSpPr>
        <p:spPr>
          <a:xfrm>
            <a:off x="683291" y="2454054"/>
            <a:ext cx="1034257" cy="276999"/>
          </a:xfrm>
          <a:prstGeom prst="rect">
            <a:avLst/>
          </a:prstGeom>
        </p:spPr>
        <p:txBody>
          <a:bodyPr wrap="none">
            <a:spAutoFit/>
          </a:bodyPr>
          <a:lstStyle/>
          <a:p>
            <a:pPr algn="r"/>
            <a:r>
              <a:rPr lang="en-US" sz="1200" b="1" dirty="0" err="1">
                <a:solidFill>
                  <a:srgbClr val="004A7B"/>
                </a:solidFill>
                <a:latin typeface="Montserrat" panose="020B0604020202020204" charset="0"/>
              </a:rPr>
              <a:t>SpikoGen</a:t>
            </a:r>
            <a:r>
              <a:rPr lang="en-US" sz="1200" baseline="30000" dirty="0">
                <a:solidFill>
                  <a:srgbClr val="004A7B"/>
                </a:solidFill>
              </a:rPr>
              <a:t>®</a:t>
            </a:r>
            <a:endParaRPr lang="en-US" sz="1200" b="1" dirty="0">
              <a:solidFill>
                <a:srgbClr val="004A7B"/>
              </a:solidFill>
              <a:latin typeface="Montserrat" panose="020B0604020202020204" charset="0"/>
            </a:endParaRPr>
          </a:p>
        </p:txBody>
      </p:sp>
      <p:sp>
        <p:nvSpPr>
          <p:cNvPr id="79" name="Rectangle 78">
            <a:extLst>
              <a:ext uri="{FF2B5EF4-FFF2-40B4-BE49-F238E27FC236}">
                <a16:creationId xmlns:a16="http://schemas.microsoft.com/office/drawing/2014/main" id="{D6FD4AFE-E4F9-4293-85B9-FA7FC88591CD}"/>
              </a:ext>
            </a:extLst>
          </p:cNvPr>
          <p:cNvSpPr/>
          <p:nvPr/>
        </p:nvSpPr>
        <p:spPr>
          <a:xfrm>
            <a:off x="683291" y="3256515"/>
            <a:ext cx="1135247" cy="276999"/>
          </a:xfrm>
          <a:prstGeom prst="rect">
            <a:avLst/>
          </a:prstGeom>
        </p:spPr>
        <p:txBody>
          <a:bodyPr wrap="none">
            <a:spAutoFit/>
          </a:bodyPr>
          <a:lstStyle/>
          <a:p>
            <a:pPr algn="r"/>
            <a:r>
              <a:rPr lang="en-US" sz="1200" b="1" dirty="0">
                <a:solidFill>
                  <a:srgbClr val="004A7B"/>
                </a:solidFill>
                <a:latin typeface="Montserrat" panose="020B0604020202020204" charset="0"/>
              </a:rPr>
              <a:t>Viral Vector</a:t>
            </a:r>
          </a:p>
        </p:txBody>
      </p:sp>
      <p:sp>
        <p:nvSpPr>
          <p:cNvPr id="80" name="Rectangle 79">
            <a:extLst>
              <a:ext uri="{FF2B5EF4-FFF2-40B4-BE49-F238E27FC236}">
                <a16:creationId xmlns:a16="http://schemas.microsoft.com/office/drawing/2014/main" id="{E221E906-1B91-4043-B0F6-2E4EC3FE74A3}"/>
              </a:ext>
            </a:extLst>
          </p:cNvPr>
          <p:cNvSpPr/>
          <p:nvPr/>
        </p:nvSpPr>
        <p:spPr>
          <a:xfrm>
            <a:off x="649574" y="4052639"/>
            <a:ext cx="1531188" cy="276999"/>
          </a:xfrm>
          <a:prstGeom prst="rect">
            <a:avLst/>
          </a:prstGeom>
        </p:spPr>
        <p:txBody>
          <a:bodyPr wrap="none">
            <a:spAutoFit/>
          </a:bodyPr>
          <a:lstStyle/>
          <a:p>
            <a:pPr algn="r"/>
            <a:r>
              <a:rPr lang="en-US" sz="1200" b="1" dirty="0">
                <a:solidFill>
                  <a:srgbClr val="004A7B"/>
                </a:solidFill>
                <a:latin typeface="Montserrat" panose="020B0604020202020204" charset="0"/>
              </a:rPr>
              <a:t>Inactivated virus</a:t>
            </a:r>
          </a:p>
        </p:txBody>
      </p:sp>
      <p:sp>
        <p:nvSpPr>
          <p:cNvPr id="81" name="Google Shape;1713;p59">
            <a:extLst>
              <a:ext uri="{FF2B5EF4-FFF2-40B4-BE49-F238E27FC236}">
                <a16:creationId xmlns:a16="http://schemas.microsoft.com/office/drawing/2014/main" id="{214856C8-74A7-49A3-9C86-FE1430979C89}"/>
              </a:ext>
            </a:extLst>
          </p:cNvPr>
          <p:cNvSpPr txBox="1">
            <a:spLocks/>
          </p:cNvSpPr>
          <p:nvPr/>
        </p:nvSpPr>
        <p:spPr>
          <a:xfrm>
            <a:off x="6033547" y="1852183"/>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2" name="Google Shape;1713;p59">
            <a:extLst>
              <a:ext uri="{FF2B5EF4-FFF2-40B4-BE49-F238E27FC236}">
                <a16:creationId xmlns:a16="http://schemas.microsoft.com/office/drawing/2014/main" id="{98C8757A-E1CA-4957-BBE0-173E3971DFE3}"/>
              </a:ext>
            </a:extLst>
          </p:cNvPr>
          <p:cNvSpPr txBox="1">
            <a:spLocks/>
          </p:cNvSpPr>
          <p:nvPr/>
        </p:nvSpPr>
        <p:spPr>
          <a:xfrm>
            <a:off x="6033547" y="2627868"/>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3" name="Google Shape;1713;p59">
            <a:extLst>
              <a:ext uri="{FF2B5EF4-FFF2-40B4-BE49-F238E27FC236}">
                <a16:creationId xmlns:a16="http://schemas.microsoft.com/office/drawing/2014/main" id="{0638EB62-9370-4F91-9EF3-62FA487521C5}"/>
              </a:ext>
            </a:extLst>
          </p:cNvPr>
          <p:cNvSpPr txBox="1">
            <a:spLocks/>
          </p:cNvSpPr>
          <p:nvPr/>
        </p:nvSpPr>
        <p:spPr>
          <a:xfrm>
            <a:off x="6033547" y="3421997"/>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4" name="Google Shape;1713;p59">
            <a:extLst>
              <a:ext uri="{FF2B5EF4-FFF2-40B4-BE49-F238E27FC236}">
                <a16:creationId xmlns:a16="http://schemas.microsoft.com/office/drawing/2014/main" id="{33BDE109-30D8-409C-88D9-AED2CDE38BD1}"/>
              </a:ext>
            </a:extLst>
          </p:cNvPr>
          <p:cNvSpPr txBox="1">
            <a:spLocks/>
          </p:cNvSpPr>
          <p:nvPr/>
        </p:nvSpPr>
        <p:spPr>
          <a:xfrm>
            <a:off x="6033547" y="4219487"/>
            <a:ext cx="1038600" cy="65012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&lt;0.001</a:t>
            </a:r>
          </a:p>
        </p:txBody>
      </p:sp>
      <p:sp>
        <p:nvSpPr>
          <p:cNvPr id="86" name="Google Shape;1713;p59">
            <a:extLst>
              <a:ext uri="{FF2B5EF4-FFF2-40B4-BE49-F238E27FC236}">
                <a16:creationId xmlns:a16="http://schemas.microsoft.com/office/drawing/2014/main" id="{F59FD045-2057-4E37-9B81-9255C0256D7C}"/>
              </a:ext>
            </a:extLst>
          </p:cNvPr>
          <p:cNvSpPr txBox="1">
            <a:spLocks/>
          </p:cNvSpPr>
          <p:nvPr/>
        </p:nvSpPr>
        <p:spPr>
          <a:xfrm>
            <a:off x="5945459" y="1242300"/>
            <a:ext cx="1208985" cy="48357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P-value</a:t>
            </a:r>
            <a:endParaRPr lang="en-US" sz="1200" baseline="30000" dirty="0">
              <a:solidFill>
                <a:schemeClr val="bg1"/>
              </a:solidFill>
            </a:endParaRPr>
          </a:p>
        </p:txBody>
      </p:sp>
      <p:sp>
        <p:nvSpPr>
          <p:cNvPr id="42" name="Google Shape;1713;p59">
            <a:extLst>
              <a:ext uri="{FF2B5EF4-FFF2-40B4-BE49-F238E27FC236}">
                <a16:creationId xmlns:a16="http://schemas.microsoft.com/office/drawing/2014/main" id="{ACB410A7-D766-4ABE-A73C-E7242A285804}"/>
              </a:ext>
            </a:extLst>
          </p:cNvPr>
          <p:cNvSpPr txBox="1">
            <a:spLocks/>
          </p:cNvSpPr>
          <p:nvPr/>
        </p:nvSpPr>
        <p:spPr>
          <a:xfrm>
            <a:off x="729695" y="1294270"/>
            <a:ext cx="1760477" cy="41247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1200" dirty="0" err="1">
                <a:solidFill>
                  <a:schemeClr val="bg1"/>
                </a:solidFill>
              </a:rPr>
              <a:t>SpikoGen</a:t>
            </a:r>
            <a:r>
              <a:rPr lang="en-US" sz="1200" baseline="30000" dirty="0">
                <a:solidFill>
                  <a:schemeClr val="bg1"/>
                </a:solidFill>
              </a:rPr>
              <a:t>®</a:t>
            </a:r>
          </a:p>
        </p:txBody>
      </p:sp>
      <p:sp>
        <p:nvSpPr>
          <p:cNvPr id="43" name="Google Shape;1713;p59">
            <a:extLst>
              <a:ext uri="{FF2B5EF4-FFF2-40B4-BE49-F238E27FC236}">
                <a16:creationId xmlns:a16="http://schemas.microsoft.com/office/drawing/2014/main" id="{84EE14DF-0DBF-48AD-91D5-E8A971635C94}"/>
              </a:ext>
            </a:extLst>
          </p:cNvPr>
          <p:cNvSpPr txBox="1">
            <a:spLocks/>
          </p:cNvSpPr>
          <p:nvPr/>
        </p:nvSpPr>
        <p:spPr>
          <a:xfrm>
            <a:off x="4837540" y="1295314"/>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r"/>
            <a:r>
              <a:rPr lang="en-US" sz="1200" dirty="0">
                <a:solidFill>
                  <a:schemeClr val="bg1"/>
                </a:solidFill>
              </a:rPr>
              <a:t>Placebo </a:t>
            </a:r>
            <a:endParaRPr lang="en-US" sz="1200" baseline="30000" dirty="0">
              <a:solidFill>
                <a:schemeClr val="bg1"/>
              </a:solidFill>
            </a:endParaRPr>
          </a:p>
        </p:txBody>
      </p:sp>
      <p:sp>
        <p:nvSpPr>
          <p:cNvPr id="44" name="Rectangle 43">
            <a:extLst>
              <a:ext uri="{FF2B5EF4-FFF2-40B4-BE49-F238E27FC236}">
                <a16:creationId xmlns:a16="http://schemas.microsoft.com/office/drawing/2014/main" id="{A4523164-79DF-43FC-A0DB-9FE4CDBBC3D0}"/>
              </a:ext>
            </a:extLst>
          </p:cNvPr>
          <p:cNvSpPr/>
          <p:nvPr/>
        </p:nvSpPr>
        <p:spPr>
          <a:xfrm>
            <a:off x="649574" y="754942"/>
            <a:ext cx="1608133" cy="338554"/>
          </a:xfrm>
          <a:prstGeom prst="rect">
            <a:avLst/>
          </a:prstGeom>
        </p:spPr>
        <p:txBody>
          <a:bodyPr wrap="none">
            <a:spAutoFit/>
          </a:bodyPr>
          <a:lstStyle/>
          <a:p>
            <a:r>
              <a:rPr lang="en-US" sz="1600" b="1" dirty="0">
                <a:solidFill>
                  <a:srgbClr val="004A7B"/>
                </a:solidFill>
                <a:latin typeface="Montserrat" panose="020B0604020202020204" charset="0"/>
              </a:rPr>
              <a:t>GMFR results</a:t>
            </a:r>
          </a:p>
        </p:txBody>
      </p:sp>
    </p:spTree>
    <p:extLst>
      <p:ext uri="{BB962C8B-B14F-4D97-AF65-F5344CB8AC3E}">
        <p14:creationId xmlns:p14="http://schemas.microsoft.com/office/powerpoint/2010/main" val="21419897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Shape 1712"/>
        <p:cNvGrpSpPr/>
        <p:nvPr/>
      </p:nvGrpSpPr>
      <p:grpSpPr>
        <a:xfrm>
          <a:off x="0" y="0"/>
          <a:ext cx="0" cy="0"/>
          <a:chOff x="0" y="0"/>
          <a:chExt cx="0" cy="0"/>
        </a:xfrm>
      </p:grpSpPr>
      <p:sp>
        <p:nvSpPr>
          <p:cNvPr id="2" name="Oval 1">
            <a:extLst>
              <a:ext uri="{FF2B5EF4-FFF2-40B4-BE49-F238E27FC236}">
                <a16:creationId xmlns:a16="http://schemas.microsoft.com/office/drawing/2014/main" id="{EA70CF1C-BBC4-4ADC-9FD7-8BFB784A03D0}"/>
              </a:ext>
            </a:extLst>
          </p:cNvPr>
          <p:cNvSpPr/>
          <p:nvPr/>
        </p:nvSpPr>
        <p:spPr>
          <a:xfrm>
            <a:off x="5220586" y="-138223"/>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5B35979-8809-44DB-9C0C-2CB70C1FD9F2}"/>
              </a:ext>
            </a:extLst>
          </p:cNvPr>
          <p:cNvSpPr/>
          <p:nvPr/>
        </p:nvSpPr>
        <p:spPr>
          <a:xfrm>
            <a:off x="8229599" y="914400"/>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DFB0BD1-0B38-4908-979A-30E1E7A0A665}"/>
              </a:ext>
            </a:extLst>
          </p:cNvPr>
          <p:cNvSpPr/>
          <p:nvPr/>
        </p:nvSpPr>
        <p:spPr>
          <a:xfrm>
            <a:off x="7223050" y="-1426831"/>
            <a:ext cx="2750289" cy="27502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3" name="Google Shape;1713;p59"/>
          <p:cNvSpPr txBox="1">
            <a:spLocks noGrp="1"/>
          </p:cNvSpPr>
          <p:nvPr>
            <p:ph type="title"/>
          </p:nvPr>
        </p:nvSpPr>
        <p:spPr>
          <a:xfrm>
            <a:off x="5685117" y="91466"/>
            <a:ext cx="3458883" cy="1053600"/>
          </a:xfrm>
          <a:prstGeom prst="rect">
            <a:avLst/>
          </a:prstGeom>
        </p:spPr>
        <p:txBody>
          <a:bodyPr spcFirstLastPara="1" wrap="square" lIns="91425" tIns="91425" rIns="91425" bIns="91425" anchor="t" anchorCtr="0">
            <a:noAutofit/>
          </a:bodyPr>
          <a:lstStyle/>
          <a:p>
            <a:pPr lvl="0"/>
            <a:r>
              <a:rPr lang="en-US" sz="1600" dirty="0">
                <a:solidFill>
                  <a:schemeClr val="bg1"/>
                </a:solidFill>
              </a:rPr>
              <a:t>Immunogenicity Results</a:t>
            </a:r>
            <a:br>
              <a:rPr lang="en-US" sz="1600" dirty="0">
                <a:solidFill>
                  <a:schemeClr val="bg1"/>
                </a:solidFill>
              </a:rPr>
            </a:br>
            <a:r>
              <a:rPr lang="en-US" sz="1600" dirty="0">
                <a:solidFill>
                  <a:schemeClr val="bg1"/>
                </a:solidFill>
              </a:rPr>
              <a:t>on day 14</a:t>
            </a:r>
            <a:endParaRPr sz="1600" dirty="0">
              <a:solidFill>
                <a:schemeClr val="bg1"/>
              </a:solidFill>
            </a:endParaRPr>
          </a:p>
        </p:txBody>
      </p:sp>
      <p:sp>
        <p:nvSpPr>
          <p:cNvPr id="10" name="TextBox 9">
            <a:extLst>
              <a:ext uri="{FF2B5EF4-FFF2-40B4-BE49-F238E27FC236}">
                <a16:creationId xmlns:a16="http://schemas.microsoft.com/office/drawing/2014/main" id="{DAFA57D2-0FDF-48FA-A86C-5D5D585BC2FC}"/>
              </a:ext>
            </a:extLst>
          </p:cNvPr>
          <p:cNvSpPr txBox="1"/>
          <p:nvPr/>
        </p:nvSpPr>
        <p:spPr>
          <a:xfrm>
            <a:off x="8569569" y="4744257"/>
            <a:ext cx="478049" cy="307777"/>
          </a:xfrm>
          <a:prstGeom prst="rect">
            <a:avLst/>
          </a:prstGeom>
          <a:noFill/>
        </p:spPr>
        <p:txBody>
          <a:bodyPr wrap="square" rtlCol="0">
            <a:spAutoFit/>
          </a:bodyPr>
          <a:lstStyle/>
          <a:p>
            <a:r>
              <a:rPr lang="en-US" b="1" dirty="0">
                <a:solidFill>
                  <a:srgbClr val="003366"/>
                </a:solidFill>
                <a:latin typeface="Montserrat" panose="020B0604020202020204" charset="0"/>
              </a:rPr>
              <a:t>36</a:t>
            </a:r>
          </a:p>
        </p:txBody>
      </p:sp>
      <p:sp>
        <p:nvSpPr>
          <p:cNvPr id="11" name="Oval 10">
            <a:extLst>
              <a:ext uri="{FF2B5EF4-FFF2-40B4-BE49-F238E27FC236}">
                <a16:creationId xmlns:a16="http://schemas.microsoft.com/office/drawing/2014/main" id="{795CFB62-3522-4E73-BF65-BC9EE2169166}"/>
              </a:ext>
            </a:extLst>
          </p:cNvPr>
          <p:cNvSpPr/>
          <p:nvPr/>
        </p:nvSpPr>
        <p:spPr>
          <a:xfrm>
            <a:off x="8707731" y="1081376"/>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BAF9194-9D8C-4106-BD25-C7C1238A28E4}"/>
              </a:ext>
            </a:extLst>
          </p:cNvPr>
          <p:cNvSpPr/>
          <p:nvPr/>
        </p:nvSpPr>
        <p:spPr>
          <a:xfrm>
            <a:off x="459053" y="1323458"/>
            <a:ext cx="2036064" cy="920117"/>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73198A10-3A16-459F-ACB8-2C62B4F25D10}"/>
              </a:ext>
            </a:extLst>
          </p:cNvPr>
          <p:cNvSpPr/>
          <p:nvPr/>
        </p:nvSpPr>
        <p:spPr>
          <a:xfrm>
            <a:off x="2581649" y="1831096"/>
            <a:ext cx="1083900"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4D18686A-2300-4FDC-A083-055B01091CD0}"/>
              </a:ext>
            </a:extLst>
          </p:cNvPr>
          <p:cNvSpPr/>
          <p:nvPr/>
        </p:nvSpPr>
        <p:spPr>
          <a:xfrm>
            <a:off x="3752081" y="1831096"/>
            <a:ext cx="1083900"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5ECABC1E-CD0C-43B4-AB64-EB4126578C34}"/>
              </a:ext>
            </a:extLst>
          </p:cNvPr>
          <p:cNvSpPr/>
          <p:nvPr/>
        </p:nvSpPr>
        <p:spPr>
          <a:xfrm>
            <a:off x="4922513" y="1831096"/>
            <a:ext cx="1083900"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1FC79105-D74D-4148-A0F0-179CC561BFB3}"/>
              </a:ext>
            </a:extLst>
          </p:cNvPr>
          <p:cNvSpPr/>
          <p:nvPr/>
        </p:nvSpPr>
        <p:spPr>
          <a:xfrm>
            <a:off x="1366976" y="21334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17FCA04-3AB1-4EE4-94F1-E7077B32A398}"/>
              </a:ext>
            </a:extLst>
          </p:cNvPr>
          <p:cNvSpPr/>
          <p:nvPr/>
        </p:nvSpPr>
        <p:spPr>
          <a:xfrm>
            <a:off x="3012895" y="21334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7679E48-EFE3-45FD-BADA-13E1031FFAAA}"/>
              </a:ext>
            </a:extLst>
          </p:cNvPr>
          <p:cNvSpPr/>
          <p:nvPr/>
        </p:nvSpPr>
        <p:spPr>
          <a:xfrm>
            <a:off x="5358444" y="21334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FC1A687-1178-4A14-A681-223213E0C29D}"/>
              </a:ext>
            </a:extLst>
          </p:cNvPr>
          <p:cNvSpPr/>
          <p:nvPr/>
        </p:nvSpPr>
        <p:spPr>
          <a:xfrm flipH="1">
            <a:off x="1443069" y="2218566"/>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0183E6FC-8CBB-48C1-BC5A-9ECE6FB69DCF}"/>
              </a:ext>
            </a:extLst>
          </p:cNvPr>
          <p:cNvSpPr/>
          <p:nvPr/>
        </p:nvSpPr>
        <p:spPr>
          <a:xfrm flipH="1">
            <a:off x="3079667" y="2219511"/>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3BFA49AE-76D4-4C81-BB0D-276D41FCA5D5}"/>
              </a:ext>
            </a:extLst>
          </p:cNvPr>
          <p:cNvGrpSpPr/>
          <p:nvPr/>
        </p:nvGrpSpPr>
        <p:grpSpPr>
          <a:xfrm>
            <a:off x="4179922" y="2133465"/>
            <a:ext cx="220218" cy="220218"/>
            <a:chOff x="4071865" y="2094505"/>
            <a:chExt cx="220218" cy="220218"/>
          </a:xfrm>
        </p:grpSpPr>
        <p:sp>
          <p:nvSpPr>
            <p:cNvPr id="17" name="Oval 16">
              <a:extLst>
                <a:ext uri="{FF2B5EF4-FFF2-40B4-BE49-F238E27FC236}">
                  <a16:creationId xmlns:a16="http://schemas.microsoft.com/office/drawing/2014/main" id="{F1753D25-FF81-4C7E-B20B-C4E17730DD27}"/>
                </a:ext>
              </a:extLst>
            </p:cNvPr>
            <p:cNvSpPr/>
            <p:nvPr/>
          </p:nvSpPr>
          <p:spPr>
            <a:xfrm>
              <a:off x="4071865" y="209450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02A2614-0202-4A6C-A8EA-0D4BC9766A75}"/>
                </a:ext>
              </a:extLst>
            </p:cNvPr>
            <p:cNvSpPr/>
            <p:nvPr/>
          </p:nvSpPr>
          <p:spPr>
            <a:xfrm flipH="1">
              <a:off x="4139234" y="2180491"/>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Oval 21">
            <a:extLst>
              <a:ext uri="{FF2B5EF4-FFF2-40B4-BE49-F238E27FC236}">
                <a16:creationId xmlns:a16="http://schemas.microsoft.com/office/drawing/2014/main" id="{719A6221-3611-4902-B8BA-2E1AAFBC5ACE}"/>
              </a:ext>
            </a:extLst>
          </p:cNvPr>
          <p:cNvSpPr/>
          <p:nvPr/>
        </p:nvSpPr>
        <p:spPr>
          <a:xfrm flipH="1">
            <a:off x="5440340" y="2224976"/>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Google Shape;1713;p59">
            <a:extLst>
              <a:ext uri="{FF2B5EF4-FFF2-40B4-BE49-F238E27FC236}">
                <a16:creationId xmlns:a16="http://schemas.microsoft.com/office/drawing/2014/main" id="{55910909-A9E2-4A8F-9CEC-B2DEA0E3A0F6}"/>
              </a:ext>
            </a:extLst>
          </p:cNvPr>
          <p:cNvSpPr txBox="1">
            <a:spLocks/>
          </p:cNvSpPr>
          <p:nvPr/>
        </p:nvSpPr>
        <p:spPr>
          <a:xfrm>
            <a:off x="385042" y="1380470"/>
            <a:ext cx="2122673" cy="60259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GMC results of</a:t>
            </a:r>
          </a:p>
          <a:p>
            <a:pPr algn="ctr"/>
            <a:r>
              <a:rPr lang="en-US" sz="1400" dirty="0">
                <a:solidFill>
                  <a:schemeClr val="bg1"/>
                </a:solidFill>
              </a:rPr>
              <a:t>IgG against</a:t>
            </a:r>
          </a:p>
          <a:p>
            <a:pPr algn="ctr"/>
            <a:r>
              <a:rPr lang="en-US" sz="1400" dirty="0">
                <a:solidFill>
                  <a:schemeClr val="bg1"/>
                </a:solidFill>
              </a:rPr>
              <a:t>S protein</a:t>
            </a:r>
          </a:p>
          <a:p>
            <a:pPr algn="ctr"/>
            <a:endParaRPr lang="en-US" sz="1400" dirty="0">
              <a:solidFill>
                <a:schemeClr val="bg1"/>
              </a:solidFill>
            </a:endParaRPr>
          </a:p>
        </p:txBody>
      </p:sp>
      <p:sp>
        <p:nvSpPr>
          <p:cNvPr id="28" name="Google Shape;1713;p59">
            <a:extLst>
              <a:ext uri="{FF2B5EF4-FFF2-40B4-BE49-F238E27FC236}">
                <a16:creationId xmlns:a16="http://schemas.microsoft.com/office/drawing/2014/main" id="{A319E510-474D-4C1E-8C34-123F257C6A13}"/>
              </a:ext>
            </a:extLst>
          </p:cNvPr>
          <p:cNvSpPr txBox="1">
            <a:spLocks/>
          </p:cNvSpPr>
          <p:nvPr/>
        </p:nvSpPr>
        <p:spPr>
          <a:xfrm>
            <a:off x="2575084" y="1830900"/>
            <a:ext cx="1154517" cy="41247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err="1">
                <a:solidFill>
                  <a:schemeClr val="bg1"/>
                </a:solidFill>
              </a:rPr>
              <a:t>SpikoGen</a:t>
            </a:r>
            <a:r>
              <a:rPr lang="en-US" sz="1200" baseline="30000" dirty="0">
                <a:solidFill>
                  <a:schemeClr val="bg1"/>
                </a:solidFill>
              </a:rPr>
              <a:t>®</a:t>
            </a:r>
          </a:p>
        </p:txBody>
      </p:sp>
      <p:sp>
        <p:nvSpPr>
          <p:cNvPr id="29" name="Google Shape;1713;p59">
            <a:extLst>
              <a:ext uri="{FF2B5EF4-FFF2-40B4-BE49-F238E27FC236}">
                <a16:creationId xmlns:a16="http://schemas.microsoft.com/office/drawing/2014/main" id="{AA3356D2-7310-492A-A878-C879520DCE91}"/>
              </a:ext>
            </a:extLst>
          </p:cNvPr>
          <p:cNvSpPr txBox="1">
            <a:spLocks/>
          </p:cNvSpPr>
          <p:nvPr/>
        </p:nvSpPr>
        <p:spPr>
          <a:xfrm>
            <a:off x="3696771" y="1832397"/>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Placebo </a:t>
            </a:r>
            <a:endParaRPr lang="en-US" sz="1200" baseline="30000" dirty="0">
              <a:solidFill>
                <a:schemeClr val="bg1"/>
              </a:solidFill>
            </a:endParaRPr>
          </a:p>
        </p:txBody>
      </p:sp>
      <p:sp>
        <p:nvSpPr>
          <p:cNvPr id="55" name="Rectangle: Rounded Corners 54">
            <a:extLst>
              <a:ext uri="{FF2B5EF4-FFF2-40B4-BE49-F238E27FC236}">
                <a16:creationId xmlns:a16="http://schemas.microsoft.com/office/drawing/2014/main" id="{0F59B0EA-9E6A-467F-AD8E-F815D53EFDB4}"/>
              </a:ext>
            </a:extLst>
          </p:cNvPr>
          <p:cNvSpPr/>
          <p:nvPr/>
        </p:nvSpPr>
        <p:spPr>
          <a:xfrm>
            <a:off x="6105116" y="1831094"/>
            <a:ext cx="1083900" cy="412479"/>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A05C4C5-9A4D-434C-8CDC-453A36BE410A}"/>
              </a:ext>
            </a:extLst>
          </p:cNvPr>
          <p:cNvGrpSpPr/>
          <p:nvPr/>
        </p:nvGrpSpPr>
        <p:grpSpPr>
          <a:xfrm>
            <a:off x="459053" y="2403886"/>
            <a:ext cx="6735318" cy="501194"/>
            <a:chOff x="350996" y="2389309"/>
            <a:chExt cx="6735318" cy="561155"/>
          </a:xfrm>
        </p:grpSpPr>
        <p:sp>
          <p:nvSpPr>
            <p:cNvPr id="19" name="Rectangle: Rounded Corners 18">
              <a:extLst>
                <a:ext uri="{FF2B5EF4-FFF2-40B4-BE49-F238E27FC236}">
                  <a16:creationId xmlns:a16="http://schemas.microsoft.com/office/drawing/2014/main" id="{03E803CD-2020-4491-AE36-269DC87AF21D}"/>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B1AD61E4-1394-4DD9-9446-E52CCE9F56B5}"/>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D74AFA0B-A340-4694-99F6-1D3FA5D74B28}"/>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90527C2E-F2D2-4998-83A4-59D6C8969684}"/>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oogle Shape;1713;p59">
              <a:extLst>
                <a:ext uri="{FF2B5EF4-FFF2-40B4-BE49-F238E27FC236}">
                  <a16:creationId xmlns:a16="http://schemas.microsoft.com/office/drawing/2014/main" id="{481358F3-6763-41A9-A4A2-B122FE515DAD}"/>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PP population</a:t>
              </a:r>
            </a:p>
          </p:txBody>
        </p:sp>
        <p:sp>
          <p:nvSpPr>
            <p:cNvPr id="32" name="Google Shape;1713;p59">
              <a:extLst>
                <a:ext uri="{FF2B5EF4-FFF2-40B4-BE49-F238E27FC236}">
                  <a16:creationId xmlns:a16="http://schemas.microsoft.com/office/drawing/2014/main" id="{CDC6E03D-DD06-45F1-8594-55ED0E7A4814}"/>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18.68</a:t>
              </a:r>
            </a:p>
          </p:txBody>
        </p:sp>
        <p:sp>
          <p:nvSpPr>
            <p:cNvPr id="33" name="Google Shape;1713;p59">
              <a:extLst>
                <a:ext uri="{FF2B5EF4-FFF2-40B4-BE49-F238E27FC236}">
                  <a16:creationId xmlns:a16="http://schemas.microsoft.com/office/drawing/2014/main" id="{4034723D-964A-4ECE-8C00-0AD713413BA1}"/>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20.17</a:t>
              </a:r>
            </a:p>
          </p:txBody>
        </p:sp>
        <p:sp>
          <p:nvSpPr>
            <p:cNvPr id="34" name="Google Shape;1713;p59">
              <a:extLst>
                <a:ext uri="{FF2B5EF4-FFF2-40B4-BE49-F238E27FC236}">
                  <a16:creationId xmlns:a16="http://schemas.microsoft.com/office/drawing/2014/main" id="{269F7BF7-40B0-44FF-BCEC-EA047D747BB2}"/>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110.64</a:t>
              </a:r>
            </a:p>
          </p:txBody>
        </p:sp>
        <p:sp>
          <p:nvSpPr>
            <p:cNvPr id="56" name="Rectangle: Rounded Corners 55">
              <a:extLst>
                <a:ext uri="{FF2B5EF4-FFF2-40B4-BE49-F238E27FC236}">
                  <a16:creationId xmlns:a16="http://schemas.microsoft.com/office/drawing/2014/main" id="{10D8B1E9-C2F2-4EE9-9380-C6ACF9D99D31}"/>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Google Shape;1713;p59">
              <a:extLst>
                <a:ext uri="{FF2B5EF4-FFF2-40B4-BE49-F238E27FC236}">
                  <a16:creationId xmlns:a16="http://schemas.microsoft.com/office/drawing/2014/main" id="{CD560858-B628-4874-848B-75771FDAB888}"/>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22.02</a:t>
              </a:r>
            </a:p>
          </p:txBody>
        </p:sp>
      </p:grpSp>
      <p:grpSp>
        <p:nvGrpSpPr>
          <p:cNvPr id="60" name="Group 59">
            <a:extLst>
              <a:ext uri="{FF2B5EF4-FFF2-40B4-BE49-F238E27FC236}">
                <a16:creationId xmlns:a16="http://schemas.microsoft.com/office/drawing/2014/main" id="{CAC84A5D-506D-4A44-8EF3-DC2AC3979BAF}"/>
              </a:ext>
            </a:extLst>
          </p:cNvPr>
          <p:cNvGrpSpPr/>
          <p:nvPr/>
        </p:nvGrpSpPr>
        <p:grpSpPr>
          <a:xfrm>
            <a:off x="6526765" y="2127526"/>
            <a:ext cx="220218" cy="220218"/>
            <a:chOff x="4071865" y="2094505"/>
            <a:chExt cx="220218" cy="220218"/>
          </a:xfrm>
        </p:grpSpPr>
        <p:sp>
          <p:nvSpPr>
            <p:cNvPr id="61" name="Oval 60">
              <a:extLst>
                <a:ext uri="{FF2B5EF4-FFF2-40B4-BE49-F238E27FC236}">
                  <a16:creationId xmlns:a16="http://schemas.microsoft.com/office/drawing/2014/main" id="{92062950-1CD5-4EBA-B937-5CA899F06256}"/>
                </a:ext>
              </a:extLst>
            </p:cNvPr>
            <p:cNvSpPr/>
            <p:nvPr/>
          </p:nvSpPr>
          <p:spPr>
            <a:xfrm>
              <a:off x="4071865" y="209450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B2E1B9EF-B133-4FB8-98AE-A36AA752F5CC}"/>
                </a:ext>
              </a:extLst>
            </p:cNvPr>
            <p:cNvSpPr/>
            <p:nvPr/>
          </p:nvSpPr>
          <p:spPr>
            <a:xfrm flipH="1">
              <a:off x="4139234" y="2180491"/>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3" name="Google Shape;1713;p59">
            <a:extLst>
              <a:ext uri="{FF2B5EF4-FFF2-40B4-BE49-F238E27FC236}">
                <a16:creationId xmlns:a16="http://schemas.microsoft.com/office/drawing/2014/main" id="{FEFF7FB0-486D-4486-B34C-B45E043797C3}"/>
              </a:ext>
            </a:extLst>
          </p:cNvPr>
          <p:cNvSpPr txBox="1">
            <a:spLocks/>
          </p:cNvSpPr>
          <p:nvPr/>
        </p:nvSpPr>
        <p:spPr>
          <a:xfrm>
            <a:off x="4903350" y="1828194"/>
            <a:ext cx="1154517" cy="41247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err="1">
                <a:solidFill>
                  <a:schemeClr val="bg1"/>
                </a:solidFill>
              </a:rPr>
              <a:t>SpikoGen</a:t>
            </a:r>
            <a:r>
              <a:rPr lang="en-US" sz="1200" baseline="30000" dirty="0">
                <a:solidFill>
                  <a:schemeClr val="bg1"/>
                </a:solidFill>
              </a:rPr>
              <a:t>®</a:t>
            </a:r>
          </a:p>
        </p:txBody>
      </p:sp>
      <p:sp>
        <p:nvSpPr>
          <p:cNvPr id="64" name="Google Shape;1713;p59">
            <a:extLst>
              <a:ext uri="{FF2B5EF4-FFF2-40B4-BE49-F238E27FC236}">
                <a16:creationId xmlns:a16="http://schemas.microsoft.com/office/drawing/2014/main" id="{9F5714A9-FB22-4BDF-9939-B3F4E30A959B}"/>
              </a:ext>
            </a:extLst>
          </p:cNvPr>
          <p:cNvSpPr txBox="1">
            <a:spLocks/>
          </p:cNvSpPr>
          <p:nvPr/>
        </p:nvSpPr>
        <p:spPr>
          <a:xfrm>
            <a:off x="6037846" y="1823815"/>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Placebo </a:t>
            </a:r>
            <a:endParaRPr lang="en-US" sz="1200" baseline="30000" dirty="0">
              <a:solidFill>
                <a:schemeClr val="bg1"/>
              </a:solidFill>
            </a:endParaRPr>
          </a:p>
        </p:txBody>
      </p:sp>
      <p:sp>
        <p:nvSpPr>
          <p:cNvPr id="67" name="Rectangle: Rounded Corners 66">
            <a:extLst>
              <a:ext uri="{FF2B5EF4-FFF2-40B4-BE49-F238E27FC236}">
                <a16:creationId xmlns:a16="http://schemas.microsoft.com/office/drawing/2014/main" id="{153CBD5F-7B1F-4FB0-888A-B023D9FD139D}"/>
              </a:ext>
            </a:extLst>
          </p:cNvPr>
          <p:cNvSpPr/>
          <p:nvPr/>
        </p:nvSpPr>
        <p:spPr>
          <a:xfrm>
            <a:off x="2582816" y="1326318"/>
            <a:ext cx="2243543"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Rounded Corners 67">
            <a:extLst>
              <a:ext uri="{FF2B5EF4-FFF2-40B4-BE49-F238E27FC236}">
                <a16:creationId xmlns:a16="http://schemas.microsoft.com/office/drawing/2014/main" id="{2D6A488D-A826-4EB5-A21B-754C2A717C3C}"/>
              </a:ext>
            </a:extLst>
          </p:cNvPr>
          <p:cNvSpPr/>
          <p:nvPr/>
        </p:nvSpPr>
        <p:spPr>
          <a:xfrm>
            <a:off x="4929827" y="1331372"/>
            <a:ext cx="2259189"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Google Shape;1713;p59">
            <a:extLst>
              <a:ext uri="{FF2B5EF4-FFF2-40B4-BE49-F238E27FC236}">
                <a16:creationId xmlns:a16="http://schemas.microsoft.com/office/drawing/2014/main" id="{419AD0A7-23EB-4719-A3AF-A0DB1C9E58DE}"/>
              </a:ext>
            </a:extLst>
          </p:cNvPr>
          <p:cNvSpPr txBox="1">
            <a:spLocks/>
          </p:cNvSpPr>
          <p:nvPr/>
        </p:nvSpPr>
        <p:spPr>
          <a:xfrm>
            <a:off x="2686555" y="1337385"/>
            <a:ext cx="2036064" cy="38014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Day 0</a:t>
            </a:r>
          </a:p>
        </p:txBody>
      </p:sp>
      <p:sp>
        <p:nvSpPr>
          <p:cNvPr id="70" name="Google Shape;1713;p59">
            <a:extLst>
              <a:ext uri="{FF2B5EF4-FFF2-40B4-BE49-F238E27FC236}">
                <a16:creationId xmlns:a16="http://schemas.microsoft.com/office/drawing/2014/main" id="{8A5FCFF6-1382-4FBC-A598-E51665BB9D8D}"/>
              </a:ext>
            </a:extLst>
          </p:cNvPr>
          <p:cNvSpPr txBox="1">
            <a:spLocks/>
          </p:cNvSpPr>
          <p:nvPr/>
        </p:nvSpPr>
        <p:spPr>
          <a:xfrm>
            <a:off x="5019814" y="1330512"/>
            <a:ext cx="2036064" cy="38014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Day 14*</a:t>
            </a:r>
          </a:p>
        </p:txBody>
      </p:sp>
      <p:grpSp>
        <p:nvGrpSpPr>
          <p:cNvPr id="108" name="Group 107">
            <a:extLst>
              <a:ext uri="{FF2B5EF4-FFF2-40B4-BE49-F238E27FC236}">
                <a16:creationId xmlns:a16="http://schemas.microsoft.com/office/drawing/2014/main" id="{8B48B57E-8F36-4FFE-8A42-9D22176092CF}"/>
              </a:ext>
            </a:extLst>
          </p:cNvPr>
          <p:cNvGrpSpPr/>
          <p:nvPr/>
        </p:nvGrpSpPr>
        <p:grpSpPr>
          <a:xfrm>
            <a:off x="453698" y="2972721"/>
            <a:ext cx="6735318" cy="494169"/>
            <a:chOff x="350996" y="2389309"/>
            <a:chExt cx="6735318" cy="561155"/>
          </a:xfrm>
        </p:grpSpPr>
        <p:sp>
          <p:nvSpPr>
            <p:cNvPr id="109" name="Rectangle: Rounded Corners 108">
              <a:extLst>
                <a:ext uri="{FF2B5EF4-FFF2-40B4-BE49-F238E27FC236}">
                  <a16:creationId xmlns:a16="http://schemas.microsoft.com/office/drawing/2014/main" id="{ED9B5CB2-8A73-46C4-BF39-83ADF7BC55C2}"/>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Rounded Corners 109">
              <a:extLst>
                <a:ext uri="{FF2B5EF4-FFF2-40B4-BE49-F238E27FC236}">
                  <a16:creationId xmlns:a16="http://schemas.microsoft.com/office/drawing/2014/main" id="{0379B054-086D-4AC4-B2CE-F3BF1C482735}"/>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Rounded Corners 110">
              <a:extLst>
                <a:ext uri="{FF2B5EF4-FFF2-40B4-BE49-F238E27FC236}">
                  <a16:creationId xmlns:a16="http://schemas.microsoft.com/office/drawing/2014/main" id="{177E7CB6-15B9-4718-A9FC-013E2C6D1D81}"/>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Rounded Corners 111">
              <a:extLst>
                <a:ext uri="{FF2B5EF4-FFF2-40B4-BE49-F238E27FC236}">
                  <a16:creationId xmlns:a16="http://schemas.microsoft.com/office/drawing/2014/main" id="{35E297B8-FC91-4AE0-922C-CF23B0D8A4A5}"/>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Google Shape;1713;p59">
              <a:extLst>
                <a:ext uri="{FF2B5EF4-FFF2-40B4-BE49-F238E27FC236}">
                  <a16:creationId xmlns:a16="http://schemas.microsoft.com/office/drawing/2014/main" id="{9A04B1E5-C666-4576-A8FC-E25A6FADDD70}"/>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err="1">
                  <a:solidFill>
                    <a:srgbClr val="004A7B"/>
                  </a:solidFill>
                </a:rPr>
                <a:t>SpikoGen</a:t>
              </a:r>
              <a:r>
                <a:rPr lang="en-US" sz="1200" baseline="30000" dirty="0">
                  <a:solidFill>
                    <a:srgbClr val="004A7B"/>
                  </a:solidFill>
                </a:rPr>
                <a:t>®</a:t>
              </a:r>
            </a:p>
          </p:txBody>
        </p:sp>
        <p:sp>
          <p:nvSpPr>
            <p:cNvPr id="114" name="Google Shape;1713;p59">
              <a:extLst>
                <a:ext uri="{FF2B5EF4-FFF2-40B4-BE49-F238E27FC236}">
                  <a16:creationId xmlns:a16="http://schemas.microsoft.com/office/drawing/2014/main" id="{C009E139-AE3D-409E-840E-547D11490C57}"/>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17.27</a:t>
              </a:r>
            </a:p>
          </p:txBody>
        </p:sp>
        <p:sp>
          <p:nvSpPr>
            <p:cNvPr id="115" name="Google Shape;1713;p59">
              <a:extLst>
                <a:ext uri="{FF2B5EF4-FFF2-40B4-BE49-F238E27FC236}">
                  <a16:creationId xmlns:a16="http://schemas.microsoft.com/office/drawing/2014/main" id="{C2146C93-0541-4EE3-BEAD-96D030A4283A}"/>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8.31</a:t>
              </a:r>
            </a:p>
          </p:txBody>
        </p:sp>
        <p:sp>
          <p:nvSpPr>
            <p:cNvPr id="116" name="Google Shape;1713;p59">
              <a:extLst>
                <a:ext uri="{FF2B5EF4-FFF2-40B4-BE49-F238E27FC236}">
                  <a16:creationId xmlns:a16="http://schemas.microsoft.com/office/drawing/2014/main" id="{EF20DBB9-E356-4123-90A6-5A46C5065A01}"/>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88.33</a:t>
              </a:r>
            </a:p>
          </p:txBody>
        </p:sp>
        <p:sp>
          <p:nvSpPr>
            <p:cNvPr id="117" name="Rectangle: Rounded Corners 116">
              <a:extLst>
                <a:ext uri="{FF2B5EF4-FFF2-40B4-BE49-F238E27FC236}">
                  <a16:creationId xmlns:a16="http://schemas.microsoft.com/office/drawing/2014/main" id="{99529EDC-03B0-4072-ABB1-E32CBADCD914}"/>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Google Shape;1713;p59">
              <a:extLst>
                <a:ext uri="{FF2B5EF4-FFF2-40B4-BE49-F238E27FC236}">
                  <a16:creationId xmlns:a16="http://schemas.microsoft.com/office/drawing/2014/main" id="{D697C262-98AE-473C-A4A0-172CE502D350}"/>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9.79</a:t>
              </a:r>
            </a:p>
          </p:txBody>
        </p:sp>
      </p:grpSp>
      <p:grpSp>
        <p:nvGrpSpPr>
          <p:cNvPr id="119" name="Group 118">
            <a:extLst>
              <a:ext uri="{FF2B5EF4-FFF2-40B4-BE49-F238E27FC236}">
                <a16:creationId xmlns:a16="http://schemas.microsoft.com/office/drawing/2014/main" id="{43F6AC91-2385-4A71-91D6-10CE3ACCBA7A}"/>
              </a:ext>
            </a:extLst>
          </p:cNvPr>
          <p:cNvGrpSpPr/>
          <p:nvPr/>
        </p:nvGrpSpPr>
        <p:grpSpPr>
          <a:xfrm>
            <a:off x="453698" y="3539677"/>
            <a:ext cx="6735318" cy="490671"/>
            <a:chOff x="350996" y="2389309"/>
            <a:chExt cx="6735318" cy="561155"/>
          </a:xfrm>
        </p:grpSpPr>
        <p:sp>
          <p:nvSpPr>
            <p:cNvPr id="120" name="Rectangle: Rounded Corners 119">
              <a:extLst>
                <a:ext uri="{FF2B5EF4-FFF2-40B4-BE49-F238E27FC236}">
                  <a16:creationId xmlns:a16="http://schemas.microsoft.com/office/drawing/2014/main" id="{7A2F7A8C-F62E-4CC3-B328-93AFB240A97E}"/>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Rounded Corners 120">
              <a:extLst>
                <a:ext uri="{FF2B5EF4-FFF2-40B4-BE49-F238E27FC236}">
                  <a16:creationId xmlns:a16="http://schemas.microsoft.com/office/drawing/2014/main" id="{109BF6A2-E15F-4017-8785-6C21961FC934}"/>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Rounded Corners 121">
              <a:extLst>
                <a:ext uri="{FF2B5EF4-FFF2-40B4-BE49-F238E27FC236}">
                  <a16:creationId xmlns:a16="http://schemas.microsoft.com/office/drawing/2014/main" id="{0FCEE773-9489-4997-B86B-F8533FD42EEE}"/>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Rectangle: Rounded Corners 122">
              <a:extLst>
                <a:ext uri="{FF2B5EF4-FFF2-40B4-BE49-F238E27FC236}">
                  <a16:creationId xmlns:a16="http://schemas.microsoft.com/office/drawing/2014/main" id="{AB2EA39C-EACC-4D7E-8EF2-26CCCB6298C9}"/>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Google Shape;1713;p59">
              <a:extLst>
                <a:ext uri="{FF2B5EF4-FFF2-40B4-BE49-F238E27FC236}">
                  <a16:creationId xmlns:a16="http://schemas.microsoft.com/office/drawing/2014/main" id="{BA046016-0A79-430F-BEC7-ECCD23056979}"/>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Viral vector</a:t>
              </a:r>
            </a:p>
          </p:txBody>
        </p:sp>
        <p:sp>
          <p:nvSpPr>
            <p:cNvPr id="125" name="Google Shape;1713;p59">
              <a:extLst>
                <a:ext uri="{FF2B5EF4-FFF2-40B4-BE49-F238E27FC236}">
                  <a16:creationId xmlns:a16="http://schemas.microsoft.com/office/drawing/2014/main" id="{9F87B95C-D2E6-4B0D-9D55-5017722486AB}"/>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29.39</a:t>
              </a:r>
            </a:p>
          </p:txBody>
        </p:sp>
        <p:sp>
          <p:nvSpPr>
            <p:cNvPr id="126" name="Google Shape;1713;p59">
              <a:extLst>
                <a:ext uri="{FF2B5EF4-FFF2-40B4-BE49-F238E27FC236}">
                  <a16:creationId xmlns:a16="http://schemas.microsoft.com/office/drawing/2014/main" id="{3D120AA1-888A-429A-8D81-695327D8C13E}"/>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33.88</a:t>
              </a:r>
            </a:p>
          </p:txBody>
        </p:sp>
        <p:sp>
          <p:nvSpPr>
            <p:cNvPr id="127" name="Google Shape;1713;p59">
              <a:extLst>
                <a:ext uri="{FF2B5EF4-FFF2-40B4-BE49-F238E27FC236}">
                  <a16:creationId xmlns:a16="http://schemas.microsoft.com/office/drawing/2014/main" id="{E0E0448B-79E7-416B-A4BB-E10561142908}"/>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116.69</a:t>
              </a:r>
            </a:p>
          </p:txBody>
        </p:sp>
        <p:sp>
          <p:nvSpPr>
            <p:cNvPr id="128" name="Rectangle: Rounded Corners 127">
              <a:extLst>
                <a:ext uri="{FF2B5EF4-FFF2-40B4-BE49-F238E27FC236}">
                  <a16:creationId xmlns:a16="http://schemas.microsoft.com/office/drawing/2014/main" id="{A2413754-A143-41CD-A97A-A60CC748C7E8}"/>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Google Shape;1713;p59">
              <a:extLst>
                <a:ext uri="{FF2B5EF4-FFF2-40B4-BE49-F238E27FC236}">
                  <a16:creationId xmlns:a16="http://schemas.microsoft.com/office/drawing/2014/main" id="{A798D1B6-2ABB-43B6-8567-BA2071AE7841}"/>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33.24</a:t>
              </a:r>
            </a:p>
          </p:txBody>
        </p:sp>
      </p:grpSp>
      <p:grpSp>
        <p:nvGrpSpPr>
          <p:cNvPr id="130" name="Group 129">
            <a:extLst>
              <a:ext uri="{FF2B5EF4-FFF2-40B4-BE49-F238E27FC236}">
                <a16:creationId xmlns:a16="http://schemas.microsoft.com/office/drawing/2014/main" id="{7DCA08FC-9BED-4860-A672-FA2C2D794412}"/>
              </a:ext>
            </a:extLst>
          </p:cNvPr>
          <p:cNvGrpSpPr/>
          <p:nvPr/>
        </p:nvGrpSpPr>
        <p:grpSpPr>
          <a:xfrm>
            <a:off x="456717" y="4098806"/>
            <a:ext cx="6735318" cy="484579"/>
            <a:chOff x="350996" y="2389309"/>
            <a:chExt cx="6735318" cy="561155"/>
          </a:xfrm>
        </p:grpSpPr>
        <p:sp>
          <p:nvSpPr>
            <p:cNvPr id="131" name="Rectangle: Rounded Corners 130">
              <a:extLst>
                <a:ext uri="{FF2B5EF4-FFF2-40B4-BE49-F238E27FC236}">
                  <a16:creationId xmlns:a16="http://schemas.microsoft.com/office/drawing/2014/main" id="{F7FD7B84-4E69-4ED0-9163-9A7F2DC18CDA}"/>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Rounded Corners 131">
              <a:extLst>
                <a:ext uri="{FF2B5EF4-FFF2-40B4-BE49-F238E27FC236}">
                  <a16:creationId xmlns:a16="http://schemas.microsoft.com/office/drawing/2014/main" id="{9D1566E7-BBA4-4712-8FE0-60E83B08C122}"/>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Rounded Corners 132">
              <a:extLst>
                <a:ext uri="{FF2B5EF4-FFF2-40B4-BE49-F238E27FC236}">
                  <a16:creationId xmlns:a16="http://schemas.microsoft.com/office/drawing/2014/main" id="{0120C3B8-3BBF-43A1-9B0B-5F4917CD8137}"/>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Rounded Corners 133">
              <a:extLst>
                <a:ext uri="{FF2B5EF4-FFF2-40B4-BE49-F238E27FC236}">
                  <a16:creationId xmlns:a16="http://schemas.microsoft.com/office/drawing/2014/main" id="{06C6CFEF-86F0-46B5-8D5C-3F05B0130DA6}"/>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Google Shape;1713;p59">
              <a:extLst>
                <a:ext uri="{FF2B5EF4-FFF2-40B4-BE49-F238E27FC236}">
                  <a16:creationId xmlns:a16="http://schemas.microsoft.com/office/drawing/2014/main" id="{601F1D71-1A0A-40EA-8339-6A8AC8E0EA7B}"/>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Inactivated virus</a:t>
              </a:r>
            </a:p>
          </p:txBody>
        </p:sp>
        <p:sp>
          <p:nvSpPr>
            <p:cNvPr id="136" name="Google Shape;1713;p59">
              <a:extLst>
                <a:ext uri="{FF2B5EF4-FFF2-40B4-BE49-F238E27FC236}">
                  <a16:creationId xmlns:a16="http://schemas.microsoft.com/office/drawing/2014/main" id="{4558882D-EFE8-4AE2-B1A8-A00EC72B8FA3}"/>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15.7</a:t>
              </a:r>
            </a:p>
          </p:txBody>
        </p:sp>
        <p:sp>
          <p:nvSpPr>
            <p:cNvPr id="137" name="Google Shape;1713;p59">
              <a:extLst>
                <a:ext uri="{FF2B5EF4-FFF2-40B4-BE49-F238E27FC236}">
                  <a16:creationId xmlns:a16="http://schemas.microsoft.com/office/drawing/2014/main" id="{E7F56FA0-FBB6-46BE-8FA0-2A1FAA5068C8}"/>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23.62</a:t>
              </a:r>
            </a:p>
          </p:txBody>
        </p:sp>
        <p:sp>
          <p:nvSpPr>
            <p:cNvPr id="138" name="Google Shape;1713;p59">
              <a:extLst>
                <a:ext uri="{FF2B5EF4-FFF2-40B4-BE49-F238E27FC236}">
                  <a16:creationId xmlns:a16="http://schemas.microsoft.com/office/drawing/2014/main" id="{E0161881-53F1-47CC-99DA-0345AE9D901B}"/>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117.57</a:t>
              </a:r>
            </a:p>
          </p:txBody>
        </p:sp>
        <p:sp>
          <p:nvSpPr>
            <p:cNvPr id="139" name="Rectangle: Rounded Corners 138">
              <a:extLst>
                <a:ext uri="{FF2B5EF4-FFF2-40B4-BE49-F238E27FC236}">
                  <a16:creationId xmlns:a16="http://schemas.microsoft.com/office/drawing/2014/main" id="{A3B08C78-3415-493D-A6C4-EFEA6E490B95}"/>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Google Shape;1713;p59">
              <a:extLst>
                <a:ext uri="{FF2B5EF4-FFF2-40B4-BE49-F238E27FC236}">
                  <a16:creationId xmlns:a16="http://schemas.microsoft.com/office/drawing/2014/main" id="{D47636BB-CC69-4356-8D27-EDDCC8E51C1A}"/>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26.13</a:t>
              </a:r>
            </a:p>
          </p:txBody>
        </p:sp>
      </p:grpSp>
      <p:sp>
        <p:nvSpPr>
          <p:cNvPr id="147" name="Google Shape;1713;p59">
            <a:extLst>
              <a:ext uri="{FF2B5EF4-FFF2-40B4-BE49-F238E27FC236}">
                <a16:creationId xmlns:a16="http://schemas.microsoft.com/office/drawing/2014/main" id="{E9716EB4-84A5-4B47-8FFF-8D6A1884B67D}"/>
              </a:ext>
            </a:extLst>
          </p:cNvPr>
          <p:cNvSpPr txBox="1">
            <a:spLocks/>
          </p:cNvSpPr>
          <p:nvPr/>
        </p:nvSpPr>
        <p:spPr>
          <a:xfrm>
            <a:off x="4714430" y="4570973"/>
            <a:ext cx="1948557" cy="31033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*all </a:t>
            </a:r>
            <a:r>
              <a:rPr lang="en-US" sz="1200" i="1" dirty="0">
                <a:solidFill>
                  <a:srgbClr val="004A7B"/>
                </a:solidFill>
              </a:rPr>
              <a:t>p</a:t>
            </a:r>
            <a:r>
              <a:rPr lang="en-US" sz="1200" dirty="0">
                <a:solidFill>
                  <a:srgbClr val="004A7B"/>
                </a:solidFill>
              </a:rPr>
              <a:t>-values &lt;0.05</a:t>
            </a:r>
          </a:p>
        </p:txBody>
      </p:sp>
    </p:spTree>
    <p:extLst>
      <p:ext uri="{BB962C8B-B14F-4D97-AF65-F5344CB8AC3E}">
        <p14:creationId xmlns:p14="http://schemas.microsoft.com/office/powerpoint/2010/main" val="8937553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Shape 1712"/>
        <p:cNvGrpSpPr/>
        <p:nvPr/>
      </p:nvGrpSpPr>
      <p:grpSpPr>
        <a:xfrm>
          <a:off x="0" y="0"/>
          <a:ext cx="0" cy="0"/>
          <a:chOff x="0" y="0"/>
          <a:chExt cx="0" cy="0"/>
        </a:xfrm>
      </p:grpSpPr>
      <p:sp>
        <p:nvSpPr>
          <p:cNvPr id="2" name="Oval 1">
            <a:extLst>
              <a:ext uri="{FF2B5EF4-FFF2-40B4-BE49-F238E27FC236}">
                <a16:creationId xmlns:a16="http://schemas.microsoft.com/office/drawing/2014/main" id="{EA70CF1C-BBC4-4ADC-9FD7-8BFB784A03D0}"/>
              </a:ext>
            </a:extLst>
          </p:cNvPr>
          <p:cNvSpPr/>
          <p:nvPr/>
        </p:nvSpPr>
        <p:spPr>
          <a:xfrm>
            <a:off x="5220586" y="-138223"/>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5B35979-8809-44DB-9C0C-2CB70C1FD9F2}"/>
              </a:ext>
            </a:extLst>
          </p:cNvPr>
          <p:cNvSpPr/>
          <p:nvPr/>
        </p:nvSpPr>
        <p:spPr>
          <a:xfrm>
            <a:off x="8229599" y="914400"/>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DFB0BD1-0B38-4908-979A-30E1E7A0A665}"/>
              </a:ext>
            </a:extLst>
          </p:cNvPr>
          <p:cNvSpPr/>
          <p:nvPr/>
        </p:nvSpPr>
        <p:spPr>
          <a:xfrm>
            <a:off x="7223050" y="-1426831"/>
            <a:ext cx="2750289" cy="27502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3" name="Google Shape;1713;p59"/>
          <p:cNvSpPr txBox="1">
            <a:spLocks noGrp="1"/>
          </p:cNvSpPr>
          <p:nvPr>
            <p:ph type="title"/>
          </p:nvPr>
        </p:nvSpPr>
        <p:spPr>
          <a:xfrm>
            <a:off x="5685117" y="91466"/>
            <a:ext cx="3458883" cy="1053600"/>
          </a:xfrm>
          <a:prstGeom prst="rect">
            <a:avLst/>
          </a:prstGeom>
        </p:spPr>
        <p:txBody>
          <a:bodyPr spcFirstLastPara="1" wrap="square" lIns="91425" tIns="91425" rIns="91425" bIns="91425" anchor="t" anchorCtr="0">
            <a:noAutofit/>
          </a:bodyPr>
          <a:lstStyle/>
          <a:p>
            <a:pPr lvl="0"/>
            <a:r>
              <a:rPr lang="en-US" sz="1600" dirty="0">
                <a:solidFill>
                  <a:schemeClr val="bg1"/>
                </a:solidFill>
              </a:rPr>
              <a:t>Immunogenicity Results</a:t>
            </a:r>
            <a:br>
              <a:rPr lang="en-US" sz="1600" dirty="0">
                <a:solidFill>
                  <a:schemeClr val="bg1"/>
                </a:solidFill>
              </a:rPr>
            </a:br>
            <a:r>
              <a:rPr lang="en-US" sz="1600" dirty="0">
                <a:solidFill>
                  <a:schemeClr val="bg1"/>
                </a:solidFill>
              </a:rPr>
              <a:t>on day 14</a:t>
            </a:r>
            <a:endParaRPr sz="1600" dirty="0">
              <a:solidFill>
                <a:schemeClr val="bg1"/>
              </a:solidFill>
            </a:endParaRPr>
          </a:p>
        </p:txBody>
      </p:sp>
      <p:sp>
        <p:nvSpPr>
          <p:cNvPr id="10" name="TextBox 9">
            <a:extLst>
              <a:ext uri="{FF2B5EF4-FFF2-40B4-BE49-F238E27FC236}">
                <a16:creationId xmlns:a16="http://schemas.microsoft.com/office/drawing/2014/main" id="{DAFA57D2-0FDF-48FA-A86C-5D5D585BC2FC}"/>
              </a:ext>
            </a:extLst>
          </p:cNvPr>
          <p:cNvSpPr txBox="1"/>
          <p:nvPr/>
        </p:nvSpPr>
        <p:spPr>
          <a:xfrm>
            <a:off x="8604738" y="4744257"/>
            <a:ext cx="442880" cy="307777"/>
          </a:xfrm>
          <a:prstGeom prst="rect">
            <a:avLst/>
          </a:prstGeom>
          <a:noFill/>
        </p:spPr>
        <p:txBody>
          <a:bodyPr wrap="square" rtlCol="0">
            <a:spAutoFit/>
          </a:bodyPr>
          <a:lstStyle/>
          <a:p>
            <a:r>
              <a:rPr lang="en-US" b="1" dirty="0">
                <a:solidFill>
                  <a:srgbClr val="003366"/>
                </a:solidFill>
                <a:latin typeface="Montserrat" panose="020B0604020202020204" charset="0"/>
              </a:rPr>
              <a:t>37</a:t>
            </a:r>
          </a:p>
        </p:txBody>
      </p:sp>
      <p:sp>
        <p:nvSpPr>
          <p:cNvPr id="11" name="Oval 10">
            <a:extLst>
              <a:ext uri="{FF2B5EF4-FFF2-40B4-BE49-F238E27FC236}">
                <a16:creationId xmlns:a16="http://schemas.microsoft.com/office/drawing/2014/main" id="{795CFB62-3522-4E73-BF65-BC9EE2169166}"/>
              </a:ext>
            </a:extLst>
          </p:cNvPr>
          <p:cNvSpPr/>
          <p:nvPr/>
        </p:nvSpPr>
        <p:spPr>
          <a:xfrm>
            <a:off x="8707731" y="1081376"/>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BAF9194-9D8C-4106-BD25-C7C1238A28E4}"/>
              </a:ext>
            </a:extLst>
          </p:cNvPr>
          <p:cNvSpPr/>
          <p:nvPr/>
        </p:nvSpPr>
        <p:spPr>
          <a:xfrm>
            <a:off x="459053" y="1323458"/>
            <a:ext cx="2036064" cy="920117"/>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73198A10-3A16-459F-ACB8-2C62B4F25D10}"/>
              </a:ext>
            </a:extLst>
          </p:cNvPr>
          <p:cNvSpPr/>
          <p:nvPr/>
        </p:nvSpPr>
        <p:spPr>
          <a:xfrm>
            <a:off x="2581649" y="1831096"/>
            <a:ext cx="1083900"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4D18686A-2300-4FDC-A083-055B01091CD0}"/>
              </a:ext>
            </a:extLst>
          </p:cNvPr>
          <p:cNvSpPr/>
          <p:nvPr/>
        </p:nvSpPr>
        <p:spPr>
          <a:xfrm>
            <a:off x="3752081" y="1831096"/>
            <a:ext cx="1083900"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5ECABC1E-CD0C-43B4-AB64-EB4126578C34}"/>
              </a:ext>
            </a:extLst>
          </p:cNvPr>
          <p:cNvSpPr/>
          <p:nvPr/>
        </p:nvSpPr>
        <p:spPr>
          <a:xfrm>
            <a:off x="4922513" y="1831096"/>
            <a:ext cx="1083900"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1FC79105-D74D-4148-A0F0-179CC561BFB3}"/>
              </a:ext>
            </a:extLst>
          </p:cNvPr>
          <p:cNvSpPr/>
          <p:nvPr/>
        </p:nvSpPr>
        <p:spPr>
          <a:xfrm>
            <a:off x="1366976" y="21334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17FCA04-3AB1-4EE4-94F1-E7077B32A398}"/>
              </a:ext>
            </a:extLst>
          </p:cNvPr>
          <p:cNvSpPr/>
          <p:nvPr/>
        </p:nvSpPr>
        <p:spPr>
          <a:xfrm>
            <a:off x="3012895" y="21334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7679E48-EFE3-45FD-BADA-13E1031FFAAA}"/>
              </a:ext>
            </a:extLst>
          </p:cNvPr>
          <p:cNvSpPr/>
          <p:nvPr/>
        </p:nvSpPr>
        <p:spPr>
          <a:xfrm>
            <a:off x="5358444" y="213346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FC1A687-1178-4A14-A681-223213E0C29D}"/>
              </a:ext>
            </a:extLst>
          </p:cNvPr>
          <p:cNvSpPr/>
          <p:nvPr/>
        </p:nvSpPr>
        <p:spPr>
          <a:xfrm flipH="1">
            <a:off x="1443069" y="2218566"/>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0183E6FC-8CBB-48C1-BC5A-9ECE6FB69DCF}"/>
              </a:ext>
            </a:extLst>
          </p:cNvPr>
          <p:cNvSpPr/>
          <p:nvPr/>
        </p:nvSpPr>
        <p:spPr>
          <a:xfrm flipH="1">
            <a:off x="3079667" y="2219511"/>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3BFA49AE-76D4-4C81-BB0D-276D41FCA5D5}"/>
              </a:ext>
            </a:extLst>
          </p:cNvPr>
          <p:cNvGrpSpPr/>
          <p:nvPr/>
        </p:nvGrpSpPr>
        <p:grpSpPr>
          <a:xfrm>
            <a:off x="4179922" y="2133465"/>
            <a:ext cx="220218" cy="220218"/>
            <a:chOff x="4071865" y="2094505"/>
            <a:chExt cx="220218" cy="220218"/>
          </a:xfrm>
        </p:grpSpPr>
        <p:sp>
          <p:nvSpPr>
            <p:cNvPr id="17" name="Oval 16">
              <a:extLst>
                <a:ext uri="{FF2B5EF4-FFF2-40B4-BE49-F238E27FC236}">
                  <a16:creationId xmlns:a16="http://schemas.microsoft.com/office/drawing/2014/main" id="{F1753D25-FF81-4C7E-B20B-C4E17730DD27}"/>
                </a:ext>
              </a:extLst>
            </p:cNvPr>
            <p:cNvSpPr/>
            <p:nvPr/>
          </p:nvSpPr>
          <p:spPr>
            <a:xfrm>
              <a:off x="4071865" y="209450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02A2614-0202-4A6C-A8EA-0D4BC9766A75}"/>
                </a:ext>
              </a:extLst>
            </p:cNvPr>
            <p:cNvSpPr/>
            <p:nvPr/>
          </p:nvSpPr>
          <p:spPr>
            <a:xfrm flipH="1">
              <a:off x="4139234" y="2180491"/>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Oval 21">
            <a:extLst>
              <a:ext uri="{FF2B5EF4-FFF2-40B4-BE49-F238E27FC236}">
                <a16:creationId xmlns:a16="http://schemas.microsoft.com/office/drawing/2014/main" id="{719A6221-3611-4902-B8BA-2E1AAFBC5ACE}"/>
              </a:ext>
            </a:extLst>
          </p:cNvPr>
          <p:cNvSpPr/>
          <p:nvPr/>
        </p:nvSpPr>
        <p:spPr>
          <a:xfrm flipH="1">
            <a:off x="5440340" y="2224976"/>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Google Shape;1713;p59">
            <a:extLst>
              <a:ext uri="{FF2B5EF4-FFF2-40B4-BE49-F238E27FC236}">
                <a16:creationId xmlns:a16="http://schemas.microsoft.com/office/drawing/2014/main" id="{55910909-A9E2-4A8F-9CEC-B2DEA0E3A0F6}"/>
              </a:ext>
            </a:extLst>
          </p:cNvPr>
          <p:cNvSpPr txBox="1">
            <a:spLocks/>
          </p:cNvSpPr>
          <p:nvPr/>
        </p:nvSpPr>
        <p:spPr>
          <a:xfrm>
            <a:off x="385042" y="1380470"/>
            <a:ext cx="2122673" cy="60259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GMC results of</a:t>
            </a:r>
          </a:p>
          <a:p>
            <a:pPr algn="ctr"/>
            <a:r>
              <a:rPr lang="en-US" sz="1400" dirty="0">
                <a:solidFill>
                  <a:schemeClr val="bg1"/>
                </a:solidFill>
              </a:rPr>
              <a:t>IgG against</a:t>
            </a:r>
          </a:p>
          <a:p>
            <a:pPr algn="ctr"/>
            <a:r>
              <a:rPr lang="en-US" sz="1400" dirty="0">
                <a:solidFill>
                  <a:schemeClr val="bg1"/>
                </a:solidFill>
              </a:rPr>
              <a:t>RBD</a:t>
            </a:r>
          </a:p>
          <a:p>
            <a:pPr algn="ctr"/>
            <a:endParaRPr lang="en-US" sz="1400" dirty="0">
              <a:solidFill>
                <a:schemeClr val="bg1"/>
              </a:solidFill>
            </a:endParaRPr>
          </a:p>
        </p:txBody>
      </p:sp>
      <p:sp>
        <p:nvSpPr>
          <p:cNvPr id="28" name="Google Shape;1713;p59">
            <a:extLst>
              <a:ext uri="{FF2B5EF4-FFF2-40B4-BE49-F238E27FC236}">
                <a16:creationId xmlns:a16="http://schemas.microsoft.com/office/drawing/2014/main" id="{A319E510-474D-4C1E-8C34-123F257C6A13}"/>
              </a:ext>
            </a:extLst>
          </p:cNvPr>
          <p:cNvSpPr txBox="1">
            <a:spLocks/>
          </p:cNvSpPr>
          <p:nvPr/>
        </p:nvSpPr>
        <p:spPr>
          <a:xfrm>
            <a:off x="2575084" y="1830900"/>
            <a:ext cx="1154517" cy="41247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err="1">
                <a:solidFill>
                  <a:schemeClr val="bg1"/>
                </a:solidFill>
              </a:rPr>
              <a:t>SpikoGen</a:t>
            </a:r>
            <a:r>
              <a:rPr lang="en-US" sz="1200" baseline="30000" dirty="0">
                <a:solidFill>
                  <a:schemeClr val="bg1"/>
                </a:solidFill>
              </a:rPr>
              <a:t>®</a:t>
            </a:r>
          </a:p>
        </p:txBody>
      </p:sp>
      <p:sp>
        <p:nvSpPr>
          <p:cNvPr id="29" name="Google Shape;1713;p59">
            <a:extLst>
              <a:ext uri="{FF2B5EF4-FFF2-40B4-BE49-F238E27FC236}">
                <a16:creationId xmlns:a16="http://schemas.microsoft.com/office/drawing/2014/main" id="{AA3356D2-7310-492A-A878-C879520DCE91}"/>
              </a:ext>
            </a:extLst>
          </p:cNvPr>
          <p:cNvSpPr txBox="1">
            <a:spLocks/>
          </p:cNvSpPr>
          <p:nvPr/>
        </p:nvSpPr>
        <p:spPr>
          <a:xfrm>
            <a:off x="3696771" y="1832397"/>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Placebo </a:t>
            </a:r>
            <a:endParaRPr lang="en-US" sz="1200" baseline="30000" dirty="0">
              <a:solidFill>
                <a:schemeClr val="bg1"/>
              </a:solidFill>
            </a:endParaRPr>
          </a:p>
        </p:txBody>
      </p:sp>
      <p:sp>
        <p:nvSpPr>
          <p:cNvPr id="55" name="Rectangle: Rounded Corners 54">
            <a:extLst>
              <a:ext uri="{FF2B5EF4-FFF2-40B4-BE49-F238E27FC236}">
                <a16:creationId xmlns:a16="http://schemas.microsoft.com/office/drawing/2014/main" id="{0F59B0EA-9E6A-467F-AD8E-F815D53EFDB4}"/>
              </a:ext>
            </a:extLst>
          </p:cNvPr>
          <p:cNvSpPr/>
          <p:nvPr/>
        </p:nvSpPr>
        <p:spPr>
          <a:xfrm>
            <a:off x="6105116" y="1831094"/>
            <a:ext cx="1083900" cy="412479"/>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A05C4C5-9A4D-434C-8CDC-453A36BE410A}"/>
              </a:ext>
            </a:extLst>
          </p:cNvPr>
          <p:cNvGrpSpPr/>
          <p:nvPr/>
        </p:nvGrpSpPr>
        <p:grpSpPr>
          <a:xfrm>
            <a:off x="459053" y="2403886"/>
            <a:ext cx="6735318" cy="501194"/>
            <a:chOff x="350996" y="2389309"/>
            <a:chExt cx="6735318" cy="561155"/>
          </a:xfrm>
        </p:grpSpPr>
        <p:sp>
          <p:nvSpPr>
            <p:cNvPr id="19" name="Rectangle: Rounded Corners 18">
              <a:extLst>
                <a:ext uri="{FF2B5EF4-FFF2-40B4-BE49-F238E27FC236}">
                  <a16:creationId xmlns:a16="http://schemas.microsoft.com/office/drawing/2014/main" id="{03E803CD-2020-4491-AE36-269DC87AF21D}"/>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B1AD61E4-1394-4DD9-9446-E52CCE9F56B5}"/>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D74AFA0B-A340-4694-99F6-1D3FA5D74B28}"/>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90527C2E-F2D2-4998-83A4-59D6C8969684}"/>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oogle Shape;1713;p59">
              <a:extLst>
                <a:ext uri="{FF2B5EF4-FFF2-40B4-BE49-F238E27FC236}">
                  <a16:creationId xmlns:a16="http://schemas.microsoft.com/office/drawing/2014/main" id="{481358F3-6763-41A9-A4A2-B122FE515DAD}"/>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PP population</a:t>
              </a:r>
            </a:p>
          </p:txBody>
        </p:sp>
        <p:sp>
          <p:nvSpPr>
            <p:cNvPr id="32" name="Google Shape;1713;p59">
              <a:extLst>
                <a:ext uri="{FF2B5EF4-FFF2-40B4-BE49-F238E27FC236}">
                  <a16:creationId xmlns:a16="http://schemas.microsoft.com/office/drawing/2014/main" id="{CDC6E03D-DD06-45F1-8594-55ED0E7A4814}"/>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6.69</a:t>
              </a:r>
            </a:p>
          </p:txBody>
        </p:sp>
        <p:sp>
          <p:nvSpPr>
            <p:cNvPr id="33" name="Google Shape;1713;p59">
              <a:extLst>
                <a:ext uri="{FF2B5EF4-FFF2-40B4-BE49-F238E27FC236}">
                  <a16:creationId xmlns:a16="http://schemas.microsoft.com/office/drawing/2014/main" id="{4034723D-964A-4ECE-8C00-0AD713413BA1}"/>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7.79</a:t>
              </a:r>
            </a:p>
          </p:txBody>
        </p:sp>
        <p:sp>
          <p:nvSpPr>
            <p:cNvPr id="34" name="Google Shape;1713;p59">
              <a:extLst>
                <a:ext uri="{FF2B5EF4-FFF2-40B4-BE49-F238E27FC236}">
                  <a16:creationId xmlns:a16="http://schemas.microsoft.com/office/drawing/2014/main" id="{269F7BF7-40B0-44FF-BCEC-EA047D747BB2}"/>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75.2</a:t>
              </a:r>
            </a:p>
          </p:txBody>
        </p:sp>
        <p:sp>
          <p:nvSpPr>
            <p:cNvPr id="56" name="Rectangle: Rounded Corners 55">
              <a:extLst>
                <a:ext uri="{FF2B5EF4-FFF2-40B4-BE49-F238E27FC236}">
                  <a16:creationId xmlns:a16="http://schemas.microsoft.com/office/drawing/2014/main" id="{10D8B1E9-C2F2-4EE9-9380-C6ACF9D99D31}"/>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Google Shape;1713;p59">
              <a:extLst>
                <a:ext uri="{FF2B5EF4-FFF2-40B4-BE49-F238E27FC236}">
                  <a16:creationId xmlns:a16="http://schemas.microsoft.com/office/drawing/2014/main" id="{CD560858-B628-4874-848B-75771FDAB888}"/>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7.8</a:t>
              </a:r>
            </a:p>
          </p:txBody>
        </p:sp>
      </p:grpSp>
      <p:grpSp>
        <p:nvGrpSpPr>
          <p:cNvPr id="60" name="Group 59">
            <a:extLst>
              <a:ext uri="{FF2B5EF4-FFF2-40B4-BE49-F238E27FC236}">
                <a16:creationId xmlns:a16="http://schemas.microsoft.com/office/drawing/2014/main" id="{CAC84A5D-506D-4A44-8EF3-DC2AC3979BAF}"/>
              </a:ext>
            </a:extLst>
          </p:cNvPr>
          <p:cNvGrpSpPr/>
          <p:nvPr/>
        </p:nvGrpSpPr>
        <p:grpSpPr>
          <a:xfrm>
            <a:off x="6526765" y="2127526"/>
            <a:ext cx="220218" cy="220218"/>
            <a:chOff x="4071865" y="2094505"/>
            <a:chExt cx="220218" cy="220218"/>
          </a:xfrm>
        </p:grpSpPr>
        <p:sp>
          <p:nvSpPr>
            <p:cNvPr id="61" name="Oval 60">
              <a:extLst>
                <a:ext uri="{FF2B5EF4-FFF2-40B4-BE49-F238E27FC236}">
                  <a16:creationId xmlns:a16="http://schemas.microsoft.com/office/drawing/2014/main" id="{92062950-1CD5-4EBA-B937-5CA899F06256}"/>
                </a:ext>
              </a:extLst>
            </p:cNvPr>
            <p:cNvSpPr/>
            <p:nvPr/>
          </p:nvSpPr>
          <p:spPr>
            <a:xfrm>
              <a:off x="4071865" y="2094505"/>
              <a:ext cx="220218" cy="220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B2E1B9EF-B133-4FB8-98AE-A36AA752F5CC}"/>
                </a:ext>
              </a:extLst>
            </p:cNvPr>
            <p:cNvSpPr/>
            <p:nvPr/>
          </p:nvSpPr>
          <p:spPr>
            <a:xfrm flipH="1">
              <a:off x="4139234" y="2180491"/>
              <a:ext cx="72629" cy="72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3" name="Google Shape;1713;p59">
            <a:extLst>
              <a:ext uri="{FF2B5EF4-FFF2-40B4-BE49-F238E27FC236}">
                <a16:creationId xmlns:a16="http://schemas.microsoft.com/office/drawing/2014/main" id="{FEFF7FB0-486D-4486-B34C-B45E043797C3}"/>
              </a:ext>
            </a:extLst>
          </p:cNvPr>
          <p:cNvSpPr txBox="1">
            <a:spLocks/>
          </p:cNvSpPr>
          <p:nvPr/>
        </p:nvSpPr>
        <p:spPr>
          <a:xfrm>
            <a:off x="4903350" y="1828194"/>
            <a:ext cx="1154517" cy="41247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err="1">
                <a:solidFill>
                  <a:schemeClr val="bg1"/>
                </a:solidFill>
              </a:rPr>
              <a:t>SpikoGen</a:t>
            </a:r>
            <a:r>
              <a:rPr lang="en-US" sz="1200" baseline="30000" dirty="0">
                <a:solidFill>
                  <a:schemeClr val="bg1"/>
                </a:solidFill>
              </a:rPr>
              <a:t>®</a:t>
            </a:r>
          </a:p>
        </p:txBody>
      </p:sp>
      <p:sp>
        <p:nvSpPr>
          <p:cNvPr id="64" name="Google Shape;1713;p59">
            <a:extLst>
              <a:ext uri="{FF2B5EF4-FFF2-40B4-BE49-F238E27FC236}">
                <a16:creationId xmlns:a16="http://schemas.microsoft.com/office/drawing/2014/main" id="{9F5714A9-FB22-4BDF-9939-B3F4E30A959B}"/>
              </a:ext>
            </a:extLst>
          </p:cNvPr>
          <p:cNvSpPr txBox="1">
            <a:spLocks/>
          </p:cNvSpPr>
          <p:nvPr/>
        </p:nvSpPr>
        <p:spPr>
          <a:xfrm>
            <a:off x="6037846" y="1823815"/>
            <a:ext cx="1185204" cy="34359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Placebo </a:t>
            </a:r>
            <a:endParaRPr lang="en-US" sz="1200" baseline="30000" dirty="0">
              <a:solidFill>
                <a:schemeClr val="bg1"/>
              </a:solidFill>
            </a:endParaRPr>
          </a:p>
        </p:txBody>
      </p:sp>
      <p:sp>
        <p:nvSpPr>
          <p:cNvPr id="67" name="Rectangle: Rounded Corners 66">
            <a:extLst>
              <a:ext uri="{FF2B5EF4-FFF2-40B4-BE49-F238E27FC236}">
                <a16:creationId xmlns:a16="http://schemas.microsoft.com/office/drawing/2014/main" id="{153CBD5F-7B1F-4FB0-888A-B023D9FD139D}"/>
              </a:ext>
            </a:extLst>
          </p:cNvPr>
          <p:cNvSpPr/>
          <p:nvPr/>
        </p:nvSpPr>
        <p:spPr>
          <a:xfrm>
            <a:off x="2582816" y="1326318"/>
            <a:ext cx="2243543"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Rounded Corners 67">
            <a:extLst>
              <a:ext uri="{FF2B5EF4-FFF2-40B4-BE49-F238E27FC236}">
                <a16:creationId xmlns:a16="http://schemas.microsoft.com/office/drawing/2014/main" id="{2D6A488D-A826-4EB5-A21B-754C2A717C3C}"/>
              </a:ext>
            </a:extLst>
          </p:cNvPr>
          <p:cNvSpPr/>
          <p:nvPr/>
        </p:nvSpPr>
        <p:spPr>
          <a:xfrm>
            <a:off x="4929827" y="1331372"/>
            <a:ext cx="2259189" cy="412478"/>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Google Shape;1713;p59">
            <a:extLst>
              <a:ext uri="{FF2B5EF4-FFF2-40B4-BE49-F238E27FC236}">
                <a16:creationId xmlns:a16="http://schemas.microsoft.com/office/drawing/2014/main" id="{419AD0A7-23EB-4719-A3AF-A0DB1C9E58DE}"/>
              </a:ext>
            </a:extLst>
          </p:cNvPr>
          <p:cNvSpPr txBox="1">
            <a:spLocks/>
          </p:cNvSpPr>
          <p:nvPr/>
        </p:nvSpPr>
        <p:spPr>
          <a:xfrm>
            <a:off x="2686555" y="1337385"/>
            <a:ext cx="2036064" cy="38014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Day 0</a:t>
            </a:r>
          </a:p>
        </p:txBody>
      </p:sp>
      <p:sp>
        <p:nvSpPr>
          <p:cNvPr id="70" name="Google Shape;1713;p59">
            <a:extLst>
              <a:ext uri="{FF2B5EF4-FFF2-40B4-BE49-F238E27FC236}">
                <a16:creationId xmlns:a16="http://schemas.microsoft.com/office/drawing/2014/main" id="{8A5FCFF6-1382-4FBC-A598-E51665BB9D8D}"/>
              </a:ext>
            </a:extLst>
          </p:cNvPr>
          <p:cNvSpPr txBox="1">
            <a:spLocks/>
          </p:cNvSpPr>
          <p:nvPr/>
        </p:nvSpPr>
        <p:spPr>
          <a:xfrm>
            <a:off x="5019814" y="1330512"/>
            <a:ext cx="2036064" cy="38014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chemeClr val="bg1"/>
                </a:solidFill>
              </a:rPr>
              <a:t>Day 14*</a:t>
            </a:r>
          </a:p>
        </p:txBody>
      </p:sp>
      <p:grpSp>
        <p:nvGrpSpPr>
          <p:cNvPr id="108" name="Group 107">
            <a:extLst>
              <a:ext uri="{FF2B5EF4-FFF2-40B4-BE49-F238E27FC236}">
                <a16:creationId xmlns:a16="http://schemas.microsoft.com/office/drawing/2014/main" id="{8B48B57E-8F36-4FFE-8A42-9D22176092CF}"/>
              </a:ext>
            </a:extLst>
          </p:cNvPr>
          <p:cNvGrpSpPr/>
          <p:nvPr/>
        </p:nvGrpSpPr>
        <p:grpSpPr>
          <a:xfrm>
            <a:off x="453698" y="2972721"/>
            <a:ext cx="6735318" cy="494169"/>
            <a:chOff x="350996" y="2389309"/>
            <a:chExt cx="6735318" cy="561155"/>
          </a:xfrm>
        </p:grpSpPr>
        <p:sp>
          <p:nvSpPr>
            <p:cNvPr id="109" name="Rectangle: Rounded Corners 108">
              <a:extLst>
                <a:ext uri="{FF2B5EF4-FFF2-40B4-BE49-F238E27FC236}">
                  <a16:creationId xmlns:a16="http://schemas.microsoft.com/office/drawing/2014/main" id="{ED9B5CB2-8A73-46C4-BF39-83ADF7BC55C2}"/>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Rounded Corners 109">
              <a:extLst>
                <a:ext uri="{FF2B5EF4-FFF2-40B4-BE49-F238E27FC236}">
                  <a16:creationId xmlns:a16="http://schemas.microsoft.com/office/drawing/2014/main" id="{0379B054-086D-4AC4-B2CE-F3BF1C482735}"/>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Rounded Corners 110">
              <a:extLst>
                <a:ext uri="{FF2B5EF4-FFF2-40B4-BE49-F238E27FC236}">
                  <a16:creationId xmlns:a16="http://schemas.microsoft.com/office/drawing/2014/main" id="{177E7CB6-15B9-4718-A9FC-013E2C6D1D81}"/>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Rounded Corners 111">
              <a:extLst>
                <a:ext uri="{FF2B5EF4-FFF2-40B4-BE49-F238E27FC236}">
                  <a16:creationId xmlns:a16="http://schemas.microsoft.com/office/drawing/2014/main" id="{35E297B8-FC91-4AE0-922C-CF23B0D8A4A5}"/>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Google Shape;1713;p59">
              <a:extLst>
                <a:ext uri="{FF2B5EF4-FFF2-40B4-BE49-F238E27FC236}">
                  <a16:creationId xmlns:a16="http://schemas.microsoft.com/office/drawing/2014/main" id="{9A04B1E5-C666-4576-A8FC-E25A6FADDD70}"/>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err="1">
                  <a:solidFill>
                    <a:srgbClr val="004A7B"/>
                  </a:solidFill>
                </a:rPr>
                <a:t>SpikoGen</a:t>
              </a:r>
              <a:r>
                <a:rPr lang="en-US" sz="1200" baseline="30000" dirty="0">
                  <a:solidFill>
                    <a:srgbClr val="004A7B"/>
                  </a:solidFill>
                </a:rPr>
                <a:t>®</a:t>
              </a:r>
            </a:p>
          </p:txBody>
        </p:sp>
        <p:sp>
          <p:nvSpPr>
            <p:cNvPr id="114" name="Google Shape;1713;p59">
              <a:extLst>
                <a:ext uri="{FF2B5EF4-FFF2-40B4-BE49-F238E27FC236}">
                  <a16:creationId xmlns:a16="http://schemas.microsoft.com/office/drawing/2014/main" id="{C009E139-AE3D-409E-840E-547D11490C57}"/>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8.3</a:t>
              </a:r>
            </a:p>
          </p:txBody>
        </p:sp>
        <p:sp>
          <p:nvSpPr>
            <p:cNvPr id="115" name="Google Shape;1713;p59">
              <a:extLst>
                <a:ext uri="{FF2B5EF4-FFF2-40B4-BE49-F238E27FC236}">
                  <a16:creationId xmlns:a16="http://schemas.microsoft.com/office/drawing/2014/main" id="{C2146C93-0541-4EE3-BEAD-96D030A4283A}"/>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2.92</a:t>
              </a:r>
            </a:p>
          </p:txBody>
        </p:sp>
        <p:sp>
          <p:nvSpPr>
            <p:cNvPr id="116" name="Google Shape;1713;p59">
              <a:extLst>
                <a:ext uri="{FF2B5EF4-FFF2-40B4-BE49-F238E27FC236}">
                  <a16:creationId xmlns:a16="http://schemas.microsoft.com/office/drawing/2014/main" id="{EF20DBB9-E356-4123-90A6-5A46C5065A01}"/>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62.96</a:t>
              </a:r>
            </a:p>
          </p:txBody>
        </p:sp>
        <p:sp>
          <p:nvSpPr>
            <p:cNvPr id="117" name="Rectangle: Rounded Corners 116">
              <a:extLst>
                <a:ext uri="{FF2B5EF4-FFF2-40B4-BE49-F238E27FC236}">
                  <a16:creationId xmlns:a16="http://schemas.microsoft.com/office/drawing/2014/main" id="{99529EDC-03B0-4072-ABB1-E32CBADCD914}"/>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Google Shape;1713;p59">
              <a:extLst>
                <a:ext uri="{FF2B5EF4-FFF2-40B4-BE49-F238E27FC236}">
                  <a16:creationId xmlns:a16="http://schemas.microsoft.com/office/drawing/2014/main" id="{D697C262-98AE-473C-A4A0-172CE502D350}"/>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3.26</a:t>
              </a:r>
            </a:p>
          </p:txBody>
        </p:sp>
      </p:grpSp>
      <p:grpSp>
        <p:nvGrpSpPr>
          <p:cNvPr id="119" name="Group 118">
            <a:extLst>
              <a:ext uri="{FF2B5EF4-FFF2-40B4-BE49-F238E27FC236}">
                <a16:creationId xmlns:a16="http://schemas.microsoft.com/office/drawing/2014/main" id="{43F6AC91-2385-4A71-91D6-10CE3ACCBA7A}"/>
              </a:ext>
            </a:extLst>
          </p:cNvPr>
          <p:cNvGrpSpPr/>
          <p:nvPr/>
        </p:nvGrpSpPr>
        <p:grpSpPr>
          <a:xfrm>
            <a:off x="453698" y="3539677"/>
            <a:ext cx="6735318" cy="490671"/>
            <a:chOff x="350996" y="2389309"/>
            <a:chExt cx="6735318" cy="561155"/>
          </a:xfrm>
        </p:grpSpPr>
        <p:sp>
          <p:nvSpPr>
            <p:cNvPr id="120" name="Rectangle: Rounded Corners 119">
              <a:extLst>
                <a:ext uri="{FF2B5EF4-FFF2-40B4-BE49-F238E27FC236}">
                  <a16:creationId xmlns:a16="http://schemas.microsoft.com/office/drawing/2014/main" id="{7A2F7A8C-F62E-4CC3-B328-93AFB240A97E}"/>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Rounded Corners 120">
              <a:extLst>
                <a:ext uri="{FF2B5EF4-FFF2-40B4-BE49-F238E27FC236}">
                  <a16:creationId xmlns:a16="http://schemas.microsoft.com/office/drawing/2014/main" id="{109BF6A2-E15F-4017-8785-6C21961FC934}"/>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Rounded Corners 121">
              <a:extLst>
                <a:ext uri="{FF2B5EF4-FFF2-40B4-BE49-F238E27FC236}">
                  <a16:creationId xmlns:a16="http://schemas.microsoft.com/office/drawing/2014/main" id="{0FCEE773-9489-4997-B86B-F8533FD42EEE}"/>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Rectangle: Rounded Corners 122">
              <a:extLst>
                <a:ext uri="{FF2B5EF4-FFF2-40B4-BE49-F238E27FC236}">
                  <a16:creationId xmlns:a16="http://schemas.microsoft.com/office/drawing/2014/main" id="{AB2EA39C-EACC-4D7E-8EF2-26CCCB6298C9}"/>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Google Shape;1713;p59">
              <a:extLst>
                <a:ext uri="{FF2B5EF4-FFF2-40B4-BE49-F238E27FC236}">
                  <a16:creationId xmlns:a16="http://schemas.microsoft.com/office/drawing/2014/main" id="{BA046016-0A79-430F-BEC7-ECCD23056979}"/>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Viral vector</a:t>
              </a:r>
            </a:p>
          </p:txBody>
        </p:sp>
        <p:sp>
          <p:nvSpPr>
            <p:cNvPr id="125" name="Google Shape;1713;p59">
              <a:extLst>
                <a:ext uri="{FF2B5EF4-FFF2-40B4-BE49-F238E27FC236}">
                  <a16:creationId xmlns:a16="http://schemas.microsoft.com/office/drawing/2014/main" id="{9F87B95C-D2E6-4B0D-9D55-5017722486AB}"/>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12.34</a:t>
              </a:r>
            </a:p>
          </p:txBody>
        </p:sp>
        <p:sp>
          <p:nvSpPr>
            <p:cNvPr id="126" name="Google Shape;1713;p59">
              <a:extLst>
                <a:ext uri="{FF2B5EF4-FFF2-40B4-BE49-F238E27FC236}">
                  <a16:creationId xmlns:a16="http://schemas.microsoft.com/office/drawing/2014/main" id="{3D120AA1-888A-429A-8D81-695327D8C13E}"/>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10.1</a:t>
              </a:r>
            </a:p>
          </p:txBody>
        </p:sp>
        <p:sp>
          <p:nvSpPr>
            <p:cNvPr id="127" name="Google Shape;1713;p59">
              <a:extLst>
                <a:ext uri="{FF2B5EF4-FFF2-40B4-BE49-F238E27FC236}">
                  <a16:creationId xmlns:a16="http://schemas.microsoft.com/office/drawing/2014/main" id="{E0E0448B-79E7-416B-A4BB-E10561142908}"/>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76.31</a:t>
              </a:r>
            </a:p>
          </p:txBody>
        </p:sp>
        <p:sp>
          <p:nvSpPr>
            <p:cNvPr id="128" name="Rectangle: Rounded Corners 127">
              <a:extLst>
                <a:ext uri="{FF2B5EF4-FFF2-40B4-BE49-F238E27FC236}">
                  <a16:creationId xmlns:a16="http://schemas.microsoft.com/office/drawing/2014/main" id="{A2413754-A143-41CD-A97A-A60CC748C7E8}"/>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Google Shape;1713;p59">
              <a:extLst>
                <a:ext uri="{FF2B5EF4-FFF2-40B4-BE49-F238E27FC236}">
                  <a16:creationId xmlns:a16="http://schemas.microsoft.com/office/drawing/2014/main" id="{A798D1B6-2ABB-43B6-8567-BA2071AE7841}"/>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8.81</a:t>
              </a:r>
            </a:p>
          </p:txBody>
        </p:sp>
      </p:grpSp>
      <p:grpSp>
        <p:nvGrpSpPr>
          <p:cNvPr id="130" name="Group 129">
            <a:extLst>
              <a:ext uri="{FF2B5EF4-FFF2-40B4-BE49-F238E27FC236}">
                <a16:creationId xmlns:a16="http://schemas.microsoft.com/office/drawing/2014/main" id="{7DCA08FC-9BED-4860-A672-FA2C2D794412}"/>
              </a:ext>
            </a:extLst>
          </p:cNvPr>
          <p:cNvGrpSpPr/>
          <p:nvPr/>
        </p:nvGrpSpPr>
        <p:grpSpPr>
          <a:xfrm>
            <a:off x="456717" y="4098806"/>
            <a:ext cx="6735318" cy="484579"/>
            <a:chOff x="350996" y="2389309"/>
            <a:chExt cx="6735318" cy="561155"/>
          </a:xfrm>
        </p:grpSpPr>
        <p:sp>
          <p:nvSpPr>
            <p:cNvPr id="131" name="Rectangle: Rounded Corners 130">
              <a:extLst>
                <a:ext uri="{FF2B5EF4-FFF2-40B4-BE49-F238E27FC236}">
                  <a16:creationId xmlns:a16="http://schemas.microsoft.com/office/drawing/2014/main" id="{F7FD7B84-4E69-4ED0-9163-9A7F2DC18CDA}"/>
                </a:ext>
              </a:extLst>
            </p:cNvPr>
            <p:cNvSpPr/>
            <p:nvPr/>
          </p:nvSpPr>
          <p:spPr>
            <a:xfrm>
              <a:off x="350996" y="2389311"/>
              <a:ext cx="2036064"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Rounded Corners 131">
              <a:extLst>
                <a:ext uri="{FF2B5EF4-FFF2-40B4-BE49-F238E27FC236}">
                  <a16:creationId xmlns:a16="http://schemas.microsoft.com/office/drawing/2014/main" id="{9D1566E7-BBA4-4712-8FE0-60E83B08C122}"/>
                </a:ext>
              </a:extLst>
            </p:cNvPr>
            <p:cNvSpPr/>
            <p:nvPr/>
          </p:nvSpPr>
          <p:spPr>
            <a:xfrm>
              <a:off x="2468237" y="2389310"/>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Rounded Corners 132">
              <a:extLst>
                <a:ext uri="{FF2B5EF4-FFF2-40B4-BE49-F238E27FC236}">
                  <a16:creationId xmlns:a16="http://schemas.microsoft.com/office/drawing/2014/main" id="{0120C3B8-3BBF-43A1-9B0B-5F4917CD8137}"/>
                </a:ext>
              </a:extLst>
            </p:cNvPr>
            <p:cNvSpPr/>
            <p:nvPr/>
          </p:nvSpPr>
          <p:spPr>
            <a:xfrm>
              <a:off x="364402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Rounded Corners 133">
              <a:extLst>
                <a:ext uri="{FF2B5EF4-FFF2-40B4-BE49-F238E27FC236}">
                  <a16:creationId xmlns:a16="http://schemas.microsoft.com/office/drawing/2014/main" id="{06C6CFEF-86F0-46B5-8D5C-3F05B0130DA6}"/>
                </a:ext>
              </a:extLst>
            </p:cNvPr>
            <p:cNvSpPr/>
            <p:nvPr/>
          </p:nvSpPr>
          <p:spPr>
            <a:xfrm>
              <a:off x="4819811"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Google Shape;1713;p59">
              <a:extLst>
                <a:ext uri="{FF2B5EF4-FFF2-40B4-BE49-F238E27FC236}">
                  <a16:creationId xmlns:a16="http://schemas.microsoft.com/office/drawing/2014/main" id="{601F1D71-1A0A-40EA-8339-6A8AC8E0EA7B}"/>
                </a:ext>
              </a:extLst>
            </p:cNvPr>
            <p:cNvSpPr txBox="1">
              <a:spLocks/>
            </p:cNvSpPr>
            <p:nvPr/>
          </p:nvSpPr>
          <p:spPr>
            <a:xfrm>
              <a:off x="394046" y="2467606"/>
              <a:ext cx="1948557" cy="3474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Inactivated virus</a:t>
              </a:r>
            </a:p>
          </p:txBody>
        </p:sp>
        <p:sp>
          <p:nvSpPr>
            <p:cNvPr id="136" name="Google Shape;1713;p59">
              <a:extLst>
                <a:ext uri="{FF2B5EF4-FFF2-40B4-BE49-F238E27FC236}">
                  <a16:creationId xmlns:a16="http://schemas.microsoft.com/office/drawing/2014/main" id="{4558882D-EFE8-4AE2-B1A8-A00EC72B8FA3}"/>
                </a:ext>
              </a:extLst>
            </p:cNvPr>
            <p:cNvSpPr txBox="1">
              <a:spLocks/>
            </p:cNvSpPr>
            <p:nvPr/>
          </p:nvSpPr>
          <p:spPr>
            <a:xfrm>
              <a:off x="2486117" y="2459785"/>
              <a:ext cx="1059204" cy="4058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4.68</a:t>
              </a:r>
            </a:p>
          </p:txBody>
        </p:sp>
        <p:sp>
          <p:nvSpPr>
            <p:cNvPr id="137" name="Google Shape;1713;p59">
              <a:extLst>
                <a:ext uri="{FF2B5EF4-FFF2-40B4-BE49-F238E27FC236}">
                  <a16:creationId xmlns:a16="http://schemas.microsoft.com/office/drawing/2014/main" id="{E7F56FA0-FBB6-46BE-8FA0-2A1FAA5068C8}"/>
                </a:ext>
              </a:extLst>
            </p:cNvPr>
            <p:cNvSpPr txBox="1">
              <a:spLocks/>
            </p:cNvSpPr>
            <p:nvPr/>
          </p:nvSpPr>
          <p:spPr>
            <a:xfrm>
              <a:off x="3685120" y="2440914"/>
              <a:ext cx="1059204" cy="44751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10.6</a:t>
              </a:r>
            </a:p>
          </p:txBody>
        </p:sp>
        <p:sp>
          <p:nvSpPr>
            <p:cNvPr id="138" name="Google Shape;1713;p59">
              <a:extLst>
                <a:ext uri="{FF2B5EF4-FFF2-40B4-BE49-F238E27FC236}">
                  <a16:creationId xmlns:a16="http://schemas.microsoft.com/office/drawing/2014/main" id="{E0161881-53F1-47CC-99DA-0345AE9D901B}"/>
                </a:ext>
              </a:extLst>
            </p:cNvPr>
            <p:cNvSpPr txBox="1">
              <a:spLocks/>
            </p:cNvSpPr>
            <p:nvPr/>
          </p:nvSpPr>
          <p:spPr>
            <a:xfrm>
              <a:off x="4819577" y="2435744"/>
              <a:ext cx="1038600" cy="45391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79.87</a:t>
              </a:r>
            </a:p>
          </p:txBody>
        </p:sp>
        <p:sp>
          <p:nvSpPr>
            <p:cNvPr id="139" name="Rectangle: Rounded Corners 138">
              <a:extLst>
                <a:ext uri="{FF2B5EF4-FFF2-40B4-BE49-F238E27FC236}">
                  <a16:creationId xmlns:a16="http://schemas.microsoft.com/office/drawing/2014/main" id="{A3B08C78-3415-493D-A6C4-EFEA6E490B95}"/>
                </a:ext>
              </a:extLst>
            </p:cNvPr>
            <p:cNvSpPr/>
            <p:nvPr/>
          </p:nvSpPr>
          <p:spPr>
            <a:xfrm>
              <a:off x="6002414" y="2389309"/>
              <a:ext cx="1083900" cy="561153"/>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Google Shape;1713;p59">
              <a:extLst>
                <a:ext uri="{FF2B5EF4-FFF2-40B4-BE49-F238E27FC236}">
                  <a16:creationId xmlns:a16="http://schemas.microsoft.com/office/drawing/2014/main" id="{D47636BB-CC69-4356-8D27-EDDCC8E51C1A}"/>
                </a:ext>
              </a:extLst>
            </p:cNvPr>
            <p:cNvSpPr txBox="1">
              <a:spLocks/>
            </p:cNvSpPr>
            <p:nvPr/>
          </p:nvSpPr>
          <p:spPr>
            <a:xfrm>
              <a:off x="6002414" y="2461262"/>
              <a:ext cx="1038600" cy="41247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11.12</a:t>
              </a:r>
            </a:p>
          </p:txBody>
        </p:sp>
      </p:grpSp>
      <p:sp>
        <p:nvSpPr>
          <p:cNvPr id="78" name="Google Shape;1713;p59">
            <a:extLst>
              <a:ext uri="{FF2B5EF4-FFF2-40B4-BE49-F238E27FC236}">
                <a16:creationId xmlns:a16="http://schemas.microsoft.com/office/drawing/2014/main" id="{65D6F83B-794A-4D4D-8EE1-5F76FF4ECA51}"/>
              </a:ext>
            </a:extLst>
          </p:cNvPr>
          <p:cNvSpPr txBox="1">
            <a:spLocks/>
          </p:cNvSpPr>
          <p:nvPr/>
        </p:nvSpPr>
        <p:spPr>
          <a:xfrm>
            <a:off x="4714430" y="4570973"/>
            <a:ext cx="1948557" cy="31033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*all </a:t>
            </a:r>
            <a:r>
              <a:rPr lang="en-US" sz="1200" i="1" dirty="0">
                <a:solidFill>
                  <a:srgbClr val="004A7B"/>
                </a:solidFill>
              </a:rPr>
              <a:t>p</a:t>
            </a:r>
            <a:r>
              <a:rPr lang="en-US" sz="1200" dirty="0">
                <a:solidFill>
                  <a:srgbClr val="004A7B"/>
                </a:solidFill>
              </a:rPr>
              <a:t>-values &lt;0.05</a:t>
            </a:r>
          </a:p>
        </p:txBody>
      </p:sp>
    </p:spTree>
    <p:extLst>
      <p:ext uri="{BB962C8B-B14F-4D97-AF65-F5344CB8AC3E}">
        <p14:creationId xmlns:p14="http://schemas.microsoft.com/office/powerpoint/2010/main" val="8902888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5143500"/>
          </a:xfrm>
          <a:prstGeom prst="rect">
            <a:avLst/>
          </a:prstGeom>
          <a:solidFill>
            <a:srgbClr val="004C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96" name="Rectangle 17"/>
          <p:cNvSpPr txBox="1"/>
          <p:nvPr/>
        </p:nvSpPr>
        <p:spPr>
          <a:xfrm>
            <a:off x="-262515" y="2145118"/>
            <a:ext cx="4646846" cy="6401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p>
            <a:pPr marL="342900" indent="-342900" defTabSz="685800" hangingPunct="0">
              <a:lnSpc>
                <a:spcPct val="200000"/>
              </a:lnSpc>
              <a:buClrTx/>
              <a:buFont typeface="Arial" panose="020B0604020202020204" pitchFamily="34" charset="0"/>
              <a:buChar char="•"/>
              <a:defRPr/>
            </a:pPr>
            <a:endParaRPr sz="2100" b="1" dirty="0">
              <a:solidFill>
                <a:srgbClr val="4472C4">
                  <a:lumMod val="75000"/>
                </a:srgbClr>
              </a:solidFill>
              <a:latin typeface="Times New Roman" panose="02020603050405020304" pitchFamily="18" charset="0"/>
              <a:cs typeface="Times New Roman" panose="02020603050405020304" pitchFamily="18" charset="0"/>
              <a:sym typeface="Avenir Book"/>
            </a:endParaRPr>
          </a:p>
        </p:txBody>
      </p:sp>
      <p:pic>
        <p:nvPicPr>
          <p:cNvPr id="17" name="SpikoGen Logo Final.ai" descr="SpikoGen Logo Final.ai">
            <a:extLst>
              <a:ext uri="{FF2B5EF4-FFF2-40B4-BE49-F238E27FC236}">
                <a16:creationId xmlns:a16="http://schemas.microsoft.com/office/drawing/2014/main" id="{428FDD01-4621-4C24-8A91-3D3AAF40AE8E}"/>
              </a:ext>
            </a:extLst>
          </p:cNvPr>
          <p:cNvPicPr>
            <a:picLocks noChangeAspect="1"/>
          </p:cNvPicPr>
          <p:nvPr/>
        </p:nvPicPr>
        <p:blipFill>
          <a:blip r:embed="rId2">
            <a:biLevel thresh="25000"/>
          </a:blip>
          <a:stretch>
            <a:fillRect/>
          </a:stretch>
        </p:blipFill>
        <p:spPr>
          <a:xfrm>
            <a:off x="6785839" y="319792"/>
            <a:ext cx="2003775" cy="546849"/>
          </a:xfrm>
          <a:prstGeom prst="rect">
            <a:avLst/>
          </a:prstGeom>
          <a:ln w="12700">
            <a:miter lim="400000"/>
          </a:ln>
        </p:spPr>
      </p:pic>
      <p:sp>
        <p:nvSpPr>
          <p:cNvPr id="12" name="TextBox 11">
            <a:extLst>
              <a:ext uri="{FF2B5EF4-FFF2-40B4-BE49-F238E27FC236}">
                <a16:creationId xmlns:a16="http://schemas.microsoft.com/office/drawing/2014/main" id="{097D4AB1-5405-4438-8A72-67D496676165}"/>
              </a:ext>
            </a:extLst>
          </p:cNvPr>
          <p:cNvSpPr txBox="1"/>
          <p:nvPr/>
        </p:nvSpPr>
        <p:spPr>
          <a:xfrm>
            <a:off x="8684285" y="4776428"/>
            <a:ext cx="429926" cy="307777"/>
          </a:xfrm>
          <a:prstGeom prst="rect">
            <a:avLst/>
          </a:prstGeom>
          <a:noFill/>
        </p:spPr>
        <p:txBody>
          <a:bodyPr wrap="none" rtlCol="0">
            <a:spAutoFit/>
          </a:bodyPr>
          <a:lstStyle/>
          <a:p>
            <a:r>
              <a:rPr lang="en-US" b="1" dirty="0">
                <a:solidFill>
                  <a:schemeClr val="bg1"/>
                </a:solidFill>
                <a:latin typeface="Montserrat" panose="020B0604020202020204" charset="0"/>
              </a:rPr>
              <a:t>40</a:t>
            </a:r>
          </a:p>
        </p:txBody>
      </p:sp>
      <p:pic>
        <p:nvPicPr>
          <p:cNvPr id="8" name="Picture 7">
            <a:extLst>
              <a:ext uri="{FF2B5EF4-FFF2-40B4-BE49-F238E27FC236}">
                <a16:creationId xmlns:a16="http://schemas.microsoft.com/office/drawing/2014/main" id="{4DE8133D-04E4-4F53-BC88-A8567F254F02}"/>
              </a:ext>
            </a:extLst>
          </p:cNvPr>
          <p:cNvPicPr>
            <a:picLocks noChangeAspect="1"/>
          </p:cNvPicPr>
          <p:nvPr/>
        </p:nvPicPr>
        <p:blipFill rotWithShape="1">
          <a:blip r:embed="rId3"/>
          <a:srcRect l="33415" r="37921"/>
          <a:stretch/>
        </p:blipFill>
        <p:spPr>
          <a:xfrm>
            <a:off x="0" y="0"/>
            <a:ext cx="2632517" cy="5143500"/>
          </a:xfrm>
          <a:prstGeom prst="rect">
            <a:avLst/>
          </a:prstGeom>
        </p:spPr>
      </p:pic>
      <p:sp>
        <p:nvSpPr>
          <p:cNvPr id="15" name="Google Shape;991;p51">
            <a:extLst>
              <a:ext uri="{FF2B5EF4-FFF2-40B4-BE49-F238E27FC236}">
                <a16:creationId xmlns:a16="http://schemas.microsoft.com/office/drawing/2014/main" id="{4EB9806E-9CE8-4A45-98CD-0D5B2E9E46FB}"/>
              </a:ext>
            </a:extLst>
          </p:cNvPr>
          <p:cNvSpPr/>
          <p:nvPr/>
        </p:nvSpPr>
        <p:spPr>
          <a:xfrm rot="-3537657">
            <a:off x="-68786" y="704614"/>
            <a:ext cx="5146732" cy="4016973"/>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TextBox 15"/>
          <p:cNvSpPr txBox="1"/>
          <p:nvPr/>
        </p:nvSpPr>
        <p:spPr>
          <a:xfrm>
            <a:off x="2986903" y="549986"/>
            <a:ext cx="7597872" cy="4385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buClrTx/>
              <a:defRPr/>
            </a:pPr>
            <a:r>
              <a:rPr lang="en-US" sz="2400" b="1" dirty="0">
                <a:solidFill>
                  <a:schemeClr val="bg1"/>
                </a:solidFill>
                <a:latin typeface="Montserrat" panose="020B0604020202020204" charset="0"/>
                <a:ea typeface="Avenir Heavy"/>
                <a:cs typeface="Avenir Heavy"/>
                <a:sym typeface="Calibri"/>
              </a:rPr>
              <a:t>Safety Results</a:t>
            </a:r>
          </a:p>
        </p:txBody>
      </p:sp>
      <p:sp>
        <p:nvSpPr>
          <p:cNvPr id="3" name="TextBox 2">
            <a:extLst>
              <a:ext uri="{FF2B5EF4-FFF2-40B4-BE49-F238E27FC236}">
                <a16:creationId xmlns:a16="http://schemas.microsoft.com/office/drawing/2014/main" id="{D78A7C8E-DB1C-4900-B3B5-EDEA2C7B8FD3}"/>
              </a:ext>
            </a:extLst>
          </p:cNvPr>
          <p:cNvSpPr txBox="1"/>
          <p:nvPr/>
        </p:nvSpPr>
        <p:spPr>
          <a:xfrm>
            <a:off x="2986903" y="1727526"/>
            <a:ext cx="5224041" cy="20082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marL="342900" indent="-342900" defTabSz="685800" hangingPunct="0">
              <a:buClrTx/>
              <a:buFont typeface="Arial" panose="020B0604020202020204" pitchFamily="34" charset="0"/>
              <a:buChar char="•"/>
              <a:defRPr/>
            </a:pPr>
            <a:r>
              <a:rPr lang="en-US" sz="1800" dirty="0">
                <a:solidFill>
                  <a:schemeClr val="bg1"/>
                </a:solidFill>
                <a:latin typeface="Montserrat" panose="020B0604020202020204" charset="0"/>
                <a:ea typeface="+mj-ea"/>
                <a:cs typeface="Calibri"/>
                <a:sym typeface="Calibri"/>
              </a:rPr>
              <a:t>The most local solicited adverse event was injection site pain.</a:t>
            </a:r>
          </a:p>
          <a:p>
            <a:pPr marL="342900" indent="-342900" defTabSz="685800" hangingPunct="0">
              <a:buClrTx/>
              <a:buFont typeface="Arial" panose="020B0604020202020204" pitchFamily="34" charset="0"/>
              <a:buChar char="•"/>
              <a:defRPr/>
            </a:pPr>
            <a:endParaRPr lang="en-US" sz="1800" dirty="0">
              <a:solidFill>
                <a:schemeClr val="bg1"/>
              </a:solidFill>
              <a:latin typeface="Montserrat" panose="020B0604020202020204" charset="0"/>
              <a:ea typeface="+mj-ea"/>
              <a:cs typeface="Calibri"/>
              <a:sym typeface="Calibri"/>
            </a:endParaRPr>
          </a:p>
          <a:p>
            <a:pPr marL="342900" indent="-342900" defTabSz="685800" hangingPunct="0">
              <a:buClrTx/>
              <a:buFont typeface="Arial" panose="020B0604020202020204" pitchFamily="34" charset="0"/>
              <a:buChar char="•"/>
              <a:defRPr/>
            </a:pPr>
            <a:r>
              <a:rPr lang="en-US" sz="1800" dirty="0">
                <a:solidFill>
                  <a:schemeClr val="bg1"/>
                </a:solidFill>
                <a:latin typeface="Montserrat" panose="020B0604020202020204" charset="0"/>
                <a:ea typeface="+mj-ea"/>
                <a:cs typeface="Calibri"/>
                <a:sym typeface="Calibri"/>
              </a:rPr>
              <a:t>The most systemic solicited adverse event was fatigue.</a:t>
            </a:r>
          </a:p>
          <a:p>
            <a:pPr marL="342900" indent="-342900" defTabSz="685800" hangingPunct="0">
              <a:buClrTx/>
              <a:buFont typeface="Arial" panose="020B0604020202020204" pitchFamily="34" charset="0"/>
              <a:buChar char="•"/>
              <a:defRPr/>
            </a:pPr>
            <a:endParaRPr lang="en-US" sz="1800" dirty="0">
              <a:solidFill>
                <a:schemeClr val="bg1"/>
              </a:solidFill>
              <a:latin typeface="Montserrat" panose="020B0604020202020204" charset="0"/>
              <a:ea typeface="+mj-ea"/>
              <a:cs typeface="Calibri"/>
              <a:sym typeface="Calibri"/>
            </a:endParaRPr>
          </a:p>
          <a:p>
            <a:pPr marL="342900" indent="-342900" defTabSz="685800" hangingPunct="0">
              <a:buClrTx/>
              <a:buFont typeface="Arial" panose="020B0604020202020204" pitchFamily="34" charset="0"/>
              <a:buChar char="•"/>
              <a:defRPr/>
            </a:pPr>
            <a:r>
              <a:rPr lang="en-US" sz="1800" dirty="0">
                <a:solidFill>
                  <a:schemeClr val="bg1"/>
                </a:solidFill>
                <a:latin typeface="Montserrat" panose="020B0604020202020204" charset="0"/>
                <a:ea typeface="+mj-ea"/>
                <a:cs typeface="Calibri"/>
                <a:sym typeface="Calibri"/>
              </a:rPr>
              <a:t>Safety follow up is still ongoing…</a:t>
            </a:r>
          </a:p>
        </p:txBody>
      </p:sp>
    </p:spTree>
    <p:extLst>
      <p:ext uri="{BB962C8B-B14F-4D97-AF65-F5344CB8AC3E}">
        <p14:creationId xmlns:p14="http://schemas.microsoft.com/office/powerpoint/2010/main" val="1433357147"/>
      </p:ext>
    </p:extLst>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2409"/>
        <p:cNvGrpSpPr/>
        <p:nvPr/>
      </p:nvGrpSpPr>
      <p:grpSpPr>
        <a:xfrm>
          <a:off x="0" y="0"/>
          <a:ext cx="0" cy="0"/>
          <a:chOff x="0" y="0"/>
          <a:chExt cx="0" cy="0"/>
        </a:xfrm>
      </p:grpSpPr>
      <p:sp>
        <p:nvSpPr>
          <p:cNvPr id="28" name="Google Shape;2240;p70">
            <a:extLst>
              <a:ext uri="{FF2B5EF4-FFF2-40B4-BE49-F238E27FC236}">
                <a16:creationId xmlns:a16="http://schemas.microsoft.com/office/drawing/2014/main" id="{CA2AEB2D-5A4B-4B93-A696-41AE204294C6}"/>
              </a:ext>
            </a:extLst>
          </p:cNvPr>
          <p:cNvSpPr txBox="1">
            <a:spLocks/>
          </p:cNvSpPr>
          <p:nvPr/>
        </p:nvSpPr>
        <p:spPr>
          <a:xfrm>
            <a:off x="523660" y="311178"/>
            <a:ext cx="7323600" cy="1053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2000" dirty="0">
                <a:solidFill>
                  <a:srgbClr val="005587"/>
                </a:solidFill>
              </a:rPr>
              <a:t>Confirmatory results of                     booster shot in phase II</a:t>
            </a:r>
          </a:p>
        </p:txBody>
      </p:sp>
      <p:sp>
        <p:nvSpPr>
          <p:cNvPr id="31" name="Google Shape;2241;p70">
            <a:extLst>
              <a:ext uri="{FF2B5EF4-FFF2-40B4-BE49-F238E27FC236}">
                <a16:creationId xmlns:a16="http://schemas.microsoft.com/office/drawing/2014/main" id="{F10EB7C2-28B1-4875-B67C-60EF56907C3F}"/>
              </a:ext>
            </a:extLst>
          </p:cNvPr>
          <p:cNvSpPr txBox="1">
            <a:spLocks/>
          </p:cNvSpPr>
          <p:nvPr/>
        </p:nvSpPr>
        <p:spPr>
          <a:xfrm>
            <a:off x="800100" y="1372575"/>
            <a:ext cx="7543799" cy="18998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Montserrat"/>
              <a:buNone/>
              <a:defRPr sz="28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285750" indent="-285750" algn="just">
              <a:buClr>
                <a:schemeClr val="bg2"/>
              </a:buClr>
              <a:buFont typeface="Arial" panose="020B0604020202020204" pitchFamily="34" charset="0"/>
              <a:buChar char="•"/>
            </a:pPr>
            <a:r>
              <a:rPr lang="en-US" sz="1400" dirty="0">
                <a:solidFill>
                  <a:schemeClr val="accent5"/>
                </a:solidFill>
              </a:rPr>
              <a:t>Single dose of </a:t>
            </a:r>
            <a:r>
              <a:rPr lang="en-US" sz="1400" dirty="0" err="1">
                <a:solidFill>
                  <a:schemeClr val="accent5"/>
                </a:solidFill>
              </a:rPr>
              <a:t>SpikoGen</a:t>
            </a:r>
            <a:r>
              <a:rPr lang="en-US" sz="1400" baseline="40000" dirty="0">
                <a:solidFill>
                  <a:schemeClr val="accent5"/>
                </a:solidFill>
              </a:rPr>
              <a:t>®</a:t>
            </a:r>
            <a:r>
              <a:rPr lang="en-US" sz="1400" dirty="0">
                <a:solidFill>
                  <a:schemeClr val="accent5"/>
                </a:solidFill>
              </a:rPr>
              <a:t> </a:t>
            </a:r>
          </a:p>
          <a:p>
            <a:pPr marL="285750" indent="-285750" algn="just">
              <a:buClr>
                <a:schemeClr val="bg2"/>
              </a:buClr>
              <a:buFont typeface="Arial" panose="020B0604020202020204" pitchFamily="34" charset="0"/>
              <a:buChar char="•"/>
            </a:pPr>
            <a:endParaRPr lang="en-US" sz="1400" dirty="0">
              <a:solidFill>
                <a:schemeClr val="accent5"/>
              </a:solidFill>
            </a:endParaRPr>
          </a:p>
          <a:p>
            <a:pPr marL="285750" indent="-285750" algn="just">
              <a:buClr>
                <a:schemeClr val="bg2"/>
              </a:buClr>
              <a:buFont typeface="Arial" panose="020B0604020202020204" pitchFamily="34" charset="0"/>
              <a:buChar char="•"/>
            </a:pPr>
            <a:r>
              <a:rPr lang="en-US" sz="1400" dirty="0">
                <a:solidFill>
                  <a:schemeClr val="accent5"/>
                </a:solidFill>
              </a:rPr>
              <a:t>Seropositive participants at baseline In phase II clinical trial of </a:t>
            </a:r>
            <a:r>
              <a:rPr lang="en-US" sz="1400" dirty="0" err="1">
                <a:solidFill>
                  <a:schemeClr val="accent5"/>
                </a:solidFill>
              </a:rPr>
              <a:t>SpikoGen</a:t>
            </a:r>
            <a:r>
              <a:rPr lang="en-US" sz="1400" baseline="30000" dirty="0">
                <a:solidFill>
                  <a:schemeClr val="accent5"/>
                </a:solidFill>
              </a:rPr>
              <a:t>®</a:t>
            </a:r>
            <a:endParaRPr lang="fa-IR" sz="1400" baseline="30000" dirty="0">
              <a:solidFill>
                <a:schemeClr val="accent5"/>
              </a:solidFill>
            </a:endParaRPr>
          </a:p>
          <a:p>
            <a:pPr algn="just">
              <a:buClr>
                <a:schemeClr val="bg2"/>
              </a:buClr>
            </a:pPr>
            <a:endParaRPr lang="en-US" sz="1400" dirty="0">
              <a:solidFill>
                <a:schemeClr val="accent5"/>
              </a:solidFill>
            </a:endParaRPr>
          </a:p>
          <a:p>
            <a:pPr marL="285750" indent="-285750" algn="just">
              <a:buClr>
                <a:schemeClr val="bg2"/>
              </a:buClr>
              <a:buFont typeface="Arial" panose="020B0604020202020204" pitchFamily="34" charset="0"/>
              <a:buChar char="•"/>
            </a:pPr>
            <a:r>
              <a:rPr lang="en-US" sz="1400" dirty="0">
                <a:solidFill>
                  <a:schemeClr val="accent5"/>
                </a:solidFill>
              </a:rPr>
              <a:t>Safe, with NO serious unsolicited adverse events</a:t>
            </a:r>
          </a:p>
        </p:txBody>
      </p:sp>
      <p:sp>
        <p:nvSpPr>
          <p:cNvPr id="13" name="TextBox 12">
            <a:extLst>
              <a:ext uri="{FF2B5EF4-FFF2-40B4-BE49-F238E27FC236}">
                <a16:creationId xmlns:a16="http://schemas.microsoft.com/office/drawing/2014/main" id="{0378C688-FE2C-430D-9D1A-756DC6DBEC15}"/>
              </a:ext>
            </a:extLst>
          </p:cNvPr>
          <p:cNvSpPr txBox="1"/>
          <p:nvPr/>
        </p:nvSpPr>
        <p:spPr>
          <a:xfrm>
            <a:off x="8707731" y="4776428"/>
            <a:ext cx="378630" cy="307777"/>
          </a:xfrm>
          <a:prstGeom prst="rect">
            <a:avLst/>
          </a:prstGeom>
          <a:noFill/>
        </p:spPr>
        <p:txBody>
          <a:bodyPr wrap="none" rtlCol="0">
            <a:spAutoFit/>
          </a:bodyPr>
          <a:lstStyle/>
          <a:p>
            <a:r>
              <a:rPr lang="en-US" b="1" dirty="0">
                <a:solidFill>
                  <a:srgbClr val="003366"/>
                </a:solidFill>
                <a:latin typeface="Montserrat" panose="020B0604020202020204" charset="0"/>
              </a:rPr>
              <a:t>41</a:t>
            </a:r>
          </a:p>
        </p:txBody>
      </p:sp>
      <p:pic>
        <p:nvPicPr>
          <p:cNvPr id="14" name="SpikoGen Logo Final.ai" descr="SpikoGen Logo Final.ai">
            <a:extLst>
              <a:ext uri="{FF2B5EF4-FFF2-40B4-BE49-F238E27FC236}">
                <a16:creationId xmlns:a16="http://schemas.microsoft.com/office/drawing/2014/main" id="{26E4D9EE-2C29-4E74-9798-C1B2B8CB54B8}"/>
              </a:ext>
            </a:extLst>
          </p:cNvPr>
          <p:cNvPicPr>
            <a:picLocks noChangeAspect="1"/>
          </p:cNvPicPr>
          <p:nvPr/>
        </p:nvPicPr>
        <p:blipFill>
          <a:blip r:embed="rId3"/>
          <a:stretch>
            <a:fillRect/>
          </a:stretch>
        </p:blipFill>
        <p:spPr>
          <a:xfrm>
            <a:off x="3828209" y="412333"/>
            <a:ext cx="1259607" cy="343759"/>
          </a:xfrm>
          <a:prstGeom prst="rect">
            <a:avLst/>
          </a:prstGeom>
          <a:ln w="12700">
            <a:miter lim="400000"/>
          </a:ln>
        </p:spPr>
      </p:pic>
      <p:grpSp>
        <p:nvGrpSpPr>
          <p:cNvPr id="4" name="Group 3">
            <a:extLst>
              <a:ext uri="{FF2B5EF4-FFF2-40B4-BE49-F238E27FC236}">
                <a16:creationId xmlns:a16="http://schemas.microsoft.com/office/drawing/2014/main" id="{7EA947CC-59E0-48E0-83CD-4E4A3D537FF5}"/>
              </a:ext>
            </a:extLst>
          </p:cNvPr>
          <p:cNvGrpSpPr/>
          <p:nvPr/>
        </p:nvGrpSpPr>
        <p:grpSpPr>
          <a:xfrm>
            <a:off x="1212122" y="3040871"/>
            <a:ext cx="6893926" cy="1241360"/>
            <a:chOff x="181436" y="3247113"/>
            <a:chExt cx="6893926" cy="1241360"/>
          </a:xfrm>
        </p:grpSpPr>
        <p:grpSp>
          <p:nvGrpSpPr>
            <p:cNvPr id="2" name="Group 1">
              <a:extLst>
                <a:ext uri="{FF2B5EF4-FFF2-40B4-BE49-F238E27FC236}">
                  <a16:creationId xmlns:a16="http://schemas.microsoft.com/office/drawing/2014/main" id="{864F194D-CC4B-465C-A629-2E8F4E5B4FF0}"/>
                </a:ext>
              </a:extLst>
            </p:cNvPr>
            <p:cNvGrpSpPr/>
            <p:nvPr/>
          </p:nvGrpSpPr>
          <p:grpSpPr>
            <a:xfrm>
              <a:off x="5611924" y="3247113"/>
              <a:ext cx="1463438" cy="338824"/>
              <a:chOff x="6119446" y="3528316"/>
              <a:chExt cx="1463438" cy="338824"/>
            </a:xfrm>
          </p:grpSpPr>
          <p:sp>
            <p:nvSpPr>
              <p:cNvPr id="15" name="Rectangle: Rounded Corners 14">
                <a:extLst>
                  <a:ext uri="{FF2B5EF4-FFF2-40B4-BE49-F238E27FC236}">
                    <a16:creationId xmlns:a16="http://schemas.microsoft.com/office/drawing/2014/main" id="{8EE1C5A6-06F3-45A7-AEA6-64E267EB2EDD}"/>
                  </a:ext>
                </a:extLst>
              </p:cNvPr>
              <p:cNvSpPr/>
              <p:nvPr/>
            </p:nvSpPr>
            <p:spPr>
              <a:xfrm>
                <a:off x="6119446" y="3528316"/>
                <a:ext cx="1463438" cy="338824"/>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Google Shape;1713;p59">
                <a:extLst>
                  <a:ext uri="{FF2B5EF4-FFF2-40B4-BE49-F238E27FC236}">
                    <a16:creationId xmlns:a16="http://schemas.microsoft.com/office/drawing/2014/main" id="{C8143584-AD30-436C-9219-D7EB5C495E0F}"/>
                  </a:ext>
                </a:extLst>
              </p:cNvPr>
              <p:cNvSpPr txBox="1">
                <a:spLocks/>
              </p:cNvSpPr>
              <p:nvPr/>
            </p:nvSpPr>
            <p:spPr>
              <a:xfrm>
                <a:off x="6186015" y="3530739"/>
                <a:ext cx="1330300" cy="31226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p-value</a:t>
                </a:r>
              </a:p>
            </p:txBody>
          </p:sp>
        </p:grpSp>
        <p:grpSp>
          <p:nvGrpSpPr>
            <p:cNvPr id="22" name="Group 21">
              <a:extLst>
                <a:ext uri="{FF2B5EF4-FFF2-40B4-BE49-F238E27FC236}">
                  <a16:creationId xmlns:a16="http://schemas.microsoft.com/office/drawing/2014/main" id="{98F8D26B-B9CF-4F94-9E00-7AFCC1633F2F}"/>
                </a:ext>
              </a:extLst>
            </p:cNvPr>
            <p:cNvGrpSpPr/>
            <p:nvPr/>
          </p:nvGrpSpPr>
          <p:grpSpPr>
            <a:xfrm>
              <a:off x="4064478" y="3247113"/>
              <a:ext cx="1463438" cy="338824"/>
              <a:chOff x="6119446" y="3528316"/>
              <a:chExt cx="1463438" cy="338824"/>
            </a:xfrm>
          </p:grpSpPr>
          <p:sp>
            <p:nvSpPr>
              <p:cNvPr id="23" name="Rectangle: Rounded Corners 22">
                <a:extLst>
                  <a:ext uri="{FF2B5EF4-FFF2-40B4-BE49-F238E27FC236}">
                    <a16:creationId xmlns:a16="http://schemas.microsoft.com/office/drawing/2014/main" id="{5171E18A-E64E-4BA7-BA13-2C85B839870A}"/>
                  </a:ext>
                </a:extLst>
              </p:cNvPr>
              <p:cNvSpPr/>
              <p:nvPr/>
            </p:nvSpPr>
            <p:spPr>
              <a:xfrm>
                <a:off x="6119446" y="3528316"/>
                <a:ext cx="1463438" cy="338824"/>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Google Shape;1713;p59">
                <a:extLst>
                  <a:ext uri="{FF2B5EF4-FFF2-40B4-BE49-F238E27FC236}">
                    <a16:creationId xmlns:a16="http://schemas.microsoft.com/office/drawing/2014/main" id="{BC508CAB-F225-4ADE-A537-2967C67A8538}"/>
                  </a:ext>
                </a:extLst>
              </p:cNvPr>
              <p:cNvSpPr txBox="1">
                <a:spLocks/>
              </p:cNvSpPr>
              <p:nvPr/>
            </p:nvSpPr>
            <p:spPr>
              <a:xfrm>
                <a:off x="6186015" y="3530739"/>
                <a:ext cx="1330300" cy="31226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Placebo</a:t>
                </a:r>
              </a:p>
            </p:txBody>
          </p:sp>
        </p:grpSp>
        <p:grpSp>
          <p:nvGrpSpPr>
            <p:cNvPr id="25" name="Group 24">
              <a:extLst>
                <a:ext uri="{FF2B5EF4-FFF2-40B4-BE49-F238E27FC236}">
                  <a16:creationId xmlns:a16="http://schemas.microsoft.com/office/drawing/2014/main" id="{FE20EEC7-DB56-482C-BDB8-42D19645766D}"/>
                </a:ext>
              </a:extLst>
            </p:cNvPr>
            <p:cNvGrpSpPr/>
            <p:nvPr/>
          </p:nvGrpSpPr>
          <p:grpSpPr>
            <a:xfrm>
              <a:off x="2517032" y="3247113"/>
              <a:ext cx="1463438" cy="338824"/>
              <a:chOff x="6119446" y="3528316"/>
              <a:chExt cx="1463438" cy="338824"/>
            </a:xfrm>
          </p:grpSpPr>
          <p:sp>
            <p:nvSpPr>
              <p:cNvPr id="26" name="Rectangle: Rounded Corners 25">
                <a:extLst>
                  <a:ext uri="{FF2B5EF4-FFF2-40B4-BE49-F238E27FC236}">
                    <a16:creationId xmlns:a16="http://schemas.microsoft.com/office/drawing/2014/main" id="{0CF549EA-2E91-45E9-9935-65B49E6E2748}"/>
                  </a:ext>
                </a:extLst>
              </p:cNvPr>
              <p:cNvSpPr/>
              <p:nvPr/>
            </p:nvSpPr>
            <p:spPr>
              <a:xfrm>
                <a:off x="6119446" y="3528316"/>
                <a:ext cx="1463438" cy="338824"/>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Google Shape;1713;p59">
                <a:extLst>
                  <a:ext uri="{FF2B5EF4-FFF2-40B4-BE49-F238E27FC236}">
                    <a16:creationId xmlns:a16="http://schemas.microsoft.com/office/drawing/2014/main" id="{9363079F-CBD4-4B21-9530-69DA5BC15C5F}"/>
                  </a:ext>
                </a:extLst>
              </p:cNvPr>
              <p:cNvSpPr txBox="1">
                <a:spLocks/>
              </p:cNvSpPr>
              <p:nvPr/>
            </p:nvSpPr>
            <p:spPr>
              <a:xfrm>
                <a:off x="6186015" y="3530739"/>
                <a:ext cx="1330300" cy="31226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err="1">
                    <a:solidFill>
                      <a:schemeClr val="bg1"/>
                    </a:solidFill>
                  </a:rPr>
                  <a:t>SpikoGen</a:t>
                </a:r>
                <a:r>
                  <a:rPr lang="en-US" sz="1200" baseline="40000" dirty="0">
                    <a:solidFill>
                      <a:schemeClr val="bg1"/>
                    </a:solidFill>
                  </a:rPr>
                  <a:t>®</a:t>
                </a:r>
              </a:p>
              <a:p>
                <a:pPr algn="ctr"/>
                <a:endParaRPr lang="en-US" sz="1200" dirty="0">
                  <a:solidFill>
                    <a:schemeClr val="bg1"/>
                  </a:solidFill>
                </a:endParaRPr>
              </a:p>
            </p:txBody>
          </p:sp>
        </p:grpSp>
        <p:grpSp>
          <p:nvGrpSpPr>
            <p:cNvPr id="30" name="Group 29">
              <a:extLst>
                <a:ext uri="{FF2B5EF4-FFF2-40B4-BE49-F238E27FC236}">
                  <a16:creationId xmlns:a16="http://schemas.microsoft.com/office/drawing/2014/main" id="{F347C7B0-7453-48A2-B97A-83D81D2D21A4}"/>
                </a:ext>
              </a:extLst>
            </p:cNvPr>
            <p:cNvGrpSpPr/>
            <p:nvPr/>
          </p:nvGrpSpPr>
          <p:grpSpPr>
            <a:xfrm>
              <a:off x="181436" y="3702120"/>
              <a:ext cx="2178864" cy="349943"/>
              <a:chOff x="5768030" y="3517197"/>
              <a:chExt cx="1814855" cy="349943"/>
            </a:xfrm>
          </p:grpSpPr>
          <p:sp>
            <p:nvSpPr>
              <p:cNvPr id="34" name="Rectangle: Rounded Corners 33">
                <a:extLst>
                  <a:ext uri="{FF2B5EF4-FFF2-40B4-BE49-F238E27FC236}">
                    <a16:creationId xmlns:a16="http://schemas.microsoft.com/office/drawing/2014/main" id="{78B4D612-4A6E-4746-9BF1-0F0CC7FCE5C6}"/>
                  </a:ext>
                </a:extLst>
              </p:cNvPr>
              <p:cNvSpPr/>
              <p:nvPr/>
            </p:nvSpPr>
            <p:spPr>
              <a:xfrm>
                <a:off x="5768030" y="3528316"/>
                <a:ext cx="1814855" cy="338824"/>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Google Shape;1713;p59">
                <a:extLst>
                  <a:ext uri="{FF2B5EF4-FFF2-40B4-BE49-F238E27FC236}">
                    <a16:creationId xmlns:a16="http://schemas.microsoft.com/office/drawing/2014/main" id="{85B39132-E737-40CD-8EC8-492F74D4D7AC}"/>
                  </a:ext>
                </a:extLst>
              </p:cNvPr>
              <p:cNvSpPr txBox="1">
                <a:spLocks/>
              </p:cNvSpPr>
              <p:nvPr/>
            </p:nvSpPr>
            <p:spPr>
              <a:xfrm>
                <a:off x="6010307" y="3517197"/>
                <a:ext cx="1330300" cy="31226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GMFR</a:t>
                </a:r>
                <a:endParaRPr lang="en-US" sz="1200" baseline="30000" dirty="0">
                  <a:solidFill>
                    <a:schemeClr val="bg1"/>
                  </a:solidFill>
                </a:endParaRPr>
              </a:p>
            </p:txBody>
          </p:sp>
        </p:grpSp>
        <p:grpSp>
          <p:nvGrpSpPr>
            <p:cNvPr id="36" name="Group 35">
              <a:extLst>
                <a:ext uri="{FF2B5EF4-FFF2-40B4-BE49-F238E27FC236}">
                  <a16:creationId xmlns:a16="http://schemas.microsoft.com/office/drawing/2014/main" id="{0126E4F0-0C83-41D0-A775-C4E03302DBC3}"/>
                </a:ext>
              </a:extLst>
            </p:cNvPr>
            <p:cNvGrpSpPr/>
            <p:nvPr/>
          </p:nvGrpSpPr>
          <p:grpSpPr>
            <a:xfrm>
              <a:off x="181437" y="4132281"/>
              <a:ext cx="2178863" cy="338824"/>
              <a:chOff x="5768030" y="3528316"/>
              <a:chExt cx="1814854" cy="338824"/>
            </a:xfrm>
          </p:grpSpPr>
          <p:sp>
            <p:nvSpPr>
              <p:cNvPr id="37" name="Rectangle: Rounded Corners 36">
                <a:extLst>
                  <a:ext uri="{FF2B5EF4-FFF2-40B4-BE49-F238E27FC236}">
                    <a16:creationId xmlns:a16="http://schemas.microsoft.com/office/drawing/2014/main" id="{1D98956C-F533-4675-88BE-B551B4888B83}"/>
                  </a:ext>
                </a:extLst>
              </p:cNvPr>
              <p:cNvSpPr/>
              <p:nvPr/>
            </p:nvSpPr>
            <p:spPr>
              <a:xfrm>
                <a:off x="5768030" y="3528316"/>
                <a:ext cx="1814854" cy="338824"/>
              </a:xfrm>
              <a:prstGeom prst="roundRect">
                <a:avLst/>
              </a:prstGeom>
              <a:solidFill>
                <a:srgbClr val="004A7B"/>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Google Shape;1713;p59">
                <a:extLst>
                  <a:ext uri="{FF2B5EF4-FFF2-40B4-BE49-F238E27FC236}">
                    <a16:creationId xmlns:a16="http://schemas.microsoft.com/office/drawing/2014/main" id="{5A412438-E13A-4C4F-B6B7-FCDC3D79EFCD}"/>
                  </a:ext>
                </a:extLst>
              </p:cNvPr>
              <p:cNvSpPr txBox="1">
                <a:spLocks/>
              </p:cNvSpPr>
              <p:nvPr/>
            </p:nvSpPr>
            <p:spPr>
              <a:xfrm>
                <a:off x="5768030" y="3530739"/>
                <a:ext cx="1814854" cy="31226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chemeClr val="bg1"/>
                    </a:solidFill>
                  </a:rPr>
                  <a:t>Confidence interval 95%</a:t>
                </a:r>
              </a:p>
            </p:txBody>
          </p:sp>
        </p:grpSp>
        <p:sp>
          <p:nvSpPr>
            <p:cNvPr id="39" name="Rectangle: Rounded Corners 38">
              <a:extLst>
                <a:ext uri="{FF2B5EF4-FFF2-40B4-BE49-F238E27FC236}">
                  <a16:creationId xmlns:a16="http://schemas.microsoft.com/office/drawing/2014/main" id="{FCE57CE9-0BE0-46D3-A5BB-F49BA478AF22}"/>
                </a:ext>
              </a:extLst>
            </p:cNvPr>
            <p:cNvSpPr/>
            <p:nvPr/>
          </p:nvSpPr>
          <p:spPr>
            <a:xfrm>
              <a:off x="2517031" y="3713239"/>
              <a:ext cx="1463437" cy="338825"/>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Google Shape;1713;p59">
              <a:extLst>
                <a:ext uri="{FF2B5EF4-FFF2-40B4-BE49-F238E27FC236}">
                  <a16:creationId xmlns:a16="http://schemas.microsoft.com/office/drawing/2014/main" id="{59EA2978-1216-432D-9350-E559379A4C36}"/>
                </a:ext>
              </a:extLst>
            </p:cNvPr>
            <p:cNvSpPr txBox="1">
              <a:spLocks/>
            </p:cNvSpPr>
            <p:nvPr/>
          </p:nvSpPr>
          <p:spPr>
            <a:xfrm>
              <a:off x="2729449" y="3723620"/>
              <a:ext cx="1038600" cy="35619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rgbClr val="004A7B"/>
                  </a:solidFill>
                </a:rPr>
                <a:t>12.11</a:t>
              </a:r>
            </a:p>
          </p:txBody>
        </p:sp>
        <p:sp>
          <p:nvSpPr>
            <p:cNvPr id="41" name="Rectangle: Rounded Corners 40">
              <a:extLst>
                <a:ext uri="{FF2B5EF4-FFF2-40B4-BE49-F238E27FC236}">
                  <a16:creationId xmlns:a16="http://schemas.microsoft.com/office/drawing/2014/main" id="{4B9C7166-0EFE-4D89-83B7-379DF5CE2CDE}"/>
                </a:ext>
              </a:extLst>
            </p:cNvPr>
            <p:cNvSpPr/>
            <p:nvPr/>
          </p:nvSpPr>
          <p:spPr>
            <a:xfrm>
              <a:off x="4064478" y="3713239"/>
              <a:ext cx="1463437" cy="338825"/>
            </a:xfrm>
            <a:prstGeom prst="roundRect">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DDA465EF-0183-4178-B2E9-FE33C88C9A94}"/>
                </a:ext>
              </a:extLst>
            </p:cNvPr>
            <p:cNvSpPr/>
            <p:nvPr/>
          </p:nvSpPr>
          <p:spPr>
            <a:xfrm>
              <a:off x="2517031" y="4132281"/>
              <a:ext cx="1463437" cy="338825"/>
            </a:xfrm>
            <a:prstGeom prst="roundRect">
              <a:avLst/>
            </a:prstGeom>
            <a:solidFill>
              <a:srgbClr val="CFCF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86B10D89-72AA-43D9-95EE-F308A16F1F76}"/>
                </a:ext>
              </a:extLst>
            </p:cNvPr>
            <p:cNvSpPr/>
            <p:nvPr/>
          </p:nvSpPr>
          <p:spPr>
            <a:xfrm>
              <a:off x="4067312" y="4132281"/>
              <a:ext cx="1463437" cy="338825"/>
            </a:xfrm>
            <a:prstGeom prst="roundRect">
              <a:avLst/>
            </a:prstGeom>
            <a:solidFill>
              <a:srgbClr val="CFCF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Google Shape;1713;p59">
              <a:extLst>
                <a:ext uri="{FF2B5EF4-FFF2-40B4-BE49-F238E27FC236}">
                  <a16:creationId xmlns:a16="http://schemas.microsoft.com/office/drawing/2014/main" id="{31F8C311-35E6-43CB-B995-83ED46C9EC2F}"/>
                </a:ext>
              </a:extLst>
            </p:cNvPr>
            <p:cNvSpPr txBox="1">
              <a:spLocks/>
            </p:cNvSpPr>
            <p:nvPr/>
          </p:nvSpPr>
          <p:spPr>
            <a:xfrm>
              <a:off x="2595304" y="4132281"/>
              <a:ext cx="1293082" cy="35619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(8.86-16.56)</a:t>
              </a:r>
            </a:p>
          </p:txBody>
        </p:sp>
        <p:sp>
          <p:nvSpPr>
            <p:cNvPr id="45" name="Google Shape;1713;p59">
              <a:extLst>
                <a:ext uri="{FF2B5EF4-FFF2-40B4-BE49-F238E27FC236}">
                  <a16:creationId xmlns:a16="http://schemas.microsoft.com/office/drawing/2014/main" id="{E814A841-821C-4ABF-B79E-3358702C10E6}"/>
                </a:ext>
              </a:extLst>
            </p:cNvPr>
            <p:cNvSpPr txBox="1">
              <a:spLocks/>
            </p:cNvSpPr>
            <p:nvPr/>
          </p:nvSpPr>
          <p:spPr>
            <a:xfrm>
              <a:off x="4246238" y="4124484"/>
              <a:ext cx="1038600" cy="35619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200" dirty="0">
                  <a:solidFill>
                    <a:srgbClr val="004A7B"/>
                  </a:solidFill>
                </a:rPr>
                <a:t>(1.49-2.5)</a:t>
              </a:r>
            </a:p>
          </p:txBody>
        </p:sp>
        <p:sp>
          <p:nvSpPr>
            <p:cNvPr id="46" name="Google Shape;1713;p59">
              <a:extLst>
                <a:ext uri="{FF2B5EF4-FFF2-40B4-BE49-F238E27FC236}">
                  <a16:creationId xmlns:a16="http://schemas.microsoft.com/office/drawing/2014/main" id="{01F8F883-C0F9-4995-A58D-2353C3B7CFC2}"/>
                </a:ext>
              </a:extLst>
            </p:cNvPr>
            <p:cNvSpPr txBox="1">
              <a:spLocks/>
            </p:cNvSpPr>
            <p:nvPr/>
          </p:nvSpPr>
          <p:spPr>
            <a:xfrm>
              <a:off x="4276896" y="3709746"/>
              <a:ext cx="1038600" cy="35619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rgbClr val="004A7B"/>
                  </a:solidFill>
                </a:rPr>
                <a:t>1.93</a:t>
              </a:r>
            </a:p>
          </p:txBody>
        </p:sp>
        <p:sp>
          <p:nvSpPr>
            <p:cNvPr id="47" name="Rectangle: Rounded Corners 46">
              <a:extLst>
                <a:ext uri="{FF2B5EF4-FFF2-40B4-BE49-F238E27FC236}">
                  <a16:creationId xmlns:a16="http://schemas.microsoft.com/office/drawing/2014/main" id="{3C311A3E-02DC-4994-A78E-BD7BF810DF81}"/>
                </a:ext>
              </a:extLst>
            </p:cNvPr>
            <p:cNvSpPr/>
            <p:nvPr/>
          </p:nvSpPr>
          <p:spPr>
            <a:xfrm>
              <a:off x="5611924" y="3709746"/>
              <a:ext cx="1463437" cy="778727"/>
            </a:xfrm>
            <a:prstGeom prst="roundRect">
              <a:avLst>
                <a:gd name="adj" fmla="val 8968"/>
              </a:avLst>
            </a:prstGeom>
            <a:solidFill>
              <a:srgbClr val="CFCFCF"/>
            </a:solidFill>
            <a:ln>
              <a:solidFill>
                <a:srgbClr val="004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Google Shape;1713;p59">
              <a:extLst>
                <a:ext uri="{FF2B5EF4-FFF2-40B4-BE49-F238E27FC236}">
                  <a16:creationId xmlns:a16="http://schemas.microsoft.com/office/drawing/2014/main" id="{5EBE3E00-957C-4F83-BB31-A2A030628AB7}"/>
                </a:ext>
              </a:extLst>
            </p:cNvPr>
            <p:cNvSpPr txBox="1">
              <a:spLocks/>
            </p:cNvSpPr>
            <p:nvPr/>
          </p:nvSpPr>
          <p:spPr>
            <a:xfrm>
              <a:off x="5790493" y="3953330"/>
              <a:ext cx="1038600" cy="35619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1400" dirty="0">
                  <a:solidFill>
                    <a:srgbClr val="004A7B"/>
                  </a:solidFill>
                </a:rPr>
                <a:t>&lt;0.001</a:t>
              </a: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7" name="Google Shape;640;p45">
            <a:extLst>
              <a:ext uri="{FF2B5EF4-FFF2-40B4-BE49-F238E27FC236}">
                <a16:creationId xmlns:a16="http://schemas.microsoft.com/office/drawing/2014/main" id="{EBEA903F-AA5A-4F24-972A-88CD1AB3D891}"/>
              </a:ext>
            </a:extLst>
          </p:cNvPr>
          <p:cNvSpPr txBox="1">
            <a:spLocks/>
          </p:cNvSpPr>
          <p:nvPr/>
        </p:nvSpPr>
        <p:spPr>
          <a:xfrm>
            <a:off x="446986" y="2044950"/>
            <a:ext cx="8560536" cy="1053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800" b="1" dirty="0">
                <a:solidFill>
                  <a:srgbClr val="00436D"/>
                </a:solidFill>
                <a:latin typeface="Montserrat" panose="020B0604020202020204" charset="0"/>
              </a:rPr>
              <a:t>Medical history of the enrolled participants in phase 3 by SOC</a:t>
            </a:r>
          </a:p>
        </p:txBody>
      </p:sp>
      <p:sp>
        <p:nvSpPr>
          <p:cNvPr id="8" name="Google Shape;991;p51">
            <a:extLst>
              <a:ext uri="{FF2B5EF4-FFF2-40B4-BE49-F238E27FC236}">
                <a16:creationId xmlns:a16="http://schemas.microsoft.com/office/drawing/2014/main" id="{FE87C846-2D5C-44F9-AF52-F69BB1BEC9D5}"/>
              </a:ext>
            </a:extLst>
          </p:cNvPr>
          <p:cNvSpPr/>
          <p:nvPr/>
        </p:nvSpPr>
        <p:spPr>
          <a:xfrm rot="12681135">
            <a:off x="-450624" y="-4853580"/>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053468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7CD559D-7321-46D0-8ED1-8400C0191B62}"/>
              </a:ext>
            </a:extLst>
          </p:cNvPr>
          <p:cNvSpPr txBox="1"/>
          <p:nvPr/>
        </p:nvSpPr>
        <p:spPr>
          <a:xfrm>
            <a:off x="8707731" y="4776428"/>
            <a:ext cx="409086" cy="307777"/>
          </a:xfrm>
          <a:prstGeom prst="rect">
            <a:avLst/>
          </a:prstGeom>
          <a:noFill/>
        </p:spPr>
        <p:txBody>
          <a:bodyPr wrap="none" rtlCol="0">
            <a:spAutoFit/>
          </a:bodyPr>
          <a:lstStyle/>
          <a:p>
            <a:r>
              <a:rPr lang="en-US" b="1" dirty="0">
                <a:solidFill>
                  <a:srgbClr val="003366"/>
                </a:solidFill>
                <a:latin typeface="Montserrat" panose="020B0604020202020204" charset="0"/>
              </a:rPr>
              <a:t>28</a:t>
            </a:r>
          </a:p>
        </p:txBody>
      </p:sp>
      <p:graphicFrame>
        <p:nvGraphicFramePr>
          <p:cNvPr id="2" name="Table 1">
            <a:extLst>
              <a:ext uri="{FF2B5EF4-FFF2-40B4-BE49-F238E27FC236}">
                <a16:creationId xmlns:a16="http://schemas.microsoft.com/office/drawing/2014/main" id="{DE6097F6-8223-4268-B0A5-FC0F41A1DCE0}"/>
              </a:ext>
            </a:extLst>
          </p:cNvPr>
          <p:cNvGraphicFramePr>
            <a:graphicFrameLocks noGrp="1"/>
          </p:cNvGraphicFramePr>
          <p:nvPr>
            <p:extLst>
              <p:ext uri="{D42A27DB-BD31-4B8C-83A1-F6EECF244321}">
                <p14:modId xmlns:p14="http://schemas.microsoft.com/office/powerpoint/2010/main" val="299585803"/>
              </p:ext>
            </p:extLst>
          </p:nvPr>
        </p:nvGraphicFramePr>
        <p:xfrm>
          <a:off x="933909" y="556687"/>
          <a:ext cx="7601712" cy="4552748"/>
        </p:xfrm>
        <a:graphic>
          <a:graphicData uri="http://schemas.openxmlformats.org/drawingml/2006/table">
            <a:tbl>
              <a:tblPr firstRow="1" bandRow="1">
                <a:tableStyleId>{BC89EF96-8CEA-46FF-86C4-4CE0E7609802}</a:tableStyleId>
              </a:tblPr>
              <a:tblGrid>
                <a:gridCol w="1700784">
                  <a:extLst>
                    <a:ext uri="{9D8B030D-6E8A-4147-A177-3AD203B41FA5}">
                      <a16:colId xmlns:a16="http://schemas.microsoft.com/office/drawing/2014/main" val="1238723827"/>
                    </a:ext>
                  </a:extLst>
                </a:gridCol>
                <a:gridCol w="1767840">
                  <a:extLst>
                    <a:ext uri="{9D8B030D-6E8A-4147-A177-3AD203B41FA5}">
                      <a16:colId xmlns:a16="http://schemas.microsoft.com/office/drawing/2014/main" val="1805710769"/>
                    </a:ext>
                  </a:extLst>
                </a:gridCol>
                <a:gridCol w="4133088">
                  <a:extLst>
                    <a:ext uri="{9D8B030D-6E8A-4147-A177-3AD203B41FA5}">
                      <a16:colId xmlns:a16="http://schemas.microsoft.com/office/drawing/2014/main" val="2813098396"/>
                    </a:ext>
                  </a:extLst>
                </a:gridCol>
              </a:tblGrid>
              <a:tr h="339041">
                <a:tc>
                  <a:txBody>
                    <a:bodyPr/>
                    <a:lstStyle/>
                    <a:p>
                      <a:pPr algn="ctr"/>
                      <a:r>
                        <a:rPr lang="en-US" dirty="0">
                          <a:solidFill>
                            <a:schemeClr val="bg1"/>
                          </a:solidFill>
                          <a:latin typeface="Montserrat" panose="020B0604020202020204" charset="0"/>
                        </a:rPr>
                        <a:t>Placebo</a:t>
                      </a:r>
                    </a:p>
                    <a:p>
                      <a:pPr algn="ctr"/>
                      <a:r>
                        <a:rPr lang="en-US" dirty="0">
                          <a:solidFill>
                            <a:schemeClr val="bg1"/>
                          </a:solidFill>
                          <a:latin typeface="Montserrat" panose="020B0604020202020204" charset="0"/>
                        </a:rPr>
                        <a:t>n (%)</a:t>
                      </a:r>
                    </a:p>
                  </a:txBody>
                  <a:tcPr anchor="ctr">
                    <a:solidFill>
                      <a:srgbClr val="00436D"/>
                    </a:solidFill>
                  </a:tcPr>
                </a:tc>
                <a:tc>
                  <a:txBody>
                    <a:bodyPr/>
                    <a:lstStyle/>
                    <a:p>
                      <a:pPr algn="ctr"/>
                      <a:r>
                        <a:rPr lang="en-US" dirty="0" err="1">
                          <a:solidFill>
                            <a:schemeClr val="bg1"/>
                          </a:solidFill>
                          <a:latin typeface="Montserrat" panose="020B0604020202020204" charset="0"/>
                        </a:rPr>
                        <a:t>SpikoGen</a:t>
                      </a:r>
                      <a:r>
                        <a:rPr lang="en-US" baseline="30000" dirty="0">
                          <a:solidFill>
                            <a:schemeClr val="bg1"/>
                          </a:solidFill>
                          <a:latin typeface="Montserrat" panose="020B0604020202020204" charset="0"/>
                        </a:rPr>
                        <a:t>®</a:t>
                      </a:r>
                    </a:p>
                    <a:p>
                      <a:pPr algn="ctr"/>
                      <a:r>
                        <a:rPr lang="en-US" baseline="0" dirty="0">
                          <a:solidFill>
                            <a:schemeClr val="bg1"/>
                          </a:solidFill>
                          <a:latin typeface="Montserrat" panose="020B0604020202020204" charset="0"/>
                        </a:rPr>
                        <a:t>n (%)</a:t>
                      </a:r>
                    </a:p>
                  </a:txBody>
                  <a:tcPr anchor="ctr">
                    <a:solidFill>
                      <a:srgbClr val="00436D"/>
                    </a:solidFill>
                  </a:tcPr>
                </a:tc>
                <a:tc>
                  <a:txBody>
                    <a:bodyPr/>
                    <a:lstStyle/>
                    <a:p>
                      <a:pPr algn="ctr"/>
                      <a:r>
                        <a:rPr lang="en-US" dirty="0">
                          <a:solidFill>
                            <a:schemeClr val="bg1"/>
                          </a:solidFill>
                          <a:latin typeface="Montserrat" panose="020B0604020202020204" charset="0"/>
                        </a:rPr>
                        <a:t>System Organ Class</a:t>
                      </a:r>
                    </a:p>
                  </a:txBody>
                  <a:tcPr anchor="ctr">
                    <a:solidFill>
                      <a:srgbClr val="00436D"/>
                    </a:solidFill>
                  </a:tcPr>
                </a:tc>
                <a:extLst>
                  <a:ext uri="{0D108BD9-81ED-4DB2-BD59-A6C34878D82A}">
                    <a16:rowId xmlns:a16="http://schemas.microsoft.com/office/drawing/2014/main" val="1815732266"/>
                  </a:ext>
                </a:extLst>
              </a:tr>
              <a:tr h="305137">
                <a:tc>
                  <a:txBody>
                    <a:bodyPr/>
                    <a:lstStyle/>
                    <a:p>
                      <a:pPr marL="0" marR="0" algn="ctr" rtl="0">
                        <a:lnSpc>
                          <a:spcPct val="107000"/>
                        </a:lnSpc>
                        <a:spcBef>
                          <a:spcPts val="0"/>
                        </a:spcBef>
                        <a:spcAft>
                          <a:spcPts val="0"/>
                        </a:spcAft>
                      </a:pPr>
                      <a:r>
                        <a:rPr lang="en-US" sz="1200" b="1" dirty="0">
                          <a:solidFill>
                            <a:srgbClr val="004C72"/>
                          </a:solidFill>
                          <a:effectLst/>
                          <a:latin typeface="Montserrat" panose="020B0604020202020204" charset="0"/>
                          <a:ea typeface="Calibri" panose="020F0502020204030204" pitchFamily="34" charset="0"/>
                          <a:cs typeface="B Mitra" panose="00000400000000000000" pitchFamily="2" charset="-78"/>
                        </a:rPr>
                        <a:t>382 (9.05)</a:t>
                      </a: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C72"/>
                          </a:solidFill>
                          <a:effectLst/>
                          <a:latin typeface="Montserrat" panose="020B0604020202020204" charset="0"/>
                          <a:ea typeface="Calibri" panose="020F0502020204030204" pitchFamily="34" charset="0"/>
                          <a:cs typeface="B Mitra" panose="00000400000000000000" pitchFamily="2" charset="-78"/>
                        </a:rPr>
                        <a:t>1147 (9.06)</a:t>
                      </a:r>
                    </a:p>
                  </a:txBody>
                  <a:tcPr marL="68580" marR="68580" marT="0" marB="0" anchor="ctr"/>
                </a:tc>
                <a:tc>
                  <a:txBody>
                    <a:bodyPr/>
                    <a:lstStyle/>
                    <a:p>
                      <a:pPr algn="ctr"/>
                      <a:r>
                        <a:rPr lang="en-US" sz="1200" b="1" dirty="0">
                          <a:solidFill>
                            <a:srgbClr val="00436D"/>
                          </a:solidFill>
                          <a:latin typeface="Montserrat" panose="020B0604020202020204" charset="0"/>
                        </a:rPr>
                        <a:t>Gastrointestinal disorders</a:t>
                      </a:r>
                    </a:p>
                  </a:txBody>
                  <a:tcPr anchor="ctr"/>
                </a:tc>
                <a:extLst>
                  <a:ext uri="{0D108BD9-81ED-4DB2-BD59-A6C34878D82A}">
                    <a16:rowId xmlns:a16="http://schemas.microsoft.com/office/drawing/2014/main" val="645923515"/>
                  </a:ext>
                </a:extLst>
              </a:tr>
              <a:tr h="339041">
                <a:tc>
                  <a:txBody>
                    <a:bodyPr/>
                    <a:lstStyle/>
                    <a:p>
                      <a:pPr algn="ctr"/>
                      <a:r>
                        <a:rPr lang="en-US" sz="1200" b="1" dirty="0">
                          <a:solidFill>
                            <a:srgbClr val="004C72"/>
                          </a:solidFill>
                          <a:latin typeface="Montserrat" panose="020B0604020202020204" charset="0"/>
                        </a:rPr>
                        <a:t>312 (7.4)</a:t>
                      </a:r>
                    </a:p>
                  </a:txBody>
                  <a:tcPr anchor="ctr"/>
                </a:tc>
                <a:tc>
                  <a:txBody>
                    <a:bodyPr/>
                    <a:lstStyle/>
                    <a:p>
                      <a:pPr algn="ctr"/>
                      <a:r>
                        <a:rPr lang="en-US" sz="1200" b="1" dirty="0">
                          <a:solidFill>
                            <a:srgbClr val="004C72"/>
                          </a:solidFill>
                          <a:latin typeface="Montserrat" panose="020B0604020202020204" charset="0"/>
                        </a:rPr>
                        <a:t>1057 (8.35)</a:t>
                      </a:r>
                    </a:p>
                  </a:txBody>
                  <a:tcPr anchor="ctr"/>
                </a:tc>
                <a:tc>
                  <a:txBody>
                    <a:bodyPr/>
                    <a:lstStyle/>
                    <a:p>
                      <a:pPr algn="ctr"/>
                      <a:r>
                        <a:rPr lang="en-US" sz="1200" b="1" dirty="0">
                          <a:solidFill>
                            <a:srgbClr val="00436D"/>
                          </a:solidFill>
                          <a:latin typeface="Montserrat" panose="020B0604020202020204" charset="0"/>
                        </a:rPr>
                        <a:t>Psychiatric disorders</a:t>
                      </a:r>
                    </a:p>
                  </a:txBody>
                  <a:tcPr anchor="ctr"/>
                </a:tc>
                <a:extLst>
                  <a:ext uri="{0D108BD9-81ED-4DB2-BD59-A6C34878D82A}">
                    <a16:rowId xmlns:a16="http://schemas.microsoft.com/office/drawing/2014/main" val="1399593915"/>
                  </a:ext>
                </a:extLst>
              </a:tr>
              <a:tr h="339041">
                <a:tc>
                  <a:txBody>
                    <a:bodyPr/>
                    <a:lstStyle/>
                    <a:p>
                      <a:pPr algn="ctr"/>
                      <a:r>
                        <a:rPr lang="en-US" sz="1200" b="1" dirty="0">
                          <a:solidFill>
                            <a:srgbClr val="004C72"/>
                          </a:solidFill>
                          <a:latin typeface="Montserrat" panose="020B0604020202020204" charset="0"/>
                        </a:rPr>
                        <a:t>323 (7.66)</a:t>
                      </a:r>
                    </a:p>
                  </a:txBody>
                  <a:tcPr anchor="ctr"/>
                </a:tc>
                <a:tc>
                  <a:txBody>
                    <a:bodyPr/>
                    <a:lstStyle/>
                    <a:p>
                      <a:pPr algn="ctr"/>
                      <a:r>
                        <a:rPr lang="en-US" sz="1200" b="1" dirty="0">
                          <a:solidFill>
                            <a:srgbClr val="004C72"/>
                          </a:solidFill>
                          <a:latin typeface="Montserrat" panose="020B0604020202020204" charset="0"/>
                        </a:rPr>
                        <a:t>1028 (8.12)</a:t>
                      </a:r>
                    </a:p>
                  </a:txBody>
                  <a:tcPr anchor="ctr"/>
                </a:tc>
                <a:tc>
                  <a:txBody>
                    <a:bodyPr/>
                    <a:lstStyle/>
                    <a:p>
                      <a:pPr algn="ctr"/>
                      <a:r>
                        <a:rPr lang="en-US" sz="1200" b="1" dirty="0">
                          <a:solidFill>
                            <a:srgbClr val="00436D"/>
                          </a:solidFill>
                          <a:latin typeface="Montserrat" panose="020B0604020202020204" charset="0"/>
                        </a:rPr>
                        <a:t>Endocrine disorders</a:t>
                      </a:r>
                    </a:p>
                  </a:txBody>
                  <a:tcPr anchor="ctr"/>
                </a:tc>
                <a:extLst>
                  <a:ext uri="{0D108BD9-81ED-4DB2-BD59-A6C34878D82A}">
                    <a16:rowId xmlns:a16="http://schemas.microsoft.com/office/drawing/2014/main" val="1220900924"/>
                  </a:ext>
                </a:extLst>
              </a:tr>
              <a:tr h="339041">
                <a:tc>
                  <a:txBody>
                    <a:bodyPr/>
                    <a:lstStyle/>
                    <a:p>
                      <a:pPr algn="ctr"/>
                      <a:r>
                        <a:rPr lang="en-US" sz="1200" b="1" dirty="0">
                          <a:solidFill>
                            <a:srgbClr val="004C72"/>
                          </a:solidFill>
                          <a:latin typeface="Montserrat" panose="020B0604020202020204" charset="0"/>
                        </a:rPr>
                        <a:t>307 (7.28)</a:t>
                      </a:r>
                    </a:p>
                  </a:txBody>
                  <a:tcPr anchor="ctr"/>
                </a:tc>
                <a:tc>
                  <a:txBody>
                    <a:bodyPr/>
                    <a:lstStyle/>
                    <a:p>
                      <a:pPr algn="ctr"/>
                      <a:r>
                        <a:rPr lang="en-US" sz="1200" b="1" dirty="0">
                          <a:solidFill>
                            <a:srgbClr val="004C72"/>
                          </a:solidFill>
                          <a:latin typeface="Montserrat" panose="020B0604020202020204" charset="0"/>
                        </a:rPr>
                        <a:t>918 (7.25)</a:t>
                      </a:r>
                    </a:p>
                  </a:txBody>
                  <a:tcPr anchor="ctr"/>
                </a:tc>
                <a:tc>
                  <a:txBody>
                    <a:bodyPr/>
                    <a:lstStyle/>
                    <a:p>
                      <a:pPr algn="ctr"/>
                      <a:r>
                        <a:rPr lang="en-US" sz="1200" b="1" dirty="0">
                          <a:solidFill>
                            <a:srgbClr val="00436D"/>
                          </a:solidFill>
                          <a:latin typeface="Montserrat" panose="020B0604020202020204" charset="0"/>
                        </a:rPr>
                        <a:t>Respiratory, thoracic and mediastinal disorders</a:t>
                      </a:r>
                    </a:p>
                  </a:txBody>
                  <a:tcPr anchor="ctr"/>
                </a:tc>
                <a:extLst>
                  <a:ext uri="{0D108BD9-81ED-4DB2-BD59-A6C34878D82A}">
                    <a16:rowId xmlns:a16="http://schemas.microsoft.com/office/drawing/2014/main" val="1444646679"/>
                  </a:ext>
                </a:extLst>
              </a:tr>
              <a:tr h="339041">
                <a:tc>
                  <a:txBody>
                    <a:bodyPr/>
                    <a:lstStyle/>
                    <a:p>
                      <a:pPr algn="ctr"/>
                      <a:r>
                        <a:rPr lang="en-US" sz="1200" b="1" dirty="0">
                          <a:solidFill>
                            <a:srgbClr val="004C72"/>
                          </a:solidFill>
                          <a:latin typeface="Montserrat" panose="020B0604020202020204" charset="0"/>
                        </a:rPr>
                        <a:t>240 (5.69)</a:t>
                      </a:r>
                    </a:p>
                  </a:txBody>
                  <a:tcPr anchor="ctr"/>
                </a:tc>
                <a:tc>
                  <a:txBody>
                    <a:bodyPr/>
                    <a:lstStyle/>
                    <a:p>
                      <a:pPr algn="ctr"/>
                      <a:r>
                        <a:rPr lang="en-US" sz="1200" b="1" dirty="0">
                          <a:solidFill>
                            <a:srgbClr val="004C72"/>
                          </a:solidFill>
                          <a:latin typeface="Montserrat" panose="020B0604020202020204" charset="0"/>
                        </a:rPr>
                        <a:t>732 (5.78)</a:t>
                      </a:r>
                    </a:p>
                  </a:txBody>
                  <a:tcPr anchor="ctr"/>
                </a:tc>
                <a:tc>
                  <a:txBody>
                    <a:bodyPr/>
                    <a:lstStyle/>
                    <a:p>
                      <a:pPr algn="ctr"/>
                      <a:r>
                        <a:rPr lang="en-US" sz="1200" b="1" dirty="0">
                          <a:solidFill>
                            <a:srgbClr val="00436D"/>
                          </a:solidFill>
                          <a:latin typeface="Montserrat" panose="020B0604020202020204" charset="0"/>
                        </a:rPr>
                        <a:t>Hepatobiliary disorders</a:t>
                      </a:r>
                    </a:p>
                  </a:txBody>
                  <a:tcPr anchor="ctr"/>
                </a:tc>
                <a:extLst>
                  <a:ext uri="{0D108BD9-81ED-4DB2-BD59-A6C34878D82A}">
                    <a16:rowId xmlns:a16="http://schemas.microsoft.com/office/drawing/2014/main" val="131031488"/>
                  </a:ext>
                </a:extLst>
              </a:tr>
              <a:tr h="339041">
                <a:tc>
                  <a:txBody>
                    <a:bodyPr/>
                    <a:lstStyle/>
                    <a:p>
                      <a:pPr algn="ctr"/>
                      <a:r>
                        <a:rPr lang="en-US" sz="1200" b="1" dirty="0">
                          <a:solidFill>
                            <a:srgbClr val="004C72"/>
                          </a:solidFill>
                          <a:latin typeface="Montserrat" panose="020B0604020202020204" charset="0"/>
                        </a:rPr>
                        <a:t>170 (4.03)</a:t>
                      </a:r>
                    </a:p>
                  </a:txBody>
                  <a:tcPr anchor="ctr"/>
                </a:tc>
                <a:tc>
                  <a:txBody>
                    <a:bodyPr/>
                    <a:lstStyle/>
                    <a:p>
                      <a:pPr algn="ctr"/>
                      <a:r>
                        <a:rPr lang="en-US" sz="1200" b="1" dirty="0">
                          <a:solidFill>
                            <a:srgbClr val="004C72"/>
                          </a:solidFill>
                          <a:latin typeface="Montserrat" panose="020B0604020202020204" charset="0"/>
                        </a:rPr>
                        <a:t>523 (4.13)</a:t>
                      </a:r>
                    </a:p>
                  </a:txBody>
                  <a:tcPr anchor="ctr"/>
                </a:tc>
                <a:tc>
                  <a:txBody>
                    <a:bodyPr/>
                    <a:lstStyle/>
                    <a:p>
                      <a:pPr algn="ctr"/>
                      <a:r>
                        <a:rPr lang="en-US" sz="1200" b="1" dirty="0">
                          <a:solidFill>
                            <a:srgbClr val="00436D"/>
                          </a:solidFill>
                          <a:latin typeface="Montserrat" panose="020B0604020202020204" charset="0"/>
                        </a:rPr>
                        <a:t>Skin and subcutaneous tissue disorders</a:t>
                      </a:r>
                    </a:p>
                  </a:txBody>
                  <a:tcPr anchor="ctr"/>
                </a:tc>
                <a:extLst>
                  <a:ext uri="{0D108BD9-81ED-4DB2-BD59-A6C34878D82A}">
                    <a16:rowId xmlns:a16="http://schemas.microsoft.com/office/drawing/2014/main" val="4274668282"/>
                  </a:ext>
                </a:extLst>
              </a:tr>
              <a:tr h="339041">
                <a:tc>
                  <a:txBody>
                    <a:bodyPr/>
                    <a:lstStyle/>
                    <a:p>
                      <a:pPr algn="ctr"/>
                      <a:r>
                        <a:rPr lang="en-US" sz="1200" b="1" dirty="0">
                          <a:solidFill>
                            <a:srgbClr val="004C72"/>
                          </a:solidFill>
                          <a:latin typeface="Montserrat" panose="020B0604020202020204" charset="0"/>
                        </a:rPr>
                        <a:t>149 (3.53)</a:t>
                      </a:r>
                    </a:p>
                  </a:txBody>
                  <a:tcPr anchor="ctr"/>
                </a:tc>
                <a:tc>
                  <a:txBody>
                    <a:bodyPr/>
                    <a:lstStyle/>
                    <a:p>
                      <a:pPr algn="ctr"/>
                      <a:r>
                        <a:rPr lang="en-US" sz="1200" b="1" dirty="0">
                          <a:solidFill>
                            <a:srgbClr val="004C72"/>
                          </a:solidFill>
                          <a:latin typeface="Montserrat" panose="020B0604020202020204" charset="0"/>
                        </a:rPr>
                        <a:t>462 (3.65)</a:t>
                      </a:r>
                    </a:p>
                  </a:txBody>
                  <a:tcPr anchor="ctr"/>
                </a:tc>
                <a:tc>
                  <a:txBody>
                    <a:bodyPr/>
                    <a:lstStyle/>
                    <a:p>
                      <a:pPr algn="ctr"/>
                      <a:r>
                        <a:rPr lang="en-US" sz="1200" b="1" dirty="0">
                          <a:solidFill>
                            <a:srgbClr val="00436D"/>
                          </a:solidFill>
                          <a:latin typeface="Montserrat" panose="020B0604020202020204" charset="0"/>
                        </a:rPr>
                        <a:t>Eye disorders</a:t>
                      </a:r>
                    </a:p>
                  </a:txBody>
                  <a:tcPr anchor="ctr"/>
                </a:tc>
                <a:extLst>
                  <a:ext uri="{0D108BD9-81ED-4DB2-BD59-A6C34878D82A}">
                    <a16:rowId xmlns:a16="http://schemas.microsoft.com/office/drawing/2014/main" val="4115428056"/>
                  </a:ext>
                </a:extLst>
              </a:tr>
              <a:tr h="339041">
                <a:tc>
                  <a:txBody>
                    <a:bodyPr/>
                    <a:lstStyle/>
                    <a:p>
                      <a:pPr algn="ctr"/>
                      <a:r>
                        <a:rPr lang="en-US" sz="1200" b="1" dirty="0">
                          <a:solidFill>
                            <a:srgbClr val="004C72"/>
                          </a:solidFill>
                          <a:latin typeface="Montserrat" panose="020B0604020202020204" charset="0"/>
                        </a:rPr>
                        <a:t>151 (3.58)</a:t>
                      </a:r>
                    </a:p>
                  </a:txBody>
                  <a:tcPr anchor="ctr"/>
                </a:tc>
                <a:tc>
                  <a:txBody>
                    <a:bodyPr/>
                    <a:lstStyle/>
                    <a:p>
                      <a:pPr algn="ctr"/>
                      <a:r>
                        <a:rPr lang="en-US" sz="1200" b="1" dirty="0">
                          <a:solidFill>
                            <a:srgbClr val="004C72"/>
                          </a:solidFill>
                          <a:latin typeface="Montserrat" panose="020B0604020202020204" charset="0"/>
                        </a:rPr>
                        <a:t>451 (3.56)</a:t>
                      </a:r>
                    </a:p>
                  </a:txBody>
                  <a:tcPr anchor="ctr"/>
                </a:tc>
                <a:tc>
                  <a:txBody>
                    <a:bodyPr/>
                    <a:lstStyle/>
                    <a:p>
                      <a:pPr algn="ctr"/>
                      <a:r>
                        <a:rPr lang="en-US" sz="1200" b="1" dirty="0">
                          <a:solidFill>
                            <a:srgbClr val="00436D"/>
                          </a:solidFill>
                          <a:latin typeface="Montserrat" panose="020B0604020202020204" charset="0"/>
                        </a:rPr>
                        <a:t>Blood and lymphatic system disorders</a:t>
                      </a:r>
                    </a:p>
                  </a:txBody>
                  <a:tcPr anchor="ctr"/>
                </a:tc>
                <a:extLst>
                  <a:ext uri="{0D108BD9-81ED-4DB2-BD59-A6C34878D82A}">
                    <a16:rowId xmlns:a16="http://schemas.microsoft.com/office/drawing/2014/main" val="659277023"/>
                  </a:ext>
                </a:extLst>
              </a:tr>
              <a:tr h="339041">
                <a:tc>
                  <a:txBody>
                    <a:bodyPr/>
                    <a:lstStyle/>
                    <a:p>
                      <a:pPr algn="ctr"/>
                      <a:r>
                        <a:rPr lang="en-US" sz="1200" b="1" dirty="0">
                          <a:solidFill>
                            <a:srgbClr val="004C72"/>
                          </a:solidFill>
                          <a:latin typeface="Montserrat" panose="020B0604020202020204" charset="0"/>
                        </a:rPr>
                        <a:t>132 (3.13)</a:t>
                      </a:r>
                    </a:p>
                  </a:txBody>
                  <a:tcPr anchor="ctr"/>
                </a:tc>
                <a:tc>
                  <a:txBody>
                    <a:bodyPr/>
                    <a:lstStyle/>
                    <a:p>
                      <a:pPr algn="ctr"/>
                      <a:r>
                        <a:rPr lang="en-US" sz="1200" b="1" dirty="0">
                          <a:solidFill>
                            <a:srgbClr val="004C72"/>
                          </a:solidFill>
                          <a:latin typeface="Montserrat" panose="020B0604020202020204" charset="0"/>
                        </a:rPr>
                        <a:t>406 (3.21)</a:t>
                      </a:r>
                    </a:p>
                  </a:txBody>
                  <a:tcPr anchor="ctr"/>
                </a:tc>
                <a:tc>
                  <a:txBody>
                    <a:bodyPr/>
                    <a:lstStyle/>
                    <a:p>
                      <a:pPr algn="ctr"/>
                      <a:r>
                        <a:rPr lang="en-US" sz="1200" b="1" dirty="0">
                          <a:solidFill>
                            <a:srgbClr val="00436D"/>
                          </a:solidFill>
                          <a:latin typeface="Montserrat" panose="020B0604020202020204" charset="0"/>
                        </a:rPr>
                        <a:t>Cardiac disorders</a:t>
                      </a:r>
                    </a:p>
                  </a:txBody>
                  <a:tcPr anchor="ctr"/>
                </a:tc>
                <a:extLst>
                  <a:ext uri="{0D108BD9-81ED-4DB2-BD59-A6C34878D82A}">
                    <a16:rowId xmlns:a16="http://schemas.microsoft.com/office/drawing/2014/main" val="1881422712"/>
                  </a:ext>
                </a:extLst>
              </a:tr>
              <a:tr h="339041">
                <a:tc>
                  <a:txBody>
                    <a:bodyPr/>
                    <a:lstStyle/>
                    <a:p>
                      <a:pPr algn="ctr"/>
                      <a:r>
                        <a:rPr lang="en-US" sz="1200" b="1" dirty="0">
                          <a:solidFill>
                            <a:srgbClr val="004C72"/>
                          </a:solidFill>
                          <a:latin typeface="Montserrat" panose="020B0604020202020204" charset="0"/>
                        </a:rPr>
                        <a:t>128 (3.03)</a:t>
                      </a:r>
                    </a:p>
                  </a:txBody>
                  <a:tcPr anchor="ctr"/>
                </a:tc>
                <a:tc>
                  <a:txBody>
                    <a:bodyPr/>
                    <a:lstStyle/>
                    <a:p>
                      <a:pPr algn="ctr"/>
                      <a:r>
                        <a:rPr lang="en-US" sz="1200" b="1" dirty="0">
                          <a:solidFill>
                            <a:srgbClr val="004C72"/>
                          </a:solidFill>
                          <a:latin typeface="Montserrat" panose="020B0604020202020204" charset="0"/>
                        </a:rPr>
                        <a:t>378 (2.99)</a:t>
                      </a:r>
                    </a:p>
                  </a:txBody>
                  <a:tcPr anchor="ctr"/>
                </a:tc>
                <a:tc>
                  <a:txBody>
                    <a:bodyPr/>
                    <a:lstStyle/>
                    <a:p>
                      <a:pPr algn="ctr"/>
                      <a:r>
                        <a:rPr lang="en-US" sz="1200" b="1" dirty="0">
                          <a:solidFill>
                            <a:srgbClr val="00436D"/>
                          </a:solidFill>
                          <a:latin typeface="Montserrat" panose="020B0604020202020204" charset="0"/>
                        </a:rPr>
                        <a:t>Renal and urinary disorders</a:t>
                      </a:r>
                    </a:p>
                  </a:txBody>
                  <a:tcPr anchor="ctr"/>
                </a:tc>
                <a:extLst>
                  <a:ext uri="{0D108BD9-81ED-4DB2-BD59-A6C34878D82A}">
                    <a16:rowId xmlns:a16="http://schemas.microsoft.com/office/drawing/2014/main" val="1985795710"/>
                  </a:ext>
                </a:extLst>
              </a:tr>
              <a:tr h="339041">
                <a:tc>
                  <a:txBody>
                    <a:bodyPr/>
                    <a:lstStyle/>
                    <a:p>
                      <a:pPr algn="ctr"/>
                      <a:r>
                        <a:rPr lang="en-US" sz="1200" b="1" dirty="0">
                          <a:solidFill>
                            <a:srgbClr val="004C72"/>
                          </a:solidFill>
                          <a:latin typeface="Montserrat" panose="020B0604020202020204" charset="0"/>
                        </a:rPr>
                        <a:t>127 (3.01)</a:t>
                      </a:r>
                    </a:p>
                  </a:txBody>
                  <a:tcPr anchor="ctr"/>
                </a:tc>
                <a:tc>
                  <a:txBody>
                    <a:bodyPr/>
                    <a:lstStyle/>
                    <a:p>
                      <a:pPr algn="ctr"/>
                      <a:r>
                        <a:rPr lang="en-US" sz="1200" b="1" dirty="0">
                          <a:solidFill>
                            <a:srgbClr val="004C72"/>
                          </a:solidFill>
                          <a:latin typeface="Montserrat" panose="020B0604020202020204" charset="0"/>
                        </a:rPr>
                        <a:t>321 (2.54)</a:t>
                      </a:r>
                    </a:p>
                  </a:txBody>
                  <a:tcPr anchor="ctr"/>
                </a:tc>
                <a:tc>
                  <a:txBody>
                    <a:bodyPr/>
                    <a:lstStyle/>
                    <a:p>
                      <a:pPr algn="ctr"/>
                      <a:r>
                        <a:rPr lang="en-US" sz="1200" b="1" dirty="0">
                          <a:solidFill>
                            <a:srgbClr val="00436D"/>
                          </a:solidFill>
                          <a:latin typeface="Montserrat" panose="020B0604020202020204" charset="0"/>
                        </a:rPr>
                        <a:t>Reproductive system and breast disorders</a:t>
                      </a:r>
                    </a:p>
                  </a:txBody>
                  <a:tcPr anchor="ctr"/>
                </a:tc>
                <a:extLst>
                  <a:ext uri="{0D108BD9-81ED-4DB2-BD59-A6C34878D82A}">
                    <a16:rowId xmlns:a16="http://schemas.microsoft.com/office/drawing/2014/main" val="2795110392"/>
                  </a:ext>
                </a:extLst>
              </a:tr>
              <a:tr h="339041">
                <a:tc>
                  <a:txBody>
                    <a:bodyPr/>
                    <a:lstStyle/>
                    <a:p>
                      <a:pPr algn="ctr"/>
                      <a:r>
                        <a:rPr lang="en-US" sz="1200" b="1" dirty="0">
                          <a:solidFill>
                            <a:srgbClr val="004C72"/>
                          </a:solidFill>
                          <a:latin typeface="Montserrat" panose="020B0604020202020204" charset="0"/>
                        </a:rPr>
                        <a:t>0 (0)</a:t>
                      </a:r>
                    </a:p>
                  </a:txBody>
                  <a:tcPr anchor="ctr"/>
                </a:tc>
                <a:tc>
                  <a:txBody>
                    <a:bodyPr/>
                    <a:lstStyle/>
                    <a:p>
                      <a:pPr algn="ctr"/>
                      <a:r>
                        <a:rPr lang="en-US" sz="1200" b="1" dirty="0">
                          <a:solidFill>
                            <a:srgbClr val="004C72"/>
                          </a:solidFill>
                          <a:latin typeface="Montserrat" panose="020B0604020202020204" charset="0"/>
                        </a:rPr>
                        <a:t>3 (0.02)</a:t>
                      </a:r>
                    </a:p>
                  </a:txBody>
                  <a:tcPr anchor="ctr"/>
                </a:tc>
                <a:tc>
                  <a:txBody>
                    <a:bodyPr/>
                    <a:lstStyle/>
                    <a:p>
                      <a:pPr algn="ctr"/>
                      <a:r>
                        <a:rPr lang="en-US" sz="1200" b="1" dirty="0">
                          <a:solidFill>
                            <a:srgbClr val="00436D"/>
                          </a:solidFill>
                          <a:latin typeface="Montserrat" panose="020B0604020202020204" charset="0"/>
                        </a:rPr>
                        <a:t>Pregnancy, puerperium and perinatal conditions</a:t>
                      </a:r>
                    </a:p>
                  </a:txBody>
                  <a:tcPr anchor="ctr"/>
                </a:tc>
                <a:extLst>
                  <a:ext uri="{0D108BD9-81ED-4DB2-BD59-A6C34878D82A}">
                    <a16:rowId xmlns:a16="http://schemas.microsoft.com/office/drawing/2014/main" val="102067002"/>
                  </a:ext>
                </a:extLst>
              </a:tr>
            </a:tbl>
          </a:graphicData>
        </a:graphic>
      </p:graphicFrame>
      <p:sp>
        <p:nvSpPr>
          <p:cNvPr id="7" name="Google Shape;640;p45">
            <a:extLst>
              <a:ext uri="{FF2B5EF4-FFF2-40B4-BE49-F238E27FC236}">
                <a16:creationId xmlns:a16="http://schemas.microsoft.com/office/drawing/2014/main" id="{EBEA903F-AA5A-4F24-972A-88CD1AB3D891}"/>
              </a:ext>
            </a:extLst>
          </p:cNvPr>
          <p:cNvSpPr txBox="1">
            <a:spLocks/>
          </p:cNvSpPr>
          <p:nvPr/>
        </p:nvSpPr>
        <p:spPr>
          <a:xfrm>
            <a:off x="933909" y="117651"/>
            <a:ext cx="5138337" cy="1053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800" b="1" dirty="0">
                <a:solidFill>
                  <a:srgbClr val="00436D"/>
                </a:solidFill>
                <a:latin typeface="Montserrat" panose="020B0604020202020204" charset="0"/>
              </a:rPr>
              <a:t>At least one comorbidity at baseline</a:t>
            </a:r>
          </a:p>
        </p:txBody>
      </p:sp>
      <p:sp>
        <p:nvSpPr>
          <p:cNvPr id="8" name="Google Shape;991;p51">
            <a:extLst>
              <a:ext uri="{FF2B5EF4-FFF2-40B4-BE49-F238E27FC236}">
                <a16:creationId xmlns:a16="http://schemas.microsoft.com/office/drawing/2014/main" id="{FE87C846-2D5C-44F9-AF52-F69BB1BEC9D5}"/>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95358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3000"/>
            <a:lum/>
          </a:blip>
          <a:srcRect/>
          <a:stretch>
            <a:fillRect l="-1000" r="-1000"/>
          </a:stretch>
        </a:blipFill>
        <a:effectLst/>
      </p:bgPr>
    </p:bg>
    <p:spTree>
      <p:nvGrpSpPr>
        <p:cNvPr id="1" name=""/>
        <p:cNvGrpSpPr/>
        <p:nvPr/>
      </p:nvGrpSpPr>
      <p:grpSpPr>
        <a:xfrm>
          <a:off x="0" y="0"/>
          <a:ext cx="0" cy="0"/>
          <a:chOff x="0" y="0"/>
          <a:chExt cx="0" cy="0"/>
        </a:xfrm>
      </p:grpSpPr>
      <p:sp>
        <p:nvSpPr>
          <p:cNvPr id="4" name="Google Shape;991;p51">
            <a:extLst>
              <a:ext uri="{FF2B5EF4-FFF2-40B4-BE49-F238E27FC236}">
                <a16:creationId xmlns:a16="http://schemas.microsoft.com/office/drawing/2014/main" id="{54F539FB-CA50-4574-AA45-EA850854ADBB}"/>
              </a:ext>
            </a:extLst>
          </p:cNvPr>
          <p:cNvSpPr/>
          <p:nvPr/>
        </p:nvSpPr>
        <p:spPr>
          <a:xfrm rot="7844609">
            <a:off x="-5090863" y="-6395776"/>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A7CD559D-7321-46D0-8ED1-8400C0191B62}"/>
              </a:ext>
            </a:extLst>
          </p:cNvPr>
          <p:cNvSpPr txBox="1"/>
          <p:nvPr/>
        </p:nvSpPr>
        <p:spPr>
          <a:xfrm>
            <a:off x="8707731" y="4776428"/>
            <a:ext cx="404278" cy="307777"/>
          </a:xfrm>
          <a:prstGeom prst="rect">
            <a:avLst/>
          </a:prstGeom>
          <a:noFill/>
        </p:spPr>
        <p:txBody>
          <a:bodyPr wrap="none" rtlCol="0">
            <a:spAutoFit/>
          </a:bodyPr>
          <a:lstStyle/>
          <a:p>
            <a:r>
              <a:rPr lang="en-US" b="1" dirty="0">
                <a:solidFill>
                  <a:srgbClr val="003366"/>
                </a:solidFill>
                <a:latin typeface="Montserrat" panose="020B0604020202020204" charset="0"/>
              </a:rPr>
              <a:t>29</a:t>
            </a:r>
          </a:p>
        </p:txBody>
      </p:sp>
      <p:graphicFrame>
        <p:nvGraphicFramePr>
          <p:cNvPr id="2" name="Table 1">
            <a:extLst>
              <a:ext uri="{FF2B5EF4-FFF2-40B4-BE49-F238E27FC236}">
                <a16:creationId xmlns:a16="http://schemas.microsoft.com/office/drawing/2014/main" id="{DE6097F6-8223-4268-B0A5-FC0F41A1DCE0}"/>
              </a:ext>
            </a:extLst>
          </p:cNvPr>
          <p:cNvGraphicFramePr>
            <a:graphicFrameLocks noGrp="1"/>
          </p:cNvGraphicFramePr>
          <p:nvPr>
            <p:extLst>
              <p:ext uri="{D42A27DB-BD31-4B8C-83A1-F6EECF244321}">
                <p14:modId xmlns:p14="http://schemas.microsoft.com/office/powerpoint/2010/main" val="451759836"/>
              </p:ext>
            </p:extLst>
          </p:nvPr>
        </p:nvGraphicFramePr>
        <p:xfrm>
          <a:off x="933909" y="550545"/>
          <a:ext cx="7601712" cy="4570490"/>
        </p:xfrm>
        <a:graphic>
          <a:graphicData uri="http://schemas.openxmlformats.org/drawingml/2006/table">
            <a:tbl>
              <a:tblPr firstRow="1" bandRow="1">
                <a:tableStyleId>{BC89EF96-8CEA-46FF-86C4-4CE0E7609802}</a:tableStyleId>
              </a:tblPr>
              <a:tblGrid>
                <a:gridCol w="1700784">
                  <a:extLst>
                    <a:ext uri="{9D8B030D-6E8A-4147-A177-3AD203B41FA5}">
                      <a16:colId xmlns:a16="http://schemas.microsoft.com/office/drawing/2014/main" val="1238723827"/>
                    </a:ext>
                  </a:extLst>
                </a:gridCol>
                <a:gridCol w="1767840">
                  <a:extLst>
                    <a:ext uri="{9D8B030D-6E8A-4147-A177-3AD203B41FA5}">
                      <a16:colId xmlns:a16="http://schemas.microsoft.com/office/drawing/2014/main" val="1805710769"/>
                    </a:ext>
                  </a:extLst>
                </a:gridCol>
                <a:gridCol w="4133088">
                  <a:extLst>
                    <a:ext uri="{9D8B030D-6E8A-4147-A177-3AD203B41FA5}">
                      <a16:colId xmlns:a16="http://schemas.microsoft.com/office/drawing/2014/main" val="2813098396"/>
                    </a:ext>
                  </a:extLst>
                </a:gridCol>
              </a:tblGrid>
              <a:tr h="313793">
                <a:tc>
                  <a:txBody>
                    <a:bodyPr/>
                    <a:lstStyle/>
                    <a:p>
                      <a:pPr algn="ctr"/>
                      <a:r>
                        <a:rPr lang="en-US" sz="1400" dirty="0">
                          <a:solidFill>
                            <a:schemeClr val="bg1"/>
                          </a:solidFill>
                          <a:latin typeface="Montserrat" panose="020B0604020202020204" charset="0"/>
                        </a:rPr>
                        <a:t>Placebo</a:t>
                      </a:r>
                    </a:p>
                    <a:p>
                      <a:pPr algn="ctr"/>
                      <a:r>
                        <a:rPr lang="en-US" sz="1400" dirty="0">
                          <a:solidFill>
                            <a:schemeClr val="bg1"/>
                          </a:solidFill>
                          <a:latin typeface="Montserrat" panose="020B0604020202020204" charset="0"/>
                        </a:rPr>
                        <a:t>n (%)</a:t>
                      </a:r>
                    </a:p>
                  </a:txBody>
                  <a:tcPr anchor="ctr">
                    <a:solidFill>
                      <a:srgbClr val="00436D"/>
                    </a:solidFill>
                  </a:tcPr>
                </a:tc>
                <a:tc>
                  <a:txBody>
                    <a:bodyPr/>
                    <a:lstStyle/>
                    <a:p>
                      <a:pPr algn="ctr"/>
                      <a:r>
                        <a:rPr lang="en-US" sz="1400" dirty="0" err="1">
                          <a:solidFill>
                            <a:schemeClr val="bg1"/>
                          </a:solidFill>
                          <a:latin typeface="Montserrat" panose="020B0604020202020204" charset="0"/>
                        </a:rPr>
                        <a:t>SpikoGen</a:t>
                      </a:r>
                      <a:r>
                        <a:rPr lang="en-US" sz="1400" baseline="30000" dirty="0">
                          <a:solidFill>
                            <a:schemeClr val="bg1"/>
                          </a:solidFill>
                          <a:latin typeface="Montserrat" panose="020B0604020202020204" charset="0"/>
                        </a:rPr>
                        <a:t>®</a:t>
                      </a:r>
                    </a:p>
                    <a:p>
                      <a:pPr algn="ctr"/>
                      <a:r>
                        <a:rPr lang="en-US" sz="1400" baseline="0" dirty="0">
                          <a:solidFill>
                            <a:schemeClr val="bg1"/>
                          </a:solidFill>
                          <a:latin typeface="Montserrat" panose="020B0604020202020204" charset="0"/>
                        </a:rPr>
                        <a:t>n (%)</a:t>
                      </a:r>
                    </a:p>
                  </a:txBody>
                  <a:tcPr anchor="ctr">
                    <a:solidFill>
                      <a:srgbClr val="00436D"/>
                    </a:solidFill>
                  </a:tcPr>
                </a:tc>
                <a:tc>
                  <a:txBody>
                    <a:bodyPr/>
                    <a:lstStyle/>
                    <a:p>
                      <a:pPr algn="ctr"/>
                      <a:r>
                        <a:rPr lang="en-US" sz="1400" dirty="0">
                          <a:solidFill>
                            <a:schemeClr val="bg1"/>
                          </a:solidFill>
                          <a:latin typeface="Montserrat" panose="020B0604020202020204" charset="0"/>
                        </a:rPr>
                        <a:t>System Organ Class</a:t>
                      </a:r>
                    </a:p>
                  </a:txBody>
                  <a:tcPr anchor="ctr">
                    <a:solidFill>
                      <a:srgbClr val="00436D"/>
                    </a:solidFill>
                  </a:tcPr>
                </a:tc>
                <a:extLst>
                  <a:ext uri="{0D108BD9-81ED-4DB2-BD59-A6C34878D82A}">
                    <a16:rowId xmlns:a16="http://schemas.microsoft.com/office/drawing/2014/main" val="1815732266"/>
                  </a:ext>
                </a:extLst>
              </a:tr>
              <a:tr h="313793">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Calibri" panose="020F0502020204030204" pitchFamily="34" charset="0"/>
                          <a:cs typeface="B Mitra" panose="00000400000000000000" pitchFamily="2" charset="-78"/>
                        </a:rPr>
                        <a:t>92 (2.18)</a:t>
                      </a:r>
                    </a:p>
                  </a:txBody>
                  <a:tcPr marL="68580" marR="68580" marT="0" marB="0" anchor="ctr"/>
                </a:tc>
                <a:tc>
                  <a:txBody>
                    <a:bodyPr/>
                    <a:lstStyle/>
                    <a:p>
                      <a:pPr marL="0" marR="0" algn="ctr" rtl="0">
                        <a:lnSpc>
                          <a:spcPct val="107000"/>
                        </a:lnSpc>
                        <a:spcBef>
                          <a:spcPts val="0"/>
                        </a:spcBef>
                        <a:spcAft>
                          <a:spcPts val="0"/>
                        </a:spcAft>
                      </a:pPr>
                      <a:r>
                        <a:rPr lang="en-US" sz="1200" b="1" dirty="0">
                          <a:solidFill>
                            <a:srgbClr val="00436D"/>
                          </a:solidFill>
                          <a:effectLst/>
                          <a:latin typeface="Montserrat" panose="020B0604020202020204" charset="0"/>
                          <a:ea typeface="Calibri" panose="020F0502020204030204" pitchFamily="34" charset="0"/>
                          <a:cs typeface="B Mitra" panose="00000400000000000000" pitchFamily="2" charset="-78"/>
                        </a:rPr>
                        <a:t>307 (2.43)</a:t>
                      </a:r>
                    </a:p>
                  </a:txBody>
                  <a:tcPr marL="68580" marR="68580" marT="0" marB="0" anchor="ctr"/>
                </a:tc>
                <a:tc>
                  <a:txBody>
                    <a:bodyPr/>
                    <a:lstStyle/>
                    <a:p>
                      <a:pPr algn="ctr"/>
                      <a:r>
                        <a:rPr lang="en-US" sz="1200" b="1" dirty="0">
                          <a:solidFill>
                            <a:srgbClr val="00436D"/>
                          </a:solidFill>
                          <a:latin typeface="Montserrat" panose="020B0604020202020204" charset="0"/>
                        </a:rPr>
                        <a:t>Immune system disorders</a:t>
                      </a:r>
                    </a:p>
                  </a:txBody>
                  <a:tcPr anchor="ctr"/>
                </a:tc>
                <a:extLst>
                  <a:ext uri="{0D108BD9-81ED-4DB2-BD59-A6C34878D82A}">
                    <a16:rowId xmlns:a16="http://schemas.microsoft.com/office/drawing/2014/main" val="645923515"/>
                  </a:ext>
                </a:extLst>
              </a:tr>
              <a:tr h="313793">
                <a:tc>
                  <a:txBody>
                    <a:bodyPr/>
                    <a:lstStyle/>
                    <a:p>
                      <a:pPr algn="ctr"/>
                      <a:r>
                        <a:rPr lang="en-US" sz="1200" b="1" dirty="0">
                          <a:solidFill>
                            <a:srgbClr val="00436D"/>
                          </a:solidFill>
                          <a:latin typeface="Montserrat" panose="020B0604020202020204" charset="0"/>
                        </a:rPr>
                        <a:t>108 (2.56)</a:t>
                      </a:r>
                    </a:p>
                  </a:txBody>
                  <a:tcPr anchor="ctr"/>
                </a:tc>
                <a:tc>
                  <a:txBody>
                    <a:bodyPr/>
                    <a:lstStyle/>
                    <a:p>
                      <a:pPr algn="ctr"/>
                      <a:r>
                        <a:rPr lang="en-US" sz="1200" b="1" dirty="0">
                          <a:solidFill>
                            <a:srgbClr val="00436D"/>
                          </a:solidFill>
                          <a:latin typeface="Montserrat" panose="020B0604020202020204" charset="0"/>
                        </a:rPr>
                        <a:t>297 (2.35)</a:t>
                      </a:r>
                    </a:p>
                  </a:txBody>
                  <a:tcPr anchor="ctr"/>
                </a:tc>
                <a:tc>
                  <a:txBody>
                    <a:bodyPr/>
                    <a:lstStyle/>
                    <a:p>
                      <a:pPr algn="ctr"/>
                      <a:r>
                        <a:rPr lang="en-US" sz="1200" b="1" dirty="0">
                          <a:solidFill>
                            <a:srgbClr val="00436D"/>
                          </a:solidFill>
                          <a:latin typeface="Montserrat" panose="020B0604020202020204" charset="0"/>
                        </a:rPr>
                        <a:t>Vascular disorders</a:t>
                      </a:r>
                    </a:p>
                  </a:txBody>
                  <a:tcPr anchor="ctr"/>
                </a:tc>
                <a:extLst>
                  <a:ext uri="{0D108BD9-81ED-4DB2-BD59-A6C34878D82A}">
                    <a16:rowId xmlns:a16="http://schemas.microsoft.com/office/drawing/2014/main" val="1399593915"/>
                  </a:ext>
                </a:extLst>
              </a:tr>
              <a:tr h="313793">
                <a:tc>
                  <a:txBody>
                    <a:bodyPr/>
                    <a:lstStyle/>
                    <a:p>
                      <a:pPr algn="ctr"/>
                      <a:r>
                        <a:rPr lang="en-US" sz="1200" b="1" dirty="0">
                          <a:solidFill>
                            <a:srgbClr val="00436D"/>
                          </a:solidFill>
                          <a:latin typeface="Montserrat" panose="020B0604020202020204" charset="0"/>
                        </a:rPr>
                        <a:t>117 (2.77)</a:t>
                      </a:r>
                    </a:p>
                  </a:txBody>
                  <a:tcPr anchor="ctr"/>
                </a:tc>
                <a:tc>
                  <a:txBody>
                    <a:bodyPr/>
                    <a:lstStyle/>
                    <a:p>
                      <a:pPr algn="ctr"/>
                      <a:r>
                        <a:rPr lang="en-US" sz="1200" b="1" dirty="0">
                          <a:solidFill>
                            <a:srgbClr val="00436D"/>
                          </a:solidFill>
                          <a:latin typeface="Montserrat" panose="020B0604020202020204" charset="0"/>
                        </a:rPr>
                        <a:t>295 (2.33)</a:t>
                      </a:r>
                    </a:p>
                  </a:txBody>
                  <a:tcPr anchor="ctr"/>
                </a:tc>
                <a:tc>
                  <a:txBody>
                    <a:bodyPr/>
                    <a:lstStyle/>
                    <a:p>
                      <a:pPr algn="ctr"/>
                      <a:r>
                        <a:rPr lang="en-US" sz="1200" b="1" dirty="0">
                          <a:solidFill>
                            <a:srgbClr val="00436D"/>
                          </a:solidFill>
                          <a:latin typeface="Montserrat" panose="020B0604020202020204" charset="0"/>
                        </a:rPr>
                        <a:t>Nervous system disorders</a:t>
                      </a:r>
                    </a:p>
                  </a:txBody>
                  <a:tcPr anchor="ctr"/>
                </a:tc>
                <a:extLst>
                  <a:ext uri="{0D108BD9-81ED-4DB2-BD59-A6C34878D82A}">
                    <a16:rowId xmlns:a16="http://schemas.microsoft.com/office/drawing/2014/main" val="1220900924"/>
                  </a:ext>
                </a:extLst>
              </a:tr>
              <a:tr h="313793">
                <a:tc>
                  <a:txBody>
                    <a:bodyPr/>
                    <a:lstStyle/>
                    <a:p>
                      <a:pPr algn="ctr"/>
                      <a:r>
                        <a:rPr lang="en-US" sz="1200" b="1" dirty="0">
                          <a:solidFill>
                            <a:srgbClr val="00436D"/>
                          </a:solidFill>
                          <a:latin typeface="Montserrat" panose="020B0604020202020204" charset="0"/>
                        </a:rPr>
                        <a:t>102 (2.42)</a:t>
                      </a:r>
                    </a:p>
                  </a:txBody>
                  <a:tcPr anchor="ctr"/>
                </a:tc>
                <a:tc>
                  <a:txBody>
                    <a:bodyPr/>
                    <a:lstStyle/>
                    <a:p>
                      <a:pPr algn="ctr"/>
                      <a:r>
                        <a:rPr lang="en-US" sz="1200" b="1" dirty="0">
                          <a:solidFill>
                            <a:srgbClr val="00436D"/>
                          </a:solidFill>
                          <a:latin typeface="Montserrat" panose="020B0604020202020204" charset="0"/>
                        </a:rPr>
                        <a:t>291 (2.3)</a:t>
                      </a:r>
                    </a:p>
                  </a:txBody>
                  <a:tcPr anchor="ctr"/>
                </a:tc>
                <a:tc>
                  <a:txBody>
                    <a:bodyPr/>
                    <a:lstStyle/>
                    <a:p>
                      <a:pPr algn="ctr"/>
                      <a:r>
                        <a:rPr lang="en-US" sz="1200" b="1" dirty="0">
                          <a:solidFill>
                            <a:srgbClr val="00436D"/>
                          </a:solidFill>
                          <a:latin typeface="Montserrat" panose="020B0604020202020204" charset="0"/>
                        </a:rPr>
                        <a:t>Surgical and medical procedures</a:t>
                      </a:r>
                    </a:p>
                  </a:txBody>
                  <a:tcPr anchor="ctr"/>
                </a:tc>
                <a:extLst>
                  <a:ext uri="{0D108BD9-81ED-4DB2-BD59-A6C34878D82A}">
                    <a16:rowId xmlns:a16="http://schemas.microsoft.com/office/drawing/2014/main" val="1444646679"/>
                  </a:ext>
                </a:extLst>
              </a:tr>
              <a:tr h="313793">
                <a:tc>
                  <a:txBody>
                    <a:bodyPr/>
                    <a:lstStyle/>
                    <a:p>
                      <a:pPr algn="ctr"/>
                      <a:r>
                        <a:rPr lang="en-US" sz="1200" b="1" dirty="0">
                          <a:solidFill>
                            <a:srgbClr val="00436D"/>
                          </a:solidFill>
                          <a:latin typeface="Montserrat" panose="020B0604020202020204" charset="0"/>
                        </a:rPr>
                        <a:t>98 (2.32)</a:t>
                      </a:r>
                    </a:p>
                  </a:txBody>
                  <a:tcPr anchor="ctr"/>
                </a:tc>
                <a:tc>
                  <a:txBody>
                    <a:bodyPr/>
                    <a:lstStyle/>
                    <a:p>
                      <a:pPr algn="ctr"/>
                      <a:r>
                        <a:rPr lang="en-US" sz="1200" b="1" dirty="0">
                          <a:solidFill>
                            <a:srgbClr val="00436D"/>
                          </a:solidFill>
                          <a:latin typeface="Montserrat" panose="020B0604020202020204" charset="0"/>
                        </a:rPr>
                        <a:t>291 (2.3)</a:t>
                      </a:r>
                    </a:p>
                  </a:txBody>
                  <a:tcPr anchor="ctr"/>
                </a:tc>
                <a:tc>
                  <a:txBody>
                    <a:bodyPr/>
                    <a:lstStyle/>
                    <a:p>
                      <a:pPr algn="ctr"/>
                      <a:r>
                        <a:rPr lang="en-US" sz="1200" b="1" dirty="0">
                          <a:solidFill>
                            <a:srgbClr val="00436D"/>
                          </a:solidFill>
                          <a:latin typeface="Montserrat" panose="020B0604020202020204" charset="0"/>
                        </a:rPr>
                        <a:t>Musculoskeletal and connective tissue disorders</a:t>
                      </a:r>
                    </a:p>
                  </a:txBody>
                  <a:tcPr anchor="ctr"/>
                </a:tc>
                <a:extLst>
                  <a:ext uri="{0D108BD9-81ED-4DB2-BD59-A6C34878D82A}">
                    <a16:rowId xmlns:a16="http://schemas.microsoft.com/office/drawing/2014/main" val="131031488"/>
                  </a:ext>
                </a:extLst>
              </a:tr>
              <a:tr h="361076">
                <a:tc>
                  <a:txBody>
                    <a:bodyPr/>
                    <a:lstStyle/>
                    <a:p>
                      <a:pPr algn="ctr"/>
                      <a:r>
                        <a:rPr lang="en-US" sz="1200" b="1" dirty="0">
                          <a:solidFill>
                            <a:srgbClr val="00436D"/>
                          </a:solidFill>
                          <a:latin typeface="Montserrat" panose="020B0604020202020204" charset="0"/>
                        </a:rPr>
                        <a:t>62 (1.47)</a:t>
                      </a:r>
                    </a:p>
                  </a:txBody>
                  <a:tcPr anchor="ctr"/>
                </a:tc>
                <a:tc>
                  <a:txBody>
                    <a:bodyPr/>
                    <a:lstStyle/>
                    <a:p>
                      <a:pPr algn="ctr"/>
                      <a:r>
                        <a:rPr lang="en-US" sz="1200" b="1" dirty="0">
                          <a:solidFill>
                            <a:srgbClr val="00436D"/>
                          </a:solidFill>
                          <a:latin typeface="Montserrat" panose="020B0604020202020204" charset="0"/>
                        </a:rPr>
                        <a:t>184 (1.45)</a:t>
                      </a:r>
                    </a:p>
                  </a:txBody>
                  <a:tcPr anchor="ctr"/>
                </a:tc>
                <a:tc>
                  <a:txBody>
                    <a:bodyPr/>
                    <a:lstStyle/>
                    <a:p>
                      <a:pPr algn="ctr"/>
                      <a:r>
                        <a:rPr lang="en-US" sz="1200" b="1" dirty="0">
                          <a:solidFill>
                            <a:srgbClr val="00436D"/>
                          </a:solidFill>
                          <a:latin typeface="Montserrat" panose="020B0604020202020204" charset="0"/>
                        </a:rPr>
                        <a:t>Neoplasms benign, malignant and unspecified (incl cysts and polyps)</a:t>
                      </a:r>
                    </a:p>
                  </a:txBody>
                  <a:tcPr anchor="ctr"/>
                </a:tc>
                <a:extLst>
                  <a:ext uri="{0D108BD9-81ED-4DB2-BD59-A6C34878D82A}">
                    <a16:rowId xmlns:a16="http://schemas.microsoft.com/office/drawing/2014/main" val="4274668282"/>
                  </a:ext>
                </a:extLst>
              </a:tr>
              <a:tr h="313793">
                <a:tc>
                  <a:txBody>
                    <a:bodyPr/>
                    <a:lstStyle/>
                    <a:p>
                      <a:pPr algn="ctr"/>
                      <a:r>
                        <a:rPr lang="en-US" sz="1200" b="1" dirty="0">
                          <a:solidFill>
                            <a:srgbClr val="00436D"/>
                          </a:solidFill>
                          <a:latin typeface="Montserrat" panose="020B0604020202020204" charset="0"/>
                        </a:rPr>
                        <a:t>48 (1.14)</a:t>
                      </a:r>
                    </a:p>
                  </a:txBody>
                  <a:tcPr anchor="ctr"/>
                </a:tc>
                <a:tc>
                  <a:txBody>
                    <a:bodyPr/>
                    <a:lstStyle/>
                    <a:p>
                      <a:pPr algn="ctr"/>
                      <a:r>
                        <a:rPr lang="en-US" sz="1200" b="1" dirty="0">
                          <a:solidFill>
                            <a:srgbClr val="00436D"/>
                          </a:solidFill>
                          <a:latin typeface="Montserrat" panose="020B0604020202020204" charset="0"/>
                        </a:rPr>
                        <a:t>153 (1.21)</a:t>
                      </a:r>
                    </a:p>
                  </a:txBody>
                  <a:tcPr anchor="ctr"/>
                </a:tc>
                <a:tc>
                  <a:txBody>
                    <a:bodyPr/>
                    <a:lstStyle/>
                    <a:p>
                      <a:pPr algn="ctr"/>
                      <a:r>
                        <a:rPr lang="en-US" sz="1200" b="1" dirty="0">
                          <a:solidFill>
                            <a:srgbClr val="00436D"/>
                          </a:solidFill>
                          <a:latin typeface="Montserrat" panose="020B0604020202020204" charset="0"/>
                        </a:rPr>
                        <a:t>Metabolism and nutrition disorders</a:t>
                      </a:r>
                    </a:p>
                  </a:txBody>
                  <a:tcPr anchor="ctr"/>
                </a:tc>
                <a:extLst>
                  <a:ext uri="{0D108BD9-81ED-4DB2-BD59-A6C34878D82A}">
                    <a16:rowId xmlns:a16="http://schemas.microsoft.com/office/drawing/2014/main" val="4115428056"/>
                  </a:ext>
                </a:extLst>
              </a:tr>
              <a:tr h="313793">
                <a:tc>
                  <a:txBody>
                    <a:bodyPr/>
                    <a:lstStyle/>
                    <a:p>
                      <a:pPr algn="ctr"/>
                      <a:r>
                        <a:rPr lang="en-US" sz="1200" b="1" dirty="0">
                          <a:solidFill>
                            <a:srgbClr val="00436D"/>
                          </a:solidFill>
                          <a:latin typeface="Montserrat" panose="020B0604020202020204" charset="0"/>
                        </a:rPr>
                        <a:t>33 (0.78)</a:t>
                      </a:r>
                    </a:p>
                  </a:txBody>
                  <a:tcPr anchor="ctr"/>
                </a:tc>
                <a:tc>
                  <a:txBody>
                    <a:bodyPr/>
                    <a:lstStyle/>
                    <a:p>
                      <a:pPr algn="ctr"/>
                      <a:r>
                        <a:rPr lang="en-US" sz="1200" b="1" dirty="0">
                          <a:solidFill>
                            <a:srgbClr val="00436D"/>
                          </a:solidFill>
                          <a:latin typeface="Montserrat" panose="020B0604020202020204" charset="0"/>
                        </a:rPr>
                        <a:t>103 (0.81)</a:t>
                      </a:r>
                    </a:p>
                  </a:txBody>
                  <a:tcPr anchor="ctr"/>
                </a:tc>
                <a:tc>
                  <a:txBody>
                    <a:bodyPr/>
                    <a:lstStyle/>
                    <a:p>
                      <a:pPr algn="ctr"/>
                      <a:r>
                        <a:rPr lang="en-US" sz="1200" b="1" dirty="0">
                          <a:solidFill>
                            <a:srgbClr val="00436D"/>
                          </a:solidFill>
                          <a:latin typeface="Montserrat" panose="020B0604020202020204" charset="0"/>
                        </a:rPr>
                        <a:t>Investigations</a:t>
                      </a:r>
                    </a:p>
                  </a:txBody>
                  <a:tcPr anchor="ctr"/>
                </a:tc>
                <a:extLst>
                  <a:ext uri="{0D108BD9-81ED-4DB2-BD59-A6C34878D82A}">
                    <a16:rowId xmlns:a16="http://schemas.microsoft.com/office/drawing/2014/main" val="659277023"/>
                  </a:ext>
                </a:extLst>
              </a:tr>
              <a:tr h="313793">
                <a:tc>
                  <a:txBody>
                    <a:bodyPr/>
                    <a:lstStyle/>
                    <a:p>
                      <a:pPr algn="ctr"/>
                      <a:r>
                        <a:rPr lang="en-US" sz="1200" b="1" dirty="0">
                          <a:solidFill>
                            <a:srgbClr val="00436D"/>
                          </a:solidFill>
                          <a:latin typeface="Montserrat" panose="020B0604020202020204" charset="0"/>
                        </a:rPr>
                        <a:t>27 (0.64)</a:t>
                      </a:r>
                    </a:p>
                  </a:txBody>
                  <a:tcPr anchor="ctr"/>
                </a:tc>
                <a:tc>
                  <a:txBody>
                    <a:bodyPr/>
                    <a:lstStyle/>
                    <a:p>
                      <a:pPr algn="ctr"/>
                      <a:r>
                        <a:rPr lang="en-US" sz="1200" b="1" dirty="0">
                          <a:solidFill>
                            <a:srgbClr val="00436D"/>
                          </a:solidFill>
                          <a:latin typeface="Montserrat" panose="020B0604020202020204" charset="0"/>
                        </a:rPr>
                        <a:t>73 (0.58)</a:t>
                      </a:r>
                    </a:p>
                  </a:txBody>
                  <a:tcPr anchor="ctr"/>
                </a:tc>
                <a:tc>
                  <a:txBody>
                    <a:bodyPr/>
                    <a:lstStyle/>
                    <a:p>
                      <a:pPr algn="ctr"/>
                      <a:r>
                        <a:rPr lang="en-US" sz="1200" b="1" dirty="0">
                          <a:solidFill>
                            <a:srgbClr val="00436D"/>
                          </a:solidFill>
                          <a:latin typeface="Montserrat" panose="020B0604020202020204" charset="0"/>
                        </a:rPr>
                        <a:t>Infections and infestations</a:t>
                      </a:r>
                    </a:p>
                  </a:txBody>
                  <a:tcPr anchor="ctr"/>
                </a:tc>
                <a:extLst>
                  <a:ext uri="{0D108BD9-81ED-4DB2-BD59-A6C34878D82A}">
                    <a16:rowId xmlns:a16="http://schemas.microsoft.com/office/drawing/2014/main" val="1881422712"/>
                  </a:ext>
                </a:extLst>
              </a:tr>
              <a:tr h="313793">
                <a:tc>
                  <a:txBody>
                    <a:bodyPr/>
                    <a:lstStyle/>
                    <a:p>
                      <a:pPr algn="ctr"/>
                      <a:r>
                        <a:rPr lang="en-US" sz="1200" b="1" dirty="0">
                          <a:solidFill>
                            <a:srgbClr val="00436D"/>
                          </a:solidFill>
                          <a:latin typeface="Montserrat" panose="020B0604020202020204" charset="0"/>
                        </a:rPr>
                        <a:t>18 (0.43)</a:t>
                      </a:r>
                    </a:p>
                  </a:txBody>
                  <a:tcPr anchor="ctr"/>
                </a:tc>
                <a:tc>
                  <a:txBody>
                    <a:bodyPr/>
                    <a:lstStyle/>
                    <a:p>
                      <a:pPr algn="ctr"/>
                      <a:r>
                        <a:rPr lang="en-US" sz="1200" b="1" dirty="0">
                          <a:solidFill>
                            <a:srgbClr val="00436D"/>
                          </a:solidFill>
                          <a:latin typeface="Montserrat" panose="020B0604020202020204" charset="0"/>
                        </a:rPr>
                        <a:t>61 (0.48)</a:t>
                      </a:r>
                    </a:p>
                  </a:txBody>
                  <a:tcPr anchor="ctr"/>
                </a:tc>
                <a:tc>
                  <a:txBody>
                    <a:bodyPr/>
                    <a:lstStyle/>
                    <a:p>
                      <a:pPr algn="ctr"/>
                      <a:r>
                        <a:rPr lang="en-US" sz="1200" b="1" dirty="0">
                          <a:solidFill>
                            <a:srgbClr val="00436D"/>
                          </a:solidFill>
                          <a:latin typeface="Montserrat" panose="020B0604020202020204" charset="0"/>
                        </a:rPr>
                        <a:t>Ear and labyrinth disorders</a:t>
                      </a:r>
                    </a:p>
                  </a:txBody>
                  <a:tcPr anchor="ctr"/>
                </a:tc>
                <a:extLst>
                  <a:ext uri="{0D108BD9-81ED-4DB2-BD59-A6C34878D82A}">
                    <a16:rowId xmlns:a16="http://schemas.microsoft.com/office/drawing/2014/main" val="1985795710"/>
                  </a:ext>
                </a:extLst>
              </a:tr>
              <a:tr h="313793">
                <a:tc>
                  <a:txBody>
                    <a:bodyPr/>
                    <a:lstStyle/>
                    <a:p>
                      <a:pPr algn="ctr"/>
                      <a:r>
                        <a:rPr lang="en-US" sz="1200" b="1" dirty="0">
                          <a:solidFill>
                            <a:srgbClr val="00436D"/>
                          </a:solidFill>
                          <a:latin typeface="Montserrat" panose="020B0604020202020204" charset="0"/>
                        </a:rPr>
                        <a:t>7 (0.17)</a:t>
                      </a:r>
                    </a:p>
                  </a:txBody>
                  <a:tcPr anchor="ctr"/>
                </a:tc>
                <a:tc>
                  <a:txBody>
                    <a:bodyPr/>
                    <a:lstStyle/>
                    <a:p>
                      <a:pPr algn="ctr"/>
                      <a:r>
                        <a:rPr lang="en-US" sz="1200" b="1" dirty="0">
                          <a:solidFill>
                            <a:srgbClr val="00436D"/>
                          </a:solidFill>
                          <a:latin typeface="Montserrat" panose="020B0604020202020204" charset="0"/>
                        </a:rPr>
                        <a:t>19 (0.15)</a:t>
                      </a:r>
                    </a:p>
                  </a:txBody>
                  <a:tcPr anchor="ctr"/>
                </a:tc>
                <a:tc>
                  <a:txBody>
                    <a:bodyPr/>
                    <a:lstStyle/>
                    <a:p>
                      <a:pPr algn="ctr"/>
                      <a:r>
                        <a:rPr lang="en-US" sz="1200" b="1" dirty="0">
                          <a:solidFill>
                            <a:srgbClr val="00436D"/>
                          </a:solidFill>
                          <a:latin typeface="Montserrat" panose="020B0604020202020204" charset="0"/>
                        </a:rPr>
                        <a:t>Injury, poisoning and procedural complications</a:t>
                      </a:r>
                    </a:p>
                  </a:txBody>
                  <a:tcPr anchor="ctr"/>
                </a:tc>
                <a:extLst>
                  <a:ext uri="{0D108BD9-81ED-4DB2-BD59-A6C34878D82A}">
                    <a16:rowId xmlns:a16="http://schemas.microsoft.com/office/drawing/2014/main" val="2795110392"/>
                  </a:ext>
                </a:extLst>
              </a:tr>
              <a:tr h="313793">
                <a:tc>
                  <a:txBody>
                    <a:bodyPr/>
                    <a:lstStyle/>
                    <a:p>
                      <a:pPr algn="ctr"/>
                      <a:r>
                        <a:rPr lang="en-US" sz="1200" b="1" dirty="0">
                          <a:solidFill>
                            <a:srgbClr val="00436D"/>
                          </a:solidFill>
                          <a:latin typeface="Montserrat" panose="020B0604020202020204" charset="0"/>
                        </a:rPr>
                        <a:t>5 (0.12)</a:t>
                      </a:r>
                    </a:p>
                  </a:txBody>
                  <a:tcPr anchor="ctr"/>
                </a:tc>
                <a:tc>
                  <a:txBody>
                    <a:bodyPr/>
                    <a:lstStyle/>
                    <a:p>
                      <a:pPr algn="ctr"/>
                      <a:r>
                        <a:rPr lang="en-US" sz="1200" b="1" dirty="0">
                          <a:solidFill>
                            <a:srgbClr val="00436D"/>
                          </a:solidFill>
                          <a:latin typeface="Montserrat" panose="020B0604020202020204" charset="0"/>
                        </a:rPr>
                        <a:t>7 (0.06)</a:t>
                      </a:r>
                    </a:p>
                  </a:txBody>
                  <a:tcPr anchor="ctr"/>
                </a:tc>
                <a:tc>
                  <a:txBody>
                    <a:bodyPr/>
                    <a:lstStyle/>
                    <a:p>
                      <a:pPr algn="ctr"/>
                      <a:r>
                        <a:rPr lang="en-US" sz="1200" b="1" dirty="0">
                          <a:solidFill>
                            <a:srgbClr val="00436D"/>
                          </a:solidFill>
                          <a:latin typeface="Montserrat" panose="020B0604020202020204" charset="0"/>
                        </a:rPr>
                        <a:t>General disorders and administration site conditions</a:t>
                      </a:r>
                    </a:p>
                  </a:txBody>
                  <a:tcPr anchor="ctr"/>
                </a:tc>
                <a:extLst>
                  <a:ext uri="{0D108BD9-81ED-4DB2-BD59-A6C34878D82A}">
                    <a16:rowId xmlns:a16="http://schemas.microsoft.com/office/drawing/2014/main" val="1572085593"/>
                  </a:ext>
                </a:extLst>
              </a:tr>
            </a:tbl>
          </a:graphicData>
        </a:graphic>
      </p:graphicFrame>
      <p:sp>
        <p:nvSpPr>
          <p:cNvPr id="6" name="Google Shape;640;p45">
            <a:extLst>
              <a:ext uri="{FF2B5EF4-FFF2-40B4-BE49-F238E27FC236}">
                <a16:creationId xmlns:a16="http://schemas.microsoft.com/office/drawing/2014/main" id="{A37572B5-4A9F-44B2-8E47-5E66D83F3464}"/>
              </a:ext>
            </a:extLst>
          </p:cNvPr>
          <p:cNvSpPr txBox="1">
            <a:spLocks/>
          </p:cNvSpPr>
          <p:nvPr/>
        </p:nvSpPr>
        <p:spPr>
          <a:xfrm>
            <a:off x="933909" y="104003"/>
            <a:ext cx="5138337" cy="1053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800" b="1" dirty="0">
                <a:solidFill>
                  <a:srgbClr val="00436D"/>
                </a:solidFill>
                <a:latin typeface="Montserrat" panose="020B0604020202020204" charset="0"/>
              </a:rPr>
              <a:t>At least one comorbidity at baseline</a:t>
            </a:r>
          </a:p>
        </p:txBody>
      </p:sp>
    </p:spTree>
    <p:extLst>
      <p:ext uri="{BB962C8B-B14F-4D97-AF65-F5344CB8AC3E}">
        <p14:creationId xmlns:p14="http://schemas.microsoft.com/office/powerpoint/2010/main" val="18312929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641"/>
        <p:cNvGrpSpPr/>
        <p:nvPr/>
      </p:nvGrpSpPr>
      <p:grpSpPr>
        <a:xfrm>
          <a:off x="0" y="0"/>
          <a:ext cx="0" cy="0"/>
          <a:chOff x="0" y="0"/>
          <a:chExt cx="0" cy="0"/>
        </a:xfrm>
      </p:grpSpPr>
      <p:sp>
        <p:nvSpPr>
          <p:cNvPr id="49" name="Oval 48">
            <a:extLst>
              <a:ext uri="{FF2B5EF4-FFF2-40B4-BE49-F238E27FC236}">
                <a16:creationId xmlns:a16="http://schemas.microsoft.com/office/drawing/2014/main" id="{0240E120-834F-480E-9231-71F6F7E3ECB2}"/>
              </a:ext>
            </a:extLst>
          </p:cNvPr>
          <p:cNvSpPr/>
          <p:nvPr/>
        </p:nvSpPr>
        <p:spPr>
          <a:xfrm>
            <a:off x="5374048" y="279807"/>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948709CB-872E-402E-A1FD-F04AD634C70E}"/>
              </a:ext>
            </a:extLst>
          </p:cNvPr>
          <p:cNvSpPr/>
          <p:nvPr/>
        </p:nvSpPr>
        <p:spPr>
          <a:xfrm>
            <a:off x="7376436" y="606054"/>
            <a:ext cx="457200" cy="49973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BEAFA2B1-EB3A-461A-8D5D-739B7F4A36B0}"/>
              </a:ext>
            </a:extLst>
          </p:cNvPr>
          <p:cNvSpPr/>
          <p:nvPr/>
        </p:nvSpPr>
        <p:spPr>
          <a:xfrm>
            <a:off x="8250298" y="914345"/>
            <a:ext cx="1236921" cy="12369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F8DC5149-BB83-4DC8-8AF7-8F4FAE9BF751}"/>
              </a:ext>
            </a:extLst>
          </p:cNvPr>
          <p:cNvPicPr>
            <a:picLocks noChangeAspect="1"/>
          </p:cNvPicPr>
          <p:nvPr/>
        </p:nvPicPr>
        <p:blipFill>
          <a:blip r:embed="rId3"/>
          <a:stretch>
            <a:fillRect/>
          </a:stretch>
        </p:blipFill>
        <p:spPr>
          <a:xfrm>
            <a:off x="7214838" y="-1397396"/>
            <a:ext cx="2398394" cy="2398394"/>
          </a:xfrm>
          <a:prstGeom prst="rect">
            <a:avLst/>
          </a:prstGeom>
        </p:spPr>
      </p:pic>
      <p:sp>
        <p:nvSpPr>
          <p:cNvPr id="60" name="Google Shape;640;p45">
            <a:extLst>
              <a:ext uri="{FF2B5EF4-FFF2-40B4-BE49-F238E27FC236}">
                <a16:creationId xmlns:a16="http://schemas.microsoft.com/office/drawing/2014/main" id="{2D322835-45A5-48F7-A9BA-309E2D21EFB3}"/>
              </a:ext>
            </a:extLst>
          </p:cNvPr>
          <p:cNvSpPr txBox="1">
            <a:spLocks noGrp="1"/>
          </p:cNvSpPr>
          <p:nvPr>
            <p:ph type="title"/>
          </p:nvPr>
        </p:nvSpPr>
        <p:spPr>
          <a:xfrm>
            <a:off x="775800" y="521225"/>
            <a:ext cx="3289200" cy="1053600"/>
          </a:xfrm>
          <a:prstGeom prst="rect">
            <a:avLst/>
          </a:prstGeom>
        </p:spPr>
        <p:txBody>
          <a:bodyPr spcFirstLastPara="1" wrap="square" lIns="91425" tIns="91425" rIns="91425" bIns="91425" anchor="t" anchorCtr="0">
            <a:noAutofit/>
          </a:bodyPr>
          <a:lstStyle/>
          <a:p>
            <a:pPr lvl="0"/>
            <a:r>
              <a:rPr lang="en-US" dirty="0"/>
              <a:t>Conclusion</a:t>
            </a:r>
            <a:endParaRPr dirty="0"/>
          </a:p>
        </p:txBody>
      </p:sp>
      <p:sp>
        <p:nvSpPr>
          <p:cNvPr id="61" name="Google Shape;645;p45">
            <a:extLst>
              <a:ext uri="{FF2B5EF4-FFF2-40B4-BE49-F238E27FC236}">
                <a16:creationId xmlns:a16="http://schemas.microsoft.com/office/drawing/2014/main" id="{2A679304-290A-48B5-A612-2A4ED7E0EA76}"/>
              </a:ext>
            </a:extLst>
          </p:cNvPr>
          <p:cNvSpPr txBox="1">
            <a:spLocks/>
          </p:cNvSpPr>
          <p:nvPr/>
        </p:nvSpPr>
        <p:spPr>
          <a:xfrm>
            <a:off x="1671761" y="1214074"/>
            <a:ext cx="5619802" cy="3882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004C72"/>
                </a:solidFill>
                <a:latin typeface="Montserrat" panose="020B0604020202020204" charset="0"/>
              </a:rPr>
              <a:t>Acceptable efficacy against Delta variant until September 29 ( 60 – 65%)</a:t>
            </a:r>
          </a:p>
          <a:p>
            <a:r>
              <a:rPr lang="en-US" sz="1600" b="1" dirty="0">
                <a:solidFill>
                  <a:srgbClr val="004C72"/>
                </a:solidFill>
                <a:latin typeface="Montserrat" panose="020B0604020202020204" charset="0"/>
              </a:rPr>
              <a:t/>
            </a:r>
            <a:br>
              <a:rPr lang="en-US" sz="1600" b="1" dirty="0">
                <a:solidFill>
                  <a:srgbClr val="004C72"/>
                </a:solidFill>
                <a:latin typeface="Montserrat" panose="020B0604020202020204" charset="0"/>
              </a:rPr>
            </a:br>
            <a:endParaRPr lang="en-US" sz="1600" b="1" dirty="0">
              <a:solidFill>
                <a:srgbClr val="004C72"/>
              </a:solidFill>
              <a:latin typeface="Montserrat" panose="020B0604020202020204" charset="0"/>
            </a:endParaRPr>
          </a:p>
        </p:txBody>
      </p:sp>
      <p:sp>
        <p:nvSpPr>
          <p:cNvPr id="62" name="Google Shape;647;p45">
            <a:extLst>
              <a:ext uri="{FF2B5EF4-FFF2-40B4-BE49-F238E27FC236}">
                <a16:creationId xmlns:a16="http://schemas.microsoft.com/office/drawing/2014/main" id="{4F9F12CA-361A-47E7-974A-BF696EEBBF78}"/>
              </a:ext>
            </a:extLst>
          </p:cNvPr>
          <p:cNvSpPr/>
          <p:nvPr/>
        </p:nvSpPr>
        <p:spPr>
          <a:xfrm>
            <a:off x="856552" y="1346608"/>
            <a:ext cx="456433" cy="456433"/>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48;p45">
            <a:extLst>
              <a:ext uri="{FF2B5EF4-FFF2-40B4-BE49-F238E27FC236}">
                <a16:creationId xmlns:a16="http://schemas.microsoft.com/office/drawing/2014/main" id="{BCD76D46-5F36-49F9-BDDD-F4836C9B4325}"/>
              </a:ext>
            </a:extLst>
          </p:cNvPr>
          <p:cNvSpPr txBox="1">
            <a:spLocks/>
          </p:cNvSpPr>
          <p:nvPr/>
        </p:nvSpPr>
        <p:spPr>
          <a:xfrm>
            <a:off x="1671761" y="2674312"/>
            <a:ext cx="5619802" cy="3882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004C72"/>
                </a:solidFill>
                <a:latin typeface="Montserrat" panose="020B0604020202020204" charset="0"/>
              </a:rPr>
              <a:t>Comparable safety profile to other COVID-19 vaccine trials</a:t>
            </a:r>
          </a:p>
        </p:txBody>
      </p:sp>
      <p:sp>
        <p:nvSpPr>
          <p:cNvPr id="66" name="Google Shape;648;p45">
            <a:extLst>
              <a:ext uri="{FF2B5EF4-FFF2-40B4-BE49-F238E27FC236}">
                <a16:creationId xmlns:a16="http://schemas.microsoft.com/office/drawing/2014/main" id="{21F86795-AA4A-440C-81AF-260B30773B32}"/>
              </a:ext>
            </a:extLst>
          </p:cNvPr>
          <p:cNvSpPr txBox="1">
            <a:spLocks/>
          </p:cNvSpPr>
          <p:nvPr/>
        </p:nvSpPr>
        <p:spPr>
          <a:xfrm>
            <a:off x="1671761" y="4285572"/>
            <a:ext cx="5619802" cy="388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1800"/>
              <a:buFont typeface="Montserrat"/>
              <a:buNone/>
              <a:defRPr sz="1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accent1"/>
              </a:buClr>
              <a:buSzPts val="4200"/>
              <a:buFont typeface="Arial"/>
              <a:buNone/>
              <a:defRPr sz="4200" b="0" i="0" u="none" strike="noStrike" cap="none">
                <a:solidFill>
                  <a:schemeClr val="accent1"/>
                </a:solidFill>
                <a:latin typeface="Arial"/>
                <a:ea typeface="Arial"/>
                <a:cs typeface="Arial"/>
                <a:sym typeface="Arial"/>
              </a:defRPr>
            </a:lvl2pPr>
            <a:lvl3pPr marR="0" lvl="2" algn="l" rtl="0">
              <a:lnSpc>
                <a:spcPct val="100000"/>
              </a:lnSpc>
              <a:spcBef>
                <a:spcPts val="0"/>
              </a:spcBef>
              <a:spcAft>
                <a:spcPts val="0"/>
              </a:spcAft>
              <a:buClr>
                <a:schemeClr val="accent1"/>
              </a:buClr>
              <a:buSzPts val="4200"/>
              <a:buFont typeface="Arial"/>
              <a:buNone/>
              <a:defRPr sz="4200" b="0" i="0" u="none" strike="noStrike" cap="none">
                <a:solidFill>
                  <a:schemeClr val="accent1"/>
                </a:solidFill>
                <a:latin typeface="Arial"/>
                <a:ea typeface="Arial"/>
                <a:cs typeface="Arial"/>
                <a:sym typeface="Arial"/>
              </a:defRPr>
            </a:lvl3pPr>
            <a:lvl4pPr marR="0" lvl="3" algn="l" rtl="0">
              <a:lnSpc>
                <a:spcPct val="100000"/>
              </a:lnSpc>
              <a:spcBef>
                <a:spcPts val="0"/>
              </a:spcBef>
              <a:spcAft>
                <a:spcPts val="0"/>
              </a:spcAft>
              <a:buClr>
                <a:schemeClr val="accent1"/>
              </a:buClr>
              <a:buSzPts val="4200"/>
              <a:buFont typeface="Arial"/>
              <a:buNone/>
              <a:defRPr sz="4200" b="0" i="0" u="none" strike="noStrike" cap="none">
                <a:solidFill>
                  <a:schemeClr val="accent1"/>
                </a:solidFill>
                <a:latin typeface="Arial"/>
                <a:ea typeface="Arial"/>
                <a:cs typeface="Arial"/>
                <a:sym typeface="Arial"/>
              </a:defRPr>
            </a:lvl4pPr>
            <a:lvl5pPr marR="0" lvl="4" algn="l" rtl="0">
              <a:lnSpc>
                <a:spcPct val="100000"/>
              </a:lnSpc>
              <a:spcBef>
                <a:spcPts val="0"/>
              </a:spcBef>
              <a:spcAft>
                <a:spcPts val="0"/>
              </a:spcAft>
              <a:buClr>
                <a:schemeClr val="accent1"/>
              </a:buClr>
              <a:buSzPts val="4200"/>
              <a:buFont typeface="Arial"/>
              <a:buNone/>
              <a:defRPr sz="4200" b="0" i="0" u="none" strike="noStrike" cap="none">
                <a:solidFill>
                  <a:schemeClr val="accent1"/>
                </a:solidFill>
                <a:latin typeface="Arial"/>
                <a:ea typeface="Arial"/>
                <a:cs typeface="Arial"/>
                <a:sym typeface="Arial"/>
              </a:defRPr>
            </a:lvl5pPr>
            <a:lvl6pPr marR="0" lvl="5" algn="l" rtl="0">
              <a:lnSpc>
                <a:spcPct val="100000"/>
              </a:lnSpc>
              <a:spcBef>
                <a:spcPts val="0"/>
              </a:spcBef>
              <a:spcAft>
                <a:spcPts val="0"/>
              </a:spcAft>
              <a:buClr>
                <a:schemeClr val="accent1"/>
              </a:buClr>
              <a:buSzPts val="4200"/>
              <a:buFont typeface="Arial"/>
              <a:buNone/>
              <a:defRPr sz="4200" b="0" i="0" u="none" strike="noStrike" cap="none">
                <a:solidFill>
                  <a:schemeClr val="accent1"/>
                </a:solidFill>
                <a:latin typeface="Arial"/>
                <a:ea typeface="Arial"/>
                <a:cs typeface="Arial"/>
                <a:sym typeface="Arial"/>
              </a:defRPr>
            </a:lvl6pPr>
            <a:lvl7pPr marR="0" lvl="6" algn="l" rtl="0">
              <a:lnSpc>
                <a:spcPct val="100000"/>
              </a:lnSpc>
              <a:spcBef>
                <a:spcPts val="0"/>
              </a:spcBef>
              <a:spcAft>
                <a:spcPts val="0"/>
              </a:spcAft>
              <a:buClr>
                <a:schemeClr val="accent1"/>
              </a:buClr>
              <a:buSzPts val="4200"/>
              <a:buFont typeface="Arial"/>
              <a:buNone/>
              <a:defRPr sz="4200" b="0" i="0" u="none" strike="noStrike" cap="none">
                <a:solidFill>
                  <a:schemeClr val="accent1"/>
                </a:solidFill>
                <a:latin typeface="Arial"/>
                <a:ea typeface="Arial"/>
                <a:cs typeface="Arial"/>
                <a:sym typeface="Arial"/>
              </a:defRPr>
            </a:lvl7pPr>
            <a:lvl8pPr marR="0" lvl="7" algn="l" rtl="0">
              <a:lnSpc>
                <a:spcPct val="100000"/>
              </a:lnSpc>
              <a:spcBef>
                <a:spcPts val="0"/>
              </a:spcBef>
              <a:spcAft>
                <a:spcPts val="0"/>
              </a:spcAft>
              <a:buClr>
                <a:schemeClr val="accent1"/>
              </a:buClr>
              <a:buSzPts val="4200"/>
              <a:buFont typeface="Arial"/>
              <a:buNone/>
              <a:defRPr sz="4200" b="0" i="0" u="none" strike="noStrike" cap="none">
                <a:solidFill>
                  <a:schemeClr val="accent1"/>
                </a:solidFill>
                <a:latin typeface="Arial"/>
                <a:ea typeface="Arial"/>
                <a:cs typeface="Arial"/>
                <a:sym typeface="Arial"/>
              </a:defRPr>
            </a:lvl8pPr>
            <a:lvl9pPr marR="0" lvl="8" algn="l" rtl="0">
              <a:lnSpc>
                <a:spcPct val="100000"/>
              </a:lnSpc>
              <a:spcBef>
                <a:spcPts val="0"/>
              </a:spcBef>
              <a:spcAft>
                <a:spcPts val="0"/>
              </a:spcAft>
              <a:buClr>
                <a:schemeClr val="accent1"/>
              </a:buClr>
              <a:buSzPts val="4200"/>
              <a:buFont typeface="Arial"/>
              <a:buNone/>
              <a:defRPr sz="4200" b="0" i="0" u="none" strike="noStrike" cap="none">
                <a:solidFill>
                  <a:schemeClr val="accent1"/>
                </a:solidFill>
                <a:latin typeface="Arial"/>
                <a:ea typeface="Arial"/>
                <a:cs typeface="Arial"/>
                <a:sym typeface="Arial"/>
              </a:defRPr>
            </a:lvl9pPr>
          </a:lstStyle>
          <a:p>
            <a:r>
              <a:rPr lang="en-US" sz="1600" dirty="0"/>
              <a:t>The trial is still ongoing…</a:t>
            </a:r>
          </a:p>
          <a:p>
            <a:endParaRPr lang="en" sz="1600" dirty="0"/>
          </a:p>
        </p:txBody>
      </p:sp>
      <p:sp>
        <p:nvSpPr>
          <p:cNvPr id="16" name="TextBox 15">
            <a:extLst>
              <a:ext uri="{FF2B5EF4-FFF2-40B4-BE49-F238E27FC236}">
                <a16:creationId xmlns:a16="http://schemas.microsoft.com/office/drawing/2014/main" id="{1324361D-DFF8-44EB-B8A3-ECA3D3B6EC4A}"/>
              </a:ext>
            </a:extLst>
          </p:cNvPr>
          <p:cNvSpPr txBox="1"/>
          <p:nvPr/>
        </p:nvSpPr>
        <p:spPr>
          <a:xfrm>
            <a:off x="8707731" y="4776428"/>
            <a:ext cx="413896" cy="307777"/>
          </a:xfrm>
          <a:prstGeom prst="rect">
            <a:avLst/>
          </a:prstGeom>
          <a:noFill/>
        </p:spPr>
        <p:txBody>
          <a:bodyPr wrap="none" rtlCol="0">
            <a:spAutoFit/>
          </a:bodyPr>
          <a:lstStyle/>
          <a:p>
            <a:r>
              <a:rPr lang="en-US" b="1" dirty="0">
                <a:solidFill>
                  <a:srgbClr val="003366"/>
                </a:solidFill>
                <a:latin typeface="Montserrat" panose="020B0604020202020204" charset="0"/>
              </a:rPr>
              <a:t>42</a:t>
            </a:r>
          </a:p>
        </p:txBody>
      </p:sp>
      <p:pic>
        <p:nvPicPr>
          <p:cNvPr id="17" name="SpikoGen Logo Final.ai" descr="SpikoGen Logo Final.ai">
            <a:extLst>
              <a:ext uri="{FF2B5EF4-FFF2-40B4-BE49-F238E27FC236}">
                <a16:creationId xmlns:a16="http://schemas.microsoft.com/office/drawing/2014/main" id="{39356580-3090-4E1F-8498-524DB6ACD7BA}"/>
              </a:ext>
            </a:extLst>
          </p:cNvPr>
          <p:cNvPicPr>
            <a:picLocks noChangeAspect="1"/>
          </p:cNvPicPr>
          <p:nvPr/>
        </p:nvPicPr>
        <p:blipFill>
          <a:blip r:embed="rId4">
            <a:biLevel thresh="25000"/>
          </a:blip>
          <a:stretch>
            <a:fillRect/>
          </a:stretch>
        </p:blipFill>
        <p:spPr>
          <a:xfrm>
            <a:off x="6785839" y="319792"/>
            <a:ext cx="2003775" cy="546849"/>
          </a:xfrm>
          <a:prstGeom prst="rect">
            <a:avLst/>
          </a:prstGeom>
          <a:ln w="12700">
            <a:miter lim="400000"/>
          </a:ln>
        </p:spPr>
      </p:pic>
      <p:sp>
        <p:nvSpPr>
          <p:cNvPr id="15" name="Google Shape;645;p45">
            <a:extLst>
              <a:ext uri="{FF2B5EF4-FFF2-40B4-BE49-F238E27FC236}">
                <a16:creationId xmlns:a16="http://schemas.microsoft.com/office/drawing/2014/main" id="{8BA8707E-4B53-4338-AC0D-7E33B50ADDBE}"/>
              </a:ext>
            </a:extLst>
          </p:cNvPr>
          <p:cNvSpPr txBox="1">
            <a:spLocks/>
          </p:cNvSpPr>
          <p:nvPr/>
        </p:nvSpPr>
        <p:spPr>
          <a:xfrm>
            <a:off x="1671761" y="2048462"/>
            <a:ext cx="5619802" cy="3882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004C72"/>
                </a:solidFill>
                <a:latin typeface="Montserrat" panose="020B0604020202020204" charset="0"/>
              </a:rPr>
              <a:t>Acceptable external validity </a:t>
            </a:r>
          </a:p>
          <a:p>
            <a:r>
              <a:rPr lang="en-US" sz="1600" b="1" dirty="0">
                <a:solidFill>
                  <a:srgbClr val="004C72"/>
                </a:solidFill>
                <a:latin typeface="Montserrat" panose="020B0604020202020204" charset="0"/>
              </a:rPr>
              <a:t/>
            </a:r>
            <a:br>
              <a:rPr lang="en-US" sz="1600" b="1" dirty="0">
                <a:solidFill>
                  <a:srgbClr val="004C72"/>
                </a:solidFill>
                <a:latin typeface="Montserrat" panose="020B0604020202020204" charset="0"/>
              </a:rPr>
            </a:br>
            <a:endParaRPr lang="en-US" sz="1600" b="1" dirty="0">
              <a:solidFill>
                <a:srgbClr val="004C72"/>
              </a:solidFill>
              <a:latin typeface="Montserrat" panose="020B0604020202020204" charset="0"/>
            </a:endParaRPr>
          </a:p>
        </p:txBody>
      </p:sp>
      <p:sp>
        <p:nvSpPr>
          <p:cNvPr id="21" name="Google Shape;2240;p70">
            <a:extLst>
              <a:ext uri="{FF2B5EF4-FFF2-40B4-BE49-F238E27FC236}">
                <a16:creationId xmlns:a16="http://schemas.microsoft.com/office/drawing/2014/main" id="{10ED4454-F15B-41A6-844B-912B04588B38}"/>
              </a:ext>
            </a:extLst>
          </p:cNvPr>
          <p:cNvSpPr txBox="1">
            <a:spLocks/>
          </p:cNvSpPr>
          <p:nvPr/>
        </p:nvSpPr>
        <p:spPr>
          <a:xfrm>
            <a:off x="1663253" y="3531264"/>
            <a:ext cx="5543078" cy="1053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just"/>
            <a:r>
              <a:rPr lang="en-US" sz="1600" dirty="0"/>
              <a:t> a promising vaccine as a booster shot</a:t>
            </a:r>
          </a:p>
        </p:txBody>
      </p:sp>
      <p:sp>
        <p:nvSpPr>
          <p:cNvPr id="22" name="Google Shape;647;p45">
            <a:extLst>
              <a:ext uri="{FF2B5EF4-FFF2-40B4-BE49-F238E27FC236}">
                <a16:creationId xmlns:a16="http://schemas.microsoft.com/office/drawing/2014/main" id="{E912BC71-D2AC-43FE-BE7F-98ADBA481716}"/>
              </a:ext>
            </a:extLst>
          </p:cNvPr>
          <p:cNvSpPr/>
          <p:nvPr/>
        </p:nvSpPr>
        <p:spPr>
          <a:xfrm>
            <a:off x="856552" y="2072902"/>
            <a:ext cx="456433" cy="456433"/>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47;p45">
            <a:extLst>
              <a:ext uri="{FF2B5EF4-FFF2-40B4-BE49-F238E27FC236}">
                <a16:creationId xmlns:a16="http://schemas.microsoft.com/office/drawing/2014/main" id="{3E2A9B12-8F44-4630-9665-49650C47113D}"/>
              </a:ext>
            </a:extLst>
          </p:cNvPr>
          <p:cNvSpPr/>
          <p:nvPr/>
        </p:nvSpPr>
        <p:spPr>
          <a:xfrm>
            <a:off x="862796" y="2799196"/>
            <a:ext cx="456433" cy="456433"/>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47;p45">
            <a:extLst>
              <a:ext uri="{FF2B5EF4-FFF2-40B4-BE49-F238E27FC236}">
                <a16:creationId xmlns:a16="http://schemas.microsoft.com/office/drawing/2014/main" id="{AC912174-ABCF-43A2-9BE2-D9878429AF22}"/>
              </a:ext>
            </a:extLst>
          </p:cNvPr>
          <p:cNvSpPr/>
          <p:nvPr/>
        </p:nvSpPr>
        <p:spPr>
          <a:xfrm>
            <a:off x="865060" y="4251782"/>
            <a:ext cx="456433" cy="456433"/>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47;p45">
            <a:extLst>
              <a:ext uri="{FF2B5EF4-FFF2-40B4-BE49-F238E27FC236}">
                <a16:creationId xmlns:a16="http://schemas.microsoft.com/office/drawing/2014/main" id="{F1818EE7-9708-4659-90F0-621293BCBB5C}"/>
              </a:ext>
            </a:extLst>
          </p:cNvPr>
          <p:cNvSpPr/>
          <p:nvPr/>
        </p:nvSpPr>
        <p:spPr>
          <a:xfrm>
            <a:off x="856552" y="3525489"/>
            <a:ext cx="456433" cy="456433"/>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9000"/>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C64AF-080F-4B50-B7DF-452427E69DDD}"/>
              </a:ext>
            </a:extLst>
          </p:cNvPr>
          <p:cNvSpPr>
            <a:spLocks noGrp="1"/>
          </p:cNvSpPr>
          <p:nvPr>
            <p:ph type="title"/>
          </p:nvPr>
        </p:nvSpPr>
        <p:spPr/>
        <p:txBody>
          <a:bodyPr/>
          <a:lstStyle/>
          <a:p>
            <a:r>
              <a:rPr lang="en-US" sz="2400" dirty="0"/>
              <a:t>Key message</a:t>
            </a:r>
          </a:p>
        </p:txBody>
      </p:sp>
      <p:sp>
        <p:nvSpPr>
          <p:cNvPr id="3" name="Google Shape;645;p45">
            <a:extLst>
              <a:ext uri="{FF2B5EF4-FFF2-40B4-BE49-F238E27FC236}">
                <a16:creationId xmlns:a16="http://schemas.microsoft.com/office/drawing/2014/main" id="{52B68959-3AAE-4707-8C62-63ACE1C0071C}"/>
              </a:ext>
            </a:extLst>
          </p:cNvPr>
          <p:cNvSpPr txBox="1">
            <a:spLocks/>
          </p:cNvSpPr>
          <p:nvPr/>
        </p:nvSpPr>
        <p:spPr>
          <a:xfrm>
            <a:off x="775800" y="1574825"/>
            <a:ext cx="7592400" cy="3882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r>
              <a:rPr lang="en-US" sz="1600" b="1" dirty="0" err="1">
                <a:solidFill>
                  <a:srgbClr val="004C72"/>
                </a:solidFill>
                <a:latin typeface="Montserrat" panose="020B0604020202020204" charset="0"/>
              </a:rPr>
              <a:t>SpikoGen</a:t>
            </a:r>
            <a:r>
              <a:rPr lang="en-US" sz="1600" b="1" baseline="30000" dirty="0">
                <a:solidFill>
                  <a:srgbClr val="004C72"/>
                </a:solidFill>
                <a:latin typeface="Montserrat" panose="020B0604020202020204" charset="0"/>
              </a:rPr>
              <a:t>®</a:t>
            </a:r>
            <a:r>
              <a:rPr lang="en-US" sz="1600" b="1" dirty="0">
                <a:solidFill>
                  <a:srgbClr val="004C72"/>
                </a:solidFill>
                <a:latin typeface="Montserrat" panose="020B0604020202020204" charset="0"/>
              </a:rPr>
              <a:t> contains </a:t>
            </a:r>
            <a:r>
              <a:rPr lang="en-US" sz="1600" b="1" u="sng" dirty="0">
                <a:solidFill>
                  <a:srgbClr val="004C72"/>
                </a:solidFill>
                <a:latin typeface="Montserrat" panose="020B0604020202020204" charset="0"/>
              </a:rPr>
              <a:t>all parts of the spike protein</a:t>
            </a:r>
            <a:r>
              <a:rPr lang="en-US" sz="1600" b="1" dirty="0">
                <a:solidFill>
                  <a:srgbClr val="004C72"/>
                </a:solidFill>
                <a:latin typeface="Montserrat" panose="020B0604020202020204" charset="0"/>
              </a:rPr>
              <a:t>. Therefore, in people who have been vaccinated with any types of COVID-19 vaccines, administration of </a:t>
            </a:r>
            <a:r>
              <a:rPr lang="en-US" sz="1600" b="1" dirty="0" err="1">
                <a:solidFill>
                  <a:srgbClr val="004C72"/>
                </a:solidFill>
                <a:latin typeface="Montserrat" panose="020B0604020202020204" charset="0"/>
              </a:rPr>
              <a:t>SpikoGen</a:t>
            </a:r>
            <a:r>
              <a:rPr lang="en-US" sz="1600" b="1" baseline="30000" dirty="0">
                <a:solidFill>
                  <a:srgbClr val="004C72"/>
                </a:solidFill>
                <a:latin typeface="Montserrat" panose="020B0604020202020204" charset="0"/>
              </a:rPr>
              <a:t>®</a:t>
            </a:r>
            <a:r>
              <a:rPr lang="en-US" sz="1600" b="1" dirty="0">
                <a:solidFill>
                  <a:srgbClr val="004C72"/>
                </a:solidFill>
                <a:latin typeface="Montserrat" panose="020B0604020202020204" charset="0"/>
              </a:rPr>
              <a:t> as a booster shot may lead to reactivation of memory cells and production of antibodies against all parts of the spike protein including NTD which has a vital role in virus neutralization. </a:t>
            </a:r>
          </a:p>
        </p:txBody>
      </p:sp>
      <p:pic>
        <p:nvPicPr>
          <p:cNvPr id="4" name="SpikoGen Logo Final.ai" descr="SpikoGen Logo Final.ai">
            <a:extLst>
              <a:ext uri="{FF2B5EF4-FFF2-40B4-BE49-F238E27FC236}">
                <a16:creationId xmlns:a16="http://schemas.microsoft.com/office/drawing/2014/main" id="{69684381-A93E-4AAA-B084-5B4D206CEC78}"/>
              </a:ext>
            </a:extLst>
          </p:cNvPr>
          <p:cNvPicPr>
            <a:picLocks noChangeAspect="1"/>
          </p:cNvPicPr>
          <p:nvPr/>
        </p:nvPicPr>
        <p:blipFill>
          <a:blip r:embed="rId3"/>
          <a:stretch>
            <a:fillRect/>
          </a:stretch>
        </p:blipFill>
        <p:spPr>
          <a:xfrm>
            <a:off x="905994" y="4205621"/>
            <a:ext cx="2091562" cy="570807"/>
          </a:xfrm>
          <a:prstGeom prst="rect">
            <a:avLst/>
          </a:prstGeom>
          <a:ln w="12700">
            <a:miter lim="400000"/>
          </a:ln>
        </p:spPr>
      </p:pic>
      <p:sp>
        <p:nvSpPr>
          <p:cNvPr id="5" name="TextBox 4">
            <a:extLst>
              <a:ext uri="{FF2B5EF4-FFF2-40B4-BE49-F238E27FC236}">
                <a16:creationId xmlns:a16="http://schemas.microsoft.com/office/drawing/2014/main" id="{A4318F6C-2E74-4A70-903B-2A8D241FE295}"/>
              </a:ext>
            </a:extLst>
          </p:cNvPr>
          <p:cNvSpPr txBox="1"/>
          <p:nvPr/>
        </p:nvSpPr>
        <p:spPr>
          <a:xfrm>
            <a:off x="8707731" y="4776428"/>
            <a:ext cx="413896" cy="307777"/>
          </a:xfrm>
          <a:prstGeom prst="rect">
            <a:avLst/>
          </a:prstGeom>
          <a:noFill/>
        </p:spPr>
        <p:txBody>
          <a:bodyPr wrap="none" rtlCol="0">
            <a:spAutoFit/>
          </a:bodyPr>
          <a:lstStyle/>
          <a:p>
            <a:r>
              <a:rPr lang="en-US" b="1" dirty="0">
                <a:solidFill>
                  <a:srgbClr val="003366"/>
                </a:solidFill>
                <a:latin typeface="Montserrat" panose="020B0604020202020204" charset="0"/>
              </a:rPr>
              <a:t>43</a:t>
            </a:r>
          </a:p>
        </p:txBody>
      </p:sp>
    </p:spTree>
    <p:extLst>
      <p:ext uri="{BB962C8B-B14F-4D97-AF65-F5344CB8AC3E}">
        <p14:creationId xmlns:p14="http://schemas.microsoft.com/office/powerpoint/2010/main" val="21923267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A541868-1A55-49FD-9DF6-78369986A7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7703" y="2720898"/>
            <a:ext cx="4618047" cy="2209418"/>
          </a:xfrm>
          <a:prstGeom prst="rect">
            <a:avLst/>
          </a:prstGeom>
        </p:spPr>
      </p:pic>
      <p:sp>
        <p:nvSpPr>
          <p:cNvPr id="2" name="Title 1">
            <a:extLst>
              <a:ext uri="{FF2B5EF4-FFF2-40B4-BE49-F238E27FC236}">
                <a16:creationId xmlns:a16="http://schemas.microsoft.com/office/drawing/2014/main" id="{3D0B94B7-7159-4768-AC38-A2CE56FFA9B3}"/>
              </a:ext>
            </a:extLst>
          </p:cNvPr>
          <p:cNvSpPr>
            <a:spLocks noGrp="1"/>
          </p:cNvSpPr>
          <p:nvPr>
            <p:ph type="title"/>
          </p:nvPr>
        </p:nvSpPr>
        <p:spPr>
          <a:xfrm>
            <a:off x="754535" y="341595"/>
            <a:ext cx="7323600" cy="1053600"/>
          </a:xfrm>
        </p:spPr>
        <p:txBody>
          <a:bodyPr/>
          <a:lstStyle/>
          <a:p>
            <a:r>
              <a:rPr lang="en-US" sz="2400" dirty="0"/>
              <a:t>COVID-19 Vaccine platforms</a:t>
            </a:r>
          </a:p>
        </p:txBody>
      </p:sp>
      <p:sp>
        <p:nvSpPr>
          <p:cNvPr id="12" name="Google Shape;991;p51">
            <a:extLst>
              <a:ext uri="{FF2B5EF4-FFF2-40B4-BE49-F238E27FC236}">
                <a16:creationId xmlns:a16="http://schemas.microsoft.com/office/drawing/2014/main" id="{1312045F-A727-4048-8CCF-DDDFB984884C}"/>
              </a:ext>
            </a:extLst>
          </p:cNvPr>
          <p:cNvSpPr/>
          <p:nvPr/>
        </p:nvSpPr>
        <p:spPr>
          <a:xfrm rot="8223736">
            <a:off x="-3473978" y="-324957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91;p51">
            <a:extLst>
              <a:ext uri="{FF2B5EF4-FFF2-40B4-BE49-F238E27FC236}">
                <a16:creationId xmlns:a16="http://schemas.microsoft.com/office/drawing/2014/main" id="{B9BBD836-6FE0-446E-BBFC-E180DB7A01A1}"/>
              </a:ext>
            </a:extLst>
          </p:cNvPr>
          <p:cNvSpPr/>
          <p:nvPr/>
        </p:nvSpPr>
        <p:spPr>
          <a:xfrm rot="8223736">
            <a:off x="5886072" y="-36211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TextBox 24">
            <a:extLst>
              <a:ext uri="{FF2B5EF4-FFF2-40B4-BE49-F238E27FC236}">
                <a16:creationId xmlns:a16="http://schemas.microsoft.com/office/drawing/2014/main" id="{4D45B949-76A9-4EA5-8B45-3789CCA81DDC}"/>
              </a:ext>
            </a:extLst>
          </p:cNvPr>
          <p:cNvSpPr txBox="1"/>
          <p:nvPr/>
        </p:nvSpPr>
        <p:spPr>
          <a:xfrm>
            <a:off x="8707731" y="4776428"/>
            <a:ext cx="420308" cy="307777"/>
          </a:xfrm>
          <a:prstGeom prst="rect">
            <a:avLst/>
          </a:prstGeom>
          <a:noFill/>
        </p:spPr>
        <p:txBody>
          <a:bodyPr wrap="none" rtlCol="0">
            <a:spAutoFit/>
          </a:bodyPr>
          <a:lstStyle/>
          <a:p>
            <a:r>
              <a:rPr lang="en-US" b="1" dirty="0">
                <a:solidFill>
                  <a:schemeClr val="bg1"/>
                </a:solidFill>
                <a:latin typeface="Montserrat" panose="020B0604020202020204" charset="0"/>
              </a:rPr>
              <a:t>06</a:t>
            </a:r>
          </a:p>
        </p:txBody>
      </p:sp>
      <p:sp>
        <p:nvSpPr>
          <p:cNvPr id="6" name="Content Placeholder 2">
            <a:extLst>
              <a:ext uri="{FF2B5EF4-FFF2-40B4-BE49-F238E27FC236}">
                <a16:creationId xmlns:a16="http://schemas.microsoft.com/office/drawing/2014/main" id="{31DFDA87-CEBE-40C3-A89F-00DF7A224924}"/>
              </a:ext>
            </a:extLst>
          </p:cNvPr>
          <p:cNvSpPr txBox="1">
            <a:spLocks/>
          </p:cNvSpPr>
          <p:nvPr/>
        </p:nvSpPr>
        <p:spPr>
          <a:xfrm>
            <a:off x="838200" y="931643"/>
            <a:ext cx="10515600" cy="3379421"/>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50000"/>
              </a:lnSpc>
            </a:pPr>
            <a:r>
              <a:rPr lang="en-US" sz="1300" b="1" dirty="0">
                <a:solidFill>
                  <a:srgbClr val="003366"/>
                </a:solidFill>
                <a:latin typeface="Montserrat" panose="020B0604020202020204" charset="0"/>
              </a:rPr>
              <a:t>4 leading vaccine platforms in the world:</a:t>
            </a:r>
          </a:p>
          <a:p>
            <a:pPr marL="514350" indent="-514350">
              <a:lnSpc>
                <a:spcPct val="150000"/>
              </a:lnSpc>
              <a:buClr>
                <a:srgbClr val="003366"/>
              </a:buClr>
              <a:buFont typeface="+mj-lt"/>
              <a:buAutoNum type="arabicPeriod"/>
            </a:pPr>
            <a:r>
              <a:rPr lang="en-US" sz="1300" b="1" dirty="0">
                <a:solidFill>
                  <a:srgbClr val="003366"/>
                </a:solidFill>
                <a:latin typeface="Montserrat" panose="020B0604020202020204" charset="0"/>
              </a:rPr>
              <a:t>Encapsulated mRNA, </a:t>
            </a:r>
            <a:r>
              <a:rPr lang="en-US" sz="1300" dirty="0" err="1">
                <a:solidFill>
                  <a:srgbClr val="003366"/>
                </a:solidFill>
                <a:latin typeface="Montserrat" panose="020B0604020202020204" charset="0"/>
              </a:rPr>
              <a:t>e.g,Pfizer-BioNTech</a:t>
            </a:r>
            <a:r>
              <a:rPr lang="en-US" sz="1300" dirty="0">
                <a:solidFill>
                  <a:srgbClr val="003366"/>
                </a:solidFill>
                <a:latin typeface="Montserrat" panose="020B0604020202020204" charset="0"/>
              </a:rPr>
              <a:t>, </a:t>
            </a:r>
            <a:r>
              <a:rPr lang="en-US" sz="1300" dirty="0" err="1">
                <a:solidFill>
                  <a:srgbClr val="003366"/>
                </a:solidFill>
                <a:latin typeface="Montserrat" panose="020B0604020202020204" charset="0"/>
              </a:rPr>
              <a:t>Moderna</a:t>
            </a:r>
            <a:r>
              <a:rPr lang="en-US" sz="1300" dirty="0">
                <a:solidFill>
                  <a:srgbClr val="003366"/>
                </a:solidFill>
                <a:latin typeface="Montserrat" panose="020B0604020202020204" charset="0"/>
              </a:rPr>
              <a:t>, …</a:t>
            </a:r>
          </a:p>
          <a:p>
            <a:pPr marL="514350" indent="-514350">
              <a:lnSpc>
                <a:spcPct val="150000"/>
              </a:lnSpc>
              <a:buClr>
                <a:srgbClr val="003366"/>
              </a:buClr>
              <a:buFont typeface="+mj-lt"/>
              <a:buAutoNum type="arabicPeriod"/>
            </a:pPr>
            <a:r>
              <a:rPr lang="en-US" sz="1300" b="1" dirty="0">
                <a:solidFill>
                  <a:srgbClr val="003366"/>
                </a:solidFill>
                <a:latin typeface="Montserrat" panose="020B0604020202020204" charset="0"/>
              </a:rPr>
              <a:t>Viral Vector (non-replicating</a:t>
            </a:r>
            <a:r>
              <a:rPr lang="en-US" sz="1300" dirty="0">
                <a:solidFill>
                  <a:srgbClr val="003366"/>
                </a:solidFill>
                <a:latin typeface="Montserrat" panose="020B0604020202020204" charset="0"/>
              </a:rPr>
              <a:t>), </a:t>
            </a:r>
            <a:r>
              <a:rPr lang="en-US" sz="1300" dirty="0" err="1">
                <a:solidFill>
                  <a:srgbClr val="003366"/>
                </a:solidFill>
                <a:latin typeface="Montserrat" panose="020B0604020202020204" charset="0"/>
              </a:rPr>
              <a:t>e.g,AstraZeneca</a:t>
            </a:r>
            <a:r>
              <a:rPr lang="en-US" sz="1300" dirty="0">
                <a:solidFill>
                  <a:srgbClr val="003366"/>
                </a:solidFill>
                <a:latin typeface="Montserrat" panose="020B0604020202020204" charset="0"/>
              </a:rPr>
              <a:t>, Sputnik V, …</a:t>
            </a:r>
          </a:p>
          <a:p>
            <a:pPr marL="514350" indent="-514350">
              <a:lnSpc>
                <a:spcPct val="150000"/>
              </a:lnSpc>
              <a:buClr>
                <a:srgbClr val="003366"/>
              </a:buClr>
              <a:buFont typeface="+mj-lt"/>
              <a:buAutoNum type="arabicPeriod"/>
            </a:pPr>
            <a:r>
              <a:rPr lang="en-US" sz="1300" b="1" dirty="0">
                <a:solidFill>
                  <a:srgbClr val="003366"/>
                </a:solidFill>
                <a:latin typeface="Montserrat" panose="020B0604020202020204" charset="0"/>
              </a:rPr>
              <a:t>Inactivated virus, </a:t>
            </a:r>
            <a:r>
              <a:rPr lang="en-US" sz="1300" dirty="0" err="1">
                <a:solidFill>
                  <a:srgbClr val="003366"/>
                </a:solidFill>
                <a:latin typeface="Montserrat" panose="020B0604020202020204" charset="0"/>
              </a:rPr>
              <a:t>e.g</a:t>
            </a:r>
            <a:r>
              <a:rPr lang="en-US" sz="1300" dirty="0">
                <a:solidFill>
                  <a:srgbClr val="003366"/>
                </a:solidFill>
                <a:latin typeface="Montserrat" panose="020B0604020202020204" charset="0"/>
              </a:rPr>
              <a:t>, </a:t>
            </a:r>
            <a:r>
              <a:rPr lang="en-US" sz="1300" dirty="0" err="1">
                <a:solidFill>
                  <a:srgbClr val="003366"/>
                </a:solidFill>
                <a:latin typeface="Montserrat" panose="020B0604020202020204" charset="0"/>
              </a:rPr>
              <a:t>Sinopharm</a:t>
            </a:r>
            <a:r>
              <a:rPr lang="en-US" sz="1300" dirty="0">
                <a:solidFill>
                  <a:srgbClr val="003366"/>
                </a:solidFill>
                <a:latin typeface="Montserrat" panose="020B0604020202020204" charset="0"/>
              </a:rPr>
              <a:t>, </a:t>
            </a:r>
            <a:r>
              <a:rPr lang="en-US" sz="1300" dirty="0" err="1">
                <a:solidFill>
                  <a:srgbClr val="003366"/>
                </a:solidFill>
                <a:latin typeface="Montserrat" panose="020B0604020202020204" charset="0"/>
              </a:rPr>
              <a:t>Sinovac</a:t>
            </a:r>
            <a:r>
              <a:rPr lang="en-US" sz="1300" dirty="0">
                <a:solidFill>
                  <a:srgbClr val="003366"/>
                </a:solidFill>
                <a:latin typeface="Montserrat" panose="020B0604020202020204" charset="0"/>
              </a:rPr>
              <a:t>, …</a:t>
            </a:r>
          </a:p>
          <a:p>
            <a:pPr marL="514350" indent="-514350">
              <a:lnSpc>
                <a:spcPct val="150000"/>
              </a:lnSpc>
              <a:buClr>
                <a:srgbClr val="003366"/>
              </a:buClr>
              <a:buFont typeface="+mj-lt"/>
              <a:buAutoNum type="arabicPeriod"/>
            </a:pPr>
            <a:r>
              <a:rPr lang="en-US" sz="1300" b="1" dirty="0">
                <a:solidFill>
                  <a:srgbClr val="003366"/>
                </a:solidFill>
                <a:latin typeface="Montserrat" panose="020B0604020202020204" charset="0"/>
              </a:rPr>
              <a:t>Protein subunit; </a:t>
            </a:r>
            <a:r>
              <a:rPr lang="en-US" sz="1300" dirty="0" err="1">
                <a:solidFill>
                  <a:srgbClr val="003366"/>
                </a:solidFill>
                <a:latin typeface="Montserrat" panose="020B0604020202020204" charset="0"/>
              </a:rPr>
              <a:t>Novavax</a:t>
            </a:r>
            <a:r>
              <a:rPr lang="en-US" sz="1300" dirty="0">
                <a:solidFill>
                  <a:srgbClr val="003366"/>
                </a:solidFill>
                <a:latin typeface="Montserrat" panose="020B0604020202020204" charset="0"/>
              </a:rPr>
              <a:t>,                      , Clover, Sanofi-GSK …</a:t>
            </a:r>
          </a:p>
        </p:txBody>
      </p:sp>
      <p:pic>
        <p:nvPicPr>
          <p:cNvPr id="7" name="Picture 6">
            <a:extLst>
              <a:ext uri="{FF2B5EF4-FFF2-40B4-BE49-F238E27FC236}">
                <a16:creationId xmlns:a16="http://schemas.microsoft.com/office/drawing/2014/main" id="{A404E979-C0B9-4746-9E58-996380301C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4742" y="2176463"/>
            <a:ext cx="1060711" cy="379956"/>
          </a:xfrm>
          <a:prstGeom prst="rect">
            <a:avLst/>
          </a:prstGeom>
        </p:spPr>
      </p:pic>
      <p:sp>
        <p:nvSpPr>
          <p:cNvPr id="9" name="Rectangle 8">
            <a:extLst>
              <a:ext uri="{FF2B5EF4-FFF2-40B4-BE49-F238E27FC236}">
                <a16:creationId xmlns:a16="http://schemas.microsoft.com/office/drawing/2014/main" id="{B586C050-8D8A-49B6-857E-2DD740894D1C}"/>
              </a:ext>
            </a:extLst>
          </p:cNvPr>
          <p:cNvSpPr/>
          <p:nvPr/>
        </p:nvSpPr>
        <p:spPr>
          <a:xfrm>
            <a:off x="838200" y="2717822"/>
            <a:ext cx="2706542" cy="1092607"/>
          </a:xfrm>
          <a:prstGeom prst="rect">
            <a:avLst/>
          </a:prstGeom>
        </p:spPr>
        <p:txBody>
          <a:bodyPr wrap="square">
            <a:spAutoFit/>
          </a:bodyPr>
          <a:lstStyle/>
          <a:p>
            <a:pPr algn="just"/>
            <a:r>
              <a:rPr lang="en-US" sz="1300" dirty="0">
                <a:solidFill>
                  <a:srgbClr val="003366"/>
                </a:solidFill>
                <a:latin typeface="Montserrat" panose="020B0604020202020204" charset="0"/>
              </a:rPr>
              <a:t>Based on WHO COVID-19 vaccine tracker</a:t>
            </a:r>
            <a:r>
              <a:rPr lang="en-US" sz="1300" baseline="30000" dirty="0">
                <a:solidFill>
                  <a:srgbClr val="003366"/>
                </a:solidFill>
                <a:latin typeface="Montserrat" panose="020B0604020202020204" charset="0"/>
              </a:rPr>
              <a:t>1</a:t>
            </a:r>
            <a:r>
              <a:rPr lang="en-US" sz="1300" dirty="0">
                <a:solidFill>
                  <a:srgbClr val="003366"/>
                </a:solidFill>
                <a:latin typeface="Montserrat" panose="020B0604020202020204" charset="0"/>
              </a:rPr>
              <a:t>, </a:t>
            </a:r>
            <a:r>
              <a:rPr lang="en-US" sz="1300" b="1" dirty="0">
                <a:solidFill>
                  <a:srgbClr val="003366"/>
                </a:solidFill>
                <a:latin typeface="Montserrat" panose="020B0604020202020204" charset="0"/>
              </a:rPr>
              <a:t>Recombinant protein subunit is the most used technology in clinical trials worldwide.</a:t>
            </a:r>
          </a:p>
        </p:txBody>
      </p:sp>
      <p:sp>
        <p:nvSpPr>
          <p:cNvPr id="10" name="Rectangle 9">
            <a:extLst>
              <a:ext uri="{FF2B5EF4-FFF2-40B4-BE49-F238E27FC236}">
                <a16:creationId xmlns:a16="http://schemas.microsoft.com/office/drawing/2014/main" id="{5885BEF0-346F-4285-9789-29CEDC839410}"/>
              </a:ext>
            </a:extLst>
          </p:cNvPr>
          <p:cNvSpPr/>
          <p:nvPr/>
        </p:nvSpPr>
        <p:spPr>
          <a:xfrm>
            <a:off x="247286" y="4952426"/>
            <a:ext cx="11585917" cy="200055"/>
          </a:xfrm>
          <a:prstGeom prst="rect">
            <a:avLst/>
          </a:prstGeom>
        </p:spPr>
        <p:txBody>
          <a:bodyPr wrap="square">
            <a:spAutoFit/>
          </a:bodyPr>
          <a:lstStyle/>
          <a:p>
            <a:pPr algn="just"/>
            <a:r>
              <a:rPr lang="en-US" sz="700" baseline="30000" dirty="0"/>
              <a:t>1 </a:t>
            </a:r>
            <a:r>
              <a:rPr lang="en-US" sz="700" dirty="0"/>
              <a:t>https://www.who.int/publications/m/item/draft-landscape-of-covid-19-candidate-vaccines</a:t>
            </a:r>
          </a:p>
        </p:txBody>
      </p:sp>
    </p:spTree>
    <p:extLst>
      <p:ext uri="{BB962C8B-B14F-4D97-AF65-F5344CB8AC3E}">
        <p14:creationId xmlns:p14="http://schemas.microsoft.com/office/powerpoint/2010/main" val="5635058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1000"/>
            <a:lum/>
          </a:blip>
          <a:srcRect/>
          <a:stretch>
            <a:fillRect t="-9000" b="-9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F2468B1-C92C-41B3-952E-8B11D99437AD}"/>
              </a:ext>
            </a:extLst>
          </p:cNvPr>
          <p:cNvSpPr/>
          <p:nvPr/>
        </p:nvSpPr>
        <p:spPr>
          <a:xfrm>
            <a:off x="980229" y="928758"/>
            <a:ext cx="7183542" cy="1384995"/>
          </a:xfrm>
          <a:prstGeom prst="rect">
            <a:avLst/>
          </a:prstGeom>
        </p:spPr>
        <p:txBody>
          <a:bodyPr wrap="square">
            <a:spAutoFit/>
          </a:bodyPr>
          <a:lstStyle/>
          <a:p>
            <a:pPr lvl="0" algn="ctr" defTabSz="584200" hangingPunct="0">
              <a:defRPr sz="4900">
                <a:solidFill>
                  <a:srgbClr val="195383"/>
                </a:solidFill>
                <a:latin typeface="Avenir Next Regular"/>
                <a:ea typeface="Avenir Next Regular"/>
                <a:cs typeface="Avenir Next Regular"/>
                <a:sym typeface="Avenir Next Regular"/>
              </a:defRPr>
            </a:pPr>
            <a:r>
              <a:rPr lang="en-US" sz="2800" b="1" kern="0" dirty="0" err="1">
                <a:solidFill>
                  <a:srgbClr val="003366"/>
                </a:solidFill>
                <a:latin typeface="Montserrat" panose="020B0604020202020204" charset="0"/>
                <a:sym typeface="Avenir Next Regular"/>
              </a:rPr>
              <a:t>SpikoGen</a:t>
            </a:r>
            <a:r>
              <a:rPr lang="en-US" sz="2800" b="1" kern="0" baseline="30000" dirty="0">
                <a:solidFill>
                  <a:srgbClr val="003366"/>
                </a:solidFill>
                <a:latin typeface="Montserrat" panose="020B0604020202020204" charset="0"/>
                <a:sym typeface="Avenir Next Regular"/>
              </a:rPr>
              <a:t>®</a:t>
            </a:r>
            <a:r>
              <a:rPr lang="en-US" sz="3200" b="1" kern="0" baseline="31999" dirty="0">
                <a:solidFill>
                  <a:srgbClr val="003366"/>
                </a:solidFill>
                <a:latin typeface="Montserrat" panose="020B0604020202020204" charset="0"/>
                <a:sym typeface="Avenir Next Regular"/>
              </a:rPr>
              <a:t> </a:t>
            </a:r>
            <a:r>
              <a:rPr lang="en-US" sz="2800" b="1" kern="0" dirty="0">
                <a:solidFill>
                  <a:srgbClr val="003366"/>
                </a:solidFill>
                <a:latin typeface="Montserrat" panose="020B0604020202020204" charset="0"/>
                <a:sym typeface="Avenir Next Regular"/>
              </a:rPr>
              <a:t>clinical trials have been conducted while the delta variant was sweeping over Iran.</a:t>
            </a:r>
          </a:p>
        </p:txBody>
      </p:sp>
      <p:sp>
        <p:nvSpPr>
          <p:cNvPr id="4" name="Google Shape;991;p51">
            <a:extLst>
              <a:ext uri="{FF2B5EF4-FFF2-40B4-BE49-F238E27FC236}">
                <a16:creationId xmlns:a16="http://schemas.microsoft.com/office/drawing/2014/main" id="{54F539FB-CA50-4574-AA45-EA850854ADBB}"/>
              </a:ext>
            </a:extLst>
          </p:cNvPr>
          <p:cNvSpPr/>
          <p:nvPr/>
        </p:nvSpPr>
        <p:spPr>
          <a:xfrm rot="12735912">
            <a:off x="-467686" y="-4905077"/>
            <a:ext cx="11585206"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TextBox 4">
            <a:extLst>
              <a:ext uri="{FF2B5EF4-FFF2-40B4-BE49-F238E27FC236}">
                <a16:creationId xmlns:a16="http://schemas.microsoft.com/office/drawing/2014/main" id="{A7CD559D-7321-46D0-8ED1-8400C0191B62}"/>
              </a:ext>
            </a:extLst>
          </p:cNvPr>
          <p:cNvSpPr txBox="1"/>
          <p:nvPr/>
        </p:nvSpPr>
        <p:spPr>
          <a:xfrm>
            <a:off x="8707731" y="4776428"/>
            <a:ext cx="431528" cy="307777"/>
          </a:xfrm>
          <a:prstGeom prst="rect">
            <a:avLst/>
          </a:prstGeom>
          <a:noFill/>
        </p:spPr>
        <p:txBody>
          <a:bodyPr wrap="none" rtlCol="0">
            <a:spAutoFit/>
          </a:bodyPr>
          <a:lstStyle/>
          <a:p>
            <a:r>
              <a:rPr lang="en-US" b="1" dirty="0">
                <a:solidFill>
                  <a:srgbClr val="003366"/>
                </a:solidFill>
                <a:latin typeface="Montserrat" panose="020B0604020202020204" charset="0"/>
              </a:rPr>
              <a:t>44</a:t>
            </a:r>
          </a:p>
        </p:txBody>
      </p:sp>
    </p:spTree>
    <p:extLst>
      <p:ext uri="{BB962C8B-B14F-4D97-AF65-F5344CB8AC3E}">
        <p14:creationId xmlns:p14="http://schemas.microsoft.com/office/powerpoint/2010/main" val="6426074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59472A67-BE3A-424F-A16D-8000DFC80A77}"/>
              </a:ext>
            </a:extLst>
          </p:cNvPr>
          <p:cNvSpPr/>
          <p:nvPr/>
        </p:nvSpPr>
        <p:spPr>
          <a:xfrm>
            <a:off x="1150346" y="3154535"/>
            <a:ext cx="2530978" cy="1494485"/>
          </a:xfrm>
          <a:prstGeom prst="roundRect">
            <a:avLst/>
          </a:prstGeom>
          <a:noFill/>
          <a:ln>
            <a:solidFill>
              <a:srgbClr val="88A7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C23DD161-021F-436E-A527-1C45703A72CF}"/>
              </a:ext>
            </a:extLst>
          </p:cNvPr>
          <p:cNvSpPr/>
          <p:nvPr/>
        </p:nvSpPr>
        <p:spPr>
          <a:xfrm>
            <a:off x="4861532" y="3154536"/>
            <a:ext cx="2530978" cy="1494485"/>
          </a:xfrm>
          <a:prstGeom prst="roundRect">
            <a:avLst/>
          </a:prstGeom>
          <a:noFill/>
          <a:ln>
            <a:solidFill>
              <a:srgbClr val="88A7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EFB3C176-6793-4D73-B73C-72556B4382A6}"/>
              </a:ext>
            </a:extLst>
          </p:cNvPr>
          <p:cNvSpPr/>
          <p:nvPr/>
        </p:nvSpPr>
        <p:spPr>
          <a:xfrm>
            <a:off x="1150346" y="1274567"/>
            <a:ext cx="2530978" cy="1494485"/>
          </a:xfrm>
          <a:prstGeom prst="roundRect">
            <a:avLst/>
          </a:prstGeom>
          <a:noFill/>
          <a:ln>
            <a:solidFill>
              <a:srgbClr val="88A7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B1886A18-AAEB-4258-8385-4A5BE5D4C234}"/>
              </a:ext>
            </a:extLst>
          </p:cNvPr>
          <p:cNvSpPr/>
          <p:nvPr/>
        </p:nvSpPr>
        <p:spPr>
          <a:xfrm>
            <a:off x="4861532" y="1274567"/>
            <a:ext cx="2530978" cy="1494485"/>
          </a:xfrm>
          <a:prstGeom prst="roundRect">
            <a:avLst/>
          </a:prstGeom>
          <a:noFill/>
          <a:ln>
            <a:solidFill>
              <a:srgbClr val="88A7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D0B94B7-7159-4768-AC38-A2CE56FFA9B3}"/>
              </a:ext>
            </a:extLst>
          </p:cNvPr>
          <p:cNvSpPr>
            <a:spLocks noGrp="1"/>
          </p:cNvSpPr>
          <p:nvPr>
            <p:ph type="title"/>
          </p:nvPr>
        </p:nvSpPr>
        <p:spPr>
          <a:xfrm>
            <a:off x="754534" y="341595"/>
            <a:ext cx="7840825" cy="1053600"/>
          </a:xfrm>
        </p:spPr>
        <p:txBody>
          <a:bodyPr/>
          <a:lstStyle/>
          <a:p>
            <a:r>
              <a:rPr lang="en-US" sz="2400" dirty="0"/>
              <a:t>Characteristic Properties of Vaccine Adjuvants</a:t>
            </a:r>
          </a:p>
        </p:txBody>
      </p:sp>
      <p:sp>
        <p:nvSpPr>
          <p:cNvPr id="12" name="Google Shape;991;p51">
            <a:extLst>
              <a:ext uri="{FF2B5EF4-FFF2-40B4-BE49-F238E27FC236}">
                <a16:creationId xmlns:a16="http://schemas.microsoft.com/office/drawing/2014/main" id="{1312045F-A727-4048-8CCF-DDDFB984884C}"/>
              </a:ext>
            </a:extLst>
          </p:cNvPr>
          <p:cNvSpPr/>
          <p:nvPr/>
        </p:nvSpPr>
        <p:spPr>
          <a:xfrm rot="8223736">
            <a:off x="-3473978" y="-324957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91;p51">
            <a:extLst>
              <a:ext uri="{FF2B5EF4-FFF2-40B4-BE49-F238E27FC236}">
                <a16:creationId xmlns:a16="http://schemas.microsoft.com/office/drawing/2014/main" id="{B9BBD836-6FE0-446E-BBFC-E180DB7A01A1}"/>
              </a:ext>
            </a:extLst>
          </p:cNvPr>
          <p:cNvSpPr/>
          <p:nvPr/>
        </p:nvSpPr>
        <p:spPr>
          <a:xfrm rot="8223736">
            <a:off x="5886072" y="-362113"/>
            <a:ext cx="7321909" cy="10245221"/>
          </a:xfrm>
          <a:custGeom>
            <a:avLst/>
            <a:gdLst/>
            <a:ahLst/>
            <a:cxnLst/>
            <a:rect l="l" t="t" r="r" b="b"/>
            <a:pathLst>
              <a:path w="246461" h="161261" extrusionOk="0">
                <a:moveTo>
                  <a:pt x="246461" y="0"/>
                </a:moveTo>
                <a:cubicBezTo>
                  <a:pt x="221816" y="26123"/>
                  <a:pt x="191712" y="47108"/>
                  <a:pt x="158560" y="60930"/>
                </a:cubicBezTo>
                <a:cubicBezTo>
                  <a:pt x="128635" y="73407"/>
                  <a:pt x="95318" y="81472"/>
                  <a:pt x="68682" y="100712"/>
                </a:cubicBezTo>
                <a:cubicBezTo>
                  <a:pt x="44190" y="118406"/>
                  <a:pt x="23808" y="141292"/>
                  <a:pt x="0" y="160010"/>
                </a:cubicBezTo>
                <a:lnTo>
                  <a:pt x="8320" y="161260"/>
                </a:lnTo>
                <a:cubicBezTo>
                  <a:pt x="26045" y="145624"/>
                  <a:pt x="46639" y="133238"/>
                  <a:pt x="68791" y="124988"/>
                </a:cubicBezTo>
                <a:cubicBezTo>
                  <a:pt x="106822" y="110822"/>
                  <a:pt x="149567" y="108485"/>
                  <a:pt x="184011" y="87024"/>
                </a:cubicBezTo>
                <a:cubicBezTo>
                  <a:pt x="208822" y="71567"/>
                  <a:pt x="226439" y="48070"/>
                  <a:pt x="242924" y="23523"/>
                </a:cubicBezTo>
                <a:lnTo>
                  <a:pt x="246461" y="0"/>
                </a:lnTo>
                <a:close/>
              </a:path>
            </a:pathLst>
          </a:custGeom>
          <a:solidFill>
            <a:srgbClr val="004C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TextBox 24">
            <a:extLst>
              <a:ext uri="{FF2B5EF4-FFF2-40B4-BE49-F238E27FC236}">
                <a16:creationId xmlns:a16="http://schemas.microsoft.com/office/drawing/2014/main" id="{4D45B949-76A9-4EA5-8B45-3789CCA81DDC}"/>
              </a:ext>
            </a:extLst>
          </p:cNvPr>
          <p:cNvSpPr txBox="1"/>
          <p:nvPr/>
        </p:nvSpPr>
        <p:spPr>
          <a:xfrm>
            <a:off x="8707731" y="4776428"/>
            <a:ext cx="417102" cy="307777"/>
          </a:xfrm>
          <a:prstGeom prst="rect">
            <a:avLst/>
          </a:prstGeom>
          <a:noFill/>
        </p:spPr>
        <p:txBody>
          <a:bodyPr wrap="none" rtlCol="0">
            <a:spAutoFit/>
          </a:bodyPr>
          <a:lstStyle/>
          <a:p>
            <a:r>
              <a:rPr lang="en-US" b="1" dirty="0">
                <a:solidFill>
                  <a:schemeClr val="bg1"/>
                </a:solidFill>
                <a:latin typeface="Montserrat" panose="020B0604020202020204" charset="0"/>
              </a:rPr>
              <a:t>07</a:t>
            </a:r>
          </a:p>
        </p:txBody>
      </p:sp>
      <p:grpSp>
        <p:nvGrpSpPr>
          <p:cNvPr id="4" name="Group 3">
            <a:extLst>
              <a:ext uri="{FF2B5EF4-FFF2-40B4-BE49-F238E27FC236}">
                <a16:creationId xmlns:a16="http://schemas.microsoft.com/office/drawing/2014/main" id="{7C282A35-DB52-4D22-9306-CC63B43586E5}"/>
              </a:ext>
            </a:extLst>
          </p:cNvPr>
          <p:cNvGrpSpPr/>
          <p:nvPr/>
        </p:nvGrpSpPr>
        <p:grpSpPr>
          <a:xfrm>
            <a:off x="2616108" y="1346120"/>
            <a:ext cx="3239941" cy="3235847"/>
            <a:chOff x="2463404" y="1279066"/>
            <a:chExt cx="3239941" cy="3235847"/>
          </a:xfrm>
        </p:grpSpPr>
        <p:sp>
          <p:nvSpPr>
            <p:cNvPr id="3" name="Partial Circle 2">
              <a:extLst>
                <a:ext uri="{FF2B5EF4-FFF2-40B4-BE49-F238E27FC236}">
                  <a16:creationId xmlns:a16="http://schemas.microsoft.com/office/drawing/2014/main" id="{762B08F7-9863-41EB-96D2-7D4FA8F05BA1}"/>
                </a:ext>
              </a:extLst>
            </p:cNvPr>
            <p:cNvSpPr/>
            <p:nvPr/>
          </p:nvSpPr>
          <p:spPr>
            <a:xfrm>
              <a:off x="2463404" y="1279066"/>
              <a:ext cx="3119718" cy="3119718"/>
            </a:xfrm>
            <a:prstGeom prst="pie">
              <a:avLst>
                <a:gd name="adj1" fmla="val 10800000"/>
                <a:gd name="adj2" fmla="val 16200000"/>
              </a:avLst>
            </a:prstGeom>
            <a:solidFill>
              <a:schemeClr val="bg1">
                <a:lumMod val="95000"/>
              </a:schemeClr>
            </a:solidFill>
            <a:ln>
              <a:solidFill>
                <a:srgbClr val="88A7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Partial Circle 13">
              <a:extLst>
                <a:ext uri="{FF2B5EF4-FFF2-40B4-BE49-F238E27FC236}">
                  <a16:creationId xmlns:a16="http://schemas.microsoft.com/office/drawing/2014/main" id="{8FA8DE8B-DDB4-4E1C-B379-4BE43FECD2E3}"/>
                </a:ext>
              </a:extLst>
            </p:cNvPr>
            <p:cNvSpPr/>
            <p:nvPr/>
          </p:nvSpPr>
          <p:spPr>
            <a:xfrm flipH="1">
              <a:off x="2583627" y="1279066"/>
              <a:ext cx="3119718" cy="3119718"/>
            </a:xfrm>
            <a:prstGeom prst="pie">
              <a:avLst>
                <a:gd name="adj1" fmla="val 10800000"/>
                <a:gd name="adj2" fmla="val 16200000"/>
              </a:avLst>
            </a:prstGeom>
            <a:solidFill>
              <a:schemeClr val="accent6">
                <a:lumMod val="90000"/>
              </a:schemeClr>
            </a:solidFill>
            <a:ln>
              <a:solidFill>
                <a:srgbClr val="88A7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Partial Circle 14">
              <a:extLst>
                <a:ext uri="{FF2B5EF4-FFF2-40B4-BE49-F238E27FC236}">
                  <a16:creationId xmlns:a16="http://schemas.microsoft.com/office/drawing/2014/main" id="{3DDEED72-73C5-4A04-9CCC-079D431F33CB}"/>
                </a:ext>
              </a:extLst>
            </p:cNvPr>
            <p:cNvSpPr/>
            <p:nvPr/>
          </p:nvSpPr>
          <p:spPr>
            <a:xfrm flipV="1">
              <a:off x="2463404" y="1395195"/>
              <a:ext cx="3119718" cy="3119718"/>
            </a:xfrm>
            <a:prstGeom prst="pie">
              <a:avLst>
                <a:gd name="adj1" fmla="val 10800000"/>
                <a:gd name="adj2" fmla="val 16200000"/>
              </a:avLst>
            </a:prstGeom>
            <a:solidFill>
              <a:schemeClr val="bg1">
                <a:lumMod val="95000"/>
              </a:schemeClr>
            </a:solidFill>
            <a:ln>
              <a:solidFill>
                <a:srgbClr val="88A7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Partial Circle 15">
              <a:extLst>
                <a:ext uri="{FF2B5EF4-FFF2-40B4-BE49-F238E27FC236}">
                  <a16:creationId xmlns:a16="http://schemas.microsoft.com/office/drawing/2014/main" id="{9A10A50B-2064-4324-8B19-01D3EC468B44}"/>
                </a:ext>
              </a:extLst>
            </p:cNvPr>
            <p:cNvSpPr/>
            <p:nvPr/>
          </p:nvSpPr>
          <p:spPr>
            <a:xfrm rot="5400000" flipH="1">
              <a:off x="2583627" y="1395195"/>
              <a:ext cx="3119718" cy="3119718"/>
            </a:xfrm>
            <a:prstGeom prst="pie">
              <a:avLst>
                <a:gd name="adj1" fmla="val 10800000"/>
                <a:gd name="adj2" fmla="val 16200000"/>
              </a:avLst>
            </a:prstGeom>
            <a:solidFill>
              <a:schemeClr val="bg1">
                <a:lumMod val="95000"/>
              </a:schemeClr>
            </a:solidFill>
            <a:ln>
              <a:solidFill>
                <a:srgbClr val="88A7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5" name="TextBox 4">
            <a:extLst>
              <a:ext uri="{FF2B5EF4-FFF2-40B4-BE49-F238E27FC236}">
                <a16:creationId xmlns:a16="http://schemas.microsoft.com/office/drawing/2014/main" id="{E067A776-2034-42A2-8307-8237289F7CA7}"/>
              </a:ext>
            </a:extLst>
          </p:cNvPr>
          <p:cNvSpPr txBox="1"/>
          <p:nvPr/>
        </p:nvSpPr>
        <p:spPr>
          <a:xfrm>
            <a:off x="2986128" y="2030388"/>
            <a:ext cx="1091020" cy="738664"/>
          </a:xfrm>
          <a:prstGeom prst="rect">
            <a:avLst/>
          </a:prstGeom>
          <a:noFill/>
        </p:spPr>
        <p:txBody>
          <a:bodyPr wrap="square" rtlCol="0">
            <a:spAutoFit/>
          </a:bodyPr>
          <a:lstStyle/>
          <a:p>
            <a:pPr algn="r"/>
            <a:r>
              <a:rPr lang="en-US" b="1" dirty="0">
                <a:solidFill>
                  <a:srgbClr val="00436D"/>
                </a:solidFill>
                <a:latin typeface="Montserrat" panose="020B0604020202020204" charset="0"/>
              </a:rPr>
              <a:t>Immune effector elements</a:t>
            </a:r>
          </a:p>
        </p:txBody>
      </p:sp>
      <p:sp>
        <p:nvSpPr>
          <p:cNvPr id="17" name="TextBox 16">
            <a:extLst>
              <a:ext uri="{FF2B5EF4-FFF2-40B4-BE49-F238E27FC236}">
                <a16:creationId xmlns:a16="http://schemas.microsoft.com/office/drawing/2014/main" id="{F4463B5E-64CF-40AA-B495-D387ECAAD9F2}"/>
              </a:ext>
            </a:extLst>
          </p:cNvPr>
          <p:cNvSpPr txBox="1"/>
          <p:nvPr/>
        </p:nvSpPr>
        <p:spPr>
          <a:xfrm>
            <a:off x="4380690" y="1819282"/>
            <a:ext cx="1329296" cy="954107"/>
          </a:xfrm>
          <a:prstGeom prst="rect">
            <a:avLst/>
          </a:prstGeom>
          <a:noFill/>
        </p:spPr>
        <p:txBody>
          <a:bodyPr wrap="square" rtlCol="0">
            <a:spAutoFit/>
          </a:bodyPr>
          <a:lstStyle/>
          <a:p>
            <a:r>
              <a:rPr lang="en-US" b="1" dirty="0">
                <a:solidFill>
                  <a:srgbClr val="00436D"/>
                </a:solidFill>
                <a:latin typeface="Montserrat" panose="020B0604020202020204" charset="0"/>
              </a:rPr>
              <a:t>Immune recognition and protection</a:t>
            </a:r>
          </a:p>
        </p:txBody>
      </p:sp>
      <p:sp>
        <p:nvSpPr>
          <p:cNvPr id="18" name="TextBox 17">
            <a:extLst>
              <a:ext uri="{FF2B5EF4-FFF2-40B4-BE49-F238E27FC236}">
                <a16:creationId xmlns:a16="http://schemas.microsoft.com/office/drawing/2014/main" id="{F0F0E685-9502-4E3A-A941-FDEF905DBA60}"/>
              </a:ext>
            </a:extLst>
          </p:cNvPr>
          <p:cNvSpPr txBox="1"/>
          <p:nvPr/>
        </p:nvSpPr>
        <p:spPr>
          <a:xfrm>
            <a:off x="2970976" y="3258674"/>
            <a:ext cx="1091020" cy="523220"/>
          </a:xfrm>
          <a:prstGeom prst="rect">
            <a:avLst/>
          </a:prstGeom>
          <a:noFill/>
        </p:spPr>
        <p:txBody>
          <a:bodyPr wrap="square" rtlCol="0">
            <a:spAutoFit/>
          </a:bodyPr>
          <a:lstStyle/>
          <a:p>
            <a:pPr algn="r"/>
            <a:r>
              <a:rPr lang="en-US" b="1" dirty="0">
                <a:solidFill>
                  <a:srgbClr val="00436D"/>
                </a:solidFill>
                <a:latin typeface="Montserrat" panose="020B0604020202020204" charset="0"/>
              </a:rPr>
              <a:t>Delivery system</a:t>
            </a:r>
          </a:p>
        </p:txBody>
      </p:sp>
      <p:sp>
        <p:nvSpPr>
          <p:cNvPr id="19" name="TextBox 18">
            <a:extLst>
              <a:ext uri="{FF2B5EF4-FFF2-40B4-BE49-F238E27FC236}">
                <a16:creationId xmlns:a16="http://schemas.microsoft.com/office/drawing/2014/main" id="{D9E245AF-755C-4081-A3F3-F0117FA13D94}"/>
              </a:ext>
            </a:extLst>
          </p:cNvPr>
          <p:cNvSpPr txBox="1"/>
          <p:nvPr/>
        </p:nvSpPr>
        <p:spPr>
          <a:xfrm>
            <a:off x="4392474" y="3265889"/>
            <a:ext cx="1233673" cy="307777"/>
          </a:xfrm>
          <a:prstGeom prst="rect">
            <a:avLst/>
          </a:prstGeom>
          <a:noFill/>
        </p:spPr>
        <p:txBody>
          <a:bodyPr wrap="square" rtlCol="0">
            <a:spAutoFit/>
          </a:bodyPr>
          <a:lstStyle/>
          <a:p>
            <a:r>
              <a:rPr lang="en-US" b="1" dirty="0">
                <a:solidFill>
                  <a:srgbClr val="00436D"/>
                </a:solidFill>
                <a:latin typeface="Montserrat" panose="020B0604020202020204" charset="0"/>
              </a:rPr>
              <a:t>Production </a:t>
            </a:r>
          </a:p>
        </p:txBody>
      </p:sp>
      <p:sp>
        <p:nvSpPr>
          <p:cNvPr id="26" name="TextBox 25">
            <a:extLst>
              <a:ext uri="{FF2B5EF4-FFF2-40B4-BE49-F238E27FC236}">
                <a16:creationId xmlns:a16="http://schemas.microsoft.com/office/drawing/2014/main" id="{5C2EB201-6658-48B8-B230-A4B3F5B8AE77}"/>
              </a:ext>
            </a:extLst>
          </p:cNvPr>
          <p:cNvSpPr txBox="1"/>
          <p:nvPr/>
        </p:nvSpPr>
        <p:spPr>
          <a:xfrm>
            <a:off x="5695493" y="1462249"/>
            <a:ext cx="1593813" cy="800219"/>
          </a:xfrm>
          <a:prstGeom prst="rect">
            <a:avLst/>
          </a:prstGeom>
          <a:noFill/>
        </p:spPr>
        <p:txBody>
          <a:bodyPr wrap="square" rtlCol="0">
            <a:spAutoFit/>
          </a:bodyPr>
          <a:lstStyle/>
          <a:p>
            <a:pPr marL="171450" indent="-171450">
              <a:buFont typeface="Arial" panose="020B0604020202020204" pitchFamily="34" charset="0"/>
              <a:buChar char="•"/>
            </a:pPr>
            <a:r>
              <a:rPr lang="en-US" sz="1100" b="1" dirty="0">
                <a:solidFill>
                  <a:srgbClr val="00436D"/>
                </a:solidFill>
                <a:latin typeface="Montserrat" panose="020B0604020202020204" charset="0"/>
              </a:rPr>
              <a:t>Effective innate immune signals</a:t>
            </a:r>
          </a:p>
          <a:p>
            <a:pPr marL="171450" indent="-171450">
              <a:buFont typeface="Arial" panose="020B0604020202020204" pitchFamily="34" charset="0"/>
              <a:buChar char="•"/>
            </a:pPr>
            <a:r>
              <a:rPr lang="en-US" sz="1200" b="1" dirty="0">
                <a:solidFill>
                  <a:srgbClr val="00436D"/>
                </a:solidFill>
                <a:latin typeface="Montserrat" panose="020B0604020202020204" charset="0"/>
              </a:rPr>
              <a:t>Generation of cytotoxic T cell</a:t>
            </a:r>
          </a:p>
        </p:txBody>
      </p:sp>
      <p:sp>
        <p:nvSpPr>
          <p:cNvPr id="27" name="TextBox 26">
            <a:extLst>
              <a:ext uri="{FF2B5EF4-FFF2-40B4-BE49-F238E27FC236}">
                <a16:creationId xmlns:a16="http://schemas.microsoft.com/office/drawing/2014/main" id="{A0ECDB8B-470A-4CE2-A6F5-5B30D95D1C8F}"/>
              </a:ext>
            </a:extLst>
          </p:cNvPr>
          <p:cNvSpPr txBox="1"/>
          <p:nvPr/>
        </p:nvSpPr>
        <p:spPr>
          <a:xfrm>
            <a:off x="1250370" y="1425208"/>
            <a:ext cx="1506095" cy="1277273"/>
          </a:xfrm>
          <a:prstGeom prst="rect">
            <a:avLst/>
          </a:prstGeom>
          <a:noFill/>
        </p:spPr>
        <p:txBody>
          <a:bodyPr wrap="square" rtlCol="0">
            <a:spAutoFit/>
          </a:bodyPr>
          <a:lstStyle/>
          <a:p>
            <a:pPr marL="171450" indent="-171450">
              <a:buFont typeface="Arial" panose="020B0604020202020204" pitchFamily="34" charset="0"/>
              <a:buChar char="•"/>
            </a:pPr>
            <a:r>
              <a:rPr lang="en-US" sz="1100" b="1" dirty="0">
                <a:solidFill>
                  <a:srgbClr val="00436D"/>
                </a:solidFill>
                <a:latin typeface="Montserrat" panose="020B0604020202020204" charset="0"/>
              </a:rPr>
              <a:t>Antigen type</a:t>
            </a:r>
          </a:p>
          <a:p>
            <a:pPr marL="171450" indent="-171450">
              <a:buFont typeface="Arial" panose="020B0604020202020204" pitchFamily="34" charset="0"/>
              <a:buChar char="•"/>
            </a:pPr>
            <a:r>
              <a:rPr lang="en-US" sz="1100" b="1" dirty="0">
                <a:solidFill>
                  <a:srgbClr val="00436D"/>
                </a:solidFill>
                <a:latin typeface="Montserrat" panose="020B0604020202020204" charset="0"/>
              </a:rPr>
              <a:t>Target appropriate cell subsets and phenotype</a:t>
            </a:r>
          </a:p>
          <a:p>
            <a:pPr marL="171450" indent="-171450">
              <a:buFont typeface="Arial" panose="020B0604020202020204" pitchFamily="34" charset="0"/>
              <a:buChar char="•"/>
            </a:pPr>
            <a:r>
              <a:rPr lang="en-US" sz="1100" b="1" dirty="0">
                <a:solidFill>
                  <a:srgbClr val="00436D"/>
                </a:solidFill>
                <a:latin typeface="Montserrat" panose="020B0604020202020204" charset="0"/>
              </a:rPr>
              <a:t>Immunization roots</a:t>
            </a:r>
          </a:p>
        </p:txBody>
      </p:sp>
      <p:sp>
        <p:nvSpPr>
          <p:cNvPr id="28" name="TextBox 27">
            <a:extLst>
              <a:ext uri="{FF2B5EF4-FFF2-40B4-BE49-F238E27FC236}">
                <a16:creationId xmlns:a16="http://schemas.microsoft.com/office/drawing/2014/main" id="{712A8255-5CEE-4BF3-9A46-DEEF46043022}"/>
              </a:ext>
            </a:extLst>
          </p:cNvPr>
          <p:cNvSpPr txBox="1"/>
          <p:nvPr/>
        </p:nvSpPr>
        <p:spPr>
          <a:xfrm>
            <a:off x="1247767" y="3304217"/>
            <a:ext cx="1506095" cy="938719"/>
          </a:xfrm>
          <a:prstGeom prst="rect">
            <a:avLst/>
          </a:prstGeom>
          <a:noFill/>
        </p:spPr>
        <p:txBody>
          <a:bodyPr wrap="square" rtlCol="0">
            <a:spAutoFit/>
          </a:bodyPr>
          <a:lstStyle/>
          <a:p>
            <a:pPr marL="171450" indent="-171450">
              <a:buFont typeface="Arial" panose="020B0604020202020204" pitchFamily="34" charset="0"/>
              <a:buChar char="•"/>
            </a:pPr>
            <a:r>
              <a:rPr lang="en-US" sz="1100" b="1" dirty="0">
                <a:solidFill>
                  <a:srgbClr val="00436D"/>
                </a:solidFill>
                <a:latin typeface="Montserrat" panose="020B0604020202020204" charset="0"/>
              </a:rPr>
              <a:t>Long lasting protect antigen</a:t>
            </a:r>
          </a:p>
          <a:p>
            <a:pPr marL="171450" indent="-171450">
              <a:buFont typeface="Arial" panose="020B0604020202020204" pitchFamily="34" charset="0"/>
              <a:buChar char="•"/>
            </a:pPr>
            <a:r>
              <a:rPr lang="en-US" sz="1100" b="1" dirty="0">
                <a:solidFill>
                  <a:srgbClr val="00436D"/>
                </a:solidFill>
                <a:latin typeface="Montserrat" panose="020B0604020202020204" charset="0"/>
              </a:rPr>
              <a:t>Reducing immune resistance</a:t>
            </a:r>
          </a:p>
        </p:txBody>
      </p:sp>
      <p:sp>
        <p:nvSpPr>
          <p:cNvPr id="29" name="TextBox 28">
            <a:extLst>
              <a:ext uri="{FF2B5EF4-FFF2-40B4-BE49-F238E27FC236}">
                <a16:creationId xmlns:a16="http://schemas.microsoft.com/office/drawing/2014/main" id="{826985FE-7DAF-4FA1-8631-D5DE706E5BD8}"/>
              </a:ext>
            </a:extLst>
          </p:cNvPr>
          <p:cNvSpPr txBox="1"/>
          <p:nvPr/>
        </p:nvSpPr>
        <p:spPr>
          <a:xfrm>
            <a:off x="5783211" y="3312534"/>
            <a:ext cx="1506095" cy="938719"/>
          </a:xfrm>
          <a:prstGeom prst="rect">
            <a:avLst/>
          </a:prstGeom>
          <a:noFill/>
        </p:spPr>
        <p:txBody>
          <a:bodyPr wrap="square" rtlCol="0">
            <a:spAutoFit/>
          </a:bodyPr>
          <a:lstStyle/>
          <a:p>
            <a:pPr marL="171450" indent="-171450">
              <a:buFont typeface="Arial" panose="020B0604020202020204" pitchFamily="34" charset="0"/>
              <a:buChar char="•"/>
            </a:pPr>
            <a:r>
              <a:rPr lang="en-US" sz="1100" b="1" dirty="0">
                <a:solidFill>
                  <a:srgbClr val="00436D"/>
                </a:solidFill>
                <a:latin typeface="Montserrat" panose="020B0604020202020204" charset="0"/>
              </a:rPr>
              <a:t>More cost effect</a:t>
            </a:r>
          </a:p>
          <a:p>
            <a:pPr marL="171450" indent="-171450">
              <a:buFont typeface="Arial" panose="020B0604020202020204" pitchFamily="34" charset="0"/>
              <a:buChar char="•"/>
            </a:pPr>
            <a:r>
              <a:rPr lang="en-US" sz="1100" b="1" dirty="0">
                <a:solidFill>
                  <a:srgbClr val="00436D"/>
                </a:solidFill>
                <a:latin typeface="Montserrat" panose="020B0604020202020204" charset="0"/>
              </a:rPr>
              <a:t>More potent and less vaccine dose</a:t>
            </a:r>
          </a:p>
        </p:txBody>
      </p:sp>
    </p:spTree>
    <p:extLst>
      <p:ext uri="{BB962C8B-B14F-4D97-AF65-F5344CB8AC3E}">
        <p14:creationId xmlns:p14="http://schemas.microsoft.com/office/powerpoint/2010/main" val="3506480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AAC5D8D-7B7B-48C3-8999-E578BD96AA40}"/>
              </a:ext>
            </a:extLst>
          </p:cNvPr>
          <p:cNvSpPr/>
          <p:nvPr/>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0B6F8E0-CC76-4094-8396-7CA25B41AB95}"/>
              </a:ext>
            </a:extLst>
          </p:cNvPr>
          <p:cNvSpPr/>
          <p:nvPr/>
        </p:nvSpPr>
        <p:spPr>
          <a:xfrm>
            <a:off x="1511335" y="4242769"/>
            <a:ext cx="3708402" cy="646331"/>
          </a:xfrm>
          <a:prstGeom prst="rect">
            <a:avLst/>
          </a:prstGeom>
        </p:spPr>
        <p:txBody>
          <a:bodyPr wrap="square">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Montserrat Medium" panose="020B0604020202020204" charset="0"/>
                <a:ea typeface="+mn-ea"/>
                <a:cs typeface="Calibri Light" panose="020F0302020204030204" pitchFamily="34" charset="0"/>
                <a:sym typeface="Calibri"/>
              </a:rPr>
              <a:t>SARS-CoV-2-Spike</a:t>
            </a:r>
          </a:p>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Montserrat Medium" panose="020B0604020202020204" charset="0"/>
                <a:ea typeface="+mn-ea"/>
                <a:cs typeface="Calibri Light" panose="020F0302020204030204" pitchFamily="34" charset="0"/>
                <a:sym typeface="Calibri"/>
              </a:rPr>
              <a:t>protein</a:t>
            </a:r>
            <a:endParaRPr kumimoji="0" lang="en-US" sz="1400" b="0" i="0" u="none" strike="noStrike" kern="1200" cap="none" spc="0" normalizeH="0" baseline="0" noProof="0" dirty="0">
              <a:ln>
                <a:noFill/>
              </a:ln>
              <a:solidFill>
                <a:schemeClr val="bg1"/>
              </a:solidFill>
              <a:effectLst/>
              <a:uLnTx/>
              <a:uFillTx/>
              <a:latin typeface="Montserrat Medium" panose="020B0604020202020204" charset="0"/>
              <a:ea typeface="+mn-ea"/>
              <a:cs typeface="Calibri Light" panose="020F0302020204030204" pitchFamily="34" charset="0"/>
              <a:sym typeface="Calibri"/>
            </a:endParaRPr>
          </a:p>
        </p:txBody>
      </p:sp>
      <p:sp>
        <p:nvSpPr>
          <p:cNvPr id="10" name="Rectangle 9">
            <a:extLst>
              <a:ext uri="{FF2B5EF4-FFF2-40B4-BE49-F238E27FC236}">
                <a16:creationId xmlns:a16="http://schemas.microsoft.com/office/drawing/2014/main" id="{A92E615B-0766-429B-89BC-ACDE2475BCA9}"/>
              </a:ext>
            </a:extLst>
          </p:cNvPr>
          <p:cNvSpPr/>
          <p:nvPr/>
        </p:nvSpPr>
        <p:spPr>
          <a:xfrm>
            <a:off x="4539730" y="4242769"/>
            <a:ext cx="3234727" cy="646331"/>
          </a:xfrm>
          <a:prstGeom prst="rect">
            <a:avLst/>
          </a:prstGeom>
        </p:spPr>
        <p:txBody>
          <a:bodyPr wrap="square">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chemeClr val="bg1"/>
                </a:solidFill>
                <a:effectLst/>
                <a:uLnTx/>
                <a:uFillTx/>
                <a:latin typeface="Montserrat Medium" panose="020B0604020202020204" charset="0"/>
                <a:ea typeface="+mn-ea"/>
                <a:cs typeface="Calibri Light" panose="020F0302020204030204" pitchFamily="34" charset="0"/>
                <a:sym typeface="Calibri"/>
              </a:rPr>
              <a:t>Advax</a:t>
            </a:r>
            <a:r>
              <a:rPr kumimoji="0" lang="en-US" sz="1800" b="1" i="0" u="none" strike="noStrike" kern="1200" cap="none" spc="0" normalizeH="0" baseline="0" noProof="0" dirty="0">
                <a:ln>
                  <a:noFill/>
                </a:ln>
                <a:solidFill>
                  <a:schemeClr val="bg1"/>
                </a:solidFill>
                <a:effectLst/>
                <a:uLnTx/>
                <a:uFillTx/>
                <a:latin typeface="Montserrat Medium" panose="020B0604020202020204" charset="0"/>
                <a:ea typeface="+mn-ea"/>
                <a:cs typeface="Calibri Light" panose="020F0302020204030204" pitchFamily="34" charset="0"/>
                <a:sym typeface="Calibri"/>
              </a:rPr>
              <a:t>-SM</a:t>
            </a:r>
          </a:p>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Montserrat Medium" panose="020B0604020202020204" charset="0"/>
                <a:ea typeface="+mn-ea"/>
                <a:cs typeface="Calibri Light" panose="020F0302020204030204" pitchFamily="34" charset="0"/>
                <a:sym typeface="Calibri"/>
              </a:rPr>
              <a:t>(Advax + CPG 55.2)  </a:t>
            </a:r>
          </a:p>
        </p:txBody>
      </p:sp>
      <p:sp>
        <p:nvSpPr>
          <p:cNvPr id="13" name="TextBox 12">
            <a:extLst>
              <a:ext uri="{FF2B5EF4-FFF2-40B4-BE49-F238E27FC236}">
                <a16:creationId xmlns:a16="http://schemas.microsoft.com/office/drawing/2014/main" id="{55D71C7B-15EF-40BB-B841-58D1C8E6EF18}"/>
              </a:ext>
            </a:extLst>
          </p:cNvPr>
          <p:cNvSpPr txBox="1"/>
          <p:nvPr/>
        </p:nvSpPr>
        <p:spPr>
          <a:xfrm>
            <a:off x="-492096" y="254399"/>
            <a:ext cx="12192000" cy="584775"/>
          </a:xfrm>
          <a:prstGeom prst="rect">
            <a:avLst/>
          </a:prstGeom>
          <a:noFill/>
        </p:spPr>
        <p:txBody>
          <a:bodyPr wrap="square" rtlCol="0">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bg1"/>
                </a:solidFill>
                <a:effectLst/>
                <a:uLnTx/>
                <a:uFillTx/>
                <a:latin typeface="Montserrat Medium" panose="020B0604020202020204" charset="0"/>
                <a:ea typeface="+mn-ea"/>
                <a:cs typeface="Calibri Light" panose="020F0302020204030204" pitchFamily="34" charset="0"/>
                <a:sym typeface="Calibri"/>
              </a:rPr>
              <a:t>Formulation</a:t>
            </a:r>
            <a:r>
              <a:rPr kumimoji="0" lang="en-US" sz="3200" b="0" i="0" u="none" strike="noStrike" kern="1200" cap="none" spc="0" normalizeH="0" baseline="0" noProof="0" dirty="0">
                <a:ln>
                  <a:noFill/>
                </a:ln>
                <a:solidFill>
                  <a:srgbClr val="005586"/>
                </a:solidFill>
                <a:effectLst/>
                <a:uLnTx/>
                <a:uFillTx/>
                <a:latin typeface="Montserrat Medium" panose="020B0604020202020204" charset="0"/>
                <a:ea typeface="+mn-ea"/>
                <a:cs typeface="Calibri Light" panose="020F0302020204030204" pitchFamily="34" charset="0"/>
                <a:sym typeface="Calibri"/>
              </a:rPr>
              <a:t> </a:t>
            </a:r>
          </a:p>
        </p:txBody>
      </p:sp>
      <p:sp>
        <p:nvSpPr>
          <p:cNvPr id="15" name="TextBox 14">
            <a:extLst>
              <a:ext uri="{FF2B5EF4-FFF2-40B4-BE49-F238E27FC236}">
                <a16:creationId xmlns:a16="http://schemas.microsoft.com/office/drawing/2014/main" id="{EF7A29F1-BD8F-4C67-A6D2-4A1EB35AA9C1}"/>
              </a:ext>
            </a:extLst>
          </p:cNvPr>
          <p:cNvSpPr txBox="1"/>
          <p:nvPr/>
        </p:nvSpPr>
        <p:spPr>
          <a:xfrm>
            <a:off x="8586544" y="4776428"/>
            <a:ext cx="425116" cy="307777"/>
          </a:xfrm>
          <a:prstGeom prst="rect">
            <a:avLst/>
          </a:prstGeom>
          <a:noFill/>
        </p:spPr>
        <p:txBody>
          <a:bodyPr wrap="none" rtlCol="0">
            <a:spAutoFit/>
          </a:bodyPr>
          <a:lstStyle/>
          <a:p>
            <a:r>
              <a:rPr lang="en-US" b="1" dirty="0">
                <a:solidFill>
                  <a:schemeClr val="bg1"/>
                </a:solidFill>
                <a:latin typeface="Montserrat" panose="020B0604020202020204" charset="0"/>
              </a:rPr>
              <a:t>08</a:t>
            </a:r>
          </a:p>
        </p:txBody>
      </p:sp>
      <p:grpSp>
        <p:nvGrpSpPr>
          <p:cNvPr id="11" name="Group 10">
            <a:extLst>
              <a:ext uri="{FF2B5EF4-FFF2-40B4-BE49-F238E27FC236}">
                <a16:creationId xmlns:a16="http://schemas.microsoft.com/office/drawing/2014/main" id="{E537EA06-F964-4D82-B3FB-CE1223F2FF57}"/>
              </a:ext>
            </a:extLst>
          </p:cNvPr>
          <p:cNvGrpSpPr/>
          <p:nvPr/>
        </p:nvGrpSpPr>
        <p:grpSpPr>
          <a:xfrm>
            <a:off x="1874280" y="1115436"/>
            <a:ext cx="5395440" cy="2982513"/>
            <a:chOff x="1715822" y="1183444"/>
            <a:chExt cx="5395440" cy="2982513"/>
          </a:xfrm>
        </p:grpSpPr>
        <p:grpSp>
          <p:nvGrpSpPr>
            <p:cNvPr id="3" name="Group 2">
              <a:extLst>
                <a:ext uri="{FF2B5EF4-FFF2-40B4-BE49-F238E27FC236}">
                  <a16:creationId xmlns:a16="http://schemas.microsoft.com/office/drawing/2014/main" id="{4D89252C-E582-4316-8C10-C971E97222C8}"/>
                </a:ext>
              </a:extLst>
            </p:cNvPr>
            <p:cNvGrpSpPr/>
            <p:nvPr/>
          </p:nvGrpSpPr>
          <p:grpSpPr>
            <a:xfrm>
              <a:off x="1715822" y="1183444"/>
              <a:ext cx="2982513" cy="2982513"/>
              <a:chOff x="3544589" y="1212154"/>
              <a:chExt cx="3307146" cy="3307146"/>
            </a:xfrm>
          </p:grpSpPr>
          <p:sp>
            <p:nvSpPr>
              <p:cNvPr id="17" name="Oval 16">
                <a:extLst>
                  <a:ext uri="{FF2B5EF4-FFF2-40B4-BE49-F238E27FC236}">
                    <a16:creationId xmlns:a16="http://schemas.microsoft.com/office/drawing/2014/main" id="{48296017-E053-45A4-A232-454688D27E4E}"/>
                  </a:ext>
                </a:extLst>
              </p:cNvPr>
              <p:cNvSpPr/>
              <p:nvPr/>
            </p:nvSpPr>
            <p:spPr>
              <a:xfrm>
                <a:off x="3544589" y="1212154"/>
                <a:ext cx="3307146" cy="3307146"/>
              </a:xfrm>
              <a:prstGeom prst="ellips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927220A-5CD8-4E3E-8DE5-00F14500188C}"/>
                  </a:ext>
                </a:extLst>
              </p:cNvPr>
              <p:cNvPicPr>
                <a:picLocks noChangeAspect="1"/>
              </p:cNvPicPr>
              <p:nvPr/>
            </p:nvPicPr>
            <p:blipFill rotWithShape="1">
              <a:blip r:embed="rId2"/>
              <a:srcRect r="38820"/>
              <a:stretch/>
            </p:blipFill>
            <p:spPr>
              <a:xfrm>
                <a:off x="4408082" y="1694220"/>
                <a:ext cx="1580159" cy="2343013"/>
              </a:xfrm>
              <a:prstGeom prst="rect">
                <a:avLst/>
              </a:prstGeom>
            </p:spPr>
          </p:pic>
        </p:grpSp>
        <p:grpSp>
          <p:nvGrpSpPr>
            <p:cNvPr id="9" name="Group 8">
              <a:extLst>
                <a:ext uri="{FF2B5EF4-FFF2-40B4-BE49-F238E27FC236}">
                  <a16:creationId xmlns:a16="http://schemas.microsoft.com/office/drawing/2014/main" id="{020ED8B7-8C84-495E-A702-5DF6F6005842}"/>
                </a:ext>
              </a:extLst>
            </p:cNvPr>
            <p:cNvGrpSpPr/>
            <p:nvPr/>
          </p:nvGrpSpPr>
          <p:grpSpPr>
            <a:xfrm>
              <a:off x="4811278" y="1524709"/>
              <a:ext cx="2299984" cy="2299984"/>
              <a:chOff x="5681470" y="1407324"/>
              <a:chExt cx="2640420" cy="2640420"/>
            </a:xfrm>
          </p:grpSpPr>
          <p:sp>
            <p:nvSpPr>
              <p:cNvPr id="18" name="Oval 17">
                <a:extLst>
                  <a:ext uri="{FF2B5EF4-FFF2-40B4-BE49-F238E27FC236}">
                    <a16:creationId xmlns:a16="http://schemas.microsoft.com/office/drawing/2014/main" id="{A704491E-01AB-47A8-B5D6-FCAA6757F57D}"/>
                  </a:ext>
                </a:extLst>
              </p:cNvPr>
              <p:cNvSpPr/>
              <p:nvPr/>
            </p:nvSpPr>
            <p:spPr>
              <a:xfrm>
                <a:off x="5681470" y="1407324"/>
                <a:ext cx="2640420" cy="2640420"/>
              </a:xfrm>
              <a:prstGeom prst="ellips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1F96FD8E-62E2-4ADB-9C7F-793BC2F0BFFD}"/>
                  </a:ext>
                </a:extLst>
              </p:cNvPr>
              <p:cNvPicPr>
                <a:picLocks noChangeAspect="1"/>
              </p:cNvPicPr>
              <p:nvPr/>
            </p:nvPicPr>
            <p:blipFill rotWithShape="1">
              <a:blip r:embed="rId2"/>
              <a:srcRect l="58708" t="14787" b="14309"/>
              <a:stretch/>
            </p:blipFill>
            <p:spPr>
              <a:xfrm>
                <a:off x="6409505" y="1722310"/>
                <a:ext cx="1270143" cy="1978569"/>
              </a:xfrm>
              <a:prstGeom prst="rect">
                <a:avLst/>
              </a:prstGeom>
            </p:spPr>
          </p:pic>
        </p:grpSp>
      </p:grpSp>
      <p:pic>
        <p:nvPicPr>
          <p:cNvPr id="19" name="SpikoGen Logo Final.ai" descr="SpikoGen Logo Final.ai">
            <a:extLst>
              <a:ext uri="{FF2B5EF4-FFF2-40B4-BE49-F238E27FC236}">
                <a16:creationId xmlns:a16="http://schemas.microsoft.com/office/drawing/2014/main" id="{7661C67B-B27E-4B78-9BB8-CA8327C4376C}"/>
              </a:ext>
            </a:extLst>
          </p:cNvPr>
          <p:cNvPicPr>
            <a:picLocks noChangeAspect="1"/>
          </p:cNvPicPr>
          <p:nvPr/>
        </p:nvPicPr>
        <p:blipFill>
          <a:blip r:embed="rId3">
            <a:biLevel thresh="25000"/>
          </a:blip>
          <a:stretch>
            <a:fillRect/>
          </a:stretch>
        </p:blipFill>
        <p:spPr>
          <a:xfrm>
            <a:off x="2621280" y="358575"/>
            <a:ext cx="1805692" cy="492791"/>
          </a:xfrm>
          <a:prstGeom prst="rect">
            <a:avLst/>
          </a:prstGeom>
          <a:ln w="12700">
            <a:miter lim="400000"/>
          </a:ln>
        </p:spPr>
      </p:pic>
    </p:spTree>
    <p:extLst>
      <p:ext uri="{BB962C8B-B14F-4D97-AF65-F5344CB8AC3E}">
        <p14:creationId xmlns:p14="http://schemas.microsoft.com/office/powerpoint/2010/main" val="1018833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Telling Stories">
  <a:themeElements>
    <a:clrScheme name="Custom 7">
      <a:dk1>
        <a:srgbClr val="000000"/>
      </a:dk1>
      <a:lt1>
        <a:srgbClr val="FFFFFF"/>
      </a:lt1>
      <a:dk2>
        <a:srgbClr val="595959"/>
      </a:dk2>
      <a:lt2>
        <a:srgbClr val="EEEEEE"/>
      </a:lt2>
      <a:accent1>
        <a:srgbClr val="004C72"/>
      </a:accent1>
      <a:accent2>
        <a:srgbClr val="FDFEFC"/>
      </a:accent2>
      <a:accent3>
        <a:srgbClr val="BFD2DC"/>
      </a:accent3>
      <a:accent4>
        <a:srgbClr val="5F8FA7"/>
      </a:accent4>
      <a:accent5>
        <a:srgbClr val="636463"/>
      </a:accent5>
      <a:accent6>
        <a:srgbClr val="D8D8D8"/>
      </a:accent6>
      <a:hlink>
        <a:srgbClr val="000000"/>
      </a:hlink>
      <a:folHlink>
        <a:srgbClr val="9E9E9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4001</TotalTime>
  <Words>5001</Words>
  <Application>Microsoft Office PowerPoint</Application>
  <PresentationFormat>On-screen Show (16:9)</PresentationFormat>
  <Paragraphs>1463</Paragraphs>
  <Slides>70</Slides>
  <Notes>18</Notes>
  <HiddenSlides>30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70</vt:i4>
      </vt:variant>
    </vt:vector>
  </HeadingPairs>
  <TitlesOfParts>
    <vt:vector size="86" baseType="lpstr">
      <vt:lpstr>Helvetica</vt:lpstr>
      <vt:lpstr>Wingdings</vt:lpstr>
      <vt:lpstr>Montserrat Medium</vt:lpstr>
      <vt:lpstr>Montserrat</vt:lpstr>
      <vt:lpstr>MV Boli</vt:lpstr>
      <vt:lpstr>Calibri Light</vt:lpstr>
      <vt:lpstr>Courier New</vt:lpstr>
      <vt:lpstr>Avenir Heavy</vt:lpstr>
      <vt:lpstr>B Mitra</vt:lpstr>
      <vt:lpstr>Avenir Book</vt:lpstr>
      <vt:lpstr>Avenir Light</vt:lpstr>
      <vt:lpstr>Calibri</vt:lpstr>
      <vt:lpstr>Arial</vt:lpstr>
      <vt:lpstr>Avenir Next Regular</vt:lpstr>
      <vt:lpstr>Times New Roman</vt:lpstr>
      <vt:lpstr>Telling Stories</vt:lpstr>
      <vt:lpstr>PowerPoint Presentation</vt:lpstr>
      <vt:lpstr>Overview </vt:lpstr>
      <vt:lpstr>Vaxine Pty Ltd</vt:lpstr>
      <vt:lpstr>PowerPoint Presentation</vt:lpstr>
      <vt:lpstr>PowerPoint Presentation</vt:lpstr>
      <vt:lpstr>PowerPoint Presentation</vt:lpstr>
      <vt:lpstr>COVID-19 Vaccine platforms</vt:lpstr>
      <vt:lpstr>Characteristic Properties of Vaccine Adjuvants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Immunogenicity Results on day 35</vt:lpstr>
      <vt:lpstr>Immunogenicity Results on day 35</vt:lpstr>
      <vt:lpstr>Immunogenicity Results on day 35</vt:lpstr>
      <vt:lpstr>Cross-neutralization ability of samples from vaccinated subjects on day 35</vt:lpstr>
      <vt:lpstr>Cellular immunity; Fold rise in IFN-γ after stimulation with SARS-CoV-2-S CD4 epitope</vt:lpstr>
      <vt:lpstr>Cellular immunity; Fold rise in IFN-γ after stimulation with SARS-CoV-2-S CD4 &amp; CD8 epitopes</vt:lpstr>
      <vt:lpstr>PowerPoint Presentation</vt:lpstr>
      <vt:lpstr>PowerPoint Presentation</vt:lpstr>
      <vt:lpstr>Efficacy results until September 29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Immunogenicity Results on day 14</vt:lpstr>
      <vt:lpstr>Immunogenicity Results on day 14</vt:lpstr>
      <vt:lpstr>Immunogenicity Results on day 14</vt:lpstr>
      <vt:lpstr>Immunogenicity Results on day 14</vt:lpstr>
      <vt:lpstr>Immunogenicity Results on day 14</vt:lpstr>
      <vt:lpstr>Immunogenicity Results on day 14</vt:lpstr>
      <vt:lpstr>PowerPoint Presentation</vt:lpstr>
      <vt:lpstr>PowerPoint Presentation</vt:lpstr>
      <vt:lpstr>PowerPoint Presentation</vt:lpstr>
      <vt:lpstr>PowerPoint Presentation</vt:lpstr>
      <vt:lpstr>PowerPoint Presentation</vt:lpstr>
      <vt:lpstr>Conclusion</vt:lpstr>
      <vt:lpstr>Key message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Arylia</dc:title>
  <dc:creator>Marjan Shekarabi</dc:creator>
  <cp:lastModifiedBy>Eslamifar, Mohsen</cp:lastModifiedBy>
  <cp:revision>172</cp:revision>
  <dcterms:modified xsi:type="dcterms:W3CDTF">2022-01-30T06:14:39Z</dcterms:modified>
</cp:coreProperties>
</file>