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7" r:id="rId3"/>
    <p:sldId id="322" r:id="rId4"/>
    <p:sldId id="451" r:id="rId5"/>
    <p:sldId id="323" r:id="rId6"/>
    <p:sldId id="398" r:id="rId7"/>
    <p:sldId id="409" r:id="rId8"/>
    <p:sldId id="401" r:id="rId9"/>
    <p:sldId id="324" r:id="rId10"/>
    <p:sldId id="397" r:id="rId11"/>
    <p:sldId id="408" r:id="rId12"/>
    <p:sldId id="399" r:id="rId13"/>
    <p:sldId id="357" r:id="rId14"/>
    <p:sldId id="359" r:id="rId15"/>
    <p:sldId id="360" r:id="rId16"/>
    <p:sldId id="361" r:id="rId17"/>
    <p:sldId id="362" r:id="rId18"/>
    <p:sldId id="415" r:id="rId19"/>
    <p:sldId id="363" r:id="rId20"/>
    <p:sldId id="404" r:id="rId21"/>
    <p:sldId id="365" r:id="rId22"/>
    <p:sldId id="403" r:id="rId23"/>
    <p:sldId id="405" r:id="rId24"/>
    <p:sldId id="366" r:id="rId25"/>
    <p:sldId id="406" r:id="rId26"/>
    <p:sldId id="407" r:id="rId27"/>
    <p:sldId id="448" r:id="rId28"/>
    <p:sldId id="368" r:id="rId29"/>
    <p:sldId id="418" r:id="rId30"/>
    <p:sldId id="369" r:id="rId31"/>
    <p:sldId id="410" r:id="rId32"/>
    <p:sldId id="447" r:id="rId33"/>
    <p:sldId id="452" r:id="rId34"/>
    <p:sldId id="348" r:id="rId35"/>
    <p:sldId id="349" r:id="rId36"/>
    <p:sldId id="350" r:id="rId37"/>
    <p:sldId id="446" r:id="rId38"/>
    <p:sldId id="351" r:id="rId39"/>
    <p:sldId id="352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87" r:id="rId54"/>
    <p:sldId id="388" r:id="rId55"/>
    <p:sldId id="389" r:id="rId56"/>
    <p:sldId id="390" r:id="rId57"/>
    <p:sldId id="391" r:id="rId58"/>
    <p:sldId id="392" r:id="rId59"/>
    <p:sldId id="393" r:id="rId60"/>
    <p:sldId id="394" r:id="rId61"/>
    <p:sldId id="395" r:id="rId62"/>
    <p:sldId id="449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0" autoAdjust="0"/>
    <p:restoredTop sz="94660"/>
  </p:normalViewPr>
  <p:slideViewPr>
    <p:cSldViewPr snapToGrid="0">
      <p:cViewPr varScale="1">
        <p:scale>
          <a:sx n="79" d="100"/>
          <a:sy n="79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6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73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40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8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8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43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18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83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525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58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169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70FD9-1455-451D-BA48-72E6A3944F5F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58C3D-DA88-4781-9F4A-E3C515B96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424" y="1122363"/>
            <a:ext cx="9561576" cy="1355661"/>
          </a:xfrm>
        </p:spPr>
        <p:txBody>
          <a:bodyPr>
            <a:normAutofit/>
          </a:bodyPr>
          <a:lstStyle/>
          <a:p>
            <a:r>
              <a:rPr lang="en-US" sz="8800" b="1" i="1" dirty="0" err="1" smtClean="0">
                <a:solidFill>
                  <a:srgbClr val="FF0000"/>
                </a:solidFill>
              </a:rPr>
              <a:t>Endometrioma</a:t>
            </a:r>
            <a:endParaRPr lang="en-US" sz="8800" b="1" i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1352" y="2806510"/>
            <a:ext cx="9144000" cy="1655762"/>
          </a:xfrm>
        </p:spPr>
        <p:txBody>
          <a:bodyPr/>
          <a:lstStyle/>
          <a:p>
            <a:r>
              <a:rPr lang="en-US" sz="2800" b="1" dirty="0" smtClean="0"/>
              <a:t>Dr.Shima </a:t>
            </a:r>
            <a:r>
              <a:rPr lang="en-US" sz="2800" b="1" dirty="0" err="1" smtClean="0"/>
              <a:t>Ghafourian</a:t>
            </a:r>
            <a:r>
              <a:rPr lang="en-US" sz="2800" b="1" dirty="0" smtClean="0"/>
              <a:t> </a:t>
            </a:r>
          </a:p>
          <a:p>
            <a:r>
              <a:rPr lang="en-US" b="1" dirty="0" err="1" smtClean="0"/>
              <a:t>Radiologist,Breast</a:t>
            </a:r>
            <a:r>
              <a:rPr lang="en-US" b="1" dirty="0" smtClean="0"/>
              <a:t> and Women’s Imaging  Fellowship</a:t>
            </a:r>
          </a:p>
          <a:p>
            <a:r>
              <a:rPr lang="en-US" b="1" dirty="0" err="1" smtClean="0"/>
              <a:t>Rasoul</a:t>
            </a:r>
            <a:r>
              <a:rPr lang="en-US" b="1" dirty="0" smtClean="0"/>
              <a:t> </a:t>
            </a:r>
            <a:r>
              <a:rPr lang="en-US" b="1" dirty="0" err="1" smtClean="0"/>
              <a:t>Akram</a:t>
            </a:r>
            <a:r>
              <a:rPr lang="en-US" b="1" dirty="0" smtClean="0"/>
              <a:t> Hospital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314" y="3890896"/>
            <a:ext cx="4126558" cy="296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1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Characteristic diffuse, low-level echoes</a:t>
            </a:r>
          </a:p>
          <a:p>
            <a:r>
              <a:rPr lang="en-US" dirty="0" smtClean="0"/>
              <a:t>In 60%</a:t>
            </a:r>
          </a:p>
          <a:p>
            <a:r>
              <a:rPr lang="en-US" dirty="0" smtClean="0"/>
              <a:t>2% are anechoic!</a:t>
            </a:r>
          </a:p>
          <a:p>
            <a:endParaRPr lang="en-US" dirty="0"/>
          </a:p>
        </p:txBody>
      </p:sp>
      <p:pic>
        <p:nvPicPr>
          <p:cNvPr id="5" name="Content Placeholder 4" descr="Screen Shot 2014-08-12 at 11.09.38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5" b="3405"/>
          <a:stretch>
            <a:fillRect/>
          </a:stretch>
        </p:blipFill>
        <p:spPr>
          <a:xfrm>
            <a:off x="6172200" y="1830933"/>
            <a:ext cx="5181600" cy="4340722"/>
          </a:xfrm>
        </p:spPr>
      </p:pic>
    </p:spTree>
    <p:extLst>
      <p:ext uri="{BB962C8B-B14F-4D97-AF65-F5344CB8AC3E}">
        <p14:creationId xmlns:p14="http://schemas.microsoft.com/office/powerpoint/2010/main" val="29680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2608" y="329185"/>
            <a:ext cx="11658600" cy="1353311"/>
          </a:xfrm>
        </p:spPr>
        <p:txBody>
          <a:bodyPr>
            <a:normAutofit/>
          </a:bodyPr>
          <a:lstStyle/>
          <a:p>
            <a:r>
              <a:rPr lang="en-US" sz="2400" b="1" dirty="0" err="1"/>
              <a:t>Endometrioma</a:t>
            </a:r>
            <a:r>
              <a:rPr lang="en-US" sz="2400" b="1" dirty="0"/>
              <a:t> with fluid </a:t>
            </a:r>
            <a:r>
              <a:rPr lang="en-US" sz="2400" b="1" dirty="0" smtClean="0"/>
              <a:t>layer,</a:t>
            </a:r>
            <a:r>
              <a:rPr lang="en-US" sz="2400" b="1" dirty="0"/>
              <a:t> </a:t>
            </a:r>
            <a:r>
              <a:rPr lang="en-US" sz="2400" b="1" dirty="0" err="1"/>
              <a:t>hyperechoic</a:t>
            </a:r>
            <a:r>
              <a:rPr lang="en-US" sz="2400" b="1" dirty="0"/>
              <a:t> component layers inferiorly, unlike in a </a:t>
            </a:r>
            <a:r>
              <a:rPr lang="en-US" sz="2400" b="1" dirty="0" err="1" smtClean="0"/>
              <a:t>dermoid</a:t>
            </a:r>
            <a:endParaRPr lang="en-US" sz="24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79" y="1965960"/>
            <a:ext cx="11281301" cy="4341341"/>
          </a:xfrm>
        </p:spPr>
      </p:pic>
    </p:spTree>
    <p:extLst>
      <p:ext uri="{BB962C8B-B14F-4D97-AF65-F5344CB8AC3E}">
        <p14:creationId xmlns:p14="http://schemas.microsoft.com/office/powerpoint/2010/main" val="154577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7"/>
            <a:ext cx="8042276" cy="1081975"/>
          </a:xfrm>
        </p:spPr>
        <p:txBody>
          <a:bodyPr/>
          <a:lstStyle/>
          <a:p>
            <a:r>
              <a:rPr lang="en-US" sz="3200" b="1" dirty="0" err="1"/>
              <a:t>Decidualized</a:t>
            </a:r>
            <a:r>
              <a:rPr lang="en-US" sz="3200" b="1" dirty="0"/>
              <a:t> in 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275" y="1600201"/>
            <a:ext cx="2684992" cy="4343400"/>
          </a:xfrm>
        </p:spPr>
        <p:txBody>
          <a:bodyPr/>
          <a:lstStyle/>
          <a:p>
            <a:r>
              <a:rPr lang="en-US" dirty="0" smtClean="0"/>
              <a:t>May have internal color</a:t>
            </a:r>
          </a:p>
          <a:p>
            <a:r>
              <a:rPr lang="en-US" dirty="0" smtClean="0"/>
              <a:t>CA 125 may also increased in pregnancy</a:t>
            </a:r>
            <a:endParaRPr lang="en-US" dirty="0"/>
          </a:p>
        </p:txBody>
      </p:sp>
      <p:pic>
        <p:nvPicPr>
          <p:cNvPr id="7" name="Content Placeholder 6" descr="Screen Shot 2019-12-04 at 6.42.51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r="11549"/>
          <a:stretch>
            <a:fillRect/>
          </a:stretch>
        </p:blipFill>
        <p:spPr>
          <a:xfrm>
            <a:off x="5008564" y="1481138"/>
            <a:ext cx="5405437" cy="5080000"/>
          </a:xfrm>
        </p:spPr>
      </p:pic>
    </p:spTree>
    <p:extLst>
      <p:ext uri="{BB962C8B-B14F-4D97-AF65-F5344CB8AC3E}">
        <p14:creationId xmlns:p14="http://schemas.microsoft.com/office/powerpoint/2010/main" val="126547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0822" y="228601"/>
            <a:ext cx="7702978" cy="1462088"/>
          </a:xfrm>
        </p:spPr>
        <p:txBody>
          <a:bodyPr/>
          <a:lstStyle/>
          <a:p>
            <a:r>
              <a:rPr lang="en-US" sz="2800" b="1" dirty="0" smtClean="0"/>
              <a:t>Search For small </a:t>
            </a:r>
            <a:r>
              <a:rPr lang="en-US" sz="2800" b="1" dirty="0" err="1" smtClean="0"/>
              <a:t>endometrioma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276" y="1600201"/>
            <a:ext cx="1470400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Screen Shot 2016-05-02 at 10.45.06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" b="234"/>
          <a:stretch>
            <a:fillRect/>
          </a:stretch>
        </p:blipFill>
        <p:spPr>
          <a:xfrm>
            <a:off x="3650822" y="1600201"/>
            <a:ext cx="5715000" cy="4932363"/>
          </a:xfrm>
        </p:spPr>
      </p:pic>
    </p:spTree>
    <p:extLst>
      <p:ext uri="{BB962C8B-B14F-4D97-AF65-F5344CB8AC3E}">
        <p14:creationId xmlns:p14="http://schemas.microsoft.com/office/powerpoint/2010/main" val="100223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730" y="1115568"/>
            <a:ext cx="7716582" cy="4894571"/>
          </a:xfrm>
        </p:spPr>
      </p:pic>
    </p:spTree>
    <p:extLst>
      <p:ext uri="{BB962C8B-B14F-4D97-AF65-F5344CB8AC3E}">
        <p14:creationId xmlns:p14="http://schemas.microsoft.com/office/powerpoint/2010/main" val="18719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1760" y="365125"/>
            <a:ext cx="8702040" cy="933323"/>
          </a:xfrm>
        </p:spPr>
        <p:txBody>
          <a:bodyPr/>
          <a:lstStyle/>
          <a:p>
            <a:r>
              <a:rPr lang="en-US" sz="3200" b="1" dirty="0" err="1"/>
              <a:t>Endometrioma</a:t>
            </a:r>
            <a:r>
              <a:rPr lang="en-US" sz="3200" b="1" dirty="0"/>
              <a:t> with clot </a:t>
            </a:r>
            <a:r>
              <a:rPr lang="en-US" sz="3200" b="1" dirty="0" err="1"/>
              <a:t>vs</a:t>
            </a:r>
            <a:r>
              <a:rPr lang="en-US" sz="3200" b="1" dirty="0"/>
              <a:t> Nodule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276" y="1600201"/>
            <a:ext cx="1414992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Screen Shot 2016-04-29 at 1.22.08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r="526"/>
          <a:stretch>
            <a:fillRect/>
          </a:stretch>
        </p:blipFill>
        <p:spPr>
          <a:xfrm>
            <a:off x="2820902" y="1308337"/>
            <a:ext cx="6688858" cy="5474340"/>
          </a:xfrm>
        </p:spPr>
      </p:pic>
    </p:spTree>
    <p:extLst>
      <p:ext uri="{BB962C8B-B14F-4D97-AF65-F5344CB8AC3E}">
        <p14:creationId xmlns:p14="http://schemas.microsoft.com/office/powerpoint/2010/main" val="374548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4992" y="137161"/>
            <a:ext cx="7988808" cy="1553528"/>
          </a:xfrm>
        </p:spPr>
        <p:txBody>
          <a:bodyPr/>
          <a:lstStyle/>
          <a:p>
            <a:r>
              <a:rPr lang="en-US" sz="3200" b="1" dirty="0"/>
              <a:t>Multi </a:t>
            </a:r>
            <a:r>
              <a:rPr lang="en-US" sz="3200" b="1" dirty="0" err="1"/>
              <a:t>loculated</a:t>
            </a:r>
            <a:r>
              <a:rPr lang="en-US" sz="3200" b="1" dirty="0"/>
              <a:t>+ </a:t>
            </a:r>
            <a:r>
              <a:rPr lang="en-US" sz="3200" b="1" dirty="0" err="1"/>
              <a:t>Pos</a:t>
            </a:r>
            <a:r>
              <a:rPr lang="en-US" sz="3200" b="1" dirty="0"/>
              <a:t> </a:t>
            </a:r>
            <a:r>
              <a:rPr lang="en-US" sz="3200" b="1" dirty="0" err="1"/>
              <a:t>enh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275" y="1600201"/>
            <a:ext cx="906992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Screen Shot 2016-04-29 at 5.51.58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3" b="6383"/>
          <a:stretch>
            <a:fillRect/>
          </a:stretch>
        </p:blipFill>
        <p:spPr>
          <a:xfrm>
            <a:off x="3116264" y="1600200"/>
            <a:ext cx="6288087" cy="4343400"/>
          </a:xfrm>
        </p:spPr>
      </p:pic>
    </p:spTree>
    <p:extLst>
      <p:ext uri="{BB962C8B-B14F-4D97-AF65-F5344CB8AC3E}">
        <p14:creationId xmlns:p14="http://schemas.microsoft.com/office/powerpoint/2010/main" val="173746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410845"/>
            <a:ext cx="10832592" cy="1143635"/>
          </a:xfrm>
        </p:spPr>
        <p:txBody>
          <a:bodyPr>
            <a:normAutofit/>
          </a:bodyPr>
          <a:lstStyle/>
          <a:p>
            <a:r>
              <a:rPr lang="en-US" sz="2800" b="1" dirty="0"/>
              <a:t>Bilateral atypical-appearing </a:t>
            </a:r>
            <a:r>
              <a:rPr lang="en-US" sz="2800" b="1" dirty="0" err="1" smtClean="0"/>
              <a:t>endometriomas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Given </a:t>
            </a:r>
            <a:r>
              <a:rPr lang="en-US" sz="2000" b="1" dirty="0"/>
              <a:t>the </a:t>
            </a:r>
            <a:r>
              <a:rPr lang="en-US" sz="2000" b="1" dirty="0" smtClean="0"/>
              <a:t>bilateral complex </a:t>
            </a:r>
            <a:r>
              <a:rPr lang="en-US" sz="2000" b="1" dirty="0"/>
              <a:t>appearance of these lesions, neoplasms were suspected prospectively.</a:t>
            </a:r>
          </a:p>
        </p:txBody>
      </p:sp>
      <p:pic>
        <p:nvPicPr>
          <p:cNvPr id="5" name="Content Placeholder 4" descr="Screen Shot 2016-04-29 at 1.35.06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6" r="7536"/>
          <a:stretch>
            <a:fillRect/>
          </a:stretch>
        </p:blipFill>
        <p:spPr>
          <a:xfrm>
            <a:off x="1179639" y="2369259"/>
            <a:ext cx="4240087" cy="3581263"/>
          </a:xfrm>
        </p:spPr>
      </p:pic>
      <p:pic>
        <p:nvPicPr>
          <p:cNvPr id="6" name="Content Placeholder 5" descr="Screen Shot 2016-04-29 at 1.35.12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 r="6963"/>
          <a:stretch>
            <a:fillRect/>
          </a:stretch>
        </p:blipFill>
        <p:spPr>
          <a:xfrm>
            <a:off x="6096000" y="2386584"/>
            <a:ext cx="4222750" cy="3563938"/>
          </a:xfrm>
        </p:spPr>
      </p:pic>
    </p:spTree>
    <p:extLst>
      <p:ext uri="{BB962C8B-B14F-4D97-AF65-F5344CB8AC3E}">
        <p14:creationId xmlns:p14="http://schemas.microsoft.com/office/powerpoint/2010/main" val="401591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Endometrioma</a:t>
            </a:r>
            <a:r>
              <a:rPr lang="en-US" b="1" dirty="0" smtClean="0"/>
              <a:t> with </a:t>
            </a:r>
            <a:r>
              <a:rPr lang="en-US" b="1" dirty="0" err="1" smtClean="0"/>
              <a:t>tumefactive</a:t>
            </a:r>
            <a:r>
              <a:rPr lang="en-US" b="1" dirty="0" smtClean="0"/>
              <a:t> debris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84" y="1635650"/>
            <a:ext cx="5383976" cy="5055183"/>
          </a:xfrm>
        </p:spPr>
      </p:pic>
    </p:spTree>
    <p:extLst>
      <p:ext uri="{BB962C8B-B14F-4D97-AF65-F5344CB8AC3E}">
        <p14:creationId xmlns:p14="http://schemas.microsoft.com/office/powerpoint/2010/main" val="183325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4" y="346837"/>
            <a:ext cx="8994648" cy="1006475"/>
          </a:xfrm>
        </p:spPr>
        <p:txBody>
          <a:bodyPr>
            <a:normAutofit/>
          </a:bodyPr>
          <a:lstStyle/>
          <a:p>
            <a:r>
              <a:rPr lang="en-US" sz="3600" b="1" dirty="0"/>
              <a:t>Internal or wall </a:t>
            </a:r>
            <a:r>
              <a:rPr lang="en-US" sz="3600" b="1" dirty="0" smtClean="0"/>
              <a:t>Calcification  </a:t>
            </a:r>
            <a:r>
              <a:rPr lang="en-US" sz="3600" b="1" dirty="0"/>
              <a:t>in post </a:t>
            </a:r>
            <a:r>
              <a:rPr lang="en-US" sz="3600" b="1" dirty="0" err="1"/>
              <a:t>menopouse</a:t>
            </a:r>
            <a:endParaRPr lang="en-US" sz="3600" b="1" dirty="0"/>
          </a:p>
        </p:txBody>
      </p:sp>
      <p:pic>
        <p:nvPicPr>
          <p:cNvPr id="4" name="Content Placeholder 3" descr="Screen Shot 2016-04-29 at 5.55.56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" r="1153"/>
          <a:stretch>
            <a:fillRect/>
          </a:stretch>
        </p:blipFill>
        <p:spPr>
          <a:xfrm>
            <a:off x="1744664" y="1600200"/>
            <a:ext cx="4097337" cy="4343400"/>
          </a:xfrm>
        </p:spPr>
      </p:pic>
      <p:pic>
        <p:nvPicPr>
          <p:cNvPr id="5" name="Content Placeholder 4" descr="Screen Shot 2016-04-29 at 1.38.27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" r="5938"/>
          <a:stretch>
            <a:fillRect/>
          </a:stretch>
        </p:blipFill>
        <p:spPr>
          <a:xfrm>
            <a:off x="5960533" y="1600201"/>
            <a:ext cx="4155018" cy="4343400"/>
          </a:xfrm>
        </p:spPr>
      </p:pic>
    </p:spTree>
    <p:extLst>
      <p:ext uri="{BB962C8B-B14F-4D97-AF65-F5344CB8AC3E}">
        <p14:creationId xmlns:p14="http://schemas.microsoft.com/office/powerpoint/2010/main" val="329904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088" y="859536"/>
            <a:ext cx="10649712" cy="83115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                                    Ovary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The ovary is one of the most frequent sites of endometriosis, with up to </a:t>
            </a:r>
            <a:r>
              <a:rPr lang="en-US" dirty="0" smtClean="0">
                <a:solidFill>
                  <a:srgbClr val="00B050"/>
                </a:solidFill>
              </a:rPr>
              <a:t>67%</a:t>
            </a:r>
            <a:r>
              <a:rPr lang="en-US" dirty="0" smtClean="0"/>
              <a:t> involvement reported at laparoscopic studies in which both </a:t>
            </a:r>
            <a:r>
              <a:rPr lang="en-US" dirty="0" smtClean="0">
                <a:solidFill>
                  <a:srgbClr val="00B050"/>
                </a:solidFill>
              </a:rPr>
              <a:t>superficial </a:t>
            </a:r>
            <a:r>
              <a:rPr lang="en-US" dirty="0" smtClean="0"/>
              <a:t>ovarian endometriosis and </a:t>
            </a:r>
            <a:r>
              <a:rPr lang="en-US" dirty="0" err="1" smtClean="0">
                <a:solidFill>
                  <a:srgbClr val="00B050"/>
                </a:solidFill>
              </a:rPr>
              <a:t>endometriomas</a:t>
            </a:r>
            <a:r>
              <a:rPr lang="en-US" dirty="0" smtClean="0"/>
              <a:t> were included 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The ovary is evaluated for an </a:t>
            </a:r>
            <a:r>
              <a:rPr lang="en-US" dirty="0" err="1" smtClean="0">
                <a:solidFill>
                  <a:srgbClr val="0070C0"/>
                </a:solidFill>
              </a:rPr>
              <a:t>endometrioma</a:t>
            </a:r>
            <a:r>
              <a:rPr lang="en-US" dirty="0" smtClean="0"/>
              <a:t>, which is present in about </a:t>
            </a:r>
            <a:r>
              <a:rPr lang="en-US" dirty="0" smtClean="0">
                <a:solidFill>
                  <a:srgbClr val="0070C0"/>
                </a:solidFill>
              </a:rPr>
              <a:t>one-third </a:t>
            </a:r>
            <a:r>
              <a:rPr lang="en-US" dirty="0" smtClean="0"/>
              <a:t>of patients with endometriosis .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An </a:t>
            </a:r>
            <a:r>
              <a:rPr lang="en-US" b="1" dirty="0" err="1" smtClean="0"/>
              <a:t>endometrioma</a:t>
            </a:r>
            <a:r>
              <a:rPr lang="en-US" dirty="0" smtClean="0"/>
              <a:t> is considered to be an indicator of additional pelvic endometriosis, as it is </a:t>
            </a:r>
            <a:r>
              <a:rPr lang="en-US" b="1" dirty="0" smtClean="0"/>
              <a:t>rarely isolated </a:t>
            </a:r>
            <a:r>
              <a:rPr lang="en-US" dirty="0" smtClean="0"/>
              <a:t>but frequently associated with other findings.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60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differential diagnosis of  </a:t>
            </a:r>
            <a:r>
              <a:rPr lang="en-US" sz="3200" dirty="0" err="1" smtClean="0"/>
              <a:t>endometrioma</a:t>
            </a:r>
            <a:r>
              <a:rPr lang="en-US" sz="3200" dirty="0" smtClean="0"/>
              <a:t> 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hemorrhagic cyst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dermoid</a:t>
            </a:r>
            <a:endParaRPr lang="en-US" dirty="0" smtClean="0"/>
          </a:p>
          <a:p>
            <a:r>
              <a:rPr lang="en-US" dirty="0" smtClean="0"/>
              <a:t>mucinous tumor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05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1240" y="256351"/>
            <a:ext cx="10515600" cy="1325563"/>
          </a:xfrm>
        </p:spPr>
        <p:txBody>
          <a:bodyPr/>
          <a:lstStyle/>
          <a:p>
            <a:r>
              <a:rPr lang="en-US" sz="3200" b="1" dirty="0"/>
              <a:t>DDx: </a:t>
            </a:r>
            <a:r>
              <a:rPr lang="en-US" sz="3200" b="1" dirty="0" err="1"/>
              <a:t>Dermoid</a:t>
            </a:r>
            <a:r>
              <a:rPr lang="en-US" sz="3200" b="1" dirty="0"/>
              <a:t> &amp; </a:t>
            </a:r>
            <a:r>
              <a:rPr lang="en-US" sz="3200" b="1" dirty="0" smtClean="0"/>
              <a:t>Hemorrhagic cyst</a:t>
            </a:r>
            <a:endParaRPr lang="en-US" sz="3200" b="1" dirty="0"/>
          </a:p>
        </p:txBody>
      </p:sp>
      <p:pic>
        <p:nvPicPr>
          <p:cNvPr id="6" name="Content Placeholder 5" descr="Screen Shot 2016-04-29 at 5.58.13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" r="8077"/>
          <a:stretch>
            <a:fillRect/>
          </a:stretch>
        </p:blipFill>
        <p:spPr>
          <a:xfrm>
            <a:off x="1186880" y="1690595"/>
            <a:ext cx="4811584" cy="4388326"/>
          </a:xfrm>
        </p:spPr>
      </p:pic>
      <p:pic>
        <p:nvPicPr>
          <p:cNvPr id="10" name="Content Placeholder 9" descr="Screen Shot 2016-04-29 at 6.16.23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7" r="13687"/>
          <a:stretch>
            <a:fillRect/>
          </a:stretch>
        </p:blipFill>
        <p:spPr>
          <a:xfrm>
            <a:off x="6421374" y="1691743"/>
            <a:ext cx="4697729" cy="4387177"/>
          </a:xfrm>
        </p:spPr>
      </p:pic>
    </p:spTree>
    <p:extLst>
      <p:ext uri="{BB962C8B-B14F-4D97-AF65-F5344CB8AC3E}">
        <p14:creationId xmlns:p14="http://schemas.microsoft.com/office/powerpoint/2010/main" val="125329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344" y="-117666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7344" y="1377569"/>
            <a:ext cx="9979152" cy="1310767"/>
          </a:xfrm>
        </p:spPr>
        <p:txBody>
          <a:bodyPr/>
          <a:lstStyle/>
          <a:p>
            <a:r>
              <a:rPr lang="en-US" dirty="0"/>
              <a:t>Mucinous </a:t>
            </a:r>
            <a:r>
              <a:rPr lang="en-US" dirty="0" err="1"/>
              <a:t>cystadenoma</a:t>
            </a:r>
            <a:r>
              <a:rPr lang="en-US" dirty="0"/>
              <a:t> of the left ovary in a 51-year-old woman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43" y="2496312"/>
            <a:ext cx="10746601" cy="3616643"/>
          </a:xfrm>
        </p:spPr>
      </p:pic>
    </p:spTree>
    <p:extLst>
      <p:ext uri="{BB962C8B-B14F-4D97-AF65-F5344CB8AC3E}">
        <p14:creationId xmlns:p14="http://schemas.microsoft.com/office/powerpoint/2010/main" val="179011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04288" y="786385"/>
            <a:ext cx="7379208" cy="630935"/>
          </a:xfrm>
        </p:spPr>
        <p:txBody>
          <a:bodyPr>
            <a:normAutofit/>
          </a:bodyPr>
          <a:lstStyle/>
          <a:p>
            <a:r>
              <a:rPr lang="en-US" dirty="0"/>
              <a:t>Lobulated appearance of an </a:t>
            </a:r>
            <a:r>
              <a:rPr lang="en-US" dirty="0" err="1"/>
              <a:t>endometrioma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380" y="2111948"/>
            <a:ext cx="6752930" cy="4339335"/>
          </a:xfrm>
        </p:spPr>
      </p:pic>
    </p:spTree>
    <p:extLst>
      <p:ext uri="{BB962C8B-B14F-4D97-AF65-F5344CB8AC3E}">
        <p14:creationId xmlns:p14="http://schemas.microsoft.com/office/powerpoint/2010/main" val="361072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4136" y="365125"/>
            <a:ext cx="7979664" cy="1043051"/>
          </a:xfrm>
        </p:spPr>
        <p:txBody>
          <a:bodyPr/>
          <a:lstStyle/>
          <a:p>
            <a:r>
              <a:rPr lang="en-US" sz="2800" b="1" dirty="0"/>
              <a:t>DDx: </a:t>
            </a:r>
            <a:r>
              <a:rPr lang="en-US" sz="2800" b="1" dirty="0" err="1"/>
              <a:t>Cystadenoma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276" y="1600201"/>
            <a:ext cx="919579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Screen Shot 2016-05-02 at 10.52.12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" b="5982"/>
          <a:stretch>
            <a:fillRect/>
          </a:stretch>
        </p:blipFill>
        <p:spPr>
          <a:xfrm>
            <a:off x="2992854" y="1600200"/>
            <a:ext cx="6265862" cy="4343400"/>
          </a:xfrm>
        </p:spPr>
      </p:pic>
    </p:spTree>
    <p:extLst>
      <p:ext uri="{BB962C8B-B14F-4D97-AF65-F5344CB8AC3E}">
        <p14:creationId xmlns:p14="http://schemas.microsoft.com/office/powerpoint/2010/main" val="75561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Ruptured </a:t>
            </a:r>
            <a:r>
              <a:rPr lang="en-US" dirty="0" err="1"/>
              <a:t>endometrioma</a:t>
            </a:r>
            <a:r>
              <a:rPr lang="en-US" dirty="0"/>
              <a:t>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002536"/>
            <a:ext cx="10775671" cy="437700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838200" y="109728"/>
            <a:ext cx="10354056" cy="255397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83209"/>
            <a:ext cx="11119104" cy="1658239"/>
          </a:xfrm>
        </p:spPr>
        <p:txBody>
          <a:bodyPr>
            <a:normAutofit/>
          </a:bodyPr>
          <a:lstStyle/>
          <a:p>
            <a:r>
              <a:rPr lang="en-US" dirty="0"/>
              <a:t>Complex mass appearance of an </a:t>
            </a:r>
            <a:r>
              <a:rPr lang="en-US" dirty="0" err="1" smtClean="0"/>
              <a:t>endometrioma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/>
              <a:t>prospective diagnosis was “strongly suggestive of neoplasm.”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35" y="2743200"/>
            <a:ext cx="8538933" cy="3381293"/>
          </a:xfrm>
        </p:spPr>
      </p:pic>
    </p:spTree>
    <p:extLst>
      <p:ext uri="{BB962C8B-B14F-4D97-AF65-F5344CB8AC3E}">
        <p14:creationId xmlns:p14="http://schemas.microsoft.com/office/powerpoint/2010/main" val="411266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Endometrioma</a:t>
            </a:r>
            <a:r>
              <a:rPr lang="en-US" b="1" dirty="0" smtClean="0"/>
              <a:t> with nodule and </a:t>
            </a:r>
            <a:r>
              <a:rPr lang="en-US" b="1" dirty="0" err="1" smtClean="0"/>
              <a:t>septation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78" y="1825626"/>
            <a:ext cx="7626743" cy="435133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3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malignancy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70" y="1755648"/>
            <a:ext cx="6594662" cy="4732761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2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malignancy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72" y="1436938"/>
            <a:ext cx="5498151" cy="5103481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303" y="1436939"/>
            <a:ext cx="5680655" cy="5030630"/>
          </a:xfrm>
        </p:spPr>
      </p:pic>
    </p:spTree>
    <p:extLst>
      <p:ext uri="{BB962C8B-B14F-4D97-AF65-F5344CB8AC3E}">
        <p14:creationId xmlns:p14="http://schemas.microsoft.com/office/powerpoint/2010/main" val="255220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Up to </a:t>
            </a:r>
            <a:r>
              <a:rPr lang="en-US" b="1" dirty="0" smtClean="0">
                <a:solidFill>
                  <a:srgbClr val="FF0000"/>
                </a:solidFill>
              </a:rPr>
              <a:t>50% of patients with DIE have an associated </a:t>
            </a:r>
            <a:r>
              <a:rPr lang="en-US" b="1" dirty="0" err="1" smtClean="0">
                <a:solidFill>
                  <a:srgbClr val="FF0000"/>
                </a:solidFill>
              </a:rPr>
              <a:t>endometrioma</a:t>
            </a:r>
            <a:r>
              <a:rPr lang="en-US" dirty="0" smtClean="0"/>
              <a:t>, and these patients have a higher incidence of </a:t>
            </a:r>
            <a:r>
              <a:rPr lang="en-US" b="1" dirty="0" smtClean="0">
                <a:solidFill>
                  <a:srgbClr val="FF0000"/>
                </a:solidFill>
              </a:rPr>
              <a:t>multifocal</a:t>
            </a:r>
            <a:r>
              <a:rPr lang="en-US" b="1" dirty="0" smtClean="0"/>
              <a:t> </a:t>
            </a:r>
            <a:r>
              <a:rPr lang="en-US" dirty="0" smtClean="0"/>
              <a:t>DIE with increased </a:t>
            </a:r>
            <a:r>
              <a:rPr lang="en-US" b="1" dirty="0" smtClean="0">
                <a:solidFill>
                  <a:srgbClr val="FF0000"/>
                </a:solidFill>
              </a:rPr>
              <a:t>severity and adhesion </a:t>
            </a:r>
            <a:r>
              <a:rPr lang="en-US" dirty="0" smtClean="0"/>
              <a:t>formation 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presence of an </a:t>
            </a:r>
            <a:r>
              <a:rPr lang="en-US" dirty="0" err="1" smtClean="0"/>
              <a:t>endometrioma</a:t>
            </a:r>
            <a:r>
              <a:rPr lang="en-US" dirty="0" smtClean="0"/>
              <a:t> amplifies the importance of the second protocol component, the search for DIE, particularly in intestinal, vaginal, and ureteral locations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97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7"/>
            <a:ext cx="8042276" cy="1196291"/>
          </a:xfrm>
        </p:spPr>
        <p:txBody>
          <a:bodyPr/>
          <a:lstStyle/>
          <a:p>
            <a:r>
              <a:rPr lang="en-US" sz="3200" b="1" dirty="0"/>
              <a:t>CT is not useful</a:t>
            </a:r>
          </a:p>
        </p:txBody>
      </p:sp>
      <p:pic>
        <p:nvPicPr>
          <p:cNvPr id="4" name="Content Placeholder 3" descr="Screen Shot 2016-04-29 at 5.4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1" b="15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552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be high Quality 1.5 Tesla</a:t>
            </a:r>
          </a:p>
          <a:p>
            <a:r>
              <a:rPr lang="en-US" dirty="0" smtClean="0"/>
              <a:t>Correct Protocol</a:t>
            </a:r>
          </a:p>
          <a:p>
            <a:r>
              <a:rPr lang="en-US" dirty="0" smtClean="0"/>
              <a:t>CD vs Film</a:t>
            </a:r>
          </a:p>
          <a:p>
            <a:r>
              <a:rPr lang="en-US" dirty="0" smtClean="0"/>
              <a:t>+_ </a:t>
            </a:r>
            <a:r>
              <a:rPr lang="en-US" dirty="0" err="1" smtClean="0"/>
              <a:t>Gd</a:t>
            </a:r>
            <a:endParaRPr lang="en-US" dirty="0" smtClean="0"/>
          </a:p>
          <a:p>
            <a:r>
              <a:rPr lang="en-US" dirty="0" smtClean="0"/>
              <a:t>+_ Vaginal &amp; Rec Gel</a:t>
            </a:r>
          </a:p>
          <a:p>
            <a:r>
              <a:rPr lang="en-US" dirty="0" smtClean="0"/>
              <a:t>It is not a general reporting</a:t>
            </a:r>
          </a:p>
          <a:p>
            <a:r>
              <a:rPr lang="en-US" dirty="0" err="1" smtClean="0"/>
              <a:t>Hx</a:t>
            </a:r>
            <a:r>
              <a:rPr lang="en-US" dirty="0" smtClean="0"/>
              <a:t> is mandatory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62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717924"/>
          </a:xfrm>
        </p:spPr>
        <p:txBody>
          <a:bodyPr/>
          <a:lstStyle/>
          <a:p>
            <a:r>
              <a:rPr lang="en-US" sz="2800" b="1" dirty="0"/>
              <a:t>Quality</a:t>
            </a:r>
          </a:p>
        </p:txBody>
      </p:sp>
      <p:pic>
        <p:nvPicPr>
          <p:cNvPr id="5" name="Content Placeholder 4" descr="Screen Shot 2017-08-09 at 9.52.32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r="1797"/>
          <a:stretch>
            <a:fillRect/>
          </a:stretch>
        </p:blipFill>
        <p:spPr>
          <a:xfrm>
            <a:off x="2073276" y="990600"/>
            <a:ext cx="3840163" cy="4953000"/>
          </a:xfrm>
        </p:spPr>
      </p:pic>
      <p:pic>
        <p:nvPicPr>
          <p:cNvPr id="6" name="Content Placeholder 5" descr="Screen Shot 2017-08-09 at 9.52.45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" r="7096"/>
          <a:stretch>
            <a:fillRect/>
          </a:stretch>
        </p:blipFill>
        <p:spPr>
          <a:xfrm>
            <a:off x="6275388" y="990600"/>
            <a:ext cx="3840162" cy="4953000"/>
          </a:xfrm>
        </p:spPr>
      </p:pic>
    </p:spTree>
    <p:extLst>
      <p:ext uri="{BB962C8B-B14F-4D97-AF65-F5344CB8AC3E}">
        <p14:creationId xmlns:p14="http://schemas.microsoft.com/office/powerpoint/2010/main" val="194783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Cysts high on T1 and high or low on T2</a:t>
            </a:r>
          </a:p>
          <a:p>
            <a:r>
              <a:rPr lang="en-US" dirty="0"/>
              <a:t>Cysts may be low on T1 if acute</a:t>
            </a:r>
          </a:p>
          <a:p>
            <a:r>
              <a:rPr lang="en-US" dirty="0"/>
              <a:t>Nodules usually demonstrate low to intermediate sig on T2  and T1  images.</a:t>
            </a:r>
          </a:p>
          <a:p>
            <a:r>
              <a:rPr lang="en-US" dirty="0"/>
              <a:t>Nodules May be High on T1 due to hemorrhage</a:t>
            </a:r>
          </a:p>
          <a:p>
            <a:r>
              <a:rPr lang="en-US" dirty="0"/>
              <a:t>Nodules May be High on T2 due to dilated gland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099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MRI </a:t>
            </a:r>
            <a:r>
              <a:rPr lang="en-US" dirty="0" smtClean="0"/>
              <a:t>has a </a:t>
            </a:r>
            <a:r>
              <a:rPr lang="en-US" dirty="0"/>
              <a:t>90% sensitivity, 98% specificity, </a:t>
            </a:r>
            <a:r>
              <a:rPr lang="en-US" dirty="0" smtClean="0"/>
              <a:t>and 96</a:t>
            </a:r>
            <a:r>
              <a:rPr lang="en-US" dirty="0"/>
              <a:t>% accuracy for diagnosis of </a:t>
            </a:r>
            <a:r>
              <a:rPr lang="en-US" dirty="0" err="1" smtClean="0"/>
              <a:t>endometriomas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Homogeneous T1W </a:t>
            </a:r>
            <a:r>
              <a:rPr lang="en-US" dirty="0" err="1">
                <a:solidFill>
                  <a:srgbClr val="FF0000"/>
                </a:solidFill>
              </a:rPr>
              <a:t>hyperintensity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a relatively low T2W </a:t>
            </a:r>
            <a:r>
              <a:rPr lang="en-US" dirty="0"/>
              <a:t>signal </a:t>
            </a:r>
            <a:r>
              <a:rPr lang="en-US" dirty="0" smtClean="0"/>
              <a:t>intensity</a:t>
            </a:r>
          </a:p>
          <a:p>
            <a:r>
              <a:rPr lang="en-US" dirty="0"/>
              <a:t>There can </a:t>
            </a:r>
            <a:r>
              <a:rPr lang="en-US" dirty="0" smtClean="0"/>
              <a:t>be heterogeneity </a:t>
            </a:r>
            <a:r>
              <a:rPr lang="en-US" dirty="0"/>
              <a:t>to the T2W </a:t>
            </a:r>
            <a:r>
              <a:rPr lang="en-US" dirty="0" err="1" smtClean="0"/>
              <a:t>hypointensity</a:t>
            </a:r>
            <a:r>
              <a:rPr lang="en-US" dirty="0"/>
              <a:t>, called T2W “</a:t>
            </a:r>
            <a:r>
              <a:rPr lang="en-US" dirty="0">
                <a:solidFill>
                  <a:srgbClr val="FF0000"/>
                </a:solidFill>
              </a:rPr>
              <a:t>shading</a:t>
            </a:r>
            <a:r>
              <a:rPr lang="en-US" dirty="0"/>
              <a:t>”, </a:t>
            </a:r>
            <a:r>
              <a:rPr lang="en-US" dirty="0" smtClean="0"/>
              <a:t>caused by </a:t>
            </a:r>
            <a:r>
              <a:rPr lang="en-US" dirty="0"/>
              <a:t>blood products in various stages </a:t>
            </a:r>
            <a:r>
              <a:rPr lang="en-US" dirty="0" smtClean="0"/>
              <a:t>of degradation </a:t>
            </a:r>
            <a:r>
              <a:rPr lang="en-US" dirty="0"/>
              <a:t>from multiple episodes </a:t>
            </a:r>
            <a:r>
              <a:rPr lang="en-US" dirty="0" smtClean="0"/>
              <a:t>of bleeding</a:t>
            </a:r>
          </a:p>
          <a:p>
            <a:r>
              <a:rPr lang="en-US" dirty="0"/>
              <a:t>A more specific </a:t>
            </a:r>
            <a:r>
              <a:rPr lang="en-US" dirty="0" smtClean="0"/>
              <a:t>sign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T2 dark spot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sign</a:t>
            </a:r>
          </a:p>
        </p:txBody>
      </p:sp>
    </p:spTree>
    <p:extLst>
      <p:ext uri="{BB962C8B-B14F-4D97-AF65-F5344CB8AC3E}">
        <p14:creationId xmlns:p14="http://schemas.microsoft.com/office/powerpoint/2010/main" val="324077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4516581"/>
            <a:ext cx="8911687" cy="1958109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733" y="353001"/>
            <a:ext cx="4082002" cy="3370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735" y="375106"/>
            <a:ext cx="3851562" cy="3326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642" y="353001"/>
            <a:ext cx="4030770" cy="50002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5488" y="3858767"/>
            <a:ext cx="68919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Kissing ovaries” with bilateral </a:t>
            </a:r>
            <a:r>
              <a:rPr lang="en-US" dirty="0" err="1"/>
              <a:t>endometriomas</a:t>
            </a:r>
            <a:r>
              <a:rPr lang="en-US" dirty="0"/>
              <a:t> with </a:t>
            </a:r>
            <a:r>
              <a:rPr lang="en-US" dirty="0" err="1"/>
              <a:t>hyperintensity</a:t>
            </a:r>
            <a:r>
              <a:rPr lang="en-US" dirty="0"/>
              <a:t> on axial T1-weighted imaging (arrows). (B) </a:t>
            </a:r>
            <a:r>
              <a:rPr lang="en-US" dirty="0" smtClean="0"/>
              <a:t>Coronal T2-weighted </a:t>
            </a:r>
            <a:r>
              <a:rPr lang="en-US" dirty="0"/>
              <a:t>imaging shows T2 “shading” (star) within the </a:t>
            </a:r>
            <a:r>
              <a:rPr lang="en-US" dirty="0" err="1"/>
              <a:t>endometriomas</a:t>
            </a:r>
            <a:r>
              <a:rPr lang="en-US" dirty="0"/>
              <a:t> in addition to T2W </a:t>
            </a:r>
            <a:r>
              <a:rPr lang="en-US" dirty="0" err="1"/>
              <a:t>hypointense</a:t>
            </a:r>
            <a:r>
              <a:rPr lang="en-US" dirty="0"/>
              <a:t> fibrosis tethering the ovaries to the</a:t>
            </a:r>
          </a:p>
          <a:p>
            <a:r>
              <a:rPr lang="en-US" dirty="0"/>
              <a:t>posterior aspect of the uterine serosa (arrow).(C) Axial T2-weighted imaging in another patient shows the “</a:t>
            </a:r>
            <a:r>
              <a:rPr lang="en-US" dirty="0">
                <a:solidFill>
                  <a:srgbClr val="FF0000"/>
                </a:solidFill>
              </a:rPr>
              <a:t>T2 dark spot sign</a:t>
            </a:r>
            <a:r>
              <a:rPr lang="en-US" dirty="0"/>
              <a:t>” (arrow), </a:t>
            </a:r>
            <a:r>
              <a:rPr lang="en-US" dirty="0" smtClean="0">
                <a:solidFill>
                  <a:srgbClr val="FF0000"/>
                </a:solidFill>
              </a:rPr>
              <a:t>fluid-fluid layer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dark hemosiderin rim </a:t>
            </a:r>
            <a:r>
              <a:rPr lang="en-US" dirty="0"/>
              <a:t>which also may be observed in </a:t>
            </a:r>
            <a:r>
              <a:rPr lang="en-US" dirty="0" err="1"/>
              <a:t>endometriomas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15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58952"/>
            <a:ext cx="10515600" cy="5418011"/>
          </a:xfrm>
        </p:spPr>
        <p:txBody>
          <a:bodyPr>
            <a:normAutofit/>
          </a:bodyPr>
          <a:lstStyle/>
          <a:p>
            <a:r>
              <a:rPr lang="en-US" dirty="0" smtClean="0"/>
              <a:t>Diffusion sequences are not helpful in differentiating </a:t>
            </a:r>
            <a:r>
              <a:rPr lang="en-US" dirty="0" err="1" smtClean="0"/>
              <a:t>endometriomas</a:t>
            </a:r>
            <a:r>
              <a:rPr lang="en-US" dirty="0" smtClean="0"/>
              <a:t> from cystic ovarian neoplasms unless assessment is directed at </a:t>
            </a:r>
            <a:r>
              <a:rPr lang="en-US" dirty="0" smtClean="0">
                <a:solidFill>
                  <a:srgbClr val="FF0000"/>
                </a:solidFill>
              </a:rPr>
              <a:t>a solid, enhancing nodule or </a:t>
            </a:r>
            <a:r>
              <a:rPr lang="en-US" dirty="0" err="1" smtClean="0">
                <a:solidFill>
                  <a:srgbClr val="FF0000"/>
                </a:solidFill>
              </a:rPr>
              <a:t>endometriotic</a:t>
            </a:r>
            <a:r>
              <a:rPr lang="en-US" dirty="0" smtClean="0">
                <a:solidFill>
                  <a:srgbClr val="FF0000"/>
                </a:solidFill>
              </a:rPr>
              <a:t> deposit.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err="1" smtClean="0"/>
              <a:t>DDX:hemorrhagic</a:t>
            </a:r>
            <a:r>
              <a:rPr lang="en-US" dirty="0" smtClean="0"/>
              <a:t> cysts, cystic </a:t>
            </a:r>
            <a:r>
              <a:rPr lang="en-US" dirty="0" err="1" smtClean="0"/>
              <a:t>teratomas</a:t>
            </a:r>
            <a:r>
              <a:rPr lang="en-US" dirty="0" smtClean="0"/>
              <a:t> and cystic ovarian neoplasms(mucinous cystic neoplasm).</a:t>
            </a:r>
          </a:p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Bilateral and multifocal lesions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0070C0"/>
                </a:solidFill>
              </a:rPr>
              <a:t>thicker, low t2 signal intensity fibrotic rims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smtClean="0"/>
              <a:t>are also noted to be more suggestive of an </a:t>
            </a:r>
            <a:r>
              <a:rPr lang="en-US" dirty="0" err="1" smtClean="0"/>
              <a:t>endometrioma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2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Mucinous</a:t>
            </a:r>
            <a:r>
              <a:rPr lang="en-US" dirty="0"/>
              <a:t> lesions may show </a:t>
            </a:r>
            <a:r>
              <a:rPr lang="en-US" dirty="0" err="1"/>
              <a:t>hyperintensity</a:t>
            </a:r>
            <a:r>
              <a:rPr lang="en-US" dirty="0"/>
              <a:t> on T1-weighted images, but signal intensity is lower than that of blood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</a:t>
            </a:r>
            <a:r>
              <a:rPr lang="en-US" dirty="0" err="1" smtClean="0"/>
              <a:t>Endometriomas</a:t>
            </a:r>
            <a:r>
              <a:rPr lang="en-US" dirty="0" smtClean="0"/>
              <a:t> </a:t>
            </a:r>
            <a:r>
              <a:rPr lang="en-US" dirty="0"/>
              <a:t>have a </a:t>
            </a:r>
            <a:r>
              <a:rPr lang="en-US" dirty="0">
                <a:solidFill>
                  <a:srgbClr val="0070C0"/>
                </a:solidFill>
              </a:rPr>
              <a:t>higher T1W and a lower T2W signal intensity </a:t>
            </a:r>
            <a:r>
              <a:rPr lang="en-US" dirty="0"/>
              <a:t>in comparison with hemorrhagic cysts.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69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0664" y="1024128"/>
            <a:ext cx="10613136" cy="5152835"/>
          </a:xfrm>
        </p:spPr>
        <p:txBody>
          <a:bodyPr>
            <a:normAutofit/>
          </a:bodyPr>
          <a:lstStyle/>
          <a:p>
            <a:r>
              <a:rPr lang="en-US" dirty="0"/>
              <a:t>Fat suppression sequences are helpful </a:t>
            </a:r>
            <a:r>
              <a:rPr lang="en-US" dirty="0" smtClean="0"/>
              <a:t>in differentiating </a:t>
            </a:r>
            <a:r>
              <a:rPr lang="en-US" dirty="0"/>
              <a:t>cystic ovarian </a:t>
            </a:r>
            <a:r>
              <a:rPr lang="en-US" dirty="0" err="1" smtClean="0"/>
              <a:t>teratomas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Lastly</a:t>
            </a:r>
            <a:r>
              <a:rPr lang="en-US" dirty="0"/>
              <a:t>, it is important to assess </a:t>
            </a:r>
            <a:r>
              <a:rPr lang="en-US" dirty="0" smtClean="0"/>
              <a:t>for </a:t>
            </a:r>
            <a:r>
              <a:rPr lang="en-US" dirty="0" smtClean="0">
                <a:solidFill>
                  <a:srgbClr val="FF0000"/>
                </a:solidFill>
              </a:rPr>
              <a:t>enhancing </a:t>
            </a:r>
            <a:r>
              <a:rPr lang="en-US" dirty="0">
                <a:solidFill>
                  <a:srgbClr val="FF0000"/>
                </a:solidFill>
              </a:rPr>
              <a:t>mural/solid nodules </a:t>
            </a:r>
            <a:r>
              <a:rPr lang="en-US" dirty="0"/>
              <a:t>within </a:t>
            </a:r>
            <a:r>
              <a:rPr lang="en-US" dirty="0" smtClean="0"/>
              <a:t>a cystic </a:t>
            </a:r>
            <a:r>
              <a:rPr lang="en-US" dirty="0"/>
              <a:t>adnexal lesion as this may </a:t>
            </a:r>
            <a:r>
              <a:rPr lang="en-US" dirty="0" smtClean="0"/>
              <a:t>suggest </a:t>
            </a:r>
            <a:r>
              <a:rPr lang="en-US" dirty="0" smtClean="0">
                <a:solidFill>
                  <a:srgbClr val="FF0000"/>
                </a:solidFill>
              </a:rPr>
              <a:t>malignancy</a:t>
            </a:r>
            <a:r>
              <a:rPr lang="en-US" dirty="0"/>
              <a:t>, but can also be seen in </a:t>
            </a:r>
            <a:r>
              <a:rPr lang="en-US" dirty="0" smtClean="0">
                <a:solidFill>
                  <a:srgbClr val="FF0000"/>
                </a:solidFill>
              </a:rPr>
              <a:t>benign </a:t>
            </a:r>
            <a:r>
              <a:rPr lang="en-US" dirty="0" err="1" smtClean="0">
                <a:solidFill>
                  <a:srgbClr val="FF0000"/>
                </a:solidFill>
              </a:rPr>
              <a:t>endometriomas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289" y="5577110"/>
            <a:ext cx="8911687" cy="1280890"/>
          </a:xfrm>
        </p:spPr>
        <p:txBody>
          <a:bodyPr>
            <a:normAutofit/>
          </a:bodyPr>
          <a:lstStyle/>
          <a:p>
            <a:r>
              <a:rPr lang="en-US" sz="2000" b="1" dirty="0"/>
              <a:t>A) Axial T1-weighted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B</a:t>
            </a:r>
            <a:r>
              <a:rPr lang="en-US" sz="2000" b="1" dirty="0"/>
              <a:t>) Axial T2-weighted imaging shows T2 shading of the </a:t>
            </a:r>
            <a:r>
              <a:rPr lang="en-US" sz="2000" b="1" dirty="0" smtClean="0"/>
              <a:t>lesion</a:t>
            </a:r>
            <a:endParaRPr lang="en-US" sz="20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48726" y="0"/>
            <a:ext cx="5944874" cy="55580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90" y="0"/>
            <a:ext cx="5851236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Methods of Evaluation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Diagnostic laparoscopy</a:t>
            </a:r>
          </a:p>
          <a:p>
            <a:r>
              <a:rPr lang="en-US" dirty="0"/>
              <a:t>TVS or TRUS: First line </a:t>
            </a:r>
          </a:p>
          <a:p>
            <a:r>
              <a:rPr lang="en-US" dirty="0" smtClean="0"/>
              <a:t>Trans </a:t>
            </a:r>
            <a:r>
              <a:rPr lang="en-US" dirty="0"/>
              <a:t>Labial &amp; perinea  US</a:t>
            </a:r>
          </a:p>
          <a:p>
            <a:r>
              <a:rPr lang="en-US" dirty="0"/>
              <a:t>MRI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1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4763" y="299601"/>
            <a:ext cx="8042276" cy="1026957"/>
          </a:xfrm>
        </p:spPr>
        <p:txBody>
          <a:bodyPr/>
          <a:lstStyle/>
          <a:p>
            <a:r>
              <a:rPr lang="en-US" sz="3200" b="1" dirty="0"/>
              <a:t>T1,T2 shading</a:t>
            </a:r>
          </a:p>
        </p:txBody>
      </p:sp>
      <p:pic>
        <p:nvPicPr>
          <p:cNvPr id="5" name="Content Placeholder 4" descr="Screen Shot 2016-04-29 at 2.19.06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6" r="10386"/>
          <a:stretch>
            <a:fillRect/>
          </a:stretch>
        </p:blipFill>
        <p:spPr>
          <a:xfrm>
            <a:off x="890208" y="1456559"/>
            <a:ext cx="4687632" cy="4944241"/>
          </a:xfrm>
        </p:spPr>
      </p:pic>
      <p:pic>
        <p:nvPicPr>
          <p:cNvPr id="6" name="Content Placeholder 5" descr="Screen Shot 2016-04-29 at 2.18.37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0" r="6490"/>
          <a:stretch>
            <a:fillRect/>
          </a:stretch>
        </p:blipFill>
        <p:spPr>
          <a:xfrm>
            <a:off x="5790755" y="1456559"/>
            <a:ext cx="4633419" cy="4944241"/>
          </a:xfrm>
        </p:spPr>
      </p:pic>
    </p:spTree>
    <p:extLst>
      <p:ext uri="{BB962C8B-B14F-4D97-AF65-F5344CB8AC3E}">
        <p14:creationId xmlns:p14="http://schemas.microsoft.com/office/powerpoint/2010/main" val="287220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4376" y="365125"/>
            <a:ext cx="6059424" cy="1143635"/>
          </a:xfrm>
        </p:spPr>
        <p:txBody>
          <a:bodyPr/>
          <a:lstStyle/>
          <a:p>
            <a:r>
              <a:rPr lang="en-US" sz="2800" b="1" dirty="0"/>
              <a:t>FS T1, T1</a:t>
            </a:r>
          </a:p>
        </p:txBody>
      </p:sp>
      <p:pic>
        <p:nvPicPr>
          <p:cNvPr id="7" name="Content Placeholder 6" descr="Screen Shot 2017-08-09 at 10.13.14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7" r="11767"/>
          <a:stretch>
            <a:fillRect/>
          </a:stretch>
        </p:blipFill>
        <p:spPr>
          <a:xfrm>
            <a:off x="1854200" y="1600200"/>
            <a:ext cx="4059238" cy="4343400"/>
          </a:xfrm>
        </p:spPr>
      </p:pic>
      <p:pic>
        <p:nvPicPr>
          <p:cNvPr id="8" name="Content Placeholder 7" descr="Screen Shot 2017-08-09 at 10.13.22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4" r="9854"/>
          <a:stretch>
            <a:fillRect/>
          </a:stretch>
        </p:blipFill>
        <p:spPr>
          <a:xfrm>
            <a:off x="6275388" y="1600200"/>
            <a:ext cx="4265612" cy="4343400"/>
          </a:xfrm>
        </p:spPr>
      </p:pic>
    </p:spTree>
    <p:extLst>
      <p:ext uri="{BB962C8B-B14F-4D97-AF65-F5344CB8AC3E}">
        <p14:creationId xmlns:p14="http://schemas.microsoft.com/office/powerpoint/2010/main" val="307398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7"/>
            <a:ext cx="8042276" cy="676419"/>
          </a:xfrm>
        </p:spPr>
        <p:txBody>
          <a:bodyPr/>
          <a:lstStyle/>
          <a:p>
            <a:r>
              <a:rPr lang="en-US" sz="1800" b="1" dirty="0"/>
              <a:t>T1, FS T1, T2</a:t>
            </a:r>
          </a:p>
        </p:txBody>
      </p:sp>
      <p:pic>
        <p:nvPicPr>
          <p:cNvPr id="5" name="Content Placeholder 4" descr="Screen Shot 2017-10-05 at 12.30.27 A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6" r="8936"/>
          <a:stretch>
            <a:fillRect/>
          </a:stretch>
        </p:blipFill>
        <p:spPr>
          <a:xfrm>
            <a:off x="680386" y="829932"/>
            <a:ext cx="3973910" cy="3714571"/>
          </a:xfrm>
        </p:spPr>
      </p:pic>
      <p:pic>
        <p:nvPicPr>
          <p:cNvPr id="6" name="Content Placeholder 5" descr="Screen Shot 2017-10-05 at 12.31.00 A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4" r="6874"/>
          <a:stretch>
            <a:fillRect/>
          </a:stretch>
        </p:blipFill>
        <p:spPr>
          <a:xfrm>
            <a:off x="7926850" y="714399"/>
            <a:ext cx="4097509" cy="3830104"/>
          </a:xfrm>
        </p:spPr>
      </p:pic>
      <p:pic>
        <p:nvPicPr>
          <p:cNvPr id="7" name="Content Placeholder 4" descr="Screen Shot 2017-10-05 at 12.31.1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" r="3465"/>
          <a:stretch>
            <a:fillRect/>
          </a:stretch>
        </p:blipFill>
        <p:spPr>
          <a:xfrm>
            <a:off x="4252472" y="3072384"/>
            <a:ext cx="4212240" cy="378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1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                                             </a:t>
            </a:r>
            <a:r>
              <a:rPr lang="en-US" sz="3600" b="1" dirty="0" err="1" smtClean="0"/>
              <a:t>Dermoid</a:t>
            </a:r>
            <a:endParaRPr lang="en-US" sz="3600" b="1" dirty="0"/>
          </a:p>
        </p:txBody>
      </p:sp>
      <p:pic>
        <p:nvPicPr>
          <p:cNvPr id="5" name="Content Placeholder 4" descr="Screen Shot 2017-08-09 at 10.14.11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6" r="10926"/>
          <a:stretch>
            <a:fillRect/>
          </a:stretch>
        </p:blipFill>
        <p:spPr>
          <a:xfrm>
            <a:off x="1778000" y="1600200"/>
            <a:ext cx="4135438" cy="4343400"/>
          </a:xfrm>
        </p:spPr>
      </p:pic>
      <p:pic>
        <p:nvPicPr>
          <p:cNvPr id="6" name="Content Placeholder 5" descr="Screen Shot 2017-08-09 at 10.14.04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9" r="10459"/>
          <a:stretch>
            <a:fillRect/>
          </a:stretch>
        </p:blipFill>
        <p:spPr>
          <a:xfrm>
            <a:off x="6275388" y="1600200"/>
            <a:ext cx="4265612" cy="4343400"/>
          </a:xfrm>
        </p:spPr>
      </p:pic>
    </p:spTree>
    <p:extLst>
      <p:ext uri="{BB962C8B-B14F-4D97-AF65-F5344CB8AC3E}">
        <p14:creationId xmlns:p14="http://schemas.microsoft.com/office/powerpoint/2010/main" val="367431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                                                Kissing </a:t>
            </a:r>
            <a:r>
              <a:rPr lang="en-US" sz="3200" b="1" dirty="0"/>
              <a:t>Ovaries</a:t>
            </a:r>
          </a:p>
        </p:txBody>
      </p:sp>
      <p:pic>
        <p:nvPicPr>
          <p:cNvPr id="6" name="Content Placeholder 5" descr="Screen Shot 2016-05-02 at 10.46.21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" b="244"/>
          <a:stretch>
            <a:fillRect/>
          </a:stretch>
        </p:blipFill>
        <p:spPr>
          <a:xfrm>
            <a:off x="651383" y="1695045"/>
            <a:ext cx="4670425" cy="4052151"/>
          </a:xfrm>
        </p:spPr>
      </p:pic>
      <p:pic>
        <p:nvPicPr>
          <p:cNvPr id="7" name="Content Placeholder 6" descr="Screen Shot 2016-05-02 at 10.49.14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6" b="8496"/>
          <a:stretch>
            <a:fillRect/>
          </a:stretch>
        </p:blipFill>
        <p:spPr>
          <a:xfrm>
            <a:off x="6224016" y="1690688"/>
            <a:ext cx="4300728" cy="4101605"/>
          </a:xfrm>
        </p:spPr>
      </p:pic>
    </p:spTree>
    <p:extLst>
      <p:ext uri="{BB962C8B-B14F-4D97-AF65-F5344CB8AC3E}">
        <p14:creationId xmlns:p14="http://schemas.microsoft.com/office/powerpoint/2010/main" val="34136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0011" y="107576"/>
            <a:ext cx="8042276" cy="939801"/>
          </a:xfrm>
        </p:spPr>
        <p:txBody>
          <a:bodyPr/>
          <a:lstStyle/>
          <a:p>
            <a:r>
              <a:rPr lang="en-US" sz="3200" b="1" dirty="0"/>
              <a:t>Hard copy is not acceptable</a:t>
            </a:r>
          </a:p>
        </p:txBody>
      </p:sp>
      <p:pic>
        <p:nvPicPr>
          <p:cNvPr id="4" name="Content Placeholder 3" descr="IMG_44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0" b="4590"/>
          <a:stretch>
            <a:fillRect/>
          </a:stretch>
        </p:blipFill>
        <p:spPr>
          <a:xfrm>
            <a:off x="4081930" y="1047377"/>
            <a:ext cx="4394200" cy="5613400"/>
          </a:xfrm>
        </p:spPr>
      </p:pic>
    </p:spTree>
    <p:extLst>
      <p:ext uri="{BB962C8B-B14F-4D97-AF65-F5344CB8AC3E}">
        <p14:creationId xmlns:p14="http://schemas.microsoft.com/office/powerpoint/2010/main" val="193468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 descr="Screen Shot 2017-08-09 at 9.39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7" b="9317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29745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39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0" b="7680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2637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39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7255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9486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39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b="6119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41149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cyst has a fibrous capsule and contains aged blood products. These cysts may be </a:t>
            </a:r>
            <a:r>
              <a:rPr lang="en-US" dirty="0" smtClean="0">
                <a:solidFill>
                  <a:srgbClr val="00B050"/>
                </a:solidFill>
              </a:rPr>
              <a:t>bilateral in up to 50% </a:t>
            </a:r>
            <a:r>
              <a:rPr lang="en-US" dirty="0" smtClean="0"/>
              <a:t>of patients .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Characteristic US features of an </a:t>
            </a:r>
            <a:r>
              <a:rPr lang="en-US" dirty="0" err="1" smtClean="0"/>
              <a:t>endometrioma</a:t>
            </a:r>
            <a:r>
              <a:rPr lang="en-US" dirty="0" smtClean="0"/>
              <a:t> include a </a:t>
            </a:r>
            <a:r>
              <a:rPr lang="en-US" b="1" dirty="0" err="1" smtClean="0">
                <a:solidFill>
                  <a:srgbClr val="FF0000"/>
                </a:solidFill>
              </a:rPr>
              <a:t>unilocular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cyst with internal homogeneous </a:t>
            </a:r>
            <a:r>
              <a:rPr lang="en-US" b="1" dirty="0" smtClean="0">
                <a:solidFill>
                  <a:srgbClr val="FF0000"/>
                </a:solidFill>
              </a:rPr>
              <a:t>low-level echoes</a:t>
            </a:r>
            <a:r>
              <a:rPr lang="en-US" dirty="0" smtClean="0"/>
              <a:t>, a perceptible wall </a:t>
            </a:r>
            <a:r>
              <a:rPr lang="en-US" b="1" dirty="0" smtClean="0">
                <a:solidFill>
                  <a:srgbClr val="FF0000"/>
                </a:solidFill>
              </a:rPr>
              <a:t>with or without bright reflectors</a:t>
            </a:r>
            <a:r>
              <a:rPr lang="en-US" dirty="0" smtClean="0"/>
              <a:t>, and no solid component or internal vascularity at color Doppler US.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If the cyst is </a:t>
            </a:r>
            <a:r>
              <a:rPr lang="en-US" dirty="0" err="1" smtClean="0"/>
              <a:t>locular</a:t>
            </a:r>
            <a:r>
              <a:rPr lang="en-US" dirty="0" smtClean="0"/>
              <a:t>, there is a minimal number </a:t>
            </a:r>
            <a:r>
              <a:rPr lang="en-US" dirty="0" smtClean="0">
                <a:solidFill>
                  <a:srgbClr val="0070C0"/>
                </a:solidFill>
              </a:rPr>
              <a:t>(&lt;5)</a:t>
            </a:r>
            <a:r>
              <a:rPr lang="en-US" dirty="0" smtClean="0"/>
              <a:t> of </a:t>
            </a:r>
            <a:r>
              <a:rPr lang="en-US" dirty="0" err="1" smtClean="0"/>
              <a:t>locules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6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" b="5221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4290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" b="5686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4310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5" b="5505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414377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5" b="5525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87621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" b="5089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03361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3" b="4653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51251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" b="5089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196217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0" b="4530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31189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0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2" b="3862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10194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1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1" b="4521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414756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lmost </a:t>
            </a:r>
            <a:r>
              <a:rPr lang="en-US" dirty="0" smtClean="0">
                <a:solidFill>
                  <a:srgbClr val="FF0000"/>
                </a:solidFill>
              </a:rPr>
              <a:t>50%</a:t>
            </a:r>
            <a:r>
              <a:rPr lang="en-US" dirty="0" smtClean="0"/>
              <a:t> of the </a:t>
            </a:r>
            <a:r>
              <a:rPr lang="en-US" dirty="0" err="1" smtClean="0"/>
              <a:t>endometriomas</a:t>
            </a:r>
            <a:r>
              <a:rPr lang="en-US" dirty="0" smtClean="0"/>
              <a:t> did not demonstrate typical features, and these </a:t>
            </a:r>
            <a:r>
              <a:rPr lang="en-US" dirty="0" smtClean="0">
                <a:solidFill>
                  <a:srgbClr val="FF0000"/>
                </a:solidFill>
              </a:rPr>
              <a:t>atypical </a:t>
            </a:r>
            <a:r>
              <a:rPr lang="en-US" dirty="0" err="1" smtClean="0"/>
              <a:t>endometriomas</a:t>
            </a:r>
            <a:r>
              <a:rPr lang="en-US" dirty="0" smtClean="0"/>
              <a:t> were more often found in </a:t>
            </a:r>
            <a:r>
              <a:rPr lang="en-US" dirty="0" smtClean="0">
                <a:solidFill>
                  <a:srgbClr val="FF0000"/>
                </a:solidFill>
              </a:rPr>
              <a:t>postmenopausal women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/>
              <a:t>Atypical US features include a fluid </a:t>
            </a:r>
            <a:r>
              <a:rPr lang="en-US" b="1" dirty="0" err="1" smtClean="0"/>
              <a:t>fluid</a:t>
            </a:r>
            <a:r>
              <a:rPr lang="en-US" b="1" dirty="0" smtClean="0"/>
              <a:t> level and an avascular internal nodule or papillary projection .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dirty="0" err="1" smtClean="0">
                <a:solidFill>
                  <a:srgbClr val="00B0F0"/>
                </a:solidFill>
              </a:rPr>
              <a:t>Decidualization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/>
              <a:t>of an </a:t>
            </a:r>
            <a:r>
              <a:rPr lang="en-US" dirty="0" err="1" smtClean="0"/>
              <a:t>endometrioma</a:t>
            </a:r>
            <a:r>
              <a:rPr lang="en-US" dirty="0" smtClean="0"/>
              <a:t> during pregnancy can </a:t>
            </a:r>
            <a:r>
              <a:rPr lang="en-US" dirty="0" smtClean="0">
                <a:solidFill>
                  <a:srgbClr val="00B0F0"/>
                </a:solidFill>
              </a:rPr>
              <a:t>mimic malignancy </a:t>
            </a:r>
            <a:r>
              <a:rPr lang="en-US" dirty="0" smtClean="0"/>
              <a:t>with solid vascularized components.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Screen Shot 2017-08-09 at 9.41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2" b="3862"/>
          <a:stretch>
            <a:fillRect/>
          </a:stretch>
        </p:blipFill>
        <p:spPr>
          <a:xfrm>
            <a:off x="2073276" y="330200"/>
            <a:ext cx="8042275" cy="5613400"/>
          </a:xfrm>
        </p:spPr>
      </p:pic>
    </p:spTree>
    <p:extLst>
      <p:ext uri="{BB962C8B-B14F-4D97-AF65-F5344CB8AC3E}">
        <p14:creationId xmlns:p14="http://schemas.microsoft.com/office/powerpoint/2010/main" val="283299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75" y="107576"/>
            <a:ext cx="8042276" cy="9562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 descr="IMG_44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0" b="4590"/>
          <a:stretch>
            <a:fillRect/>
          </a:stretch>
        </p:blipFill>
        <p:spPr>
          <a:xfrm>
            <a:off x="3962400" y="330200"/>
            <a:ext cx="4394200" cy="5613400"/>
          </a:xfrm>
        </p:spPr>
      </p:pic>
    </p:spTree>
    <p:extLst>
      <p:ext uri="{BB962C8B-B14F-4D97-AF65-F5344CB8AC3E}">
        <p14:creationId xmlns:p14="http://schemas.microsoft.com/office/powerpoint/2010/main" val="15055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13" y="466344"/>
            <a:ext cx="10515187" cy="6107143"/>
          </a:xfrm>
        </p:spPr>
      </p:pic>
    </p:spTree>
    <p:extLst>
      <p:ext uri="{BB962C8B-B14F-4D97-AF65-F5344CB8AC3E}">
        <p14:creationId xmlns:p14="http://schemas.microsoft.com/office/powerpoint/2010/main" val="9621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rare benign mimicker of </a:t>
            </a:r>
            <a:r>
              <a:rPr lang="en-US" dirty="0" err="1" smtClean="0"/>
              <a:t>endometrioid</a:t>
            </a:r>
            <a:r>
              <a:rPr lang="en-US" dirty="0" smtClean="0"/>
              <a:t> or clear cell carcinoma within an </a:t>
            </a:r>
            <a:r>
              <a:rPr lang="en-US" dirty="0" err="1" smtClean="0"/>
              <a:t>endometrioma</a:t>
            </a:r>
            <a:r>
              <a:rPr lang="en-US" dirty="0" smtClean="0"/>
              <a:t> is </a:t>
            </a:r>
            <a:r>
              <a:rPr lang="en-US" dirty="0" err="1" smtClean="0">
                <a:solidFill>
                  <a:srgbClr val="FF0000"/>
                </a:solidFill>
              </a:rPr>
              <a:t>polypoid</a:t>
            </a:r>
            <a:r>
              <a:rPr lang="en-US" dirty="0" smtClean="0">
                <a:solidFill>
                  <a:srgbClr val="FF0000"/>
                </a:solidFill>
              </a:rPr>
              <a:t> endometriosis</a:t>
            </a:r>
            <a:r>
              <a:rPr lang="en-US" dirty="0" smtClean="0"/>
              <a:t>, which is a distinct form of endometriosis with histologic features simulating an endometrial polyp, often associated with hormonal therapy 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7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64" y="365125"/>
            <a:ext cx="10841736" cy="58118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addition to assessment for </a:t>
            </a:r>
            <a:r>
              <a:rPr lang="en-US" dirty="0" err="1" smtClean="0"/>
              <a:t>endometrioma</a:t>
            </a:r>
            <a:r>
              <a:rPr lang="en-US" dirty="0" smtClean="0"/>
              <a:t>, evaluation of the </a:t>
            </a:r>
            <a:r>
              <a:rPr lang="en-US" dirty="0" smtClean="0">
                <a:solidFill>
                  <a:srgbClr val="FF0000"/>
                </a:solidFill>
              </a:rPr>
              <a:t>ovarian margins </a:t>
            </a:r>
            <a:r>
              <a:rPr lang="en-US" dirty="0" smtClean="0"/>
              <a:t>should be performed.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b="1" dirty="0" smtClean="0"/>
              <a:t>Superficial endometriosis and adhesions may appear as ill definition of the ovary with blurring of the ovarian margins 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174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712" y="0"/>
            <a:ext cx="11067288" cy="1417955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Typical and atypical ovarian </a:t>
            </a:r>
            <a:r>
              <a:rPr lang="en-US" sz="2800" b="1" dirty="0" err="1" smtClean="0"/>
              <a:t>endometriomas</a:t>
            </a:r>
            <a:r>
              <a:rPr lang="en-US" sz="2800" b="1" dirty="0" smtClean="0"/>
              <a:t> in two patients</a:t>
            </a:r>
            <a:r>
              <a:rPr lang="en-US" sz="2800" dirty="0" smtClean="0"/>
              <a:t>. </a:t>
            </a:r>
            <a:endParaRPr lang="en-US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064" y="1417955"/>
            <a:ext cx="6443176" cy="5440045"/>
          </a:xfrm>
        </p:spPr>
      </p:pic>
    </p:spTree>
    <p:extLst>
      <p:ext uri="{BB962C8B-B14F-4D97-AF65-F5344CB8AC3E}">
        <p14:creationId xmlns:p14="http://schemas.microsoft.com/office/powerpoint/2010/main" val="252655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919</Words>
  <Application>Microsoft Office PowerPoint</Application>
  <PresentationFormat>Widescreen</PresentationFormat>
  <Paragraphs>108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7" baseType="lpstr">
      <vt:lpstr>Arial</vt:lpstr>
      <vt:lpstr>Calibri</vt:lpstr>
      <vt:lpstr>Calibri Light</vt:lpstr>
      <vt:lpstr>Wingdings</vt:lpstr>
      <vt:lpstr>Office Theme</vt:lpstr>
      <vt:lpstr>Endometrioma</vt:lpstr>
      <vt:lpstr>                                      Ovary </vt:lpstr>
      <vt:lpstr>PowerPoint Presentation</vt:lpstr>
      <vt:lpstr>Methods of Evaluation </vt:lpstr>
      <vt:lpstr>PowerPoint Presentation</vt:lpstr>
      <vt:lpstr>PowerPoint Presentation</vt:lpstr>
      <vt:lpstr>PowerPoint Presentation</vt:lpstr>
      <vt:lpstr>PowerPoint Presentation</vt:lpstr>
      <vt:lpstr>Typical and atypical ovarian endometriomas in two patients. </vt:lpstr>
      <vt:lpstr>PowerPoint Presentation</vt:lpstr>
      <vt:lpstr>Endometrioma with fluid layer, hyperechoic component layers inferiorly, unlike in a dermoid</vt:lpstr>
      <vt:lpstr>Decidualized in pregnancy</vt:lpstr>
      <vt:lpstr>Search For small endometrioma</vt:lpstr>
      <vt:lpstr>PowerPoint Presentation</vt:lpstr>
      <vt:lpstr>Endometrioma with clot vs Nodule</vt:lpstr>
      <vt:lpstr>Multi loculated+ Pos enh</vt:lpstr>
      <vt:lpstr>Bilateral atypical-appearing endometriomas  Given the bilateral complex appearance of these lesions, neoplasms were suspected prospectively.</vt:lpstr>
      <vt:lpstr>Endometrioma with tumefactive debris</vt:lpstr>
      <vt:lpstr>Internal or wall Calcification  in post menopouse</vt:lpstr>
      <vt:lpstr>PowerPoint Presentation</vt:lpstr>
      <vt:lpstr>DDx: Dermoid &amp; Hemorrhagic cyst</vt:lpstr>
      <vt:lpstr>PowerPoint Presentation</vt:lpstr>
      <vt:lpstr>PowerPoint Presentation</vt:lpstr>
      <vt:lpstr>DDx: Cystadenoma</vt:lpstr>
      <vt:lpstr>Ruptured endometrioma.</vt:lpstr>
      <vt:lpstr>PowerPoint Presentation</vt:lpstr>
      <vt:lpstr>Endometrioma with nodule and septation</vt:lpstr>
      <vt:lpstr>malignancy</vt:lpstr>
      <vt:lpstr>malignancy</vt:lpstr>
      <vt:lpstr>CT is not useful</vt:lpstr>
      <vt:lpstr>MRI</vt:lpstr>
      <vt:lpstr>Quality</vt:lpstr>
      <vt:lpstr>MRI</vt:lpstr>
      <vt:lpstr> </vt:lpstr>
      <vt:lpstr> </vt:lpstr>
      <vt:lpstr> </vt:lpstr>
      <vt:lpstr>PowerPoint Presentation</vt:lpstr>
      <vt:lpstr> </vt:lpstr>
      <vt:lpstr>A) Axial T1-weighted  B) Axial T2-weighted imaging shows T2 shading of the lesion</vt:lpstr>
      <vt:lpstr>T1,T2 shading</vt:lpstr>
      <vt:lpstr>FS T1, T1</vt:lpstr>
      <vt:lpstr>T1, FS T1, T2</vt:lpstr>
      <vt:lpstr>                                             Dermoid</vt:lpstr>
      <vt:lpstr>                                                Kissing Ovaries</vt:lpstr>
      <vt:lpstr>Hard copy is not acceptable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</dc:title>
  <dc:creator>Shima Ghafourian</dc:creator>
  <cp:lastModifiedBy>Amouzesh</cp:lastModifiedBy>
  <cp:revision>87</cp:revision>
  <dcterms:created xsi:type="dcterms:W3CDTF">2021-02-28T14:28:20Z</dcterms:created>
  <dcterms:modified xsi:type="dcterms:W3CDTF">2022-01-25T10:20:49Z</dcterms:modified>
</cp:coreProperties>
</file>