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93" r:id="rId1"/>
  </p:sldMasterIdLst>
  <p:sldIdLst>
    <p:sldId id="354" r:id="rId2"/>
    <p:sldId id="257" r:id="rId3"/>
    <p:sldId id="265" r:id="rId4"/>
    <p:sldId id="259" r:id="rId5"/>
    <p:sldId id="279" r:id="rId6"/>
    <p:sldId id="341" r:id="rId7"/>
    <p:sldId id="340" r:id="rId8"/>
    <p:sldId id="260" r:id="rId9"/>
    <p:sldId id="335" r:id="rId10"/>
    <p:sldId id="264" r:id="rId11"/>
    <p:sldId id="307" r:id="rId12"/>
    <p:sldId id="280" r:id="rId13"/>
    <p:sldId id="317" r:id="rId14"/>
    <p:sldId id="308" r:id="rId15"/>
    <p:sldId id="314" r:id="rId16"/>
    <p:sldId id="313" r:id="rId17"/>
    <p:sldId id="316" r:id="rId18"/>
    <p:sldId id="315" r:id="rId19"/>
    <p:sldId id="319" r:id="rId20"/>
    <p:sldId id="320" r:id="rId21"/>
    <p:sldId id="322" r:id="rId22"/>
    <p:sldId id="334" r:id="rId23"/>
    <p:sldId id="336" r:id="rId24"/>
    <p:sldId id="327" r:id="rId25"/>
    <p:sldId id="343" r:id="rId26"/>
    <p:sldId id="344" r:id="rId27"/>
    <p:sldId id="326" r:id="rId28"/>
    <p:sldId id="345" r:id="rId29"/>
    <p:sldId id="346" r:id="rId30"/>
    <p:sldId id="347" r:id="rId31"/>
    <p:sldId id="351" r:id="rId32"/>
    <p:sldId id="352" r:id="rId33"/>
    <p:sldId id="328" r:id="rId34"/>
    <p:sldId id="332" r:id="rId35"/>
    <p:sldId id="329" r:id="rId36"/>
    <p:sldId id="330" r:id="rId37"/>
    <p:sldId id="342" r:id="rId38"/>
    <p:sldId id="337" r:id="rId39"/>
    <p:sldId id="339" r:id="rId40"/>
    <p:sldId id="311" r:id="rId41"/>
    <p:sldId id="331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79" d="100"/>
          <a:sy n="79" d="100"/>
        </p:scale>
        <p:origin x="51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00B27-DE4C-4B9E-BB11-B9027034A00F}" type="datetimeFigureOut">
              <a:rPr lang="en-US" smtClean="0"/>
              <a:pPr/>
              <a:t>1/25/2022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1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609-F3F2-45E6-BD6A-E03A8C86C1AE}" type="datetimeFigureOut">
              <a:rPr lang="en-US" smtClean="0"/>
              <a:pPr/>
              <a:t>1/25/2022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3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AD68-089C-4467-A8F3-EA2BBCA6B44E}" type="datetimeFigureOut">
              <a:rPr lang="en-US" smtClean="0"/>
              <a:pPr/>
              <a:t>1/25/2022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014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1FCE-E4BB-4680-8E50-3C0E348D2609}" type="datetimeFigureOut">
              <a:rPr lang="en-US" smtClean="0"/>
              <a:pPr/>
              <a:t>1/25/2022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320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073D-A903-47F8-8D16-77642FB0DF1F}" type="datetimeFigureOut">
              <a:rPr lang="en-US" smtClean="0"/>
              <a:pPr/>
              <a:t>1/25/2022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941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1FA40-626B-4CA1-85D0-7A9016E395BA}" type="datetimeFigureOut">
              <a:rPr lang="en-US" smtClean="0"/>
              <a:pPr/>
              <a:t>1/25/2022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601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25EA-B9DC-48A7-991E-9A82573B1B21}" type="datetimeFigureOut">
              <a:rPr lang="en-US" smtClean="0"/>
              <a:pPr/>
              <a:t>1/25/2022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933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B97F8-6CEB-469B-AFCC-889F2A2B1D5A}" type="datetimeFigureOut">
              <a:rPr lang="en-US" smtClean="0"/>
              <a:pPr/>
              <a:t>1/25/2022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521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9179F-009E-4FA5-B091-7EBB82A185BD}" type="datetimeFigureOut">
              <a:rPr lang="en-US" smtClean="0"/>
              <a:pPr/>
              <a:t>1/25/2022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678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65CEB-0076-4E37-B880-BCEA9784DE0A}" type="datetimeFigureOut">
              <a:rPr lang="en-US" smtClean="0"/>
              <a:pPr/>
              <a:t>1/25/2022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556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49E5E-3896-4118-99A7-7B85668F1C5E}" type="datetimeFigureOut">
              <a:rPr lang="en-US" smtClean="0"/>
              <a:pPr/>
              <a:t>1/25/2022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988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D914D-B099-4142-A885-11F276715148}" type="datetimeFigureOut">
              <a:rPr lang="en-US" smtClean="0"/>
              <a:pPr/>
              <a:t>1/25/2022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746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072711" cy="239823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</a:rPr>
              <a:t>Functional and Clinical Outcome of Laparoscopic Resection of Colorectal Deep Infiltrating Endometriosis</a:t>
            </a:r>
            <a:endParaRPr lang="en-US" sz="48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9008186" cy="1500187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Saeed </a:t>
            </a:r>
            <a:r>
              <a:rPr lang="en-US" b="1" dirty="0" err="1">
                <a:solidFill>
                  <a:schemeClr val="bg1"/>
                </a:solidFill>
              </a:rPr>
              <a:t>Alborzi</a:t>
            </a:r>
            <a:r>
              <a:rPr lang="en-US" b="1" dirty="0">
                <a:solidFill>
                  <a:schemeClr val="bg1"/>
                </a:solidFill>
              </a:rPr>
              <a:t> MD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Head of </a:t>
            </a:r>
            <a:r>
              <a:rPr lang="en-US" b="1" dirty="0" err="1">
                <a:solidFill>
                  <a:schemeClr val="bg1"/>
                </a:solidFill>
              </a:rPr>
              <a:t>Gyn</a:t>
            </a:r>
            <a:r>
              <a:rPr lang="en-US" b="1" dirty="0">
                <a:solidFill>
                  <a:schemeClr val="bg1"/>
                </a:solidFill>
              </a:rPr>
              <a:t> Endoscopy &amp; Endometriosis Division,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Professor &amp; Chair, Department of  OB &amp; GYN,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Shiraz University of Medical Sciences,</a:t>
            </a:r>
          </a:p>
          <a:p>
            <a:pPr algn="ctr"/>
            <a:r>
              <a:rPr lang="en-US" b="1" dirty="0" err="1">
                <a:solidFill>
                  <a:schemeClr val="bg1"/>
                </a:solidFill>
              </a:rPr>
              <a:t>Shiraz,Iran</a:t>
            </a:r>
            <a:endParaRPr lang="en-US" b="1" noProof="1">
              <a:solidFill>
                <a:schemeClr val="bg1"/>
              </a:solidFill>
            </a:endParaRPr>
          </a:p>
          <a:p>
            <a:endParaRPr lang="fa-IR" b="1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62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1507" y="1738472"/>
            <a:ext cx="6163152" cy="66040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Clavin_Dindo</a:t>
            </a:r>
            <a:r>
              <a:rPr lang="en-US" dirty="0"/>
              <a:t> complications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2388" y="2333767"/>
            <a:ext cx="9112637" cy="4228398"/>
          </a:xfrm>
        </p:spPr>
        <p:txBody>
          <a:bodyPr>
            <a:normAutofit lnSpcReduction="10000"/>
          </a:bodyPr>
          <a:lstStyle/>
          <a:p>
            <a:pPr marL="0" indent="0" algn="l" rtl="0">
              <a:buNone/>
            </a:pPr>
            <a:endParaRPr lang="en-US" sz="2000" b="1" dirty="0"/>
          </a:p>
          <a:p>
            <a:pPr algn="l" rtl="0"/>
            <a:r>
              <a:rPr lang="en-US" sz="2000" dirty="0" err="1">
                <a:solidFill>
                  <a:srgbClr val="FFC000"/>
                </a:solidFill>
              </a:rPr>
              <a:t>Clavien</a:t>
            </a:r>
            <a:r>
              <a:rPr lang="en-US" sz="2000" dirty="0">
                <a:solidFill>
                  <a:srgbClr val="FFC000"/>
                </a:solidFill>
              </a:rPr>
              <a:t> I </a:t>
            </a:r>
            <a:r>
              <a:rPr lang="en-US" sz="2000" dirty="0" smtClean="0"/>
              <a:t>: </a:t>
            </a:r>
          </a:p>
          <a:p>
            <a:pPr algn="l" rtl="0"/>
            <a:r>
              <a:rPr lang="en-US" sz="2000" dirty="0" smtClean="0"/>
              <a:t>Urinary </a:t>
            </a:r>
            <a:r>
              <a:rPr lang="en-US" sz="2000" dirty="0"/>
              <a:t>retention </a:t>
            </a:r>
            <a:r>
              <a:rPr lang="en-US" sz="2000" dirty="0" smtClean="0"/>
              <a:t>, Wall </a:t>
            </a:r>
            <a:r>
              <a:rPr lang="en-US" sz="2000" dirty="0"/>
              <a:t>abscess </a:t>
            </a:r>
            <a:r>
              <a:rPr lang="en-US" sz="2000" dirty="0" smtClean="0"/>
              <a:t>, Ileus </a:t>
            </a:r>
            <a:endParaRPr lang="en-US" sz="2000" dirty="0"/>
          </a:p>
          <a:p>
            <a:pPr algn="l" rtl="0"/>
            <a:r>
              <a:rPr lang="en-US" sz="2000" dirty="0" err="1">
                <a:solidFill>
                  <a:srgbClr val="FFC000"/>
                </a:solidFill>
              </a:rPr>
              <a:t>Clavien</a:t>
            </a:r>
            <a:r>
              <a:rPr lang="en-US" sz="2000" dirty="0">
                <a:solidFill>
                  <a:srgbClr val="FFC000"/>
                </a:solidFill>
              </a:rPr>
              <a:t> II </a:t>
            </a:r>
          </a:p>
          <a:p>
            <a:pPr marL="0" indent="0" algn="l" rtl="0">
              <a:buNone/>
            </a:pPr>
            <a:r>
              <a:rPr lang="en-US" sz="2000" dirty="0"/>
              <a:t>Unexplained febrile peak (treated by antibiotics) Pyelonephritis Thromboembolic complications (segmental pulmonary embolism) </a:t>
            </a:r>
            <a:r>
              <a:rPr lang="en-US" sz="2000" dirty="0" smtClean="0"/>
              <a:t>, Bleeding </a:t>
            </a:r>
            <a:r>
              <a:rPr lang="en-US" sz="2000" dirty="0"/>
              <a:t>requiring transfusion </a:t>
            </a:r>
            <a:r>
              <a:rPr lang="en-US" sz="2000" dirty="0" smtClean="0"/>
              <a:t>, Anastomotic </a:t>
            </a:r>
            <a:r>
              <a:rPr lang="en-US" sz="2000" dirty="0"/>
              <a:t>leakage/disunion (antibiotics) </a:t>
            </a:r>
          </a:p>
          <a:p>
            <a:pPr algn="l" rtl="0"/>
            <a:r>
              <a:rPr lang="en-US" sz="2000" dirty="0" err="1">
                <a:solidFill>
                  <a:srgbClr val="FFC000"/>
                </a:solidFill>
              </a:rPr>
              <a:t>Clavien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IIIa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</a:p>
          <a:p>
            <a:pPr marL="0" indent="0" algn="l" rtl="0">
              <a:buNone/>
            </a:pPr>
            <a:r>
              <a:rPr lang="en-US" sz="2000" dirty="0"/>
              <a:t>Intra-abdominal hematoma </a:t>
            </a:r>
            <a:r>
              <a:rPr lang="en-US" sz="2000" dirty="0" smtClean="0"/>
              <a:t>, Ureteral </a:t>
            </a:r>
            <a:r>
              <a:rPr lang="en-US" sz="2000" dirty="0"/>
              <a:t>stenosis drained by JJ </a:t>
            </a:r>
          </a:p>
          <a:p>
            <a:pPr algn="l" rtl="0"/>
            <a:r>
              <a:rPr lang="en-US" sz="2000" dirty="0" err="1">
                <a:solidFill>
                  <a:srgbClr val="FFC000"/>
                </a:solidFill>
              </a:rPr>
              <a:t>Clavien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IIIb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endParaRPr lang="en-US" sz="2000" dirty="0" smtClean="0">
              <a:solidFill>
                <a:srgbClr val="FFC000"/>
              </a:solidFill>
            </a:endParaRPr>
          </a:p>
          <a:p>
            <a:pPr marL="0" indent="0" algn="l" rtl="0">
              <a:buNone/>
            </a:pPr>
            <a:r>
              <a:rPr lang="en-US" sz="2000" dirty="0" smtClean="0"/>
              <a:t>Intra-abdominal </a:t>
            </a:r>
            <a:r>
              <a:rPr lang="en-US" sz="2000" dirty="0"/>
              <a:t>bleeding </a:t>
            </a:r>
            <a:r>
              <a:rPr lang="en-US" sz="2000" dirty="0" smtClean="0"/>
              <a:t>, Anastomotic </a:t>
            </a:r>
            <a:r>
              <a:rPr lang="en-US" sz="2000" dirty="0"/>
              <a:t>disunion (reoperation) </a:t>
            </a:r>
            <a:r>
              <a:rPr lang="en-US" sz="2000" dirty="0" smtClean="0"/>
              <a:t>, Intestinal </a:t>
            </a:r>
            <a:r>
              <a:rPr lang="en-US" sz="2000" dirty="0"/>
              <a:t>obstruction syndrome </a:t>
            </a:r>
          </a:p>
          <a:p>
            <a:pPr algn="l" rtl="0"/>
            <a:endParaRPr lang="en-US" sz="2000" b="1" dirty="0"/>
          </a:p>
          <a:p>
            <a:pPr algn="l" rtl="0"/>
            <a:endParaRPr lang="en-US" sz="2000" b="1" dirty="0"/>
          </a:p>
        </p:txBody>
      </p:sp>
      <p:pic>
        <p:nvPicPr>
          <p:cNvPr id="8" name="Content Placeholder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7484" y="17464"/>
            <a:ext cx="3489960" cy="3442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7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047" y="1363046"/>
            <a:ext cx="8364939" cy="1325563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METHODS: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047" y="2688609"/>
            <a:ext cx="9996308" cy="3729250"/>
          </a:xfrm>
        </p:spPr>
        <p:txBody>
          <a:bodyPr>
            <a:noAutofit/>
          </a:bodyPr>
          <a:lstStyle/>
          <a:p>
            <a:pPr algn="l" rtl="0"/>
            <a:r>
              <a:rPr lang="en-US" sz="2000" b="1" dirty="0" smtClean="0"/>
              <a:t>This </a:t>
            </a:r>
            <a:r>
              <a:rPr lang="en-US" sz="2000" b="1" dirty="0"/>
              <a:t>cross-sectional study was conducted during a </a:t>
            </a:r>
            <a:r>
              <a:rPr lang="en-US" sz="2000" b="1" dirty="0" smtClean="0">
                <a:solidFill>
                  <a:srgbClr val="FFC000"/>
                </a:solidFill>
              </a:rPr>
              <a:t>6-year</a:t>
            </a:r>
            <a:r>
              <a:rPr lang="en-US" sz="2000" b="1" dirty="0" smtClean="0"/>
              <a:t> </a:t>
            </a:r>
            <a:r>
              <a:rPr lang="en-US" sz="2000" b="1" dirty="0"/>
              <a:t>period in </a:t>
            </a:r>
            <a:r>
              <a:rPr lang="en-US" sz="2000" b="1" dirty="0" smtClean="0"/>
              <a:t>our center. (</a:t>
            </a:r>
            <a:r>
              <a:rPr lang="en-US" sz="2000" b="1" dirty="0" smtClean="0">
                <a:solidFill>
                  <a:srgbClr val="FFC000"/>
                </a:solidFill>
              </a:rPr>
              <a:t>2015-2021)</a:t>
            </a:r>
          </a:p>
          <a:p>
            <a:pPr algn="l" rtl="0"/>
            <a:endParaRPr lang="en-US" sz="2000" b="1" dirty="0" smtClean="0"/>
          </a:p>
          <a:p>
            <a:pPr algn="l" rtl="0"/>
            <a:r>
              <a:rPr lang="en-US" sz="2000" b="1" dirty="0" smtClean="0"/>
              <a:t>We </a:t>
            </a:r>
            <a:r>
              <a:rPr lang="en-US" sz="2000" b="1" dirty="0"/>
              <a:t>retrospectively include all the patients with confirmed diagnosis </a:t>
            </a:r>
            <a:r>
              <a:rPr lang="en-US" sz="2000" b="1" dirty="0" smtClean="0"/>
              <a:t>of </a:t>
            </a:r>
            <a:r>
              <a:rPr lang="en-US" sz="2000" b="1" dirty="0"/>
              <a:t>the gastrointestinal </a:t>
            </a:r>
            <a:r>
              <a:rPr lang="en-US" sz="2000" b="1" dirty="0" smtClean="0"/>
              <a:t>DIE. </a:t>
            </a:r>
          </a:p>
          <a:p>
            <a:pPr algn="l" rtl="0"/>
            <a:r>
              <a:rPr lang="en-US" sz="2000" b="1" dirty="0" smtClean="0"/>
              <a:t>All </a:t>
            </a:r>
            <a:r>
              <a:rPr lang="en-US" sz="2000" b="1" dirty="0"/>
              <a:t>the medical charts were reviewed and the demographic information, the preoperative diagnostic evaluations, surgical </a:t>
            </a:r>
            <a:r>
              <a:rPr lang="en-US" sz="2000" b="1" dirty="0" smtClean="0"/>
              <a:t>approach, </a:t>
            </a:r>
            <a:r>
              <a:rPr lang="en-US" sz="2000" b="1" dirty="0"/>
              <a:t>intraoperative, and postoperative findings were recorded. </a:t>
            </a:r>
            <a:endParaRPr lang="en-US" sz="2000" b="1" dirty="0" smtClean="0"/>
          </a:p>
          <a:p>
            <a:pPr algn="l" rtl="0"/>
            <a:r>
              <a:rPr lang="en-US" sz="2000" b="1" dirty="0" smtClean="0"/>
              <a:t>A 6 and 12 months interview </a:t>
            </a:r>
            <a:r>
              <a:rPr lang="en-US" sz="2000" b="1" dirty="0"/>
              <a:t>was conducted to evaluate the functional outcome.</a:t>
            </a:r>
          </a:p>
        </p:txBody>
      </p:sp>
    </p:spTree>
    <p:extLst>
      <p:ext uri="{BB962C8B-B14F-4D97-AF65-F5344CB8AC3E}">
        <p14:creationId xmlns:p14="http://schemas.microsoft.com/office/powerpoint/2010/main" val="384622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897" y="1705234"/>
            <a:ext cx="6220717" cy="58718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Results: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839" y="2579426"/>
            <a:ext cx="9991403" cy="3821373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sz="2400" b="1" dirty="0"/>
              <a:t>We collected patients who had underwent laparoscopic surgery for endometriosis in a period of </a:t>
            </a:r>
            <a:r>
              <a:rPr lang="en-US" sz="2400" b="1" dirty="0" smtClean="0"/>
              <a:t>6 </a:t>
            </a:r>
            <a:r>
              <a:rPr lang="en-US" sz="2400" b="1" dirty="0"/>
              <a:t>years, from </a:t>
            </a:r>
            <a:r>
              <a:rPr lang="en-US" sz="2400" b="1" dirty="0" smtClean="0"/>
              <a:t>May 2015 to May 2021.</a:t>
            </a:r>
            <a:endParaRPr lang="en-US" sz="2400" b="1" dirty="0"/>
          </a:p>
          <a:p>
            <a:pPr algn="l" rtl="0"/>
            <a:endParaRPr lang="en-US" sz="2400" b="1" dirty="0"/>
          </a:p>
          <a:p>
            <a:r>
              <a:rPr lang="en-US" sz="2400" b="1" dirty="0"/>
              <a:t>We had 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FFC000"/>
                </a:solidFill>
              </a:rPr>
              <a:t>3037</a:t>
            </a:r>
            <a:r>
              <a:rPr lang="en-US" sz="2400" dirty="0"/>
              <a:t> </a:t>
            </a:r>
            <a:r>
              <a:rPr lang="en-US" sz="2400" b="1" dirty="0" smtClean="0"/>
              <a:t> </a:t>
            </a:r>
            <a:r>
              <a:rPr lang="en-US" sz="2400" b="1" dirty="0"/>
              <a:t>patients with endometriosis.</a:t>
            </a:r>
          </a:p>
          <a:p>
            <a:pPr algn="l" rtl="0"/>
            <a:endParaRPr lang="en-US" sz="2400" b="1" dirty="0"/>
          </a:p>
          <a:p>
            <a:pPr algn="l" rtl="0"/>
            <a:r>
              <a:rPr lang="en-US" sz="2400" b="1" dirty="0"/>
              <a:t>With mean age of </a:t>
            </a:r>
            <a:r>
              <a:rPr lang="en-US" sz="2400" b="1" dirty="0" smtClean="0"/>
              <a:t>34.2±5.9.</a:t>
            </a:r>
            <a:endParaRPr lang="en-US" sz="2400" b="1" dirty="0"/>
          </a:p>
          <a:p>
            <a:pPr algn="l" rtl="0"/>
            <a:endParaRPr lang="en-US" sz="2400" b="1" dirty="0"/>
          </a:p>
          <a:p>
            <a:r>
              <a:rPr lang="en-US" sz="2400" b="1" dirty="0" smtClean="0">
                <a:solidFill>
                  <a:srgbClr val="FFC000"/>
                </a:solidFill>
              </a:rPr>
              <a:t>856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smtClean="0"/>
              <a:t>patients </a:t>
            </a:r>
            <a:r>
              <a:rPr lang="en-US" sz="2400" b="1" dirty="0">
                <a:solidFill>
                  <a:srgbClr val="FFC000"/>
                </a:solidFill>
              </a:rPr>
              <a:t>(</a:t>
            </a:r>
            <a:r>
              <a:rPr lang="en-US" sz="2400" b="1" dirty="0" smtClean="0">
                <a:solidFill>
                  <a:srgbClr val="FFC000"/>
                </a:solidFill>
              </a:rPr>
              <a:t>28.1% </a:t>
            </a: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) </a:t>
            </a:r>
            <a:r>
              <a:rPr lang="en-US" sz="2400" b="1" dirty="0"/>
              <a:t>had GI involvement.</a:t>
            </a:r>
          </a:p>
          <a:p>
            <a:pPr algn="l" rtl="0"/>
            <a:endParaRPr lang="en-US" sz="2400" b="1" dirty="0"/>
          </a:p>
          <a:p>
            <a:pPr algn="l" rtl="0"/>
            <a:r>
              <a:rPr lang="en-US" sz="2400" b="1" dirty="0"/>
              <a:t>Mean score(SD): </a:t>
            </a:r>
            <a:r>
              <a:rPr lang="en-US" sz="2400" b="1" dirty="0" smtClean="0">
                <a:solidFill>
                  <a:srgbClr val="FFC000"/>
                </a:solidFill>
              </a:rPr>
              <a:t>102.1±36.8</a:t>
            </a:r>
            <a:endParaRPr lang="en-US" sz="2400" b="1" dirty="0">
              <a:solidFill>
                <a:srgbClr val="FFC000"/>
              </a:solidFill>
            </a:endParaRPr>
          </a:p>
          <a:p>
            <a:pPr algn="l" rtl="0"/>
            <a:endParaRPr lang="en-US" sz="2400" b="1" dirty="0"/>
          </a:p>
          <a:p>
            <a:pPr algn="l" rtl="0"/>
            <a:endParaRPr lang="fa-IR" sz="2400" b="1" dirty="0"/>
          </a:p>
        </p:txBody>
      </p:sp>
    </p:spTree>
    <p:extLst>
      <p:ext uri="{BB962C8B-B14F-4D97-AF65-F5344CB8AC3E}">
        <p14:creationId xmlns:p14="http://schemas.microsoft.com/office/powerpoint/2010/main" val="238482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495" y="1883391"/>
            <a:ext cx="10300446" cy="4692221"/>
          </a:xfrm>
        </p:spPr>
        <p:txBody>
          <a:bodyPr/>
          <a:lstStyle/>
          <a:p>
            <a:pPr marL="0" indent="0" algn="l">
              <a:buNone/>
            </a:pPr>
            <a:r>
              <a:rPr lang="en-US" sz="2000" b="1" dirty="0" smtClean="0"/>
              <a:t>Common clinical symptom</a:t>
            </a:r>
            <a:r>
              <a:rPr lang="en-US" sz="2000" dirty="0" smtClean="0"/>
              <a:t>:</a:t>
            </a:r>
          </a:p>
          <a:p>
            <a:pPr algn="l" rtl="0"/>
            <a:r>
              <a:rPr lang="en-US" sz="2000" dirty="0" smtClean="0"/>
              <a:t>Dysmenorrhea </a:t>
            </a:r>
            <a:r>
              <a:rPr lang="en-US" sz="2000" dirty="0" smtClean="0">
                <a:solidFill>
                  <a:srgbClr val="FFC000"/>
                </a:solidFill>
              </a:rPr>
              <a:t>(</a:t>
            </a:r>
            <a:r>
              <a:rPr lang="en-US" sz="2000" dirty="0">
                <a:solidFill>
                  <a:srgbClr val="FFC000"/>
                </a:solidFill>
              </a:rPr>
              <a:t>82.5%) </a:t>
            </a:r>
            <a:endParaRPr lang="en-US" sz="2000" dirty="0" smtClean="0">
              <a:solidFill>
                <a:srgbClr val="FFC000"/>
              </a:solidFill>
            </a:endParaRPr>
          </a:p>
          <a:p>
            <a:pPr algn="l" rtl="0"/>
            <a:r>
              <a:rPr lang="en-US" sz="2000" dirty="0" smtClean="0"/>
              <a:t>Dyspareunia </a:t>
            </a:r>
            <a:r>
              <a:rPr lang="en-US" sz="2000" dirty="0"/>
              <a:t>in </a:t>
            </a:r>
            <a:r>
              <a:rPr lang="en-US" sz="2000" dirty="0" smtClean="0">
                <a:solidFill>
                  <a:srgbClr val="FFC000"/>
                </a:solidFill>
              </a:rPr>
              <a:t>(</a:t>
            </a:r>
            <a:r>
              <a:rPr lang="en-US" sz="2000" dirty="0">
                <a:solidFill>
                  <a:srgbClr val="FFC000"/>
                </a:solidFill>
              </a:rPr>
              <a:t>52.7%) </a:t>
            </a:r>
            <a:r>
              <a:rPr lang="en-US" sz="2000" dirty="0"/>
              <a:t>and </a:t>
            </a:r>
            <a:endParaRPr lang="en-US" sz="2000" dirty="0" smtClean="0"/>
          </a:p>
          <a:p>
            <a:pPr algn="l" rtl="0"/>
            <a:r>
              <a:rPr lang="en-US" sz="2000" dirty="0" err="1" smtClean="0"/>
              <a:t>Dyschezia</a:t>
            </a:r>
            <a:r>
              <a:rPr lang="en-US" sz="2000" dirty="0" smtClean="0"/>
              <a:t> </a:t>
            </a:r>
            <a:r>
              <a:rPr lang="en-US" sz="2000" dirty="0"/>
              <a:t>in </a:t>
            </a:r>
            <a:r>
              <a:rPr lang="en-US" sz="2000" dirty="0" smtClean="0">
                <a:solidFill>
                  <a:srgbClr val="FFC000"/>
                </a:solidFill>
              </a:rPr>
              <a:t>(</a:t>
            </a:r>
            <a:r>
              <a:rPr lang="en-US" sz="2000" dirty="0">
                <a:solidFill>
                  <a:srgbClr val="FFC000"/>
                </a:solidFill>
              </a:rPr>
              <a:t>55.2%) </a:t>
            </a:r>
            <a:endParaRPr lang="en-US" sz="2000" dirty="0" smtClean="0">
              <a:solidFill>
                <a:srgbClr val="FFC000"/>
              </a:solidFill>
            </a:endParaRPr>
          </a:p>
          <a:p>
            <a:pPr algn="l" rtl="0"/>
            <a:endParaRPr lang="en-US" sz="2000" dirty="0">
              <a:solidFill>
                <a:srgbClr val="C00000"/>
              </a:solidFill>
            </a:endParaRPr>
          </a:p>
          <a:p>
            <a:pPr algn="l" rtl="0"/>
            <a:r>
              <a:rPr lang="en-US" sz="2000" b="1" dirty="0">
                <a:solidFill>
                  <a:srgbClr val="FFC000"/>
                </a:solidFill>
              </a:rPr>
              <a:t>Rectal endometriosis </a:t>
            </a:r>
            <a:r>
              <a:rPr lang="en-US" sz="2000" dirty="0"/>
              <a:t>was reported in </a:t>
            </a:r>
            <a:r>
              <a:rPr lang="en-US" sz="2000" dirty="0" smtClean="0">
                <a:solidFill>
                  <a:srgbClr val="FFC000"/>
                </a:solidFill>
              </a:rPr>
              <a:t>88.46% </a:t>
            </a:r>
            <a:r>
              <a:rPr lang="en-US" sz="2000" dirty="0" smtClean="0"/>
              <a:t>of </a:t>
            </a:r>
            <a:r>
              <a:rPr lang="en-US" sz="2000" dirty="0"/>
              <a:t>the patients in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b="1" dirty="0">
                <a:solidFill>
                  <a:srgbClr val="FFC000"/>
                </a:solidFill>
              </a:rPr>
              <a:t>ultrasonography</a:t>
            </a:r>
            <a:r>
              <a:rPr lang="en-US" sz="2000" dirty="0">
                <a:solidFill>
                  <a:srgbClr val="FFC000"/>
                </a:solidFill>
              </a:rPr>
              <a:t> </a:t>
            </a:r>
            <a:r>
              <a:rPr lang="en-US" sz="2000" dirty="0"/>
              <a:t>and only </a:t>
            </a:r>
            <a:r>
              <a:rPr lang="en-US" sz="2000" dirty="0" smtClean="0">
                <a:solidFill>
                  <a:srgbClr val="FFC000"/>
                </a:solidFill>
              </a:rPr>
              <a:t>76.92% </a:t>
            </a:r>
            <a:r>
              <a:rPr lang="en-US" sz="2000" dirty="0" smtClean="0"/>
              <a:t>of </a:t>
            </a:r>
            <a:r>
              <a:rPr lang="en-US" sz="2000" dirty="0"/>
              <a:t>the patients in </a:t>
            </a:r>
            <a:r>
              <a:rPr lang="en-US" sz="2000" b="1" dirty="0">
                <a:solidFill>
                  <a:srgbClr val="FFC000"/>
                </a:solidFill>
              </a:rPr>
              <a:t>MRI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marL="0" indent="0" algn="l" rtl="0">
              <a:buNone/>
            </a:pPr>
            <a:r>
              <a:rPr lang="en-US" sz="2000" dirty="0" smtClean="0">
                <a:solidFill>
                  <a:srgbClr val="0070C0"/>
                </a:solidFill>
              </a:rPr>
              <a:t> </a:t>
            </a:r>
          </a:p>
          <a:p>
            <a:pPr algn="l" rtl="0"/>
            <a:r>
              <a:rPr lang="en-US" sz="2000" dirty="0" smtClean="0"/>
              <a:t>The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>
                <a:solidFill>
                  <a:srgbClr val="FFC000"/>
                </a:solidFill>
              </a:rPr>
              <a:t>pathology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/>
              <a:t>confirmed the diagnosis of colorectal endometriosis in </a:t>
            </a:r>
            <a:r>
              <a:rPr lang="en-US" sz="2000" dirty="0">
                <a:solidFill>
                  <a:srgbClr val="FFC000"/>
                </a:solidFill>
              </a:rPr>
              <a:t>100% </a:t>
            </a:r>
            <a:r>
              <a:rPr lang="en-US" sz="2000" dirty="0"/>
              <a:t>of the patients </a:t>
            </a:r>
            <a:r>
              <a:rPr lang="en-US" sz="2000" dirty="0">
                <a:solidFill>
                  <a:srgbClr val="FFC000"/>
                </a:solidFill>
              </a:rPr>
              <a:t>which surgeon was suspicious </a:t>
            </a:r>
            <a:r>
              <a:rPr lang="en-US" sz="2000" dirty="0"/>
              <a:t>to gastrointestinal DIE. </a:t>
            </a:r>
            <a:endParaRPr lang="en-US" sz="2000" dirty="0" smtClean="0">
              <a:solidFill>
                <a:srgbClr val="C00000"/>
              </a:solidFill>
            </a:endParaRPr>
          </a:p>
          <a:p>
            <a:pPr algn="l" rtl="0"/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95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" y="1815152"/>
            <a:ext cx="11692264" cy="4894930"/>
          </a:xfrm>
        </p:spPr>
        <p:txBody>
          <a:bodyPr>
            <a:normAutofit fontScale="92500" lnSpcReduction="20000"/>
          </a:bodyPr>
          <a:lstStyle/>
          <a:p>
            <a:r>
              <a:rPr lang="en-US" sz="2000" b="1" dirty="0" smtClean="0"/>
              <a:t>Among </a:t>
            </a:r>
            <a:r>
              <a:rPr lang="en-US" sz="2000" b="1" dirty="0">
                <a:solidFill>
                  <a:srgbClr val="FFC000"/>
                </a:solidFill>
              </a:rPr>
              <a:t>856</a:t>
            </a:r>
            <a:r>
              <a:rPr lang="en-US" sz="2000" b="1" dirty="0" smtClean="0"/>
              <a:t> </a:t>
            </a:r>
            <a:r>
              <a:rPr lang="en-US" sz="2000" b="1" dirty="0"/>
              <a:t>patients (with mean age of 34.2 ± 5.9 years) </a:t>
            </a:r>
            <a:r>
              <a:rPr lang="en-US" sz="2000" b="1" dirty="0" smtClean="0"/>
              <a:t>with </a:t>
            </a:r>
          </a:p>
          <a:p>
            <a:pPr algn="l" rtl="0">
              <a:buNone/>
            </a:pPr>
            <a:r>
              <a:rPr lang="en-US" sz="2000" b="1" dirty="0" smtClean="0"/>
              <a:t>     gastrointestinal </a:t>
            </a:r>
            <a:r>
              <a:rPr lang="en-US" sz="2000" b="1" dirty="0"/>
              <a:t>DIE</a:t>
            </a:r>
            <a:r>
              <a:rPr lang="en-US" sz="2000" b="1" dirty="0" smtClean="0"/>
              <a:t>.</a:t>
            </a:r>
          </a:p>
          <a:p>
            <a:pPr algn="l" rtl="0">
              <a:buNone/>
            </a:pPr>
            <a:endParaRPr lang="en-US" sz="2000" b="1" dirty="0" smtClean="0"/>
          </a:p>
          <a:p>
            <a:pPr algn="l" rtl="0"/>
            <a:r>
              <a:rPr lang="en-US" sz="2000" b="1" dirty="0" smtClean="0"/>
              <a:t> </a:t>
            </a:r>
            <a:r>
              <a:rPr lang="en-US" sz="2000" b="1" dirty="0"/>
              <a:t>We performed laparoscopic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endParaRPr lang="en-US" sz="2000" b="1" dirty="0" smtClean="0">
              <a:solidFill>
                <a:schemeClr val="tx1"/>
              </a:solidFill>
            </a:endParaRPr>
          </a:p>
          <a:p>
            <a:r>
              <a:rPr lang="en-US" sz="2000" b="1" dirty="0"/>
              <a:t>R</a:t>
            </a:r>
            <a:r>
              <a:rPr lang="en-US" sz="2000" b="1" dirty="0" smtClean="0"/>
              <a:t>ectal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rgbClr val="FFC000"/>
                </a:solidFill>
              </a:rPr>
              <a:t>shaving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/>
              <a:t>or peeling in </a:t>
            </a:r>
            <a:r>
              <a:rPr lang="en-US" sz="2000" b="1" dirty="0">
                <a:solidFill>
                  <a:srgbClr val="FFC000"/>
                </a:solidFill>
              </a:rPr>
              <a:t>283(33.06%) </a:t>
            </a:r>
            <a:endParaRPr lang="en-US" sz="2000" b="1" dirty="0" smtClean="0">
              <a:solidFill>
                <a:srgbClr val="FFC000"/>
              </a:solidFill>
            </a:endParaRPr>
          </a:p>
          <a:p>
            <a:r>
              <a:rPr lang="en-US" sz="2000" b="1" dirty="0" smtClean="0">
                <a:solidFill>
                  <a:srgbClr val="FFC000"/>
                </a:solidFill>
              </a:rPr>
              <a:t>Segmental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/>
              <a:t>resection and anastomosis </a:t>
            </a:r>
            <a:r>
              <a:rPr lang="en-US" sz="2000" b="1" dirty="0">
                <a:solidFill>
                  <a:srgbClr val="FFC000"/>
                </a:solidFill>
              </a:rPr>
              <a:t>368 (42.99%) </a:t>
            </a:r>
            <a:endParaRPr lang="en-US" sz="2000" b="1" dirty="0" smtClean="0">
              <a:solidFill>
                <a:srgbClr val="FFC000"/>
              </a:solidFill>
            </a:endParaRPr>
          </a:p>
          <a:p>
            <a:r>
              <a:rPr lang="en-US" sz="2000" b="1" dirty="0" smtClean="0">
                <a:solidFill>
                  <a:srgbClr val="FFC000"/>
                </a:solidFill>
              </a:rPr>
              <a:t>Disc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/>
              <a:t>excision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rgbClr val="FFC000"/>
                </a:solidFill>
              </a:rPr>
              <a:t>260(30.37%) </a:t>
            </a:r>
            <a:endParaRPr lang="en-US" sz="2000" b="1" dirty="0" smtClean="0">
              <a:solidFill>
                <a:srgbClr val="FFC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rgbClr val="FFC000"/>
                </a:solidFill>
              </a:rPr>
              <a:t>Appendectomy 39 patients (4.55%) </a:t>
            </a:r>
            <a:endParaRPr lang="en-US" sz="2000" b="1" dirty="0" smtClean="0">
              <a:solidFill>
                <a:srgbClr val="FFC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b="1" dirty="0" err="1" smtClean="0"/>
              <a:t>Cecal</a:t>
            </a:r>
            <a:r>
              <a:rPr lang="en-US" sz="2000" b="1" dirty="0" smtClean="0"/>
              <a:t> involvement </a:t>
            </a:r>
            <a:r>
              <a:rPr lang="en-US" sz="2000" b="1" dirty="0">
                <a:solidFill>
                  <a:srgbClr val="FFC000"/>
                </a:solidFill>
              </a:rPr>
              <a:t>4 cases (0.46%) </a:t>
            </a:r>
            <a:endParaRPr lang="en-US" sz="2000" b="1" dirty="0" smtClean="0">
              <a:solidFill>
                <a:srgbClr val="FFC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b="1" dirty="0" smtClean="0"/>
              <a:t>Small intestine involvement</a:t>
            </a:r>
            <a:r>
              <a:rPr lang="en-US" sz="2000" b="1" dirty="0" smtClean="0">
                <a:solidFill>
                  <a:schemeClr val="tx1"/>
                </a:solidFill>
              </a:rPr>
              <a:t>: </a:t>
            </a:r>
            <a:r>
              <a:rPr lang="en-US" sz="2000" b="1" dirty="0" smtClean="0">
                <a:solidFill>
                  <a:srgbClr val="FFC000"/>
                </a:solidFill>
              </a:rPr>
              <a:t>2 (0.25%)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2000" b="1" dirty="0" smtClean="0"/>
              <a:t>Appendectomy in addition to other GI endometriosis operation: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rgbClr val="FFC000"/>
                </a:solidFill>
              </a:rPr>
              <a:t>64(8.12%)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sz="2000" b="1" dirty="0">
              <a:solidFill>
                <a:srgbClr val="C0000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b="1" dirty="0"/>
              <a:t>Stage IV: </a:t>
            </a:r>
            <a:r>
              <a:rPr lang="en-US" b="1" dirty="0" smtClean="0">
                <a:solidFill>
                  <a:srgbClr val="FFC000"/>
                </a:solidFill>
              </a:rPr>
              <a:t>(</a:t>
            </a:r>
            <a:r>
              <a:rPr lang="en-US" b="1" dirty="0">
                <a:solidFill>
                  <a:srgbClr val="FFC000"/>
                </a:solidFill>
              </a:rPr>
              <a:t>94.2</a:t>
            </a:r>
            <a:r>
              <a:rPr lang="en-US" b="1" dirty="0" smtClean="0">
                <a:solidFill>
                  <a:srgbClr val="FFC000"/>
                </a:solidFill>
              </a:rPr>
              <a:t>%)</a:t>
            </a:r>
            <a:endParaRPr lang="en-US" sz="2000" b="1" dirty="0" smtClean="0">
              <a:solidFill>
                <a:srgbClr val="FFC000"/>
              </a:solidFill>
            </a:endParaRPr>
          </a:p>
          <a:p>
            <a:pPr algn="l" rtl="0"/>
            <a:r>
              <a:rPr lang="en-US" sz="2000" b="1" dirty="0" smtClean="0"/>
              <a:t>Mean lesions size:</a:t>
            </a:r>
            <a:r>
              <a:rPr lang="en-US" sz="2000" b="1" dirty="0" smtClean="0">
                <a:solidFill>
                  <a:srgbClr val="FFC000"/>
                </a:solidFill>
              </a:rPr>
              <a:t>5.3±2.07 </a:t>
            </a:r>
            <a:r>
              <a:rPr lang="en-US" sz="2000" b="1" dirty="0" smtClean="0"/>
              <a:t>cm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19468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idx="1"/>
          </p:nvPr>
        </p:nvSpPr>
        <p:spPr>
          <a:xfrm>
            <a:off x="286603" y="1910687"/>
            <a:ext cx="9880979" cy="4653886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endParaRPr lang="en-US" sz="2000" b="1" dirty="0" smtClean="0">
              <a:solidFill>
                <a:srgbClr val="C00000"/>
              </a:solidFill>
            </a:endParaRPr>
          </a:p>
          <a:p>
            <a:pPr marL="0" indent="0" algn="l">
              <a:buNone/>
            </a:pPr>
            <a:r>
              <a:rPr lang="en-US" sz="2000" b="1" dirty="0" smtClean="0">
                <a:solidFill>
                  <a:srgbClr val="FFC000"/>
                </a:solidFill>
              </a:rPr>
              <a:t>8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smtClean="0"/>
              <a:t>cases with </a:t>
            </a:r>
            <a:r>
              <a:rPr lang="en-US" sz="2000" b="1" dirty="0" err="1" smtClean="0">
                <a:solidFill>
                  <a:srgbClr val="FFC000"/>
                </a:solidFill>
              </a:rPr>
              <a:t>mucousal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smtClean="0"/>
              <a:t>involvement(1.01%)</a:t>
            </a:r>
          </a:p>
          <a:p>
            <a:pPr marL="0" indent="0" algn="l">
              <a:buNone/>
            </a:pPr>
            <a:endParaRPr lang="en-US" sz="2000" b="1" dirty="0" smtClean="0">
              <a:solidFill>
                <a:schemeClr val="tx1"/>
              </a:solidFill>
            </a:endParaRPr>
          </a:p>
          <a:p>
            <a:pPr marL="0" indent="0" algn="l">
              <a:buNone/>
            </a:pPr>
            <a:r>
              <a:rPr lang="en-US" sz="2000" b="1" dirty="0" smtClean="0">
                <a:solidFill>
                  <a:srgbClr val="FFC000"/>
                </a:solidFill>
              </a:rPr>
              <a:t>2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smtClean="0"/>
              <a:t>cases of </a:t>
            </a:r>
            <a:r>
              <a:rPr lang="en-US" sz="2000" b="1" dirty="0" smtClean="0">
                <a:solidFill>
                  <a:srgbClr val="FFC000"/>
                </a:solidFill>
              </a:rPr>
              <a:t>malignant change </a:t>
            </a:r>
            <a:r>
              <a:rPr lang="en-US" sz="2000" b="1" dirty="0" smtClean="0"/>
              <a:t>in appendix</a:t>
            </a:r>
          </a:p>
          <a:p>
            <a:pPr marL="0" indent="0" algn="l">
              <a:buNone/>
            </a:pPr>
            <a:r>
              <a:rPr lang="en-US" sz="2000" b="1" dirty="0" smtClean="0"/>
              <a:t>Low grade mucinous tumor limited to mucosa ,LN negative</a:t>
            </a:r>
          </a:p>
          <a:p>
            <a:pPr marL="0" indent="0" algn="l">
              <a:buNone/>
            </a:pPr>
            <a:r>
              <a:rPr lang="en-US" sz="2000" b="1" dirty="0" smtClean="0"/>
              <a:t>Low grade </a:t>
            </a:r>
            <a:r>
              <a:rPr lang="en-US" sz="2000" b="1" dirty="0" err="1" smtClean="0"/>
              <a:t>neurendocrine</a:t>
            </a:r>
            <a:r>
              <a:rPr lang="en-US" sz="2000" b="1" dirty="0" smtClean="0"/>
              <a:t> tumor with </a:t>
            </a:r>
            <a:r>
              <a:rPr lang="en-US" sz="2000" b="1" dirty="0" err="1" smtClean="0"/>
              <a:t>muscularis</a:t>
            </a:r>
            <a:r>
              <a:rPr lang="en-US" sz="2000" b="1" dirty="0" smtClean="0"/>
              <a:t> and </a:t>
            </a:r>
            <a:r>
              <a:rPr lang="en-US" sz="2000" b="1" dirty="0" err="1" smtClean="0"/>
              <a:t>serosal</a:t>
            </a:r>
            <a:r>
              <a:rPr lang="en-US" sz="2000" b="1" dirty="0" smtClean="0"/>
              <a:t> surface involvement, LN negative </a:t>
            </a:r>
          </a:p>
          <a:p>
            <a:pPr marL="0" indent="0" algn="l">
              <a:buNone/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63122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69341" y="905436"/>
            <a:ext cx="5468484" cy="51995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Complications: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157" y="2115402"/>
            <a:ext cx="9853721" cy="4742597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endParaRPr lang="en-US" sz="2000" b="1" dirty="0">
              <a:solidFill>
                <a:schemeClr val="tx1"/>
              </a:solidFill>
            </a:endParaRPr>
          </a:p>
          <a:p>
            <a:pPr algn="l" rtl="0"/>
            <a:r>
              <a:rPr lang="en-US" sz="2000" b="1" dirty="0" smtClean="0"/>
              <a:t>Post </a:t>
            </a:r>
            <a:r>
              <a:rPr lang="en-US" sz="2000" b="1" dirty="0"/>
              <a:t>operation </a:t>
            </a:r>
            <a:r>
              <a:rPr lang="en-US" sz="2000" b="1" dirty="0">
                <a:solidFill>
                  <a:srgbClr val="FFC000"/>
                </a:solidFill>
              </a:rPr>
              <a:t>fever</a:t>
            </a:r>
            <a:r>
              <a:rPr lang="en-US" sz="2000" b="1" dirty="0"/>
              <a:t> :</a:t>
            </a:r>
            <a:r>
              <a:rPr lang="en-US" sz="2000" b="1" dirty="0" smtClean="0">
                <a:solidFill>
                  <a:srgbClr val="FFC000"/>
                </a:solidFill>
              </a:rPr>
              <a:t>85(10.7%)</a:t>
            </a:r>
            <a:endParaRPr lang="en-US" sz="2000" b="1" dirty="0">
              <a:solidFill>
                <a:srgbClr val="FFC000"/>
              </a:solidFill>
            </a:endParaRPr>
          </a:p>
          <a:p>
            <a:pPr algn="l" rtl="0"/>
            <a:endParaRPr lang="en-US" sz="2000" b="1" dirty="0" smtClean="0"/>
          </a:p>
          <a:p>
            <a:pPr algn="l" rtl="0"/>
            <a:r>
              <a:rPr lang="en-US" sz="2000" b="1" dirty="0" smtClean="0"/>
              <a:t>Blood transfusion:</a:t>
            </a:r>
            <a:r>
              <a:rPr lang="en-US" sz="2000" b="1" dirty="0" smtClean="0">
                <a:solidFill>
                  <a:srgbClr val="FFC000"/>
                </a:solidFill>
              </a:rPr>
              <a:t>117(14.8%)</a:t>
            </a:r>
            <a:endParaRPr lang="en-US" sz="2000" b="1" dirty="0">
              <a:solidFill>
                <a:srgbClr val="FFC000"/>
              </a:solidFill>
            </a:endParaRPr>
          </a:p>
          <a:p>
            <a:pPr algn="l" rtl="0"/>
            <a:endParaRPr lang="en-US" sz="2000" b="1" dirty="0" smtClean="0">
              <a:solidFill>
                <a:schemeClr val="tx1"/>
              </a:solidFill>
            </a:endParaRPr>
          </a:p>
          <a:p>
            <a:pPr algn="l" rtl="0"/>
            <a:r>
              <a:rPr lang="en-US" sz="2000" b="1" dirty="0" smtClean="0">
                <a:solidFill>
                  <a:srgbClr val="FFC000"/>
                </a:solidFill>
              </a:rPr>
              <a:t>Time</a:t>
            </a:r>
            <a:r>
              <a:rPr lang="en-US" sz="2000" b="1" dirty="0"/>
              <a:t>: shaving </a:t>
            </a:r>
            <a:r>
              <a:rPr lang="en-US" sz="2000" b="1" dirty="0" smtClean="0"/>
              <a:t>      </a:t>
            </a:r>
            <a:r>
              <a:rPr lang="en-US" sz="2000" b="1" dirty="0" smtClean="0">
                <a:solidFill>
                  <a:srgbClr val="FFC000"/>
                </a:solidFill>
              </a:rPr>
              <a:t>2.0±1.7 </a:t>
            </a:r>
            <a:r>
              <a:rPr lang="en-US" sz="2000" b="1" dirty="0" err="1">
                <a:solidFill>
                  <a:srgbClr val="FFC000"/>
                </a:solidFill>
              </a:rPr>
              <a:t>hr</a:t>
            </a:r>
            <a:endParaRPr lang="en-US" sz="2000" b="1" dirty="0">
              <a:solidFill>
                <a:srgbClr val="FFC000"/>
              </a:solidFill>
            </a:endParaRPr>
          </a:p>
          <a:p>
            <a:pPr algn="l" rtl="0"/>
            <a:r>
              <a:rPr lang="en-US" sz="2000" b="1" dirty="0"/>
              <a:t>           Disc     </a:t>
            </a:r>
            <a:r>
              <a:rPr lang="en-US" sz="2000" b="1" dirty="0" smtClean="0"/>
              <a:t>      </a:t>
            </a:r>
            <a:r>
              <a:rPr lang="en-US" sz="2000" b="1" dirty="0">
                <a:solidFill>
                  <a:srgbClr val="FFC000"/>
                </a:solidFill>
              </a:rPr>
              <a:t>2</a:t>
            </a:r>
            <a:r>
              <a:rPr lang="en-US" sz="2000" b="1" dirty="0" smtClean="0">
                <a:solidFill>
                  <a:srgbClr val="FFC000"/>
                </a:solidFill>
              </a:rPr>
              <a:t>.6±1.6 </a:t>
            </a:r>
            <a:r>
              <a:rPr lang="en-US" sz="2000" b="1" dirty="0" err="1">
                <a:solidFill>
                  <a:srgbClr val="FFC000"/>
                </a:solidFill>
              </a:rPr>
              <a:t>hr</a:t>
            </a:r>
            <a:endParaRPr lang="en-US" sz="2000" b="1" dirty="0">
              <a:solidFill>
                <a:srgbClr val="FFC000"/>
              </a:solidFill>
            </a:endParaRPr>
          </a:p>
          <a:p>
            <a:pPr algn="l" rtl="0"/>
            <a:r>
              <a:rPr lang="en-US" sz="2000" b="1" dirty="0"/>
              <a:t>           Segmenta</a:t>
            </a:r>
            <a:r>
              <a:rPr lang="en-US" sz="2000" b="1" dirty="0">
                <a:solidFill>
                  <a:schemeClr val="tx1"/>
                </a:solidFill>
              </a:rPr>
              <a:t>l</a:t>
            </a:r>
            <a:r>
              <a:rPr lang="en-US" sz="2000" b="1" dirty="0">
                <a:solidFill>
                  <a:srgbClr val="C00000"/>
                </a:solidFill>
              </a:rPr>
              <a:t>  </a:t>
            </a:r>
            <a:r>
              <a:rPr lang="en-US" sz="2000" b="1" dirty="0" smtClean="0">
                <a:solidFill>
                  <a:srgbClr val="FFC000"/>
                </a:solidFill>
              </a:rPr>
              <a:t>3.1±2.8 </a:t>
            </a:r>
            <a:r>
              <a:rPr lang="en-US" sz="2000" b="1" dirty="0" err="1" smtClean="0">
                <a:solidFill>
                  <a:srgbClr val="FFC000"/>
                </a:solidFill>
              </a:rPr>
              <a:t>hr</a:t>
            </a:r>
            <a:endParaRPr lang="en-US" sz="2000" b="1" dirty="0" smtClean="0">
              <a:solidFill>
                <a:srgbClr val="FFC000"/>
              </a:solidFill>
            </a:endParaRPr>
          </a:p>
          <a:p>
            <a:pPr algn="l" rtl="0"/>
            <a:endParaRPr lang="en-US" sz="2000" dirty="0" smtClean="0"/>
          </a:p>
          <a:p>
            <a:pPr algn="l" rtl="0"/>
            <a:r>
              <a:rPr lang="en-US" sz="2000" dirty="0" smtClean="0"/>
              <a:t>None </a:t>
            </a:r>
            <a:r>
              <a:rPr lang="en-US" sz="2000" dirty="0"/>
              <a:t>of the operations converted to laparotomy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9833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263" y="1774208"/>
            <a:ext cx="10917844" cy="4734167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sz="2000" b="1" dirty="0">
                <a:solidFill>
                  <a:srgbClr val="FFC000"/>
                </a:solidFill>
              </a:rPr>
              <a:t>Ileostomy</a:t>
            </a:r>
            <a:r>
              <a:rPr lang="en-US" sz="2000" b="1" dirty="0"/>
              <a:t> was performed in </a:t>
            </a:r>
            <a:r>
              <a:rPr lang="en-US" sz="2000" b="1" dirty="0" smtClean="0">
                <a:solidFill>
                  <a:srgbClr val="FFC000"/>
                </a:solidFill>
              </a:rPr>
              <a:t>6 (0.76%) </a:t>
            </a:r>
            <a:r>
              <a:rPr lang="en-US" sz="2000" b="1" dirty="0"/>
              <a:t>patients </a:t>
            </a:r>
          </a:p>
          <a:p>
            <a:pPr algn="l" rtl="0"/>
            <a:r>
              <a:rPr lang="en-US" sz="2000" b="1" dirty="0">
                <a:solidFill>
                  <a:srgbClr val="FFC000"/>
                </a:solidFill>
              </a:rPr>
              <a:t>Peritoniti</a:t>
            </a:r>
            <a:r>
              <a:rPr lang="en-US" sz="2000" b="1" dirty="0"/>
              <a:t>s was recorded in </a:t>
            </a:r>
            <a:r>
              <a:rPr lang="en-US" sz="2000" b="1" dirty="0" smtClean="0">
                <a:solidFill>
                  <a:srgbClr val="FFC000"/>
                </a:solidFill>
              </a:rPr>
              <a:t>3 </a:t>
            </a:r>
            <a:r>
              <a:rPr lang="en-US" sz="2000" b="1" dirty="0">
                <a:solidFill>
                  <a:srgbClr val="FFC000"/>
                </a:solidFill>
              </a:rPr>
              <a:t>(</a:t>
            </a:r>
            <a:r>
              <a:rPr lang="en-US" sz="2000" b="1" dirty="0" smtClean="0">
                <a:solidFill>
                  <a:srgbClr val="FFC000"/>
                </a:solidFill>
              </a:rPr>
              <a:t>0.38%) </a:t>
            </a:r>
            <a:r>
              <a:rPr lang="en-US" sz="2000" b="1" dirty="0"/>
              <a:t>patient. </a:t>
            </a:r>
            <a:endParaRPr lang="en-US" sz="2000" b="1" dirty="0" smtClean="0"/>
          </a:p>
          <a:p>
            <a:pPr algn="l" rtl="0"/>
            <a:endParaRPr lang="en-US" sz="2000" b="1" dirty="0"/>
          </a:p>
          <a:p>
            <a:pPr algn="l" rtl="0"/>
            <a:r>
              <a:rPr lang="en-US" sz="2000" b="1" dirty="0" smtClean="0">
                <a:solidFill>
                  <a:srgbClr val="FFC000"/>
                </a:solidFill>
              </a:rPr>
              <a:t>Five  </a:t>
            </a:r>
            <a:r>
              <a:rPr lang="en-US" sz="2000" b="1" dirty="0">
                <a:solidFill>
                  <a:srgbClr val="FFC000"/>
                </a:solidFill>
              </a:rPr>
              <a:t>(</a:t>
            </a:r>
            <a:r>
              <a:rPr lang="en-US" sz="2000" b="1" dirty="0" smtClean="0">
                <a:solidFill>
                  <a:srgbClr val="FFC000"/>
                </a:solidFill>
              </a:rPr>
              <a:t>0.63%) </a:t>
            </a:r>
            <a:r>
              <a:rPr lang="en-US" sz="2000" b="1" dirty="0" err="1">
                <a:solidFill>
                  <a:srgbClr val="FFC000"/>
                </a:solidFill>
              </a:rPr>
              <a:t>rectovaginal</a:t>
            </a:r>
            <a:r>
              <a:rPr lang="en-US" sz="2000" b="1" dirty="0">
                <a:solidFill>
                  <a:srgbClr val="FFC000"/>
                </a:solidFill>
              </a:rPr>
              <a:t> </a:t>
            </a:r>
            <a:r>
              <a:rPr lang="en-US" sz="2000" b="1" dirty="0" smtClean="0">
                <a:solidFill>
                  <a:srgbClr val="FFC000"/>
                </a:solidFill>
              </a:rPr>
              <a:t>fistulas</a:t>
            </a:r>
          </a:p>
          <a:p>
            <a:pPr marL="0" indent="0" algn="l" rtl="0">
              <a:buNone/>
            </a:pPr>
            <a:r>
              <a:rPr lang="en-US" sz="2000" b="1" dirty="0" smtClean="0"/>
              <a:t>  1 of </a:t>
            </a:r>
            <a:r>
              <a:rPr lang="en-US" sz="2000" b="1" dirty="0"/>
              <a:t>them treated with conservative </a:t>
            </a:r>
            <a:r>
              <a:rPr lang="en-US" sz="2000" b="1" dirty="0" smtClean="0"/>
              <a:t>management</a:t>
            </a:r>
          </a:p>
          <a:p>
            <a:pPr marL="0" indent="0" algn="l" rtl="0">
              <a:buNone/>
            </a:pPr>
            <a:r>
              <a:rPr lang="en-US" sz="2000" b="1" dirty="0"/>
              <a:t> </a:t>
            </a:r>
            <a:r>
              <a:rPr lang="en-US" sz="2000" b="1" dirty="0" smtClean="0"/>
              <a:t> 1 with ileostomy</a:t>
            </a:r>
          </a:p>
          <a:p>
            <a:pPr marL="0" indent="0" algn="l" rtl="0">
              <a:buNone/>
            </a:pPr>
            <a:r>
              <a:rPr lang="en-US" sz="2000" b="1" dirty="0"/>
              <a:t> </a:t>
            </a:r>
            <a:r>
              <a:rPr lang="en-US" sz="2000" b="1" dirty="0" smtClean="0"/>
              <a:t> 2 RVF laparoscopic surgery</a:t>
            </a:r>
          </a:p>
          <a:p>
            <a:pPr marL="0" indent="0" algn="l" rtl="0">
              <a:buNone/>
            </a:pPr>
            <a:r>
              <a:rPr lang="en-US" sz="2000" b="1" dirty="0"/>
              <a:t> </a:t>
            </a:r>
            <a:r>
              <a:rPr lang="en-US" sz="2000" b="1" dirty="0" smtClean="0"/>
              <a:t> 1 </a:t>
            </a:r>
            <a:r>
              <a:rPr lang="en-US" sz="2000" b="1" dirty="0"/>
              <a:t>RVF laparoscopic </a:t>
            </a:r>
            <a:r>
              <a:rPr lang="en-US" sz="2000" b="1" dirty="0" smtClean="0"/>
              <a:t>surgery and segmental resection</a:t>
            </a:r>
          </a:p>
          <a:p>
            <a:pPr marL="0" indent="0" algn="l" rtl="0">
              <a:buNone/>
            </a:pPr>
            <a:endParaRPr lang="en-US" sz="2000" b="1" dirty="0"/>
          </a:p>
          <a:p>
            <a:pPr algn="l" rtl="0"/>
            <a:r>
              <a:rPr lang="en-US" sz="2000" b="1" dirty="0">
                <a:solidFill>
                  <a:srgbClr val="FFC000"/>
                </a:solidFill>
              </a:rPr>
              <a:t>One</a:t>
            </a:r>
            <a:r>
              <a:rPr lang="en-US" sz="2000" b="1" dirty="0"/>
              <a:t> (</a:t>
            </a:r>
            <a:r>
              <a:rPr lang="en-US" sz="2000" b="1" dirty="0" smtClean="0"/>
              <a:t>0.12%) </a:t>
            </a:r>
            <a:r>
              <a:rPr lang="en-US" sz="2000" b="1" dirty="0">
                <a:solidFill>
                  <a:srgbClr val="FFC000"/>
                </a:solidFill>
              </a:rPr>
              <a:t>bladder </a:t>
            </a:r>
            <a:r>
              <a:rPr lang="en-US" sz="2000" b="1" dirty="0" err="1">
                <a:solidFill>
                  <a:srgbClr val="FFC000"/>
                </a:solidFill>
              </a:rPr>
              <a:t>atonia</a:t>
            </a:r>
            <a:r>
              <a:rPr lang="en-US" sz="2000" b="1" dirty="0">
                <a:solidFill>
                  <a:srgbClr val="FFC000"/>
                </a:solidFill>
              </a:rPr>
              <a:t> </a:t>
            </a:r>
            <a:r>
              <a:rPr lang="en-US" sz="2000" b="1" dirty="0"/>
              <a:t>(3 months self catheterization)</a:t>
            </a:r>
          </a:p>
          <a:p>
            <a:pPr algn="l" rtl="0"/>
            <a:r>
              <a:rPr lang="en-US" sz="2000" b="1" dirty="0">
                <a:solidFill>
                  <a:srgbClr val="FFC000"/>
                </a:solidFill>
              </a:rPr>
              <a:t>One</a:t>
            </a:r>
            <a:r>
              <a:rPr lang="en-US" sz="2000" b="1" dirty="0"/>
              <a:t> (</a:t>
            </a:r>
            <a:r>
              <a:rPr lang="en-US" sz="2000" b="1" dirty="0" smtClean="0"/>
              <a:t>0.12%) </a:t>
            </a:r>
            <a:r>
              <a:rPr lang="en-US" sz="2000" b="1" dirty="0">
                <a:solidFill>
                  <a:srgbClr val="FFC000"/>
                </a:solidFill>
              </a:rPr>
              <a:t>DVT </a:t>
            </a:r>
            <a:r>
              <a:rPr lang="en-US" sz="2000" b="1" dirty="0"/>
              <a:t>against received anti thrombotic medications</a:t>
            </a:r>
          </a:p>
          <a:p>
            <a:pPr algn="l" rtl="0"/>
            <a:r>
              <a:rPr lang="en-US" sz="2000" b="1" dirty="0">
                <a:solidFill>
                  <a:srgbClr val="FFC000"/>
                </a:solidFill>
              </a:rPr>
              <a:t>One</a:t>
            </a:r>
            <a:r>
              <a:rPr lang="en-US" sz="2000" b="1" dirty="0"/>
              <a:t> (</a:t>
            </a:r>
            <a:r>
              <a:rPr lang="en-US" sz="2000" b="1" dirty="0" smtClean="0"/>
              <a:t>0.12%) </a:t>
            </a:r>
            <a:r>
              <a:rPr lang="en-US" sz="2000" b="1" dirty="0">
                <a:solidFill>
                  <a:srgbClr val="FFC000"/>
                </a:solidFill>
              </a:rPr>
              <a:t>bilateral iliac arteries </a:t>
            </a:r>
            <a:r>
              <a:rPr lang="en-US" sz="2000" b="1" dirty="0" smtClean="0">
                <a:solidFill>
                  <a:srgbClr val="FFC000"/>
                </a:solidFill>
              </a:rPr>
              <a:t>injury</a:t>
            </a:r>
            <a:r>
              <a:rPr lang="en-US" sz="2000" b="1" dirty="0" smtClean="0"/>
              <a:t>. (Pathologic report: positive for DIE on </a:t>
            </a:r>
            <a:r>
              <a:rPr lang="en-US" sz="2000" b="1" dirty="0" smtClean="0">
                <a:solidFill>
                  <a:srgbClr val="FFC000"/>
                </a:solidFill>
              </a:rPr>
              <a:t>tunica </a:t>
            </a:r>
            <a:r>
              <a:rPr lang="en-US" sz="2000" b="1" dirty="0" err="1" smtClean="0">
                <a:solidFill>
                  <a:srgbClr val="FFC000"/>
                </a:solidFill>
              </a:rPr>
              <a:t>externa</a:t>
            </a:r>
            <a:r>
              <a:rPr lang="en-US" sz="2000" b="1" dirty="0" smtClean="0">
                <a:solidFill>
                  <a:srgbClr val="FFC000"/>
                </a:solidFill>
              </a:rPr>
              <a:t> bilaterally)</a:t>
            </a:r>
            <a:endParaRPr lang="en-US" sz="2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03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2388" y="1705969"/>
            <a:ext cx="10826889" cy="5049673"/>
          </a:xfrm>
        </p:spPr>
        <p:txBody>
          <a:bodyPr>
            <a:normAutofit fontScale="85000" lnSpcReduction="20000"/>
          </a:bodyPr>
          <a:lstStyle/>
          <a:p>
            <a:pPr marL="0" indent="0" algn="l">
              <a:buNone/>
            </a:pPr>
            <a:r>
              <a:rPr lang="en-US" sz="2800" b="1" dirty="0" smtClean="0"/>
              <a:t>Pregnancy outcome:</a:t>
            </a:r>
          </a:p>
          <a:p>
            <a:pPr marL="0" indent="0" algn="l">
              <a:buNone/>
            </a:pPr>
            <a:endParaRPr lang="en-US" sz="2400" b="1" dirty="0"/>
          </a:p>
          <a:p>
            <a:pPr marL="0" indent="0" algn="l">
              <a:buNone/>
            </a:pPr>
            <a:r>
              <a:rPr lang="en-US" sz="2400" dirty="0" smtClean="0"/>
              <a:t>Among </a:t>
            </a:r>
            <a:r>
              <a:rPr lang="en-US" sz="2400" dirty="0" smtClean="0">
                <a:solidFill>
                  <a:srgbClr val="FFC000"/>
                </a:solidFill>
              </a:rPr>
              <a:t>136</a:t>
            </a:r>
            <a:r>
              <a:rPr lang="en-US" sz="2400" dirty="0" smtClean="0"/>
              <a:t> patients with </a:t>
            </a:r>
            <a:r>
              <a:rPr lang="en-US" sz="2400" dirty="0" smtClean="0">
                <a:solidFill>
                  <a:srgbClr val="FFC000"/>
                </a:solidFill>
              </a:rPr>
              <a:t>infertility</a:t>
            </a:r>
            <a:r>
              <a:rPr lang="en-US" sz="2400" dirty="0" smtClean="0"/>
              <a:t>:</a:t>
            </a:r>
          </a:p>
          <a:p>
            <a:pPr marL="0" indent="0" algn="l">
              <a:buNone/>
            </a:pPr>
            <a:r>
              <a:rPr lang="en-US" sz="2400" dirty="0" smtClean="0"/>
              <a:t>8 patients :&gt;40 years old, </a:t>
            </a:r>
          </a:p>
          <a:p>
            <a:pPr marL="0" indent="0" algn="l">
              <a:buNone/>
            </a:pPr>
            <a:r>
              <a:rPr lang="en-US" sz="2400" dirty="0" smtClean="0"/>
              <a:t>7 </a:t>
            </a:r>
            <a:r>
              <a:rPr lang="en-US" sz="2400" dirty="0"/>
              <a:t>patients </a:t>
            </a:r>
            <a:r>
              <a:rPr lang="en-US" sz="2400" dirty="0" smtClean="0"/>
              <a:t>: BSO due to low AMH and no desire for conception</a:t>
            </a:r>
          </a:p>
          <a:p>
            <a:pPr marL="0" indent="0" algn="l">
              <a:buNone/>
            </a:pPr>
            <a:r>
              <a:rPr lang="en-US" sz="2400" dirty="0" smtClean="0"/>
              <a:t>4 </a:t>
            </a:r>
            <a:r>
              <a:rPr lang="en-US" sz="2400" dirty="0"/>
              <a:t>patients </a:t>
            </a:r>
            <a:r>
              <a:rPr lang="en-US" sz="2400" dirty="0" smtClean="0"/>
              <a:t>: continuous medical therapy (No desire for pregnancy)</a:t>
            </a:r>
          </a:p>
          <a:p>
            <a:pPr marL="0" indent="0" algn="l">
              <a:buNone/>
            </a:pPr>
            <a:r>
              <a:rPr lang="en-US" sz="2400" dirty="0" smtClean="0"/>
              <a:t>1 </a:t>
            </a:r>
            <a:r>
              <a:rPr lang="en-US" sz="2400" dirty="0"/>
              <a:t>patients </a:t>
            </a:r>
            <a:r>
              <a:rPr lang="en-US" sz="2400" dirty="0" smtClean="0"/>
              <a:t>: with severe male factor infertility (</a:t>
            </a:r>
            <a:r>
              <a:rPr lang="en-US" sz="2400" dirty="0" err="1" smtClean="0"/>
              <a:t>Azospermia</a:t>
            </a:r>
            <a:r>
              <a:rPr lang="en-US" sz="2400" dirty="0" smtClean="0"/>
              <a:t>)</a:t>
            </a:r>
          </a:p>
          <a:p>
            <a:pPr marL="0" indent="0" algn="l">
              <a:buNone/>
            </a:pPr>
            <a:endParaRPr lang="en-US" sz="2400" dirty="0"/>
          </a:p>
          <a:p>
            <a:pPr marL="0" indent="0" algn="l">
              <a:buNone/>
            </a:pPr>
            <a:r>
              <a:rPr lang="en-US" sz="2400" dirty="0"/>
              <a:t>Among </a:t>
            </a:r>
            <a:r>
              <a:rPr lang="en-US" sz="2400" dirty="0" smtClean="0">
                <a:solidFill>
                  <a:srgbClr val="FFC000"/>
                </a:solidFill>
              </a:rPr>
              <a:t>124 </a:t>
            </a:r>
            <a:r>
              <a:rPr lang="en-US" sz="2400" dirty="0">
                <a:solidFill>
                  <a:srgbClr val="FFC000"/>
                </a:solidFill>
              </a:rPr>
              <a:t>remain patients </a:t>
            </a:r>
            <a:r>
              <a:rPr lang="en-US" sz="2400" dirty="0"/>
              <a:t>:</a:t>
            </a:r>
          </a:p>
          <a:p>
            <a:pPr marL="0" indent="0" algn="l">
              <a:buNone/>
            </a:pPr>
            <a:r>
              <a:rPr lang="en-US" sz="2400" dirty="0">
                <a:solidFill>
                  <a:srgbClr val="FFC000"/>
                </a:solidFill>
              </a:rPr>
              <a:t>13 patients 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/>
              <a:t>(not response to phone</a:t>
            </a:r>
            <a:r>
              <a:rPr lang="en-US" sz="2400" dirty="0" smtClean="0"/>
              <a:t>)</a:t>
            </a:r>
          </a:p>
          <a:p>
            <a:pPr marL="0" indent="0" algn="l">
              <a:buNone/>
            </a:pPr>
            <a:r>
              <a:rPr lang="en-US" sz="2400" dirty="0">
                <a:solidFill>
                  <a:srgbClr val="FFC000"/>
                </a:solidFill>
              </a:rPr>
              <a:t>32 patient </a:t>
            </a:r>
            <a:r>
              <a:rPr lang="en-US" sz="2400" dirty="0"/>
              <a:t>: with bilateral salpingectomy</a:t>
            </a:r>
          </a:p>
          <a:p>
            <a:pPr marL="0" indent="0" algn="l">
              <a:buNone/>
            </a:pPr>
            <a:endParaRPr lang="en-US" sz="2400" dirty="0"/>
          </a:p>
          <a:p>
            <a:pPr marL="0" indent="0" algn="l">
              <a:buNone/>
            </a:pPr>
            <a:endParaRPr lang="en-US" sz="2400" dirty="0" smtClean="0"/>
          </a:p>
          <a:p>
            <a:pPr marL="0" indent="0" algn="l">
              <a:buNone/>
            </a:pPr>
            <a:r>
              <a:rPr lang="en-US" sz="20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8734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899" y="1883391"/>
            <a:ext cx="9676262" cy="4776716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400" dirty="0" smtClean="0"/>
              <a:t>Between </a:t>
            </a:r>
            <a:r>
              <a:rPr lang="en-US" sz="2400" dirty="0" smtClean="0">
                <a:solidFill>
                  <a:srgbClr val="FFC000"/>
                </a:solidFill>
              </a:rPr>
              <a:t>92</a:t>
            </a:r>
            <a:r>
              <a:rPr lang="en-US" sz="2400" dirty="0" smtClean="0"/>
              <a:t> </a:t>
            </a:r>
            <a:r>
              <a:rPr lang="en-US" sz="2400" dirty="0"/>
              <a:t>patients </a:t>
            </a:r>
            <a:r>
              <a:rPr lang="en-US" sz="2400" dirty="0" smtClean="0"/>
              <a:t>we had:</a:t>
            </a:r>
          </a:p>
          <a:p>
            <a:pPr marL="0" indent="0" algn="l">
              <a:buNone/>
            </a:pPr>
            <a:endParaRPr lang="en-US" sz="2400" dirty="0" smtClean="0"/>
          </a:p>
          <a:p>
            <a:pPr marL="0" indent="0" algn="l">
              <a:buNone/>
            </a:pPr>
            <a:r>
              <a:rPr lang="en-US" sz="2400" dirty="0" smtClean="0">
                <a:solidFill>
                  <a:srgbClr val="FFC000"/>
                </a:solidFill>
              </a:rPr>
              <a:t>15/ 92 (16.3%) </a:t>
            </a:r>
            <a:r>
              <a:rPr lang="en-US" sz="2400" dirty="0"/>
              <a:t>spontaneous pregnancy during first </a:t>
            </a:r>
            <a:r>
              <a:rPr lang="en-US" sz="2400" dirty="0" smtClean="0"/>
              <a:t>year</a:t>
            </a:r>
          </a:p>
          <a:p>
            <a:pPr marL="0" indent="0" algn="l">
              <a:buNone/>
            </a:pPr>
            <a:r>
              <a:rPr lang="en-US" sz="2400" dirty="0">
                <a:solidFill>
                  <a:srgbClr val="FFC000"/>
                </a:solidFill>
              </a:rPr>
              <a:t>5/92 </a:t>
            </a:r>
            <a:r>
              <a:rPr lang="en-US" sz="2400" dirty="0" smtClean="0">
                <a:solidFill>
                  <a:srgbClr val="FFC000"/>
                </a:solidFill>
              </a:rPr>
              <a:t>(5.4%) </a:t>
            </a:r>
            <a:r>
              <a:rPr lang="en-US" sz="2400" dirty="0"/>
              <a:t>spontaneous pregnancy in second years.</a:t>
            </a:r>
          </a:p>
          <a:p>
            <a:pPr marL="0" indent="0" algn="l">
              <a:buNone/>
            </a:pPr>
            <a:endParaRPr lang="en-US" sz="2400" dirty="0" smtClean="0"/>
          </a:p>
          <a:p>
            <a:pPr marL="0" indent="0" algn="l">
              <a:buNone/>
            </a:pPr>
            <a:r>
              <a:rPr lang="en-US" sz="2400" dirty="0" smtClean="0">
                <a:solidFill>
                  <a:srgbClr val="FFC000"/>
                </a:solidFill>
              </a:rPr>
              <a:t>8 ART pregnancies </a:t>
            </a:r>
            <a:r>
              <a:rPr lang="en-US" sz="2400" dirty="0"/>
              <a:t>during first year post </a:t>
            </a:r>
            <a:r>
              <a:rPr lang="en-US" sz="2400" dirty="0" smtClean="0"/>
              <a:t>operation</a:t>
            </a:r>
          </a:p>
          <a:p>
            <a:pPr marL="0" indent="0" algn="l">
              <a:buNone/>
            </a:pPr>
            <a:endParaRPr lang="en-US" sz="2400" dirty="0" smtClean="0"/>
          </a:p>
          <a:p>
            <a:pPr marL="0" indent="0" algn="l">
              <a:buNone/>
            </a:pPr>
            <a:r>
              <a:rPr lang="en-US" sz="2400" dirty="0" smtClean="0"/>
              <a:t>Pregnancy </a:t>
            </a:r>
            <a:r>
              <a:rPr lang="en-US" sz="2400" dirty="0"/>
              <a:t>rate in </a:t>
            </a:r>
            <a:r>
              <a:rPr lang="en-US" sz="2400" dirty="0">
                <a:solidFill>
                  <a:srgbClr val="FFC000"/>
                </a:solidFill>
              </a:rPr>
              <a:t>first</a:t>
            </a:r>
            <a:r>
              <a:rPr lang="en-US" sz="2400" dirty="0"/>
              <a:t> year: </a:t>
            </a:r>
            <a:r>
              <a:rPr lang="en-US" sz="2400" dirty="0" smtClean="0">
                <a:solidFill>
                  <a:srgbClr val="FFC000"/>
                </a:solidFill>
              </a:rPr>
              <a:t>20.7%</a:t>
            </a:r>
            <a:endParaRPr lang="en-US" sz="2400" dirty="0">
              <a:solidFill>
                <a:srgbClr val="FFC000"/>
              </a:solidFill>
            </a:endParaRPr>
          </a:p>
          <a:p>
            <a:pPr marL="0" indent="0" algn="l">
              <a:buNone/>
            </a:pPr>
            <a:r>
              <a:rPr lang="en-US" sz="2400" dirty="0">
                <a:solidFill>
                  <a:srgbClr val="FFC000"/>
                </a:solidFill>
              </a:rPr>
              <a:t>Total</a:t>
            </a:r>
            <a:r>
              <a:rPr lang="en-US" sz="2400" dirty="0"/>
              <a:t> pregnancy rate : </a:t>
            </a:r>
            <a:r>
              <a:rPr lang="en-US" sz="2400" dirty="0" smtClean="0">
                <a:solidFill>
                  <a:srgbClr val="FFC000"/>
                </a:solidFill>
              </a:rPr>
              <a:t>25.2%</a:t>
            </a:r>
            <a:endParaRPr lang="en-US" sz="2400" dirty="0">
              <a:solidFill>
                <a:srgbClr val="FFC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24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800" y="2206388"/>
            <a:ext cx="8596668" cy="37203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Learning aims</a:t>
            </a:r>
            <a:endParaRPr lang="fa-IR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879677"/>
            <a:ext cx="8596668" cy="3161685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 smtClean="0">
                <a:solidFill>
                  <a:schemeClr val="bg1"/>
                </a:solidFill>
              </a:rPr>
              <a:t>Knowing about rectal endometriosis</a:t>
            </a:r>
          </a:p>
          <a:p>
            <a:pPr algn="l" rtl="0"/>
            <a:r>
              <a:rPr lang="en-US" sz="2400" dirty="0" smtClean="0">
                <a:solidFill>
                  <a:schemeClr val="bg1"/>
                </a:solidFill>
              </a:rPr>
              <a:t>The common sign and symptom</a:t>
            </a:r>
          </a:p>
          <a:p>
            <a:pPr algn="l" rtl="0"/>
            <a:r>
              <a:rPr lang="en-US" sz="2400" dirty="0" smtClean="0">
                <a:solidFill>
                  <a:schemeClr val="bg1"/>
                </a:solidFill>
              </a:rPr>
              <a:t>Role of imaging for detecting lesions</a:t>
            </a:r>
          </a:p>
          <a:p>
            <a:pPr algn="l" rtl="0"/>
            <a:r>
              <a:rPr lang="en-US" sz="2400" dirty="0" smtClean="0">
                <a:solidFill>
                  <a:schemeClr val="bg1"/>
                </a:solidFill>
              </a:rPr>
              <a:t>Management of rectal DIE</a:t>
            </a:r>
            <a:endParaRPr lang="fa-IR" sz="2400" dirty="0">
              <a:solidFill>
                <a:schemeClr val="bg1"/>
              </a:solidFill>
            </a:endParaRPr>
          </a:p>
        </p:txBody>
      </p:sp>
      <p:pic>
        <p:nvPicPr>
          <p:cNvPr id="1026" name="Picture 2" descr="Image result for colorectal endometrios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233" y="4325337"/>
            <a:ext cx="2924175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21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6" y="1840039"/>
            <a:ext cx="8596668" cy="537882"/>
          </a:xfrm>
        </p:spPr>
        <p:txBody>
          <a:bodyPr>
            <a:normAutofit fontScale="90000"/>
          </a:bodyPr>
          <a:lstStyle/>
          <a:p>
            <a:r>
              <a:rPr lang="en-SG" dirty="0" smtClean="0"/>
              <a:t>Discussion: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706" y="2377921"/>
            <a:ext cx="10170593" cy="4241243"/>
          </a:xfrm>
        </p:spPr>
        <p:txBody>
          <a:bodyPr>
            <a:normAutofit/>
          </a:bodyPr>
          <a:lstStyle/>
          <a:p>
            <a:pPr algn="l" rtl="0"/>
            <a:endParaRPr lang="en-US" sz="1900" b="1" dirty="0" smtClean="0"/>
          </a:p>
          <a:p>
            <a:pPr algn="l" rtl="0"/>
            <a:r>
              <a:rPr lang="en-US" sz="1900" b="1" dirty="0" smtClean="0"/>
              <a:t>Compared to other similar articles, this study is one of the articles with the most annual colorectal surgery cases. (</a:t>
            </a:r>
            <a:r>
              <a:rPr lang="en-US" sz="1900" b="1" dirty="0" smtClean="0">
                <a:solidFill>
                  <a:srgbClr val="FFC000"/>
                </a:solidFill>
              </a:rPr>
              <a:t>142/year</a:t>
            </a:r>
            <a:r>
              <a:rPr lang="en-US" sz="1900" b="1" dirty="0" smtClean="0"/>
              <a:t>)</a:t>
            </a:r>
          </a:p>
          <a:p>
            <a:pPr marL="0" indent="0" algn="l" rtl="0">
              <a:buNone/>
            </a:pPr>
            <a:endParaRPr lang="en-US" sz="1600" b="1" dirty="0" smtClean="0"/>
          </a:p>
          <a:p>
            <a:pPr marL="0" indent="0" algn="l" rtl="0">
              <a:buNone/>
            </a:pPr>
            <a:r>
              <a:rPr lang="en-US" sz="1600" b="1" dirty="0" smtClean="0"/>
              <a:t>21/year in </a:t>
            </a:r>
            <a:r>
              <a:rPr lang="en-US" sz="1600" b="1" dirty="0" err="1" smtClean="0"/>
              <a:t>C.Abo</a:t>
            </a:r>
            <a:r>
              <a:rPr lang="en-US" sz="1600" b="1" dirty="0" smtClean="0"/>
              <a:t> 2019, 31/year </a:t>
            </a:r>
            <a:r>
              <a:rPr lang="en-US" sz="1600" b="1" dirty="0" err="1" smtClean="0"/>
              <a:t>M.Antonio</a:t>
            </a:r>
            <a:r>
              <a:rPr lang="en-US" sz="1600" b="1" dirty="0" smtClean="0"/>
              <a:t> 2019, 30/year </a:t>
            </a:r>
            <a:r>
              <a:rPr lang="en-US" sz="1600" b="1" dirty="0" err="1" smtClean="0"/>
              <a:t>M.Mabrook</a:t>
            </a:r>
            <a:r>
              <a:rPr lang="en-US" sz="1600" b="1" dirty="0" smtClean="0"/>
              <a:t> 2019, 117/year E.Bertochi2020</a:t>
            </a:r>
          </a:p>
          <a:p>
            <a:pPr marL="0" indent="0" algn="l" rtl="0">
              <a:buNone/>
            </a:pPr>
            <a:endParaRPr lang="en-US" sz="1000" b="1" dirty="0" smtClean="0">
              <a:solidFill>
                <a:srgbClr val="0070C0"/>
              </a:solidFill>
            </a:endParaRPr>
          </a:p>
          <a:p>
            <a:pPr marL="0" indent="0" algn="l" rtl="0">
              <a:buNone/>
            </a:pPr>
            <a:r>
              <a:rPr lang="en-US" sz="1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Discoid resection for colorectal endometriosis: results from a prospective cohort from two French tertiary referral </a:t>
            </a:r>
            <a:r>
              <a:rPr lang="en-US" sz="1000" b="1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centres</a:t>
            </a:r>
            <a:r>
              <a:rPr lang="en-US" sz="10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000" b="1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C.Abo</a:t>
            </a:r>
            <a:r>
              <a:rPr lang="en-US" sz="1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0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2019.COLORECTAL DISEASE JOURNAL</a:t>
            </a:r>
            <a:endParaRPr lang="en-US" sz="10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marL="0" indent="0" algn="l" rtl="0">
              <a:buNone/>
            </a:pPr>
            <a:r>
              <a:rPr lang="en-US" sz="10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Postoperative </a:t>
            </a:r>
            <a:r>
              <a:rPr lang="en-US" sz="1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Bowel Symptoms Improve over Time after </a:t>
            </a:r>
            <a:r>
              <a:rPr lang="en-US" sz="1000" b="1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Rectosigmoidectomy</a:t>
            </a:r>
            <a:r>
              <a:rPr lang="en-US" sz="1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for </a:t>
            </a:r>
            <a:r>
              <a:rPr lang="en-US" sz="10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Endometriosis,</a:t>
            </a:r>
            <a:r>
              <a:rPr lang="en-US" sz="1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000" b="1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M.Antonio</a:t>
            </a:r>
            <a:r>
              <a:rPr lang="en-US" sz="1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0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2019,JMIG</a:t>
            </a:r>
          </a:p>
          <a:p>
            <a:pPr marL="0" indent="0" algn="l" rtl="0">
              <a:buNone/>
            </a:pPr>
            <a:r>
              <a:rPr lang="en-US" sz="1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Surgical, Clinical, and Functional Outcomes in Patients with </a:t>
            </a:r>
            <a:r>
              <a:rPr lang="en-US" sz="1000" b="1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Rectosigmoid</a:t>
            </a:r>
            <a:r>
              <a:rPr lang="en-US" sz="1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Endometriosis in the Gray Zone: 13-Year Long-Term </a:t>
            </a:r>
            <a:r>
              <a:rPr lang="en-US" sz="10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Follow-up,</a:t>
            </a:r>
            <a:r>
              <a:rPr lang="en-US" sz="1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000" b="1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M.Mabrook</a:t>
            </a:r>
            <a:r>
              <a:rPr lang="en-US" sz="1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0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2019, JMIG</a:t>
            </a:r>
          </a:p>
          <a:p>
            <a:pPr marL="0" indent="0" algn="l" rtl="0">
              <a:buNone/>
            </a:pPr>
            <a:r>
              <a:rPr lang="en-US" sz="1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Colorectal Anastomotic Stenosis: Lessons Learned After 1643 Colorectal Resections for Deep Infiltrating </a:t>
            </a:r>
            <a:r>
              <a:rPr lang="en-US" sz="10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Endometriosis,</a:t>
            </a:r>
            <a:r>
              <a:rPr lang="en-US" sz="1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0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E.Bertochi2020, </a:t>
            </a:r>
            <a:r>
              <a:rPr lang="en-US" sz="1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JMIG</a:t>
            </a:r>
          </a:p>
          <a:p>
            <a:pPr marL="0" indent="0" algn="l" rtl="0">
              <a:buNone/>
            </a:pPr>
            <a:endParaRPr lang="en-US" sz="1000" b="1" dirty="0"/>
          </a:p>
          <a:p>
            <a:pPr marL="0" indent="0" algn="l" rtl="0">
              <a:buNone/>
            </a:pPr>
            <a:endParaRPr lang="en-US" sz="1000" b="1" dirty="0"/>
          </a:p>
          <a:p>
            <a:pPr marL="0" indent="0" algn="l" rtl="0">
              <a:buNone/>
            </a:pPr>
            <a:endParaRPr lang="en-US" sz="1000" b="1" dirty="0">
              <a:solidFill>
                <a:srgbClr val="0070C0"/>
              </a:solidFill>
            </a:endParaRPr>
          </a:p>
          <a:p>
            <a:pPr algn="l" rtl="0"/>
            <a:endParaRPr lang="en-US" sz="1900" b="1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900" dirty="0" smtClean="0">
              <a:solidFill>
                <a:srgbClr val="0070C0"/>
              </a:solidFill>
            </a:endParaRPr>
          </a:p>
          <a:p>
            <a:pPr marL="0" indent="0" algn="l" rtl="0">
              <a:buNone/>
            </a:pPr>
            <a:endParaRPr lang="en-US" sz="900" dirty="0">
              <a:solidFill>
                <a:srgbClr val="0070C0"/>
              </a:solidFill>
            </a:endParaRPr>
          </a:p>
          <a:p>
            <a:pPr marL="0" indent="0" algn="l" rtl="0">
              <a:buNone/>
            </a:pPr>
            <a:endParaRPr lang="en-US" sz="9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94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939" y="1719618"/>
            <a:ext cx="9977719" cy="5138382"/>
          </a:xfrm>
        </p:spPr>
        <p:txBody>
          <a:bodyPr>
            <a:normAutofit fontScale="85000" lnSpcReduction="20000"/>
          </a:bodyPr>
          <a:lstStyle/>
          <a:p>
            <a:pPr algn="l" rtl="0"/>
            <a:endParaRPr lang="en-US" sz="2000" dirty="0" smtClean="0"/>
          </a:p>
          <a:p>
            <a:pPr algn="l" rtl="0"/>
            <a:r>
              <a:rPr lang="en-US" sz="2400" dirty="0" smtClean="0"/>
              <a:t>There </a:t>
            </a:r>
            <a:r>
              <a:rPr lang="en-US" sz="2400" dirty="0"/>
              <a:t>are relatively </a:t>
            </a:r>
            <a:r>
              <a:rPr lang="en-US" sz="2400" dirty="0">
                <a:solidFill>
                  <a:srgbClr val="FFC000"/>
                </a:solidFill>
              </a:rPr>
              <a:t>higher complication rates after bowel </a:t>
            </a:r>
            <a:r>
              <a:rPr lang="en-US" sz="2400" dirty="0" smtClean="0">
                <a:solidFill>
                  <a:srgbClr val="FFC000"/>
                </a:solidFill>
              </a:rPr>
              <a:t>resection????? </a:t>
            </a:r>
            <a:r>
              <a:rPr lang="en-US" sz="2400" dirty="0"/>
              <a:t>compared with shaving or disc excision, </a:t>
            </a:r>
            <a:endParaRPr lang="en-US" sz="2400" dirty="0" smtClean="0"/>
          </a:p>
          <a:p>
            <a:pPr marL="0" indent="0" algn="l" rtl="0">
              <a:buNone/>
            </a:pPr>
            <a:r>
              <a:rPr lang="en-US" sz="2400" dirty="0"/>
              <a:t>A</a:t>
            </a:r>
            <a:r>
              <a:rPr lang="en-US" sz="2400" dirty="0" smtClean="0"/>
              <a:t>nastomotic </a:t>
            </a:r>
            <a:r>
              <a:rPr lang="en-US" sz="2400" dirty="0"/>
              <a:t>leakage, delayed hemorrhage, and long-term bladder catheterization. </a:t>
            </a:r>
            <a:endParaRPr lang="en-US" sz="2400" dirty="0" smtClean="0"/>
          </a:p>
          <a:p>
            <a:pPr marL="0" indent="0" algn="l" rtl="0">
              <a:buNone/>
            </a:pPr>
            <a:r>
              <a:rPr lang="en-US" sz="2400" dirty="0" smtClean="0"/>
              <a:t> Rates </a:t>
            </a:r>
            <a:r>
              <a:rPr lang="en-US" sz="2400" dirty="0"/>
              <a:t>of </a:t>
            </a:r>
            <a:endParaRPr lang="en-US" sz="2400" dirty="0" smtClean="0"/>
          </a:p>
          <a:p>
            <a:pPr marL="0" indent="0" algn="l" rtl="0">
              <a:buNone/>
            </a:pPr>
            <a:r>
              <a:rPr lang="en-US" sz="2400" dirty="0"/>
              <a:t> </a:t>
            </a:r>
            <a:r>
              <a:rPr lang="en-US" sz="2400" b="1" dirty="0" smtClean="0"/>
              <a:t>urinary </a:t>
            </a:r>
            <a:r>
              <a:rPr lang="en-US" sz="2400" b="1" dirty="0"/>
              <a:t>retention </a:t>
            </a:r>
            <a:r>
              <a:rPr lang="en-US" sz="2400" dirty="0"/>
              <a:t>(0–17.5%), </a:t>
            </a:r>
            <a:endParaRPr lang="en-US" sz="2400" dirty="0" smtClean="0"/>
          </a:p>
          <a:p>
            <a:pPr marL="0" indent="0" algn="l" rtl="0">
              <a:buNone/>
            </a:pPr>
            <a:r>
              <a:rPr lang="en-US" sz="2400" b="1" dirty="0"/>
              <a:t> </a:t>
            </a:r>
            <a:r>
              <a:rPr lang="en-US" sz="2400" b="1" dirty="0" smtClean="0"/>
              <a:t>Ureteral </a:t>
            </a:r>
            <a:r>
              <a:rPr lang="en-US" sz="2400" b="1" dirty="0"/>
              <a:t>lesions </a:t>
            </a:r>
            <a:r>
              <a:rPr lang="en-US" sz="2400" dirty="0"/>
              <a:t>(0–2%), </a:t>
            </a:r>
            <a:endParaRPr lang="en-US" sz="2400" dirty="0" smtClean="0"/>
          </a:p>
          <a:p>
            <a:pPr marL="0" indent="0" algn="l" rtl="0">
              <a:buNone/>
            </a:pPr>
            <a:r>
              <a:rPr lang="en-US" sz="2400" dirty="0"/>
              <a:t> </a:t>
            </a:r>
            <a:r>
              <a:rPr lang="en-US" sz="2400" b="1" dirty="0" smtClean="0"/>
              <a:t>Anastomotic </a:t>
            </a:r>
            <a:r>
              <a:rPr lang="en-US" sz="2400" b="1" dirty="0"/>
              <a:t>leakage </a:t>
            </a:r>
            <a:r>
              <a:rPr lang="en-US" sz="2400" dirty="0"/>
              <a:t>(0–4.8</a:t>
            </a:r>
            <a:r>
              <a:rPr lang="en-US" sz="2400" dirty="0" smtClean="0"/>
              <a:t>%) in presence of stoma,</a:t>
            </a:r>
          </a:p>
          <a:p>
            <a:pPr marL="0" indent="0" algn="l" rtl="0">
              <a:buNone/>
            </a:pPr>
            <a:r>
              <a:rPr lang="en-US" sz="2400" dirty="0" smtClean="0"/>
              <a:t> </a:t>
            </a:r>
            <a:r>
              <a:rPr lang="en-US" sz="2400" b="1" dirty="0" smtClean="0"/>
              <a:t>pelvic </a:t>
            </a:r>
            <a:r>
              <a:rPr lang="en-US" sz="2400" b="1" dirty="0"/>
              <a:t>abscesses </a:t>
            </a:r>
            <a:r>
              <a:rPr lang="en-US" sz="2400" dirty="0"/>
              <a:t>(0–4.2%) were all higher than with the shaving technique and disc excision </a:t>
            </a:r>
            <a:r>
              <a:rPr lang="en-US" sz="2400" dirty="0" smtClean="0"/>
              <a:t>.</a:t>
            </a:r>
          </a:p>
          <a:p>
            <a:pPr marL="0" indent="0" algn="l" rtl="0">
              <a:buNone/>
            </a:pPr>
            <a:endParaRPr lang="en-US" sz="2400" dirty="0" smtClean="0"/>
          </a:p>
          <a:p>
            <a:pPr marL="0" indent="0" algn="l" rtl="0">
              <a:buNone/>
            </a:pPr>
            <a:r>
              <a:rPr lang="en-US" sz="2400" dirty="0" smtClean="0"/>
              <a:t>Our complications are very low than the other series.</a:t>
            </a:r>
          </a:p>
          <a:p>
            <a:pPr marL="0" indent="0" algn="l" rtl="0">
              <a:buNone/>
            </a:pPr>
            <a:r>
              <a:rPr lang="en-US" sz="2400" dirty="0" smtClean="0">
                <a:solidFill>
                  <a:srgbClr val="FFC000"/>
                </a:solidFill>
              </a:rPr>
              <a:t>3</a:t>
            </a:r>
            <a:r>
              <a:rPr lang="en-US" sz="2400" dirty="0" smtClean="0"/>
              <a:t> cases of peritonitis</a:t>
            </a:r>
            <a:r>
              <a:rPr lang="en-US" sz="2400" dirty="0" smtClean="0">
                <a:solidFill>
                  <a:srgbClr val="FFC000"/>
                </a:solidFill>
              </a:rPr>
              <a:t>(0.3%)</a:t>
            </a:r>
          </a:p>
          <a:p>
            <a:pPr marL="0" indent="0" algn="l" rtl="0">
              <a:buNone/>
            </a:pPr>
            <a:r>
              <a:rPr lang="en-US" sz="2400" dirty="0" smtClean="0">
                <a:solidFill>
                  <a:srgbClr val="FFC000"/>
                </a:solidFill>
              </a:rPr>
              <a:t>5</a:t>
            </a:r>
            <a:r>
              <a:rPr lang="en-US" sz="2400" dirty="0" smtClean="0"/>
              <a:t> cases of RVF</a:t>
            </a:r>
            <a:r>
              <a:rPr lang="en-US" sz="2400" dirty="0" smtClean="0">
                <a:solidFill>
                  <a:srgbClr val="FFC000"/>
                </a:solidFill>
              </a:rPr>
              <a:t>(0.63%)</a:t>
            </a:r>
          </a:p>
          <a:p>
            <a:pPr marL="0" indent="0" algn="l" rtl="0">
              <a:buNone/>
            </a:pPr>
            <a:r>
              <a:rPr lang="en-US" sz="2400" dirty="0" smtClean="0">
                <a:solidFill>
                  <a:srgbClr val="FFC000"/>
                </a:solidFill>
              </a:rPr>
              <a:t>1</a:t>
            </a:r>
            <a:r>
              <a:rPr lang="en-US" sz="2400" dirty="0" smtClean="0"/>
              <a:t> cases of bladder </a:t>
            </a:r>
            <a:r>
              <a:rPr lang="en-US" sz="2400" dirty="0" err="1" smtClean="0"/>
              <a:t>atonia</a:t>
            </a:r>
            <a:r>
              <a:rPr lang="en-US" sz="2400" dirty="0" smtClean="0"/>
              <a:t>(</a:t>
            </a:r>
            <a:r>
              <a:rPr lang="en-US" sz="2400" dirty="0" smtClean="0">
                <a:solidFill>
                  <a:srgbClr val="FFC000"/>
                </a:solidFill>
              </a:rPr>
              <a:t>0.12%)</a:t>
            </a:r>
          </a:p>
          <a:p>
            <a:pPr marL="0" indent="0" algn="l">
              <a:buNone/>
            </a:pPr>
            <a:r>
              <a:rPr lang="en-US" sz="10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Darai</a:t>
            </a:r>
            <a:r>
              <a:rPr lang="en-US" sz="1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E,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Thomassin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I,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Barranger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E,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Detchev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R, Cortez A,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Houry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S, et al. Feasibility and clinical outcome of </a:t>
            </a:r>
            <a:r>
              <a:rPr lang="en-US" sz="1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laparoscopic </a:t>
            </a:r>
            <a:r>
              <a:rPr lang="pt-BR" sz="1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colorectal </a:t>
            </a:r>
            <a:r>
              <a:rPr lang="pt-BR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resection for endometriosis. Am J Obstet Gynecol 2005;192(2):</a:t>
            </a:r>
            <a:r>
              <a:rPr lang="pt-BR" sz="1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394e400</a:t>
            </a:r>
            <a:r>
              <a:rPr lang="pt-BR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endParaRPr lang="en-US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62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069" y="1965278"/>
            <a:ext cx="11491415" cy="4892722"/>
          </a:xfrm>
        </p:spPr>
        <p:txBody>
          <a:bodyPr>
            <a:normAutofit fontScale="77500" lnSpcReduction="20000"/>
          </a:bodyPr>
          <a:lstStyle/>
          <a:p>
            <a:pPr algn="l" rtl="0"/>
            <a:r>
              <a:rPr lang="en-US" dirty="0" smtClean="0"/>
              <a:t>The </a:t>
            </a:r>
            <a:r>
              <a:rPr lang="en-US" dirty="0" err="1" smtClean="0"/>
              <a:t>Clavin_Dindo</a:t>
            </a:r>
            <a:r>
              <a:rPr lang="en-US" dirty="0" smtClean="0"/>
              <a:t> complications </a:t>
            </a:r>
            <a:r>
              <a:rPr lang="en-US" dirty="0" smtClean="0">
                <a:solidFill>
                  <a:srgbClr val="FFC000"/>
                </a:solidFill>
              </a:rPr>
              <a:t>III </a:t>
            </a:r>
            <a:r>
              <a:rPr lang="en-US" dirty="0" smtClean="0"/>
              <a:t>significantly increased in </a:t>
            </a:r>
            <a:r>
              <a:rPr lang="en-US" dirty="0" smtClean="0">
                <a:solidFill>
                  <a:srgbClr val="FFC000"/>
                </a:solidFill>
              </a:rPr>
              <a:t>SR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 smtClean="0"/>
              <a:t>technique.</a:t>
            </a:r>
          </a:p>
          <a:p>
            <a:pPr algn="l" rtl="0"/>
            <a:r>
              <a:rPr lang="en-US" dirty="0" smtClean="0">
                <a:solidFill>
                  <a:srgbClr val="FFC000"/>
                </a:solidFill>
              </a:rPr>
              <a:t>Low rectal lesions </a:t>
            </a:r>
            <a:r>
              <a:rPr lang="en-US" dirty="0" smtClean="0"/>
              <a:t>operation are more associated with </a:t>
            </a:r>
            <a:r>
              <a:rPr lang="en-US" dirty="0" smtClean="0">
                <a:solidFill>
                  <a:srgbClr val="FFC000"/>
                </a:solidFill>
              </a:rPr>
              <a:t>long term constipation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 smtClean="0"/>
              <a:t>and bladder </a:t>
            </a:r>
            <a:r>
              <a:rPr lang="en-US" dirty="0" err="1" smtClean="0"/>
              <a:t>atonia</a:t>
            </a:r>
            <a:r>
              <a:rPr lang="en-US" dirty="0" smtClean="0"/>
              <a:t>( &lt;9 cm to anal verge)</a:t>
            </a:r>
          </a:p>
          <a:p>
            <a:pPr algn="l" rtl="0"/>
            <a:r>
              <a:rPr lang="en-US" dirty="0" smtClean="0">
                <a:solidFill>
                  <a:srgbClr val="FFC000"/>
                </a:solidFill>
              </a:rPr>
              <a:t>Constipation</a:t>
            </a:r>
            <a:r>
              <a:rPr lang="en-US" dirty="0" smtClean="0"/>
              <a:t> is improved significantly </a:t>
            </a:r>
            <a:r>
              <a:rPr lang="en-US" dirty="0" smtClean="0">
                <a:solidFill>
                  <a:srgbClr val="FFC000"/>
                </a:solidFill>
              </a:rPr>
              <a:t>2 months </a:t>
            </a:r>
            <a:r>
              <a:rPr lang="en-US" dirty="0" smtClean="0"/>
              <a:t>after SR technique (if lesion located </a:t>
            </a:r>
            <a:r>
              <a:rPr lang="en-US" dirty="0" smtClean="0">
                <a:solidFill>
                  <a:srgbClr val="FFC000"/>
                </a:solidFill>
              </a:rPr>
              <a:t>10 cm above anal verge.)</a:t>
            </a:r>
          </a:p>
          <a:p>
            <a:pPr algn="l" rtl="0"/>
            <a:r>
              <a:rPr lang="en-US" dirty="0" smtClean="0"/>
              <a:t>Stool </a:t>
            </a:r>
            <a:r>
              <a:rPr lang="en-US" dirty="0" err="1" smtClean="0"/>
              <a:t>thining</a:t>
            </a:r>
            <a:r>
              <a:rPr lang="en-US" dirty="0" smtClean="0"/>
              <a:t> and bladder retention problems </a:t>
            </a:r>
            <a:r>
              <a:rPr lang="en-US" dirty="0" smtClean="0">
                <a:solidFill>
                  <a:srgbClr val="FFC000"/>
                </a:solidFill>
              </a:rPr>
              <a:t>resolved 2 months </a:t>
            </a:r>
            <a:r>
              <a:rPr lang="en-US" dirty="0" smtClean="0"/>
              <a:t>after operation gradually.</a:t>
            </a:r>
          </a:p>
          <a:p>
            <a:pPr algn="l" rtl="0"/>
            <a:r>
              <a:rPr lang="en-US" dirty="0" smtClean="0">
                <a:solidFill>
                  <a:srgbClr val="FFC000"/>
                </a:solidFill>
              </a:rPr>
              <a:t>The length </a:t>
            </a:r>
            <a:r>
              <a:rPr lang="en-US" dirty="0" smtClean="0"/>
              <a:t>that was removed from bowel is not associated with post operative symptoms </a:t>
            </a:r>
          </a:p>
          <a:p>
            <a:pPr algn="l" rtl="0"/>
            <a:r>
              <a:rPr lang="en-US" dirty="0" smtClean="0"/>
              <a:t>The incidence of Constipation and urinary </a:t>
            </a:r>
            <a:r>
              <a:rPr lang="en-US" dirty="0" err="1" smtClean="0"/>
              <a:t>retension</a:t>
            </a:r>
            <a:r>
              <a:rPr lang="en-US" dirty="0" smtClean="0"/>
              <a:t> are not different between </a:t>
            </a:r>
            <a:r>
              <a:rPr lang="en-US" dirty="0"/>
              <a:t>SR </a:t>
            </a:r>
            <a:r>
              <a:rPr lang="en-US" dirty="0" smtClean="0"/>
              <a:t> and disc resection </a:t>
            </a:r>
          </a:p>
          <a:p>
            <a:pPr algn="l" rtl="0"/>
            <a:endParaRPr lang="en-US" b="1" dirty="0" smtClean="0"/>
          </a:p>
          <a:p>
            <a:pPr algn="l" rtl="0"/>
            <a:r>
              <a:rPr lang="en-US" b="1" dirty="0" smtClean="0"/>
              <a:t>We </a:t>
            </a:r>
            <a:r>
              <a:rPr lang="en-US" b="1" dirty="0"/>
              <a:t>found that none of the patients developed </a:t>
            </a:r>
            <a:r>
              <a:rPr lang="en-US" b="1" dirty="0" err="1"/>
              <a:t>anorectal</a:t>
            </a:r>
            <a:r>
              <a:rPr lang="en-US" b="1" dirty="0"/>
              <a:t> or urinary incontinence after the operation and the </a:t>
            </a:r>
            <a:r>
              <a:rPr lang="en-US" b="1" dirty="0" smtClean="0"/>
              <a:t>procedure</a:t>
            </a:r>
          </a:p>
          <a:p>
            <a:pPr algn="l" rtl="0"/>
            <a:endParaRPr lang="en-US" dirty="0" smtClean="0"/>
          </a:p>
          <a:p>
            <a:pPr marL="0" indent="0" algn="l" rtl="0">
              <a:buNone/>
            </a:pP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(Celine baofoot,2020, fertility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strelity</a:t>
            </a:r>
            <a:r>
              <a:rPr lang="en-US" sz="1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)</a:t>
            </a:r>
          </a:p>
          <a:p>
            <a:pPr marL="0" indent="0" algn="l" rtl="0">
              <a:buNone/>
            </a:pPr>
            <a:r>
              <a:rPr lang="en-US" sz="1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(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Marco Antonio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bassi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et al , 2019,JMIG</a:t>
            </a:r>
            <a:r>
              <a:rPr lang="en-US" sz="1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)</a:t>
            </a:r>
          </a:p>
          <a:p>
            <a:pPr marL="0" indent="0" algn="l" rtl="0">
              <a:buNone/>
            </a:pP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(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Mabrook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et al ,2019,JMIG)</a:t>
            </a:r>
          </a:p>
          <a:p>
            <a:pPr algn="l" rtl="0"/>
            <a:endParaRPr lang="en-US" sz="1000" dirty="0">
              <a:solidFill>
                <a:srgbClr val="0070C0"/>
              </a:solidFill>
            </a:endParaRPr>
          </a:p>
          <a:p>
            <a:pPr algn="l" rtl="0"/>
            <a:endParaRPr lang="en-US" dirty="0">
              <a:solidFill>
                <a:srgbClr val="0070C0"/>
              </a:solidFill>
            </a:endParaRPr>
          </a:p>
          <a:p>
            <a:pPr algn="l" rtl="0"/>
            <a:endParaRPr lang="en-US" dirty="0"/>
          </a:p>
          <a:p>
            <a:pPr algn="l" rtl="0"/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99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706" y="1734670"/>
            <a:ext cx="10569387" cy="4894730"/>
          </a:xfrm>
        </p:spPr>
        <p:txBody>
          <a:bodyPr>
            <a:normAutofit fontScale="85000" lnSpcReduction="20000"/>
          </a:bodyPr>
          <a:lstStyle/>
          <a:p>
            <a:pPr marL="0" indent="0" algn="l" rtl="0">
              <a:buNone/>
            </a:pPr>
            <a:r>
              <a:rPr lang="en-US" sz="2600" b="1" dirty="0"/>
              <a:t>Ileostomy </a:t>
            </a:r>
            <a:r>
              <a:rPr lang="en-US" sz="2600" b="1" dirty="0" smtClean="0"/>
              <a:t>:</a:t>
            </a:r>
          </a:p>
          <a:p>
            <a:pPr marL="0" indent="0" algn="l" rtl="0">
              <a:buNone/>
            </a:pPr>
            <a:endParaRPr lang="en-US" sz="2600" b="1" dirty="0"/>
          </a:p>
          <a:p>
            <a:pPr algn="l" rtl="0"/>
            <a:r>
              <a:rPr lang="en-US" dirty="0" smtClean="0">
                <a:solidFill>
                  <a:srgbClr val="FFC000"/>
                </a:solidFill>
              </a:rPr>
              <a:t>Interest of stoma </a:t>
            </a:r>
            <a:r>
              <a:rPr lang="en-US" dirty="0" smtClean="0"/>
              <a:t>is reported in many references in </a:t>
            </a:r>
            <a:r>
              <a:rPr lang="en-US" dirty="0" smtClean="0">
                <a:solidFill>
                  <a:srgbClr val="FFC000"/>
                </a:solidFill>
              </a:rPr>
              <a:t>cancer surgery</a:t>
            </a:r>
            <a:r>
              <a:rPr lang="en-US" dirty="0" smtClean="0"/>
              <a:t>. </a:t>
            </a:r>
          </a:p>
          <a:p>
            <a:pPr algn="l" rtl="0"/>
            <a:r>
              <a:rPr lang="en-US" dirty="0" smtClean="0"/>
              <a:t>No </a:t>
            </a:r>
            <a:r>
              <a:rPr lang="en-US" dirty="0"/>
              <a:t>article has suggested such interest </a:t>
            </a:r>
            <a:r>
              <a:rPr lang="en-US" dirty="0" smtClean="0"/>
              <a:t>for </a:t>
            </a:r>
            <a:r>
              <a:rPr lang="en-US" dirty="0"/>
              <a:t>deep pelvic/infiltrating endometriosis </a:t>
            </a:r>
            <a:r>
              <a:rPr lang="en-US" dirty="0" smtClean="0"/>
              <a:t>.</a:t>
            </a:r>
          </a:p>
          <a:p>
            <a:pPr algn="l" rtl="0"/>
            <a:r>
              <a:rPr lang="en-US" dirty="0" smtClean="0"/>
              <a:t>Leakage  rate in </a:t>
            </a:r>
            <a:r>
              <a:rPr lang="en-US" dirty="0" smtClean="0">
                <a:solidFill>
                  <a:srgbClr val="FFC000"/>
                </a:solidFill>
              </a:rPr>
              <a:t>Stoma positive  </a:t>
            </a:r>
            <a:r>
              <a:rPr lang="en-US" dirty="0" smtClean="0"/>
              <a:t>:</a:t>
            </a:r>
            <a:r>
              <a:rPr lang="en-US" dirty="0" smtClean="0">
                <a:solidFill>
                  <a:srgbClr val="FFC000"/>
                </a:solidFill>
              </a:rPr>
              <a:t>3% </a:t>
            </a:r>
          </a:p>
          <a:p>
            <a:pPr algn="l" rtl="0"/>
            <a:r>
              <a:rPr lang="en-US" dirty="0"/>
              <a:t>Leakage  rate in </a:t>
            </a:r>
            <a:r>
              <a:rPr lang="en-US" dirty="0">
                <a:solidFill>
                  <a:srgbClr val="FFC000"/>
                </a:solidFill>
              </a:rPr>
              <a:t>Stoma </a:t>
            </a:r>
            <a:r>
              <a:rPr lang="en-US" dirty="0" smtClean="0">
                <a:solidFill>
                  <a:srgbClr val="FFC000"/>
                </a:solidFill>
              </a:rPr>
              <a:t>negative </a:t>
            </a:r>
            <a:r>
              <a:rPr lang="en-US" dirty="0" smtClean="0"/>
              <a:t>:</a:t>
            </a:r>
            <a:r>
              <a:rPr lang="en-US" dirty="0" smtClean="0">
                <a:solidFill>
                  <a:srgbClr val="FFC000"/>
                </a:solidFill>
              </a:rPr>
              <a:t>(12-21%). </a:t>
            </a:r>
          </a:p>
          <a:p>
            <a:pPr algn="l" rtl="0"/>
            <a:endParaRPr lang="en-US" dirty="0" smtClean="0"/>
          </a:p>
          <a:p>
            <a:pPr algn="l" rtl="0"/>
            <a:r>
              <a:rPr lang="en-US" dirty="0" smtClean="0"/>
              <a:t>I</a:t>
            </a:r>
            <a:r>
              <a:rPr lang="en-US" b="1" dirty="0" smtClean="0"/>
              <a:t>t </a:t>
            </a:r>
            <a:r>
              <a:rPr lang="en-US" b="1" dirty="0"/>
              <a:t>is unproven whether </a:t>
            </a:r>
            <a:r>
              <a:rPr lang="en-US" b="1" dirty="0" smtClean="0"/>
              <a:t>diverting the </a:t>
            </a:r>
            <a:r>
              <a:rPr lang="en-US" b="1" dirty="0" err="1"/>
              <a:t>faecal</a:t>
            </a:r>
            <a:r>
              <a:rPr lang="en-US" b="1" dirty="0"/>
              <a:t> stream in itself directly prevents </a:t>
            </a:r>
            <a:r>
              <a:rPr lang="en-US" b="1" dirty="0" smtClean="0"/>
              <a:t>anastomotic dehiscence</a:t>
            </a:r>
            <a:r>
              <a:rPr lang="en-US" dirty="0" smtClean="0"/>
              <a:t>.</a:t>
            </a:r>
          </a:p>
          <a:p>
            <a:pPr algn="l" rtl="0"/>
            <a:endParaRPr lang="en-US" dirty="0" smtClean="0"/>
          </a:p>
          <a:p>
            <a:pPr marL="0" indent="0" algn="l" rtl="0">
              <a:buNone/>
            </a:pPr>
            <a:r>
              <a:rPr lang="en-US" sz="11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Tan 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WS, Tang CL, Shi L,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KW. Meta-analysis of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defunctioning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stomas in low anterior resection for rectal cancer. Br J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Surg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2009;96:462–72</a:t>
            </a:r>
            <a:r>
              <a:rPr lang="en-US" sz="11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.</a:t>
            </a:r>
          </a:p>
          <a:p>
            <a:pPr marL="0" indent="0" algn="l" rtl="0">
              <a:buNone/>
            </a:pP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Gastinger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I,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Marusch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F,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Steinert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R, Wolff S,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Koeckerling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F,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Lippert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H, et al. Protective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defunctioning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stoma in low anterior resection for rectal carcinoma. Br J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Surg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2005;92:1137–42. </a:t>
            </a:r>
          </a:p>
          <a:p>
            <a:pPr marL="0" indent="0" algn="l" rtl="0">
              <a:buNone/>
            </a:pPr>
            <a:r>
              <a:rPr lang="en-US" sz="11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Mengual-Ballester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M,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Garcı´a-Marı´n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JA,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Pellicer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-Franco E,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Guille´n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-Paredes MP,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Garcı´a-Garcı´a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ML, Cases-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Baldo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´ MJ, et al. Protective ileostomy: complications and mortality associated with its closure. Rev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Esp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Enferm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Dig 2012;104: 350–4. </a:t>
            </a:r>
          </a:p>
          <a:p>
            <a:pPr marL="0" indent="0" algn="l" rtl="0">
              <a:buNone/>
            </a:pPr>
            <a:r>
              <a:rPr lang="en-US" sz="11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Marusch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F, Koch A, Schmidt U,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Geibler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S,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Dralle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H, </a:t>
            </a:r>
            <a:r>
              <a:rPr lang="en-US" sz="11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Saeger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H-D, et al. Value of a protective stoma in low anterior resections for rectal cancer. Dis Colon Rectum 2002;45:1164–71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0744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0475" y="1815352"/>
            <a:ext cx="11931525" cy="4733365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sz="2000" b="1" dirty="0" smtClean="0">
                <a:solidFill>
                  <a:srgbClr val="FFC000"/>
                </a:solidFill>
              </a:rPr>
              <a:t>Temporary ileostomy protection </a:t>
            </a:r>
            <a:r>
              <a:rPr lang="en-US" sz="2000" b="1" dirty="0" smtClean="0"/>
              <a:t>on intestinal function?</a:t>
            </a:r>
          </a:p>
          <a:p>
            <a:pPr marL="0" indent="0" algn="l" rtl="0">
              <a:buNone/>
            </a:pPr>
            <a:r>
              <a:rPr lang="en-US" sz="2000" dirty="0"/>
              <a:t> </a:t>
            </a:r>
            <a:r>
              <a:rPr lang="en-US" sz="2000" b="1" dirty="0" smtClean="0">
                <a:solidFill>
                  <a:srgbClr val="FFC000"/>
                </a:solidFill>
              </a:rPr>
              <a:t>No</a:t>
            </a:r>
            <a:r>
              <a:rPr lang="en-US" sz="2000" b="1" dirty="0" smtClean="0"/>
              <a:t> any obvious beneficial effects on </a:t>
            </a:r>
            <a:r>
              <a:rPr lang="en-US" sz="2000" dirty="0" smtClean="0">
                <a:solidFill>
                  <a:srgbClr val="FFC000"/>
                </a:solidFill>
              </a:rPr>
              <a:t>bowel function &amp; QOL</a:t>
            </a:r>
          </a:p>
          <a:p>
            <a:pPr marL="0" indent="0" algn="l" rtl="0">
              <a:buNone/>
            </a:pPr>
            <a:r>
              <a:rPr lang="en-US" sz="2000" dirty="0" smtClean="0"/>
              <a:t> </a:t>
            </a:r>
            <a:r>
              <a:rPr lang="en-US" sz="2000" b="1" dirty="0" smtClean="0"/>
              <a:t>Increased complications: </a:t>
            </a:r>
            <a:r>
              <a:rPr lang="en-US" sz="2000" dirty="0" smtClean="0">
                <a:solidFill>
                  <a:srgbClr val="FFC000"/>
                </a:solidFill>
              </a:rPr>
              <a:t>obstruction, abscess, scar, hernia, leakage, </a:t>
            </a:r>
            <a:r>
              <a:rPr lang="en-US" sz="2000" dirty="0" err="1" smtClean="0">
                <a:solidFill>
                  <a:srgbClr val="FFC000"/>
                </a:solidFill>
              </a:rPr>
              <a:t>etc</a:t>
            </a:r>
            <a:endParaRPr lang="en-US" sz="2000" dirty="0" smtClean="0">
              <a:solidFill>
                <a:srgbClr val="FFC000"/>
              </a:solidFill>
            </a:endParaRPr>
          </a:p>
          <a:p>
            <a:pPr marL="0" indent="0" algn="l" rtl="0">
              <a:buNone/>
            </a:pPr>
            <a:r>
              <a:rPr lang="en-US" sz="2000" dirty="0" smtClean="0"/>
              <a:t> Patients with ileostomy and history of previous surgery had </a:t>
            </a:r>
            <a:r>
              <a:rPr lang="en-US" sz="2000" dirty="0" smtClean="0">
                <a:solidFill>
                  <a:srgbClr val="FFC000"/>
                </a:solidFill>
              </a:rPr>
              <a:t>higher incidence of SR stenosis</a:t>
            </a:r>
          </a:p>
          <a:p>
            <a:pPr marL="0" indent="0" algn="l" rtl="0">
              <a:buNone/>
            </a:pPr>
            <a:r>
              <a:rPr lang="en-US" sz="2000" dirty="0" smtClean="0"/>
              <a:t>Rectal stenosis developed </a:t>
            </a:r>
            <a:r>
              <a:rPr lang="en-US" sz="2000" dirty="0" smtClean="0">
                <a:solidFill>
                  <a:srgbClr val="FFC000"/>
                </a:solidFill>
              </a:rPr>
              <a:t> 21-64 </a:t>
            </a:r>
            <a:r>
              <a:rPr lang="en-US" sz="2000" dirty="0" smtClean="0"/>
              <a:t>days SR after operation with </a:t>
            </a:r>
            <a:r>
              <a:rPr lang="en-US" sz="2000" dirty="0" smtClean="0">
                <a:solidFill>
                  <a:srgbClr val="FFC000"/>
                </a:solidFill>
              </a:rPr>
              <a:t>incidence of 6.3%.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2000" b="1" dirty="0" smtClean="0">
                <a:solidFill>
                  <a:srgbClr val="FFC000"/>
                </a:solidFill>
              </a:rPr>
              <a:t>Conservative ileostomy </a:t>
            </a:r>
            <a:r>
              <a:rPr lang="en-US" sz="2000" b="1" dirty="0" smtClean="0"/>
              <a:t>:</a:t>
            </a:r>
          </a:p>
          <a:p>
            <a:pPr marL="0" indent="0" algn="l" rtl="0">
              <a:buNone/>
            </a:pPr>
            <a:r>
              <a:rPr lang="en-US" sz="2000" b="1" dirty="0" err="1" smtClean="0"/>
              <a:t>Colpotomy</a:t>
            </a:r>
            <a:r>
              <a:rPr lang="en-US" sz="2000" b="1" dirty="0" smtClean="0"/>
              <a:t> incision, ultra low bowel anastomosis, positive air leak test </a:t>
            </a:r>
          </a:p>
          <a:p>
            <a:pPr marL="0" indent="0" algn="l" rtl="0">
              <a:buNone/>
            </a:pPr>
            <a:r>
              <a:rPr lang="en-US" sz="2000" b="1" dirty="0" smtClean="0"/>
              <a:t>Our patients are young, healthy, with good BMI and good pelvic vascularity</a:t>
            </a:r>
          </a:p>
          <a:p>
            <a:pPr marL="0" indent="0" algn="l" rtl="0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11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(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Elisa Bertolcchi,2019,JMIG colorectal anastomosis stenosis 1643 cases of colorectal resection</a:t>
            </a:r>
            <a:r>
              <a:rPr lang="en-US" sz="11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)</a:t>
            </a:r>
          </a:p>
          <a:p>
            <a:pPr marL="0" indent="0" algn="l" rtl="0">
              <a:buNone/>
            </a:pP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Elodie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Bonin,2019.Europian journal of OB&amp; GYN and reproductive medicine)</a:t>
            </a:r>
          </a:p>
          <a:p>
            <a:pPr marL="0" indent="0" algn="l" rtl="0">
              <a:buNone/>
            </a:pPr>
            <a:r>
              <a:rPr lang="en-US" sz="11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(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Diego Raimondo,2019,JMIG,Impact of temporary ileostomy protection on intestinal function)</a:t>
            </a:r>
          </a:p>
          <a:p>
            <a:pPr marL="0" indent="0" algn="l" rtl="0">
              <a:buNone/>
            </a:pPr>
            <a:r>
              <a:rPr lang="en-US" sz="11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Chapron</a:t>
            </a:r>
            <a:r>
              <a:rPr lang="en-US" sz="11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C, Jacob S,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Dubuisson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JB, Vieira M,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Liaras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E,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Fauconnier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A (2001)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Laparoscopically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assisted vaginal management of deep endometriosis infiltrating the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rectovaginal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septum.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Acta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Obstet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Gynecol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Scand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80 (4):349-354</a:t>
            </a:r>
          </a:p>
          <a:p>
            <a:pPr marL="0" indent="0" algn="l" rtl="0">
              <a:buNone/>
            </a:pP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23.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Shiomi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A, Ito M, Maeda K,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Kinugasa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Y, Ota M,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Yamaue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H,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Shiozawa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M,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Horie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H,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Kuriu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Y, Saito N (2015) Effects of a diverting stoma on symptomatic anastomotic leakage after low anterior resection for rectal cancer: a propensity score matching analysis of 1,014 consecutive patients. J Am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Coll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Surg</a:t>
            </a:r>
            <a:r>
              <a:rPr lang="en-US" sz="11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220 (2):186-194. doi:10.1016/j.jamcollsurg.2014.10.017</a:t>
            </a:r>
          </a:p>
          <a:p>
            <a:pPr marL="0" indent="0" algn="l" rtl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87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913" y="698635"/>
            <a:ext cx="9135750" cy="528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53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107" y="2030506"/>
            <a:ext cx="10515600" cy="31869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</a:t>
            </a:r>
          </a:p>
          <a:p>
            <a:r>
              <a:rPr lang="en-US" b="1" dirty="0"/>
              <a:t>A</a:t>
            </a:r>
            <a:r>
              <a:rPr lang="en-US" b="1" dirty="0" smtClean="0"/>
              <a:t> </a:t>
            </a:r>
            <a:r>
              <a:rPr lang="en-US" b="1" dirty="0"/>
              <a:t>diverting stoma as the sole risk factor </a:t>
            </a:r>
            <a:r>
              <a:rPr lang="en-US" b="1" dirty="0" smtClean="0"/>
              <a:t>independently related </a:t>
            </a:r>
            <a:r>
              <a:rPr lang="en-US" b="1" dirty="0"/>
              <a:t>to the risk of postoperative stenosis after SR</a:t>
            </a:r>
            <a:r>
              <a:rPr lang="en-US" b="1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02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729" y="1922929"/>
            <a:ext cx="11295530" cy="4773706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sz="3800" dirty="0" smtClean="0"/>
              <a:t>    RVF</a:t>
            </a:r>
          </a:p>
          <a:p>
            <a:pPr marL="0" indent="0" algn="l" rtl="0">
              <a:buNone/>
            </a:pPr>
            <a:r>
              <a:rPr lang="en-US" sz="2900" b="1" dirty="0" smtClean="0">
                <a:solidFill>
                  <a:srgbClr val="FFC000"/>
                </a:solidFill>
              </a:rPr>
              <a:t>5 </a:t>
            </a:r>
            <a:r>
              <a:rPr lang="en-US" sz="2900" b="1" dirty="0">
                <a:solidFill>
                  <a:srgbClr val="FFC000"/>
                </a:solidFill>
              </a:rPr>
              <a:t>and 16 </a:t>
            </a:r>
            <a:r>
              <a:rPr lang="en-US" sz="2900" dirty="0"/>
              <a:t>days </a:t>
            </a:r>
            <a:r>
              <a:rPr lang="en-US" sz="2900" dirty="0" smtClean="0"/>
              <a:t>after surgery</a:t>
            </a:r>
            <a:endParaRPr lang="en-US" sz="2900" dirty="0"/>
          </a:p>
          <a:p>
            <a:pPr algn="l" rtl="0"/>
            <a:r>
              <a:rPr lang="en-US" sz="2900" dirty="0" smtClean="0"/>
              <a:t>RVF rate: after</a:t>
            </a:r>
            <a:r>
              <a:rPr lang="en-US" sz="2900" dirty="0" smtClean="0">
                <a:solidFill>
                  <a:srgbClr val="FFC000"/>
                </a:solidFill>
              </a:rPr>
              <a:t> SR </a:t>
            </a:r>
            <a:r>
              <a:rPr lang="en-US" sz="2900" dirty="0" smtClean="0"/>
              <a:t>(</a:t>
            </a:r>
            <a:r>
              <a:rPr lang="en-US" sz="2900" dirty="0" smtClean="0">
                <a:solidFill>
                  <a:srgbClr val="FFC000"/>
                </a:solidFill>
              </a:rPr>
              <a:t>0–18.1</a:t>
            </a:r>
            <a:r>
              <a:rPr lang="en-US" sz="2900" dirty="0">
                <a:solidFill>
                  <a:srgbClr val="FFC000"/>
                </a:solidFill>
              </a:rPr>
              <a:t>%), </a:t>
            </a:r>
            <a:r>
              <a:rPr lang="en-US" sz="2900" dirty="0" smtClean="0"/>
              <a:t>disc </a:t>
            </a:r>
            <a:r>
              <a:rPr lang="en-US" sz="2900" dirty="0"/>
              <a:t>excision (</a:t>
            </a:r>
            <a:r>
              <a:rPr lang="en-US" sz="2900" dirty="0">
                <a:solidFill>
                  <a:srgbClr val="FFC000"/>
                </a:solidFill>
              </a:rPr>
              <a:t>0–11.6%), </a:t>
            </a:r>
            <a:r>
              <a:rPr lang="en-US" sz="2900" dirty="0" smtClean="0"/>
              <a:t>shaving </a:t>
            </a:r>
            <a:r>
              <a:rPr lang="en-US" sz="2900" dirty="0"/>
              <a:t>(</a:t>
            </a:r>
            <a:r>
              <a:rPr lang="en-US" sz="2900" dirty="0">
                <a:solidFill>
                  <a:srgbClr val="FFC000"/>
                </a:solidFill>
              </a:rPr>
              <a:t>0–2.3%). </a:t>
            </a:r>
          </a:p>
          <a:p>
            <a:pPr algn="l" rtl="0"/>
            <a:r>
              <a:rPr lang="en-US" sz="2900" b="1" dirty="0" smtClean="0">
                <a:solidFill>
                  <a:srgbClr val="FFC000"/>
                </a:solidFill>
              </a:rPr>
              <a:t>Risk </a:t>
            </a:r>
            <a:r>
              <a:rPr lang="en-US" sz="2900" b="1" dirty="0">
                <a:solidFill>
                  <a:srgbClr val="FFC000"/>
                </a:solidFill>
              </a:rPr>
              <a:t>factor for RVF</a:t>
            </a:r>
            <a:r>
              <a:rPr lang="en-US" sz="2900" b="1" dirty="0" smtClean="0">
                <a:solidFill>
                  <a:srgbClr val="FFC000"/>
                </a:solidFill>
              </a:rPr>
              <a:t>:</a:t>
            </a:r>
          </a:p>
          <a:p>
            <a:pPr marL="0" indent="0" algn="l" rtl="0">
              <a:buNone/>
            </a:pPr>
            <a:r>
              <a:rPr lang="en-US" sz="2900" b="1" dirty="0" smtClean="0"/>
              <a:t>    Rectal and vaginal nodules</a:t>
            </a:r>
            <a:r>
              <a:rPr lang="en-US" sz="2900" b="1" dirty="0"/>
              <a:t> </a:t>
            </a:r>
            <a:r>
              <a:rPr lang="en-US" sz="2900" b="1" dirty="0" smtClean="0"/>
              <a:t>operation at the same time</a:t>
            </a:r>
          </a:p>
          <a:p>
            <a:pPr marL="0" indent="0" algn="l" rtl="0">
              <a:buNone/>
            </a:pPr>
            <a:r>
              <a:rPr lang="en-US" sz="2900" b="1" dirty="0" smtClean="0"/>
              <a:t>    Hysterectomy,</a:t>
            </a:r>
          </a:p>
          <a:p>
            <a:pPr marL="0" indent="0" algn="l" rtl="0">
              <a:buNone/>
            </a:pPr>
            <a:r>
              <a:rPr lang="en-US" sz="2900" b="1" dirty="0" smtClean="0"/>
              <a:t>    Lower rectal nodule, </a:t>
            </a:r>
          </a:p>
          <a:p>
            <a:pPr marL="0" indent="0" algn="l" rtl="0">
              <a:buNone/>
            </a:pPr>
            <a:r>
              <a:rPr lang="en-US" sz="2900" b="1" dirty="0" smtClean="0"/>
              <a:t>    Anastomosis leakage </a:t>
            </a:r>
          </a:p>
          <a:p>
            <a:pPr algn="l" rtl="0"/>
            <a:endParaRPr lang="en-US" sz="2300" b="1" dirty="0" smtClean="0">
              <a:solidFill>
                <a:srgbClr val="FFC000"/>
              </a:solidFill>
            </a:endParaRPr>
          </a:p>
          <a:p>
            <a:pPr algn="l" rtl="0"/>
            <a:r>
              <a:rPr lang="en-US" sz="2300" b="1" dirty="0" smtClean="0">
                <a:solidFill>
                  <a:srgbClr val="FFC000"/>
                </a:solidFill>
              </a:rPr>
              <a:t>All </a:t>
            </a:r>
            <a:r>
              <a:rPr lang="en-US" sz="2300" b="1" dirty="0">
                <a:solidFill>
                  <a:srgbClr val="FFC000"/>
                </a:solidFill>
              </a:rPr>
              <a:t>of </a:t>
            </a:r>
            <a:r>
              <a:rPr lang="en-US" sz="2300" b="1" dirty="0" smtClean="0">
                <a:solidFill>
                  <a:srgbClr val="FFC000"/>
                </a:solidFill>
              </a:rPr>
              <a:t>5 </a:t>
            </a:r>
            <a:r>
              <a:rPr lang="en-US" sz="2300" b="1" dirty="0">
                <a:solidFill>
                  <a:srgbClr val="FFC000"/>
                </a:solidFill>
              </a:rPr>
              <a:t>rectovaginal fistula in our study happened in </a:t>
            </a:r>
            <a:r>
              <a:rPr lang="en-US" sz="2300" b="1" dirty="0" smtClean="0">
                <a:solidFill>
                  <a:srgbClr val="FFC000"/>
                </a:solidFill>
              </a:rPr>
              <a:t>patients with rectal and vaginal nodule which operated at the same time.</a:t>
            </a:r>
          </a:p>
          <a:p>
            <a:pPr algn="l" rtl="0"/>
            <a:endParaRPr lang="en-US" sz="2300" dirty="0" smtClean="0">
              <a:solidFill>
                <a:srgbClr val="0070C0"/>
              </a:solidFill>
            </a:endParaRPr>
          </a:p>
          <a:p>
            <a:pPr marL="0" indent="0" algn="l">
              <a:buNone/>
            </a:pPr>
            <a:r>
              <a:rPr lang="en-US" sz="16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Darai</a:t>
            </a:r>
            <a:r>
              <a:rPr lang="en-US" sz="1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E, </a:t>
            </a:r>
            <a:r>
              <a:rPr lang="en-US" sz="16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Thomassin</a:t>
            </a:r>
            <a:r>
              <a:rPr lang="en-US" sz="1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I, </a:t>
            </a:r>
            <a:r>
              <a:rPr lang="en-US" sz="16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Barranger</a:t>
            </a:r>
            <a:r>
              <a:rPr lang="en-US" sz="1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E, </a:t>
            </a:r>
            <a:r>
              <a:rPr lang="en-US" sz="16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Detchev</a:t>
            </a:r>
            <a:r>
              <a:rPr lang="en-US" sz="1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R, Cortez A, </a:t>
            </a:r>
            <a:r>
              <a:rPr lang="en-US" sz="16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Houry</a:t>
            </a:r>
            <a:r>
              <a:rPr lang="en-US" sz="1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S, et al. Feasibility and clinical outcome of laparoscopic</a:t>
            </a:r>
          </a:p>
          <a:p>
            <a:pPr marL="0" indent="0" algn="l">
              <a:buNone/>
            </a:pPr>
            <a:r>
              <a:rPr lang="pt-BR" sz="1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colorectal resection for endometriosis. Am J Obstet Gynecol 2005;192(2):394e400.</a:t>
            </a:r>
          </a:p>
          <a:p>
            <a:pPr marL="0" indent="0" algn="l">
              <a:buNone/>
            </a:pPr>
            <a:r>
              <a:rPr lang="en-US" sz="16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Malzoni</a:t>
            </a:r>
            <a:r>
              <a:rPr lang="en-US" sz="16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M, Di Giovanni A, </a:t>
            </a:r>
            <a:r>
              <a:rPr lang="en-US" sz="16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Exacoustos</a:t>
            </a:r>
            <a:r>
              <a:rPr lang="en-US" sz="1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C, </a:t>
            </a:r>
            <a:r>
              <a:rPr lang="en-US" sz="16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Lannino</a:t>
            </a:r>
            <a:r>
              <a:rPr lang="en-US" sz="1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G, </a:t>
            </a:r>
            <a:r>
              <a:rPr lang="en-US" sz="16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Capece</a:t>
            </a:r>
            <a:r>
              <a:rPr lang="en-US" sz="1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R, </a:t>
            </a:r>
            <a:r>
              <a:rPr lang="en-US" sz="16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Perone</a:t>
            </a:r>
            <a:r>
              <a:rPr lang="en-US" sz="1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C, et al. Feasibility and safety of laparoscopic-assisted</a:t>
            </a:r>
          </a:p>
          <a:p>
            <a:pPr marL="0" indent="0" algn="l">
              <a:buNone/>
            </a:pPr>
            <a:r>
              <a:rPr lang="en-US" sz="1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bowel segmental resection for deep infiltrating endometriosis: a retrospective cohort study with description of </a:t>
            </a:r>
            <a:r>
              <a:rPr lang="en-US" sz="16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technique. J </a:t>
            </a:r>
            <a:r>
              <a:rPr lang="en-US" sz="1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Minim Invasive </a:t>
            </a:r>
            <a:r>
              <a:rPr lang="en-US" sz="16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Gynecol</a:t>
            </a:r>
            <a:r>
              <a:rPr lang="en-US" sz="1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2016;23(4):512e25</a:t>
            </a:r>
            <a:r>
              <a:rPr lang="en-US" sz="16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</a:p>
          <a:p>
            <a:pPr marL="0" indent="0" algn="l">
              <a:buNone/>
            </a:pPr>
            <a:r>
              <a:rPr lang="en-US" sz="16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endParaRPr lang="en-US" sz="16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63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35" y="389965"/>
            <a:ext cx="11174505" cy="552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7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32966"/>
            <a:ext cx="10515600" cy="464399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>
                <a:solidFill>
                  <a:srgbClr val="FFC000"/>
                </a:solidFill>
              </a:rPr>
              <a:t>No </a:t>
            </a:r>
            <a:r>
              <a:rPr lang="en-US" dirty="0">
                <a:solidFill>
                  <a:srgbClr val="FFC000"/>
                </a:solidFill>
              </a:rPr>
              <a:t>statistically significant </a:t>
            </a:r>
            <a:r>
              <a:rPr lang="en-US" dirty="0" smtClean="0">
                <a:solidFill>
                  <a:srgbClr val="FFC000"/>
                </a:solidFill>
              </a:rPr>
              <a:t>differences were </a:t>
            </a:r>
            <a:r>
              <a:rPr lang="en-US" dirty="0">
                <a:solidFill>
                  <a:srgbClr val="FFC000"/>
                </a:solidFill>
              </a:rPr>
              <a:t>found in terms of risk of </a:t>
            </a:r>
            <a:r>
              <a:rPr lang="en-US" dirty="0" smtClean="0">
                <a:solidFill>
                  <a:srgbClr val="FFC000"/>
                </a:solidFill>
              </a:rPr>
              <a:t>RVF </a:t>
            </a:r>
            <a:r>
              <a:rPr lang="en-US" dirty="0" smtClean="0"/>
              <a:t>between </a:t>
            </a:r>
            <a:r>
              <a:rPr lang="en-US" dirty="0"/>
              <a:t>women with </a:t>
            </a:r>
            <a:r>
              <a:rPr lang="en-US" dirty="0" err="1"/>
              <a:t>rectovaginal</a:t>
            </a:r>
            <a:r>
              <a:rPr lang="en-US" dirty="0"/>
              <a:t> endometriosis managed respectively by </a:t>
            </a:r>
            <a:r>
              <a:rPr lang="en-US" dirty="0" smtClean="0"/>
              <a:t>a generalized </a:t>
            </a:r>
            <a:r>
              <a:rPr lang="en-US" dirty="0"/>
              <a:t>or restrictive use of </a:t>
            </a:r>
            <a:r>
              <a:rPr lang="en-US" dirty="0">
                <a:solidFill>
                  <a:srgbClr val="FFC000"/>
                </a:solidFill>
              </a:rPr>
              <a:t>preventive stoma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r>
              <a:rPr lang="en-US" b="1" dirty="0" smtClean="0"/>
              <a:t>A </a:t>
            </a:r>
            <a:r>
              <a:rPr lang="en-US" b="1" dirty="0"/>
              <a:t>higher risk of </a:t>
            </a:r>
            <a:r>
              <a:rPr lang="en-US" b="1" dirty="0" err="1"/>
              <a:t>rectovaginal</a:t>
            </a:r>
            <a:r>
              <a:rPr lang="en-US" b="1" dirty="0"/>
              <a:t> fistula independently related to a low </a:t>
            </a:r>
            <a:r>
              <a:rPr lang="en-US" b="1" dirty="0" smtClean="0"/>
              <a:t>rectal stapled </a:t>
            </a:r>
            <a:r>
              <a:rPr lang="en-US" b="1" dirty="0"/>
              <a:t>line, </a:t>
            </a:r>
            <a:r>
              <a:rPr lang="en-US" b="1" dirty="0">
                <a:solidFill>
                  <a:srgbClr val="FFC000"/>
                </a:solidFill>
              </a:rPr>
              <a:t>less than 8 cm </a:t>
            </a:r>
            <a:r>
              <a:rPr lang="en-US" b="1" dirty="0"/>
              <a:t>above the anal verge.</a:t>
            </a:r>
          </a:p>
        </p:txBody>
      </p:sp>
    </p:spTree>
    <p:extLst>
      <p:ext uri="{BB962C8B-B14F-4D97-AF65-F5344CB8AC3E}">
        <p14:creationId xmlns:p14="http://schemas.microsoft.com/office/powerpoint/2010/main" val="153070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5588" y="365125"/>
            <a:ext cx="6332561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Bowel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endometriosis</a:t>
            </a:r>
            <a:endParaRPr lang="fa-IR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29301"/>
            <a:ext cx="9452212" cy="3747662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>
                <a:solidFill>
                  <a:schemeClr val="bg1"/>
                </a:solidFill>
              </a:rPr>
              <a:t>Bowel involvement is seen in about 25 </a:t>
            </a:r>
            <a:r>
              <a:rPr lang="en-US" sz="2400" dirty="0" smtClean="0">
                <a:solidFill>
                  <a:schemeClr val="bg1"/>
                </a:solidFill>
              </a:rPr>
              <a:t>to </a:t>
            </a:r>
            <a:r>
              <a:rPr lang="en-US" sz="2400" dirty="0">
                <a:solidFill>
                  <a:schemeClr val="bg1"/>
                </a:solidFill>
              </a:rPr>
              <a:t>30% of DIE lesions. Most common site is rectum, followed by sigmoid, appendix, terminal ileum and cecum</a:t>
            </a:r>
            <a:endParaRPr lang="fa-IR" sz="24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9093" y="3682329"/>
            <a:ext cx="6751319" cy="301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52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5964" y="365125"/>
            <a:ext cx="8955742" cy="1557804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Low Anterior </a:t>
            </a:r>
            <a:r>
              <a:rPr lang="en-US" sz="2400" b="1" dirty="0"/>
              <a:t>Resection Syndrome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FFC000"/>
                </a:solidFill>
              </a:rPr>
              <a:t>(LARS) </a:t>
            </a:r>
            <a:r>
              <a:rPr lang="en-US" sz="2400" b="1" dirty="0"/>
              <a:t>following different surgical approaches for low rectal endometriosis: a retrospective case-control multicenter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568387"/>
            <a:ext cx="10246659" cy="3608575"/>
          </a:xfrm>
        </p:spPr>
        <p:txBody>
          <a:bodyPr/>
          <a:lstStyle/>
          <a:p>
            <a:r>
              <a:rPr lang="en-US" dirty="0" smtClean="0"/>
              <a:t>Constipation</a:t>
            </a:r>
            <a:r>
              <a:rPr lang="en-US" dirty="0"/>
              <a:t>, feeling of incomplete evacuation, clustering of stools and urgency. 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LARS is </a:t>
            </a:r>
            <a:r>
              <a:rPr lang="en-US" dirty="0">
                <a:solidFill>
                  <a:srgbClr val="FFC000"/>
                </a:solidFill>
              </a:rPr>
              <a:t>not more </a:t>
            </a:r>
            <a:r>
              <a:rPr lang="en-US" dirty="0"/>
              <a:t>frequent </a:t>
            </a:r>
            <a:r>
              <a:rPr lang="en-US" dirty="0">
                <a:solidFill>
                  <a:srgbClr val="FFC000"/>
                </a:solidFill>
              </a:rPr>
              <a:t>after nerve and vessel </a:t>
            </a:r>
            <a:r>
              <a:rPr lang="en-US" dirty="0"/>
              <a:t>sparing </a:t>
            </a:r>
            <a:r>
              <a:rPr lang="en-US" dirty="0">
                <a:solidFill>
                  <a:srgbClr val="FFC000"/>
                </a:solidFill>
              </a:rPr>
              <a:t>segmental resection </a:t>
            </a:r>
            <a:r>
              <a:rPr lang="en-US" dirty="0" smtClean="0">
                <a:solidFill>
                  <a:srgbClr val="FFC000"/>
                </a:solidFill>
              </a:rPr>
              <a:t>(NVSSR) </a:t>
            </a:r>
            <a:r>
              <a:rPr lang="en-US" dirty="0">
                <a:solidFill>
                  <a:srgbClr val="FFC000"/>
                </a:solidFill>
              </a:rPr>
              <a:t>when compared to a more conservative </a:t>
            </a:r>
            <a:r>
              <a:rPr lang="en-US" dirty="0"/>
              <a:t>approach such as laparoscopic-</a:t>
            </a:r>
            <a:r>
              <a:rPr lang="en-US" dirty="0" err="1"/>
              <a:t>transanal</a:t>
            </a:r>
            <a:r>
              <a:rPr lang="en-US" dirty="0"/>
              <a:t> disc excision </a:t>
            </a:r>
            <a:r>
              <a:rPr lang="en-US" dirty="0" smtClean="0"/>
              <a:t>(LTADE) </a:t>
            </a:r>
          </a:p>
          <a:p>
            <a:r>
              <a:rPr lang="en-US" sz="12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doi</a:t>
            </a:r>
            <a:r>
              <a:rPr lang="en-US" sz="12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: </a:t>
            </a:r>
            <a:r>
              <a:rPr lang="en-US" sz="1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10.1111/aogs.14046 </a:t>
            </a:r>
            <a:r>
              <a:rPr lang="en-US" sz="12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Horace </a:t>
            </a:r>
            <a:r>
              <a:rPr lang="en-US" sz="1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Roman 2021</a:t>
            </a:r>
            <a:endParaRPr lang="en-US" sz="1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55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94" y="322729"/>
            <a:ext cx="10905565" cy="614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45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259" y="1842247"/>
            <a:ext cx="10246659" cy="4334716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20</a:t>
            </a:r>
            <a:r>
              <a:rPr lang="en-US" dirty="0" smtClean="0"/>
              <a:t> women. </a:t>
            </a:r>
          </a:p>
          <a:p>
            <a:endParaRPr lang="en-US" b="1" dirty="0" smtClean="0"/>
          </a:p>
          <a:p>
            <a:r>
              <a:rPr lang="en-US" b="1" dirty="0" smtClean="0"/>
              <a:t>Conclusion: Double </a:t>
            </a:r>
            <a:r>
              <a:rPr lang="en-US" b="1" dirty="0"/>
              <a:t>disk excision is suitable for excising large deep endometriosis nodules infiltrating the mid or low </a:t>
            </a:r>
            <a:r>
              <a:rPr lang="en-US" b="1" dirty="0" smtClean="0"/>
              <a:t>rectum </a:t>
            </a:r>
            <a:r>
              <a:rPr lang="en-US" b="1" dirty="0"/>
              <a:t>and is associated with a low severe complication rate with good functional outcomes in women. </a:t>
            </a:r>
          </a:p>
        </p:txBody>
      </p:sp>
    </p:spTree>
    <p:extLst>
      <p:ext uri="{BB962C8B-B14F-4D97-AF65-F5344CB8AC3E}">
        <p14:creationId xmlns:p14="http://schemas.microsoft.com/office/powerpoint/2010/main" val="77387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0435" y="847166"/>
            <a:ext cx="9072296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Recurrence: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705" y="1613647"/>
            <a:ext cx="10112189" cy="4961964"/>
          </a:xfrm>
        </p:spPr>
        <p:txBody>
          <a:bodyPr>
            <a:normAutofit fontScale="92500" lnSpcReduction="20000"/>
          </a:bodyPr>
          <a:lstStyle/>
          <a:p>
            <a:pPr algn="l" rtl="0"/>
            <a:endParaRPr lang="en-US" dirty="0" smtClean="0"/>
          </a:p>
          <a:p>
            <a:pPr algn="l" rtl="0"/>
            <a:r>
              <a:rPr lang="en-US" dirty="0" err="1" smtClean="0"/>
              <a:t>Mabrook</a:t>
            </a:r>
            <a:r>
              <a:rPr lang="en-US" dirty="0" smtClean="0"/>
              <a:t> et al</a:t>
            </a:r>
            <a:r>
              <a:rPr lang="en-US" sz="1050" dirty="0" smtClean="0"/>
              <a:t>(</a:t>
            </a:r>
            <a:r>
              <a:rPr lang="en-US" sz="105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2020,JMIG</a:t>
            </a:r>
            <a:r>
              <a:rPr lang="en-US" dirty="0" smtClean="0"/>
              <a:t>) reported :</a:t>
            </a:r>
            <a:r>
              <a:rPr lang="en-US" b="1" dirty="0" smtClean="0">
                <a:solidFill>
                  <a:srgbClr val="FFC000"/>
                </a:solidFill>
              </a:rPr>
              <a:t>No difference </a:t>
            </a:r>
            <a:r>
              <a:rPr lang="en-US" dirty="0" smtClean="0"/>
              <a:t>between </a:t>
            </a:r>
            <a:r>
              <a:rPr lang="en-US" dirty="0" smtClean="0">
                <a:solidFill>
                  <a:srgbClr val="FFC000"/>
                </a:solidFill>
              </a:rPr>
              <a:t>disc </a:t>
            </a:r>
            <a:r>
              <a:rPr lang="en-US" dirty="0" smtClean="0"/>
              <a:t>excision and </a:t>
            </a:r>
            <a:r>
              <a:rPr lang="en-US" dirty="0" smtClean="0">
                <a:solidFill>
                  <a:srgbClr val="FFC000"/>
                </a:solidFill>
              </a:rPr>
              <a:t>SR</a:t>
            </a:r>
            <a:r>
              <a:rPr lang="en-US" dirty="0" smtClean="0"/>
              <a:t> in term of recurrence rate.</a:t>
            </a:r>
          </a:p>
          <a:p>
            <a:pPr algn="l" rtl="0"/>
            <a:endParaRPr lang="en-US" dirty="0" smtClean="0"/>
          </a:p>
          <a:p>
            <a:pPr algn="l" rtl="0"/>
            <a:r>
              <a:rPr lang="en-US" dirty="0" smtClean="0"/>
              <a:t>Hernandez et al </a:t>
            </a:r>
            <a:r>
              <a:rPr lang="en-US" sz="1050" dirty="0" smtClean="0"/>
              <a:t>(2019,European </a:t>
            </a:r>
            <a:r>
              <a:rPr lang="en-US" sz="1050" dirty="0" err="1" smtClean="0"/>
              <a:t>jou</a:t>
            </a:r>
            <a:r>
              <a:rPr lang="en-US" sz="1050" dirty="0" smtClean="0"/>
              <a:t> </a:t>
            </a:r>
            <a:r>
              <a:rPr lang="en-US" sz="1050" dirty="0" err="1" smtClean="0"/>
              <a:t>repornal</a:t>
            </a:r>
            <a:r>
              <a:rPr lang="en-US" sz="1050" dirty="0" smtClean="0"/>
              <a:t> of OB&amp; GYN and reproductive biology) </a:t>
            </a:r>
            <a:r>
              <a:rPr lang="en-US" dirty="0" smtClean="0"/>
              <a:t>reported: </a:t>
            </a:r>
            <a:r>
              <a:rPr lang="en-US" dirty="0"/>
              <a:t>R</a:t>
            </a:r>
            <a:r>
              <a:rPr lang="en-US" dirty="0" smtClean="0"/>
              <a:t>ecurrence rate</a:t>
            </a: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FFC000"/>
                </a:solidFill>
              </a:rPr>
              <a:t>15% </a:t>
            </a:r>
            <a:r>
              <a:rPr lang="en-US" dirty="0" smtClean="0"/>
              <a:t>for shaving method, </a:t>
            </a:r>
            <a:r>
              <a:rPr lang="en-US" dirty="0" smtClean="0">
                <a:solidFill>
                  <a:srgbClr val="FFC000"/>
                </a:solidFill>
              </a:rPr>
              <a:t>5% </a:t>
            </a:r>
            <a:r>
              <a:rPr lang="en-US" dirty="0" smtClean="0"/>
              <a:t>for disc excision method and </a:t>
            </a:r>
            <a:r>
              <a:rPr lang="en-US" dirty="0" smtClean="0">
                <a:solidFill>
                  <a:srgbClr val="FFC000"/>
                </a:solidFill>
              </a:rPr>
              <a:t>1.3% </a:t>
            </a:r>
            <a:r>
              <a:rPr lang="en-US" dirty="0" smtClean="0"/>
              <a:t>for SR method among 143 patients.</a:t>
            </a:r>
          </a:p>
          <a:p>
            <a:pPr marL="0" indent="0" algn="l" rtl="0">
              <a:buNone/>
            </a:pPr>
            <a:r>
              <a:rPr lang="en-US" b="1" dirty="0" smtClean="0">
                <a:solidFill>
                  <a:srgbClr val="FFC000"/>
                </a:solidFill>
              </a:rPr>
              <a:t>They recommend, its better to choose peeling and disc resection methods for in </a:t>
            </a:r>
            <a:r>
              <a:rPr lang="en-US" b="1" dirty="0" err="1" smtClean="0">
                <a:solidFill>
                  <a:srgbClr val="FFC000"/>
                </a:solidFill>
              </a:rPr>
              <a:t>perimenopausal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>
                <a:solidFill>
                  <a:srgbClr val="FFC000"/>
                </a:solidFill>
              </a:rPr>
              <a:t>women</a:t>
            </a:r>
            <a:r>
              <a:rPr lang="en-US" b="1" dirty="0" smtClean="0">
                <a:solidFill>
                  <a:srgbClr val="FFC000"/>
                </a:solidFill>
              </a:rPr>
              <a:t>.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dirty="0" smtClean="0"/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dirty="0" smtClean="0"/>
              <a:t>According to </a:t>
            </a:r>
            <a:r>
              <a:rPr lang="en-US" dirty="0" smtClean="0">
                <a:solidFill>
                  <a:srgbClr val="FFC000"/>
                </a:solidFill>
              </a:rPr>
              <a:t>recent systematic review </a:t>
            </a:r>
            <a:r>
              <a:rPr lang="en-US" dirty="0" smtClean="0"/>
              <a:t>by </a:t>
            </a:r>
            <a:r>
              <a:rPr lang="en-US" dirty="0" err="1" smtClean="0"/>
              <a:t>Bendifallah</a:t>
            </a:r>
            <a:r>
              <a:rPr lang="en-US" dirty="0" smtClean="0"/>
              <a:t> et al there is </a:t>
            </a:r>
            <a:r>
              <a:rPr lang="en-US" dirty="0" smtClean="0">
                <a:solidFill>
                  <a:srgbClr val="FFC000"/>
                </a:solidFill>
              </a:rPr>
              <a:t>no difference</a:t>
            </a:r>
            <a:r>
              <a:rPr lang="en-US" dirty="0" smtClean="0"/>
              <a:t> between </a:t>
            </a:r>
            <a:r>
              <a:rPr lang="en-US" dirty="0" smtClean="0">
                <a:solidFill>
                  <a:srgbClr val="FFC000"/>
                </a:solidFill>
              </a:rPr>
              <a:t>disc resection </a:t>
            </a:r>
            <a:r>
              <a:rPr lang="en-US" dirty="0" smtClean="0"/>
              <a:t>technique and </a:t>
            </a:r>
            <a:r>
              <a:rPr lang="en-US" dirty="0" smtClean="0">
                <a:solidFill>
                  <a:srgbClr val="FFC000"/>
                </a:solidFill>
              </a:rPr>
              <a:t>SR</a:t>
            </a:r>
            <a:r>
              <a:rPr lang="en-US" dirty="0" smtClean="0"/>
              <a:t> in term of </a:t>
            </a:r>
            <a:r>
              <a:rPr lang="en-US" dirty="0" err="1" smtClean="0"/>
              <a:t>recurence</a:t>
            </a:r>
            <a:r>
              <a:rPr lang="en-US" dirty="0" smtClean="0"/>
              <a:t> rate</a:t>
            </a:r>
            <a:r>
              <a:rPr lang="en-US" sz="1050" dirty="0" smtClean="0"/>
              <a:t>.(</a:t>
            </a:r>
            <a:r>
              <a:rPr lang="en-US" sz="105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2020,JMIG</a:t>
            </a:r>
            <a:r>
              <a:rPr lang="en-US" sz="1050" dirty="0" smtClean="0"/>
              <a:t>)</a:t>
            </a:r>
          </a:p>
          <a:p>
            <a:pPr algn="l" rtl="0">
              <a:buFont typeface="Wingdings" panose="05000000000000000000" pitchFamily="2" charset="2"/>
              <a:buChar char="Ø"/>
            </a:pP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78656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9" y="1721224"/>
            <a:ext cx="9991165" cy="4881282"/>
          </a:xfrm>
        </p:spPr>
        <p:txBody>
          <a:bodyPr>
            <a:normAutofit fontScale="70000" lnSpcReduction="20000"/>
          </a:bodyPr>
          <a:lstStyle/>
          <a:p>
            <a:pPr algn="l" rtl="0"/>
            <a:endParaRPr lang="en-US" dirty="0" smtClean="0"/>
          </a:p>
          <a:p>
            <a:pPr algn="l" rtl="0"/>
            <a:r>
              <a:rPr lang="en-US" dirty="0" smtClean="0">
                <a:solidFill>
                  <a:srgbClr val="FFC000"/>
                </a:solidFill>
              </a:rPr>
              <a:t>Horace et al</a:t>
            </a:r>
            <a:r>
              <a:rPr lang="en-US" dirty="0" smtClean="0"/>
              <a:t> reported </a:t>
            </a:r>
            <a:r>
              <a:rPr lang="en-US" b="1" dirty="0" smtClean="0">
                <a:solidFill>
                  <a:srgbClr val="FFC000"/>
                </a:solidFill>
              </a:rPr>
              <a:t>higher incidence </a:t>
            </a:r>
            <a:r>
              <a:rPr lang="en-US" dirty="0" smtClean="0"/>
              <a:t>of recurrence in </a:t>
            </a:r>
            <a:r>
              <a:rPr lang="en-US" dirty="0" smtClean="0">
                <a:solidFill>
                  <a:srgbClr val="FFC000"/>
                </a:solidFill>
              </a:rPr>
              <a:t>Disc </a:t>
            </a:r>
            <a:r>
              <a:rPr lang="en-US" dirty="0" smtClean="0"/>
              <a:t>technique rather </a:t>
            </a:r>
            <a:r>
              <a:rPr lang="en-US" dirty="0" smtClean="0">
                <a:solidFill>
                  <a:srgbClr val="FFC000"/>
                </a:solidFill>
              </a:rPr>
              <a:t>SR technique </a:t>
            </a:r>
            <a:r>
              <a:rPr lang="en-US" dirty="0" smtClean="0"/>
              <a:t>without any difference in long term QOL in both methods in 5 years follow up of patients</a:t>
            </a:r>
            <a:r>
              <a:rPr lang="en-US" sz="105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.(Horace. Roman et al,2020,RCT,Human reproduction)</a:t>
            </a:r>
          </a:p>
          <a:p>
            <a:pPr algn="l" rtl="0"/>
            <a:endParaRPr lang="en-US" sz="1050" dirty="0">
              <a:solidFill>
                <a:srgbClr val="0070C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FFC000"/>
                </a:solidFill>
              </a:rPr>
              <a:t>Risk of recurrence of colorectal DIE</a:t>
            </a:r>
            <a:r>
              <a:rPr lang="en-US" sz="1050" dirty="0">
                <a:solidFill>
                  <a:srgbClr val="FFC000"/>
                </a:solidFill>
              </a:rPr>
              <a:t>(</a:t>
            </a:r>
            <a:r>
              <a:rPr lang="en-US" sz="1050" dirty="0" err="1">
                <a:solidFill>
                  <a:srgbClr val="FFC000"/>
                </a:solidFill>
              </a:rPr>
              <a:t>C.Abo</a:t>
            </a:r>
            <a:r>
              <a:rPr lang="en-US" sz="1050" dirty="0">
                <a:solidFill>
                  <a:srgbClr val="FFC000"/>
                </a:solidFill>
              </a:rPr>
              <a:t> </a:t>
            </a:r>
            <a:r>
              <a:rPr lang="en-US" sz="1050" dirty="0"/>
              <a:t>et al ,2019,journal of colorectal disease)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b="1" dirty="0"/>
              <a:t>Repeated surgery</a:t>
            </a:r>
          </a:p>
          <a:p>
            <a:pPr marL="0" indent="0" algn="l" rtl="0">
              <a:buNone/>
            </a:pPr>
            <a:r>
              <a:rPr lang="en-US" b="1" dirty="0"/>
              <a:t> young age</a:t>
            </a:r>
          </a:p>
          <a:p>
            <a:pPr marL="0" indent="0" algn="l" rtl="0">
              <a:buNone/>
            </a:pPr>
            <a:r>
              <a:rPr lang="en-US" b="1" dirty="0"/>
              <a:t> Lesion size </a:t>
            </a:r>
          </a:p>
          <a:p>
            <a:pPr marL="0" indent="0" algn="l" rtl="0">
              <a:buNone/>
            </a:pPr>
            <a:r>
              <a:rPr lang="en-US" b="1" dirty="0"/>
              <a:t> </a:t>
            </a:r>
            <a:r>
              <a:rPr lang="en-US" b="1" dirty="0" smtClean="0"/>
              <a:t>BMI</a:t>
            </a:r>
          </a:p>
          <a:p>
            <a:pPr marL="0" indent="0" algn="l" rtl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dirty="0" smtClean="0"/>
              <a:t>We had Recurrence in:</a:t>
            </a:r>
            <a:endParaRPr lang="en-US" dirty="0"/>
          </a:p>
          <a:p>
            <a:pPr marL="0" indent="0" algn="l">
              <a:buNone/>
            </a:pPr>
            <a:r>
              <a:rPr lang="en-US" dirty="0"/>
              <a:t>                  </a:t>
            </a:r>
            <a:r>
              <a:rPr lang="en-US" dirty="0" smtClean="0">
                <a:solidFill>
                  <a:srgbClr val="FFC000"/>
                </a:solidFill>
              </a:rPr>
              <a:t>6 </a:t>
            </a:r>
            <a:r>
              <a:rPr lang="en-US" dirty="0"/>
              <a:t>patients with peeling </a:t>
            </a:r>
            <a:r>
              <a:rPr lang="en-US" dirty="0" smtClean="0"/>
              <a:t>methods(0.76%)</a:t>
            </a:r>
            <a:endParaRPr lang="en-US" dirty="0"/>
          </a:p>
          <a:p>
            <a:pPr marL="0" indent="0" algn="l">
              <a:buNone/>
            </a:pPr>
            <a:r>
              <a:rPr lang="en-US" dirty="0">
                <a:solidFill>
                  <a:srgbClr val="FFC000"/>
                </a:solidFill>
              </a:rPr>
              <a:t>                  2</a:t>
            </a:r>
            <a:r>
              <a:rPr lang="en-US" dirty="0"/>
              <a:t> patients with disk </a:t>
            </a:r>
            <a:r>
              <a:rPr lang="en-US" dirty="0" smtClean="0"/>
              <a:t>methods(0.23%)</a:t>
            </a:r>
          </a:p>
          <a:p>
            <a:pPr marL="0" indent="0">
              <a:buNone/>
            </a:pPr>
            <a:r>
              <a:rPr lang="en-US" dirty="0"/>
              <a:t>                  </a:t>
            </a:r>
            <a:r>
              <a:rPr lang="en-US" dirty="0" smtClean="0">
                <a:solidFill>
                  <a:srgbClr val="FFC000"/>
                </a:solidFill>
              </a:rPr>
              <a:t>1</a:t>
            </a:r>
            <a:r>
              <a:rPr lang="en-US" dirty="0" smtClean="0"/>
              <a:t> </a:t>
            </a:r>
            <a:r>
              <a:rPr lang="en-US" dirty="0"/>
              <a:t>patients with disk </a:t>
            </a:r>
            <a:r>
              <a:rPr lang="en-US" dirty="0" smtClean="0"/>
              <a:t>methods(0.11%)</a:t>
            </a:r>
            <a:endParaRPr lang="en-US" dirty="0"/>
          </a:p>
          <a:p>
            <a:pPr marL="0" indent="0" algn="l">
              <a:buNone/>
            </a:pPr>
            <a:endParaRPr lang="en-US" dirty="0"/>
          </a:p>
          <a:p>
            <a:pPr marL="0" indent="0" algn="l" rtl="0">
              <a:buNone/>
            </a:pPr>
            <a:endParaRPr lang="en-US" sz="1600" dirty="0"/>
          </a:p>
          <a:p>
            <a:pPr marL="0" indent="0" algn="l" rtl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algn="l" rtl="0"/>
            <a:endParaRPr lang="en-US" sz="105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57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9730" y="499596"/>
            <a:ext cx="10515600" cy="1325563"/>
          </a:xfrm>
        </p:spPr>
        <p:txBody>
          <a:bodyPr/>
          <a:lstStyle/>
          <a:p>
            <a:r>
              <a:rPr lang="en-US" dirty="0" smtClean="0"/>
              <a:t>Fertility outcomes: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662517"/>
            <a:ext cx="9582772" cy="3378845"/>
          </a:xfrm>
        </p:spPr>
        <p:txBody>
          <a:bodyPr>
            <a:normAutofit fontScale="92500" lnSpcReduction="10000"/>
          </a:bodyPr>
          <a:lstStyle/>
          <a:p>
            <a:pPr marL="0" indent="0" algn="l" rtl="0">
              <a:buNone/>
            </a:pPr>
            <a:r>
              <a:rPr lang="en-US" dirty="0" smtClean="0"/>
              <a:t>The impact of colore</a:t>
            </a:r>
            <a:r>
              <a:rPr lang="en-US" dirty="0"/>
              <a:t>ctal endometriosis on fertility </a:t>
            </a:r>
            <a:r>
              <a:rPr lang="en-US" dirty="0" smtClean="0"/>
              <a:t>is </a:t>
            </a:r>
            <a:r>
              <a:rPr lang="en-US" dirty="0" smtClean="0">
                <a:solidFill>
                  <a:srgbClr val="FFC000"/>
                </a:solidFill>
              </a:rPr>
              <a:t>still </a:t>
            </a:r>
            <a:r>
              <a:rPr lang="en-US" dirty="0" err="1" smtClean="0">
                <a:solidFill>
                  <a:srgbClr val="FFC000"/>
                </a:solidFill>
              </a:rPr>
              <a:t>contravensial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</a:p>
          <a:p>
            <a:pPr marL="0" indent="0" algn="l" rtl="0">
              <a:buNone/>
            </a:pPr>
            <a:r>
              <a:rPr lang="en-US" dirty="0" smtClean="0"/>
              <a:t>The effect of bowel surgery to increased the </a:t>
            </a:r>
            <a:r>
              <a:rPr lang="en-US" dirty="0" err="1" smtClean="0"/>
              <a:t>likehood</a:t>
            </a:r>
            <a:r>
              <a:rPr lang="en-US" dirty="0" smtClean="0"/>
              <a:t> of spontaneous pregnancy is yet to be established</a:t>
            </a:r>
          </a:p>
          <a:p>
            <a:pPr marL="0" indent="0" algn="l" rtl="0">
              <a:buNone/>
            </a:pPr>
            <a:r>
              <a:rPr lang="en-US" sz="1050" dirty="0" smtClean="0"/>
              <a:t>(Fabio Barra,2020,best </a:t>
            </a:r>
            <a:r>
              <a:rPr lang="en-US" sz="1050" dirty="0" err="1" smtClean="0"/>
              <a:t>practic</a:t>
            </a:r>
            <a:r>
              <a:rPr lang="en-US" sz="1050" dirty="0" smtClean="0"/>
              <a:t>&amp; research. infertility in patients with bowel endometriosis)</a:t>
            </a:r>
          </a:p>
          <a:p>
            <a:pPr marL="0" indent="0" algn="l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dirty="0" smtClean="0"/>
              <a:t>In our study:</a:t>
            </a:r>
            <a:endParaRPr lang="en-US" dirty="0"/>
          </a:p>
          <a:p>
            <a:pPr marL="0" indent="0" algn="l">
              <a:buNone/>
            </a:pPr>
            <a:r>
              <a:rPr lang="en-US" dirty="0" smtClean="0"/>
              <a:t>Pregnancy </a:t>
            </a:r>
            <a:r>
              <a:rPr lang="en-US" dirty="0"/>
              <a:t>rate in first year: </a:t>
            </a:r>
            <a:r>
              <a:rPr lang="en-US" dirty="0" smtClean="0">
                <a:solidFill>
                  <a:srgbClr val="FFC000"/>
                </a:solidFill>
              </a:rPr>
              <a:t>20.7%</a:t>
            </a:r>
            <a:endParaRPr lang="en-US" dirty="0">
              <a:solidFill>
                <a:srgbClr val="FFC000"/>
              </a:solidFill>
            </a:endParaRPr>
          </a:p>
          <a:p>
            <a:pPr marL="0" indent="0" algn="l">
              <a:buNone/>
            </a:pPr>
            <a:r>
              <a:rPr lang="en-US" dirty="0"/>
              <a:t>Total pregnancy rate : </a:t>
            </a:r>
            <a:r>
              <a:rPr lang="en-US" dirty="0" smtClean="0">
                <a:solidFill>
                  <a:srgbClr val="FFC000"/>
                </a:solidFill>
              </a:rPr>
              <a:t>25.2%</a:t>
            </a:r>
            <a:endParaRPr lang="en-US" dirty="0">
              <a:solidFill>
                <a:srgbClr val="FFC000"/>
              </a:solidFill>
            </a:endParaRPr>
          </a:p>
          <a:p>
            <a:pPr marL="0" indent="0" algn="l" rtl="0">
              <a:buNone/>
            </a:pPr>
            <a:endParaRPr lang="en-US" dirty="0">
              <a:solidFill>
                <a:srgbClr val="0070C0"/>
              </a:solidFill>
            </a:endParaRPr>
          </a:p>
          <a:p>
            <a:pPr marL="0" indent="0" algn="l" rtl="0">
              <a:buNone/>
            </a:pP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l" rtl="0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l" rtl="0">
              <a:buNone/>
            </a:pP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l" rtl="0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44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6988" y="632012"/>
            <a:ext cx="8991614" cy="63201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Symptom improving: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2388" y="1680882"/>
            <a:ext cx="10179423" cy="4908176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endParaRPr lang="en-US" sz="2100" b="1" dirty="0"/>
          </a:p>
          <a:p>
            <a:pPr algn="l" rtl="0"/>
            <a:r>
              <a:rPr lang="en-US" sz="2100" b="1" dirty="0" smtClean="0"/>
              <a:t>We </a:t>
            </a:r>
            <a:r>
              <a:rPr lang="en-US" sz="2100" b="1" dirty="0"/>
              <a:t>found that the clinical signs improved significantly after </a:t>
            </a:r>
            <a:r>
              <a:rPr lang="en-US" sz="2100" b="1" dirty="0" smtClean="0"/>
              <a:t>12 months </a:t>
            </a:r>
            <a:r>
              <a:rPr lang="en-US" sz="2100" b="1" dirty="0"/>
              <a:t>of </a:t>
            </a:r>
            <a:r>
              <a:rPr lang="en-US" sz="2100" b="1" dirty="0" smtClean="0"/>
              <a:t>surgery like the other researches in this field like our previous study(2017) which reported </a:t>
            </a:r>
            <a:r>
              <a:rPr lang="en-US" sz="2100" b="1" dirty="0" smtClean="0">
                <a:solidFill>
                  <a:srgbClr val="FFC000"/>
                </a:solidFill>
              </a:rPr>
              <a:t>98% </a:t>
            </a:r>
            <a:r>
              <a:rPr lang="en-US" sz="2100" b="1" dirty="0" smtClean="0"/>
              <a:t>symptoms improvement after surgery</a:t>
            </a:r>
          </a:p>
          <a:p>
            <a:pPr algn="l" rtl="0"/>
            <a:endParaRPr lang="en-US" sz="2100" b="1" dirty="0" smtClean="0"/>
          </a:p>
          <a:p>
            <a:pPr marL="0" indent="0" algn="l" rtl="0">
              <a:buNone/>
            </a:pPr>
            <a:r>
              <a:rPr lang="en-US" sz="2100" b="1" dirty="0" smtClean="0"/>
              <a:t>Dysmenorrhea from 82.5% to 11.2% (</a:t>
            </a:r>
            <a:r>
              <a:rPr lang="en-US" sz="2100" b="1" dirty="0" smtClean="0">
                <a:solidFill>
                  <a:srgbClr val="FFC000"/>
                </a:solidFill>
              </a:rPr>
              <a:t>7.5 </a:t>
            </a:r>
            <a:r>
              <a:rPr lang="en-US" sz="2100" b="1" dirty="0">
                <a:solidFill>
                  <a:srgbClr val="FFC000"/>
                </a:solidFill>
              </a:rPr>
              <a:t>fold</a:t>
            </a:r>
            <a:r>
              <a:rPr lang="en-US" sz="2100" b="1" dirty="0" smtClean="0"/>
              <a:t>)</a:t>
            </a:r>
          </a:p>
          <a:p>
            <a:pPr marL="0" indent="0" algn="l" rtl="0">
              <a:buNone/>
            </a:pPr>
            <a:r>
              <a:rPr lang="en-US" sz="2100" b="1" dirty="0" err="1" smtClean="0"/>
              <a:t>Dysparonea</a:t>
            </a:r>
            <a:r>
              <a:rPr lang="en-US" sz="2100" b="1" dirty="0" smtClean="0"/>
              <a:t>     from 52.7% to 5.0% </a:t>
            </a:r>
            <a:r>
              <a:rPr lang="en-US" sz="2100" b="1" dirty="0"/>
              <a:t>(</a:t>
            </a:r>
            <a:r>
              <a:rPr lang="en-US" sz="2100" b="1" dirty="0" smtClean="0">
                <a:solidFill>
                  <a:srgbClr val="FFC000"/>
                </a:solidFill>
              </a:rPr>
              <a:t>10 </a:t>
            </a:r>
            <a:r>
              <a:rPr lang="en-US" sz="2100" b="1" dirty="0">
                <a:solidFill>
                  <a:srgbClr val="FFC000"/>
                </a:solidFill>
              </a:rPr>
              <a:t>fold</a:t>
            </a:r>
            <a:r>
              <a:rPr lang="en-US" sz="2100" b="1" dirty="0" smtClean="0"/>
              <a:t>)</a:t>
            </a:r>
          </a:p>
          <a:p>
            <a:pPr marL="0" indent="0" algn="l" rtl="0">
              <a:buNone/>
            </a:pPr>
            <a:r>
              <a:rPr lang="en-US" sz="2100" b="1" dirty="0" err="1" smtClean="0"/>
              <a:t>Dyschezia</a:t>
            </a:r>
            <a:r>
              <a:rPr lang="en-US" sz="2100" b="1" dirty="0" smtClean="0"/>
              <a:t>        from 55.2% to 4.4% (</a:t>
            </a:r>
            <a:r>
              <a:rPr lang="en-US" sz="2100" b="1" dirty="0" smtClean="0">
                <a:solidFill>
                  <a:srgbClr val="FFC000"/>
                </a:solidFill>
              </a:rPr>
              <a:t>12 fold</a:t>
            </a:r>
            <a:r>
              <a:rPr lang="en-US" sz="2100" b="1" dirty="0" smtClean="0"/>
              <a:t>)</a:t>
            </a:r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02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12" y="94130"/>
            <a:ext cx="9063317" cy="638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63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1627" y="932330"/>
            <a:ext cx="8596668" cy="627529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Robotic surgery in colorectal endometriosis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7165" y="2070846"/>
            <a:ext cx="9829800" cy="3970515"/>
          </a:xfrm>
        </p:spPr>
        <p:txBody>
          <a:bodyPr/>
          <a:lstStyle/>
          <a:p>
            <a:pPr algn="l" rtl="0"/>
            <a:r>
              <a:rPr lang="en-US" dirty="0"/>
              <a:t>As the utilization of RAL grows for these cases, it will become an interesting area of future study</a:t>
            </a:r>
            <a:r>
              <a:rPr lang="en-US" dirty="0" smtClean="0"/>
              <a:t>.</a:t>
            </a:r>
          </a:p>
          <a:p>
            <a:pPr algn="l" rtl="0"/>
            <a:endParaRPr lang="en-US" dirty="0" smtClean="0"/>
          </a:p>
          <a:p>
            <a:pPr algn="l" rtl="0"/>
            <a:r>
              <a:rPr lang="en-US" dirty="0" smtClean="0">
                <a:solidFill>
                  <a:srgbClr val="FFC000"/>
                </a:solidFill>
              </a:rPr>
              <a:t>Advantages of RAL:                                    Disadvantages:</a:t>
            </a:r>
          </a:p>
          <a:p>
            <a:pPr algn="l" rtl="0"/>
            <a:endParaRPr lang="en-US" dirty="0">
              <a:solidFill>
                <a:srgbClr val="C00000"/>
              </a:solidFill>
            </a:endParaRPr>
          </a:p>
          <a:p>
            <a:pPr algn="l" rtl="0"/>
            <a:endParaRPr lang="en-US" dirty="0" smtClean="0">
              <a:solidFill>
                <a:srgbClr val="C00000"/>
              </a:solidFill>
            </a:endParaRPr>
          </a:p>
          <a:p>
            <a:pPr algn="l" rtl="0"/>
            <a:endParaRPr lang="en-US" dirty="0">
              <a:solidFill>
                <a:srgbClr val="C0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269138"/>
              </p:ext>
            </p:extLst>
          </p:nvPr>
        </p:nvGraphicFramePr>
        <p:xfrm>
          <a:off x="1269361" y="4039450"/>
          <a:ext cx="8596312" cy="2651760"/>
        </p:xfrm>
        <a:graphic>
          <a:graphicData uri="http://schemas.openxmlformats.org/drawingml/2006/table">
            <a:tbl>
              <a:tblPr/>
              <a:tblGrid>
                <a:gridCol w="4298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81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Greater dexterity with more dynamic range of motion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Higher cost (initial and maintenance costs)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Improved ergonomics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>
                          <a:solidFill>
                            <a:schemeClr val="bg1"/>
                          </a:solidFill>
                        </a:rPr>
                        <a:t>Longer set-up time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3D visualization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Loss of tactile feedback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Motion scaling to eliminate tremor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Larger ports sites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Surgeon control of up to three surgical arms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Inability to remove the surgical table once docked (in early models only; in newer models this is not an issue)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451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494" y="1734671"/>
            <a:ext cx="9977718" cy="4908176"/>
          </a:xfrm>
        </p:spPr>
        <p:txBody>
          <a:bodyPr>
            <a:normAutofit/>
          </a:bodyPr>
          <a:lstStyle/>
          <a:p>
            <a:pPr algn="l" rtl="0"/>
            <a:endParaRPr lang="en-US" dirty="0" smtClean="0"/>
          </a:p>
          <a:p>
            <a:pPr algn="l" rtl="0"/>
            <a:r>
              <a:rPr lang="en-US" dirty="0" smtClean="0"/>
              <a:t>In SR resection insertion of linear staple, anvil and also circular stapler  and air test should be done by surgeon it self.</a:t>
            </a:r>
            <a:endParaRPr lang="en-US" dirty="0"/>
          </a:p>
          <a:p>
            <a:pPr algn="l" rtl="0"/>
            <a:endParaRPr lang="en-US" dirty="0" smtClean="0"/>
          </a:p>
          <a:p>
            <a:pPr algn="l" rtl="0"/>
            <a:r>
              <a:rPr lang="en-US" dirty="0"/>
              <a:t>RAL treatment of endometriosis did not provide benefits over SL, overall and among subgroups of women with severe endometriosis, peritoneal endometriosis and </a:t>
            </a:r>
            <a:r>
              <a:rPr lang="en-US" dirty="0" smtClean="0"/>
              <a:t>obesity.</a:t>
            </a:r>
          </a:p>
          <a:p>
            <a:pPr marL="0" indent="0" algn="l" rtl="0">
              <a:buNone/>
            </a:pP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NicolaBerlanda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,</a:t>
            </a:r>
            <a:r>
              <a:rPr lang="en-US" sz="1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Money for nothing’. The role of robotic-assisted laparoscopy for the treatment of </a:t>
            </a:r>
            <a:r>
              <a:rPr lang="en-US" sz="1000" b="1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endometriosis,reproductive</a:t>
            </a:r>
            <a:r>
              <a:rPr lang="en-US" sz="1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biomedicine, 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October 2017, Pages </a:t>
            </a:r>
            <a:r>
              <a:rPr lang="en-US" sz="1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435-444</a:t>
            </a:r>
          </a:p>
          <a:p>
            <a:pPr marL="0" indent="0" algn="l" rtl="0">
              <a:buNone/>
            </a:pPr>
            <a:endParaRPr lang="en-US" sz="1000" dirty="0">
              <a:solidFill>
                <a:srgbClr val="0070C0"/>
              </a:solidFill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1600" b="1" dirty="0"/>
              <a:t>RAL treatment of endometriosis should be performed only within controlled studies</a:t>
            </a:r>
          </a:p>
          <a:p>
            <a:pPr marL="0" indent="0" algn="l" rtl="0">
              <a:buNone/>
            </a:pPr>
            <a:endParaRPr lang="en-US" sz="1600" dirty="0">
              <a:solidFill>
                <a:srgbClr val="0070C0"/>
              </a:solidFill>
            </a:endParaRPr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42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681" y="2034865"/>
            <a:ext cx="8624250" cy="571572"/>
          </a:xfrm>
        </p:spPr>
        <p:txBody>
          <a:bodyPr>
            <a:normAutofit fontScale="90000"/>
          </a:bodyPr>
          <a:lstStyle/>
          <a:p>
            <a:pPr rtl="0"/>
            <a:r>
              <a:rPr lang="en-US" b="1" dirty="0">
                <a:solidFill>
                  <a:schemeClr val="bg1"/>
                </a:solidFill>
              </a:rPr>
              <a:t>Main symptoms of bowel endometriosis</a:t>
            </a:r>
            <a:endParaRPr lang="fa-IR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15903"/>
            <a:ext cx="5767316" cy="3461059"/>
          </a:xfrm>
        </p:spPr>
        <p:txBody>
          <a:bodyPr/>
          <a:lstStyle/>
          <a:p>
            <a:pPr algn="l" rtl="0"/>
            <a:endParaRPr lang="en-US" dirty="0"/>
          </a:p>
          <a:p>
            <a:pPr algn="l" rtl="0"/>
            <a:r>
              <a:rPr lang="en-US" sz="2000" b="1" dirty="0" smtClean="0">
                <a:solidFill>
                  <a:schemeClr val="bg1"/>
                </a:solidFill>
              </a:rPr>
              <a:t>Dysmenorrhea</a:t>
            </a:r>
            <a:endParaRPr lang="en-US" sz="2000" b="1" dirty="0">
              <a:solidFill>
                <a:schemeClr val="bg1"/>
              </a:solidFill>
            </a:endParaRPr>
          </a:p>
          <a:p>
            <a:pPr algn="l" rtl="0"/>
            <a:endParaRPr lang="en-US" sz="2000" b="1" dirty="0">
              <a:solidFill>
                <a:schemeClr val="bg1"/>
              </a:solidFill>
            </a:endParaRPr>
          </a:p>
          <a:p>
            <a:pPr algn="l" rtl="0"/>
            <a:r>
              <a:rPr lang="en-US" sz="2000" b="1" dirty="0" smtClean="0">
                <a:solidFill>
                  <a:schemeClr val="bg1"/>
                </a:solidFill>
              </a:rPr>
              <a:t>Dyspareunia</a:t>
            </a:r>
            <a:endParaRPr lang="en-US" sz="2000" b="1" dirty="0">
              <a:solidFill>
                <a:schemeClr val="bg1"/>
              </a:solidFill>
            </a:endParaRPr>
          </a:p>
          <a:p>
            <a:pPr algn="l" rtl="0"/>
            <a:endParaRPr lang="en-US" sz="2000" b="1" dirty="0">
              <a:solidFill>
                <a:schemeClr val="bg1"/>
              </a:solidFill>
            </a:endParaRPr>
          </a:p>
          <a:p>
            <a:pPr algn="l" rtl="0"/>
            <a:r>
              <a:rPr lang="en-US" sz="2000" b="1" dirty="0" err="1" smtClean="0">
                <a:solidFill>
                  <a:schemeClr val="bg1"/>
                </a:solidFill>
              </a:rPr>
              <a:t>Dyschezia</a:t>
            </a:r>
            <a:endParaRPr lang="en-US" sz="2000" b="1" dirty="0">
              <a:solidFill>
                <a:schemeClr val="bg1"/>
              </a:solidFill>
            </a:endParaRPr>
          </a:p>
          <a:p>
            <a:pPr algn="l" rtl="0"/>
            <a:endParaRPr lang="en-US" sz="2000" b="1" dirty="0">
              <a:solidFill>
                <a:schemeClr val="bg1"/>
              </a:solidFill>
            </a:endParaRPr>
          </a:p>
          <a:p>
            <a:pPr algn="l" rtl="0"/>
            <a:r>
              <a:rPr lang="en-US" sz="2000" b="1" dirty="0">
                <a:solidFill>
                  <a:schemeClr val="bg1"/>
                </a:solidFill>
              </a:rPr>
              <a:t>Noncyclic pelvic pain </a:t>
            </a:r>
          </a:p>
        </p:txBody>
      </p:sp>
      <p:pic>
        <p:nvPicPr>
          <p:cNvPr id="3074" name="Picture 2" descr="Image result for colorectal endometrios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265" y="4203510"/>
            <a:ext cx="4030639" cy="265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80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0435" y="820270"/>
            <a:ext cx="6665273" cy="941294"/>
          </a:xfrm>
        </p:spPr>
        <p:txBody>
          <a:bodyPr>
            <a:normAutofit/>
          </a:bodyPr>
          <a:lstStyle/>
          <a:p>
            <a:r>
              <a:rPr lang="en-US" b="1" dirty="0" smtClean="0"/>
              <a:t>CONCLUSIONS: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835" y="1761564"/>
            <a:ext cx="10112189" cy="4773707"/>
          </a:xfrm>
        </p:spPr>
        <p:txBody>
          <a:bodyPr>
            <a:normAutofit/>
          </a:bodyPr>
          <a:lstStyle/>
          <a:p>
            <a:pPr algn="l" rtl="0">
              <a:buFont typeface="Wingdings" panose="05000000000000000000" pitchFamily="2" charset="2"/>
              <a:buChar char="Ø"/>
            </a:pPr>
            <a:endParaRPr lang="en-US" sz="2400" dirty="0" smtClean="0"/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2400" dirty="0" smtClean="0"/>
              <a:t>Although less invasive surgeries are associate with fewer complication rate ,the chance of recurrence of disease should be considered.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2400" dirty="0" smtClean="0"/>
              <a:t>In this study, with a large sample size, the </a:t>
            </a:r>
            <a:r>
              <a:rPr lang="en-US" sz="2400" dirty="0" smtClean="0">
                <a:solidFill>
                  <a:srgbClr val="FFC000"/>
                </a:solidFill>
              </a:rPr>
              <a:t>perioperative and postoperative complications</a:t>
            </a:r>
            <a:r>
              <a:rPr lang="en-US" sz="2400" dirty="0" smtClean="0"/>
              <a:t> are </a:t>
            </a:r>
            <a:r>
              <a:rPr lang="en-US" sz="2400" dirty="0" smtClean="0">
                <a:solidFill>
                  <a:srgbClr val="FFC000"/>
                </a:solidFill>
              </a:rPr>
              <a:t>much lower</a:t>
            </a:r>
            <a:r>
              <a:rPr lang="en-US" sz="2400" dirty="0" smtClean="0"/>
              <a:t> rather other studies in this special field, with the </a:t>
            </a:r>
            <a:r>
              <a:rPr lang="en-US" sz="2400" dirty="0" smtClean="0">
                <a:solidFill>
                  <a:srgbClr val="FFC000"/>
                </a:solidFill>
              </a:rPr>
              <a:t>lowest number of ileostomy</a:t>
            </a:r>
            <a:r>
              <a:rPr lang="en-US" sz="2400" dirty="0" smtClean="0"/>
              <a:t>.  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sz="2400" dirty="0" smtClean="0"/>
              <a:t>Laparoscopic </a:t>
            </a:r>
            <a:r>
              <a:rPr lang="en-US" sz="2400" dirty="0"/>
              <a:t>resection of the colorectal </a:t>
            </a:r>
            <a:r>
              <a:rPr lang="en-US" sz="2400" dirty="0" smtClean="0"/>
              <a:t>DIE is </a:t>
            </a:r>
            <a:r>
              <a:rPr lang="en-US" sz="2400" dirty="0"/>
              <a:t>a feasible and safe method being </a:t>
            </a:r>
            <a:r>
              <a:rPr lang="en-US" sz="2400" dirty="0" smtClean="0"/>
              <a:t>associated with low complication </a:t>
            </a:r>
            <a:r>
              <a:rPr lang="en-US" sz="2400" dirty="0"/>
              <a:t>rate and favorable </a:t>
            </a:r>
            <a:r>
              <a:rPr lang="en-US" sz="2400" dirty="0" smtClean="0"/>
              <a:t>functional outcome </a:t>
            </a:r>
            <a:r>
              <a:rPr lang="en-US" sz="2400" dirty="0"/>
              <a:t>by </a:t>
            </a:r>
            <a:r>
              <a:rPr lang="en-US" sz="2400" dirty="0">
                <a:solidFill>
                  <a:srgbClr val="FFC000"/>
                </a:solidFill>
              </a:rPr>
              <a:t>expert surgeon</a:t>
            </a:r>
            <a:r>
              <a:rPr lang="en-US" sz="2400" b="1" dirty="0" smtClean="0">
                <a:solidFill>
                  <a:srgbClr val="FFC000"/>
                </a:solidFill>
              </a:rPr>
              <a:t>.</a:t>
            </a:r>
          </a:p>
          <a:p>
            <a:pPr marL="0" indent="0" algn="l" rtl="0">
              <a:buNone/>
            </a:pPr>
            <a:r>
              <a:rPr lang="en-US" sz="2800" dirty="0" smtClean="0"/>
              <a:t> </a:t>
            </a:r>
            <a:endParaRPr lang="en-US" sz="2800" dirty="0"/>
          </a:p>
          <a:p>
            <a:pPr algn="l" rtl="0">
              <a:buNone/>
            </a:pP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21364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9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477" y="1651379"/>
            <a:ext cx="10889776" cy="873456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Diagnosis</a:t>
            </a:r>
            <a:r>
              <a:rPr lang="en-US" dirty="0"/>
              <a:t>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66029"/>
            <a:ext cx="10515600" cy="3310933"/>
          </a:xfrm>
        </p:spPr>
        <p:txBody>
          <a:bodyPr>
            <a:normAutofit/>
          </a:bodyPr>
          <a:lstStyle/>
          <a:p>
            <a:pPr algn="l" rtl="0"/>
            <a:r>
              <a:rPr lang="en-US" sz="2000" b="1" dirty="0">
                <a:solidFill>
                  <a:schemeClr val="bg1"/>
                </a:solidFill>
              </a:rPr>
              <a:t>Physical exam</a:t>
            </a:r>
          </a:p>
          <a:p>
            <a:pPr algn="l" rtl="0"/>
            <a:endParaRPr lang="en-US" sz="2000" b="1" dirty="0">
              <a:solidFill>
                <a:schemeClr val="bg1"/>
              </a:solidFill>
            </a:endParaRPr>
          </a:p>
          <a:p>
            <a:pPr algn="l" rtl="0"/>
            <a:r>
              <a:rPr lang="en-US" sz="2000" b="1" dirty="0">
                <a:solidFill>
                  <a:schemeClr val="bg1"/>
                </a:solidFill>
              </a:rPr>
              <a:t>Ultrasound (TVS, TRS)</a:t>
            </a:r>
          </a:p>
          <a:p>
            <a:pPr algn="l" rtl="0"/>
            <a:endParaRPr lang="en-US" sz="2000" b="1" dirty="0">
              <a:solidFill>
                <a:schemeClr val="bg1"/>
              </a:solidFill>
            </a:endParaRPr>
          </a:p>
          <a:p>
            <a:pPr algn="l" rtl="0"/>
            <a:r>
              <a:rPr lang="en-US" sz="2000" b="1" dirty="0">
                <a:solidFill>
                  <a:schemeClr val="bg1"/>
                </a:solidFill>
              </a:rPr>
              <a:t>MRI</a:t>
            </a:r>
          </a:p>
          <a:p>
            <a:pPr algn="l" rtl="0"/>
            <a:endParaRPr lang="en-US" sz="2000" b="1" dirty="0">
              <a:solidFill>
                <a:schemeClr val="bg1"/>
              </a:solidFill>
            </a:endParaRPr>
          </a:p>
          <a:p>
            <a:pPr algn="l" rtl="0"/>
            <a:r>
              <a:rPr lang="en-US" sz="2000" b="1" dirty="0">
                <a:solidFill>
                  <a:schemeClr val="bg1"/>
                </a:solidFill>
              </a:rPr>
              <a:t>Other imaging techniques</a:t>
            </a:r>
            <a:endParaRPr lang="fa-IR" sz="2000" b="1" dirty="0">
              <a:solidFill>
                <a:schemeClr val="bg1"/>
              </a:solidFill>
            </a:endParaRPr>
          </a:p>
        </p:txBody>
      </p:sp>
      <p:pic>
        <p:nvPicPr>
          <p:cNvPr id="2052" name="Picture 4" descr="Image result for colorectal endometrios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372" y="2866029"/>
            <a:ext cx="5439179" cy="293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373" y="249611"/>
            <a:ext cx="5439179" cy="2616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55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94" y="293475"/>
            <a:ext cx="9103659" cy="621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56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52" y="779929"/>
            <a:ext cx="9189213" cy="513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16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641" y="2251881"/>
            <a:ext cx="10515600" cy="491320"/>
          </a:xfrm>
        </p:spPr>
        <p:txBody>
          <a:bodyPr>
            <a:normAutofit fontScale="90000"/>
          </a:bodyPr>
          <a:lstStyle/>
          <a:p>
            <a:pPr rtl="0"/>
            <a:r>
              <a:rPr lang="en-US" b="1" dirty="0"/>
              <a:t>What is the treatment? </a:t>
            </a:r>
            <a:br>
              <a:rPr lang="en-US" b="1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641" y="3098041"/>
            <a:ext cx="9233848" cy="3652127"/>
          </a:xfrm>
        </p:spPr>
        <p:txBody>
          <a:bodyPr>
            <a:noAutofit/>
          </a:bodyPr>
          <a:lstStyle/>
          <a:p>
            <a:pPr algn="l" rtl="0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anose="00000400000000000000" pitchFamily="2" charset="-78"/>
              </a:rPr>
              <a:t>Asymptomatic</a:t>
            </a:r>
            <a:r>
              <a:rPr lang="en-US" sz="2800" dirty="0">
                <a:cs typeface="B Nazanin" panose="00000400000000000000" pitchFamily="2" charset="-78"/>
              </a:rPr>
              <a:t> Patient : conservative management.</a:t>
            </a:r>
          </a:p>
          <a:p>
            <a:pPr algn="l" rtl="0"/>
            <a:r>
              <a:rPr lang="en-US" sz="2800" dirty="0">
                <a:cs typeface="B Nazanin" panose="00000400000000000000" pitchFamily="2" charset="-78"/>
              </a:rPr>
              <a:t>Treatment of rectal endometriosis for symptomatic patients includes shaving, disc resection and segmental resection.</a:t>
            </a:r>
          </a:p>
          <a:p>
            <a:pPr algn="l" rtl="0"/>
            <a:r>
              <a:rPr lang="en-US" sz="2800" dirty="0">
                <a:cs typeface="B Nazanin" panose="00000400000000000000" pitchFamily="2" charset="-78"/>
              </a:rPr>
              <a:t>Surgical approach could be laparoscopic or laparoscopy assisted.</a:t>
            </a:r>
          </a:p>
        </p:txBody>
      </p:sp>
      <p:pic>
        <p:nvPicPr>
          <p:cNvPr id="5124" name="Picture 4" descr="Image result for colorectal endometrios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2" y="4145280"/>
            <a:ext cx="2917998" cy="271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47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9" y="1760561"/>
            <a:ext cx="10457597" cy="5097439"/>
          </a:xfrm>
        </p:spPr>
        <p:txBody>
          <a:bodyPr>
            <a:normAutofit fontScale="85000" lnSpcReduction="20000"/>
          </a:bodyPr>
          <a:lstStyle/>
          <a:p>
            <a:pPr algn="l" rtl="0"/>
            <a:r>
              <a:rPr lang="en-US" sz="2200" b="1" dirty="0"/>
              <a:t>The term “</a:t>
            </a:r>
            <a:r>
              <a:rPr lang="en-US" sz="2200" b="1" dirty="0">
                <a:solidFill>
                  <a:srgbClr val="FFC000"/>
                </a:solidFill>
              </a:rPr>
              <a:t>shaving</a:t>
            </a:r>
            <a:r>
              <a:rPr lang="en-US" sz="2200" b="1" dirty="0"/>
              <a:t>” </a:t>
            </a:r>
            <a:r>
              <a:rPr lang="en-US" sz="2200" b="1" dirty="0" smtClean="0"/>
              <a:t>is used </a:t>
            </a:r>
            <a:r>
              <a:rPr lang="en-US" sz="2200" b="1" dirty="0"/>
              <a:t>when the </a:t>
            </a:r>
            <a:r>
              <a:rPr lang="en-US" sz="2200" b="1" dirty="0" err="1"/>
              <a:t>endometriotic</a:t>
            </a:r>
            <a:r>
              <a:rPr lang="en-US" sz="2200" b="1" dirty="0"/>
              <a:t> nodule is cut without opening the intestinal lumen;</a:t>
            </a:r>
            <a:endParaRPr lang="en-US" sz="2200" b="1" dirty="0" smtClean="0"/>
          </a:p>
          <a:p>
            <a:pPr algn="l" rtl="0"/>
            <a:endParaRPr lang="en-US" sz="2200" b="1" dirty="0" smtClean="0"/>
          </a:p>
          <a:p>
            <a:pPr algn="l" rtl="0"/>
            <a:r>
              <a:rPr lang="en-US" sz="2200" b="1" dirty="0" smtClean="0"/>
              <a:t>When </a:t>
            </a:r>
            <a:r>
              <a:rPr lang="en-US" sz="2200" b="1" dirty="0"/>
              <a:t>shaving is unsatisfactory ,</a:t>
            </a:r>
            <a:r>
              <a:rPr lang="en-US" sz="2200" b="1" dirty="0">
                <a:solidFill>
                  <a:srgbClr val="FFC000"/>
                </a:solidFill>
              </a:rPr>
              <a:t>disc resection </a:t>
            </a:r>
            <a:r>
              <a:rPr lang="en-US" sz="2200" b="1" dirty="0"/>
              <a:t>should be considered  </a:t>
            </a:r>
            <a:r>
              <a:rPr lang="en-US" sz="2200" b="1" dirty="0" smtClean="0"/>
              <a:t>(</a:t>
            </a:r>
            <a:r>
              <a:rPr lang="en-US" sz="2200" b="1" dirty="0" smtClean="0">
                <a:solidFill>
                  <a:srgbClr val="FFC000"/>
                </a:solidFill>
              </a:rPr>
              <a:t>length&lt;3cm and depth&lt;7 mm</a:t>
            </a:r>
            <a:r>
              <a:rPr lang="en-US" sz="2200" b="1" dirty="0" smtClean="0"/>
              <a:t>)</a:t>
            </a:r>
            <a:endParaRPr lang="en-US" sz="2200" b="1" dirty="0"/>
          </a:p>
          <a:p>
            <a:pPr algn="l" rtl="0"/>
            <a:endParaRPr lang="en-US" sz="2200" b="1" dirty="0" smtClean="0"/>
          </a:p>
          <a:p>
            <a:pPr algn="l" rtl="0"/>
            <a:r>
              <a:rPr lang="en-US" sz="2200" b="1" dirty="0" smtClean="0">
                <a:solidFill>
                  <a:srgbClr val="FFC000"/>
                </a:solidFill>
              </a:rPr>
              <a:t>SR</a:t>
            </a:r>
            <a:r>
              <a:rPr lang="en-US" sz="2200" b="1" dirty="0" smtClean="0"/>
              <a:t> saved for: </a:t>
            </a:r>
            <a:r>
              <a:rPr lang="en-US" sz="2200" b="1" dirty="0">
                <a:solidFill>
                  <a:srgbClr val="FFC000"/>
                </a:solidFill>
              </a:rPr>
              <a:t>large, circumferential, obstructive nodules, and multifocal </a:t>
            </a:r>
            <a:r>
              <a:rPr lang="en-US" sz="2200" b="1" dirty="0" smtClean="0">
                <a:solidFill>
                  <a:srgbClr val="FFC000"/>
                </a:solidFill>
              </a:rPr>
              <a:t>disease</a:t>
            </a:r>
          </a:p>
          <a:p>
            <a:pPr algn="l" rtl="0"/>
            <a:endParaRPr lang="en-US" sz="2200" b="1" dirty="0"/>
          </a:p>
          <a:p>
            <a:pPr algn="l" rtl="0"/>
            <a:r>
              <a:rPr lang="en-US" sz="2200" b="1" dirty="0"/>
              <a:t>For </a:t>
            </a:r>
            <a:r>
              <a:rPr lang="en-US" sz="2200" b="1" dirty="0" smtClean="0"/>
              <a:t>cases </a:t>
            </a:r>
            <a:r>
              <a:rPr lang="en-US" sz="2200" b="1" dirty="0"/>
              <a:t>and lesions </a:t>
            </a:r>
            <a:r>
              <a:rPr lang="en-US" sz="2200" b="1" dirty="0">
                <a:solidFill>
                  <a:srgbClr val="FFC000"/>
                </a:solidFill>
              </a:rPr>
              <a:t>close to the anal verge</a:t>
            </a:r>
            <a:r>
              <a:rPr lang="en-US" sz="2200" b="1" dirty="0"/>
              <a:t>, several surgeons </a:t>
            </a:r>
            <a:r>
              <a:rPr lang="en-US" sz="2200" b="1" dirty="0">
                <a:solidFill>
                  <a:srgbClr val="FFC000"/>
                </a:solidFill>
              </a:rPr>
              <a:t>prefer disc </a:t>
            </a:r>
            <a:r>
              <a:rPr lang="en-US" sz="2200" b="1" dirty="0"/>
              <a:t>excision and shaving :lower risk of complication and have favorable outcomes</a:t>
            </a:r>
          </a:p>
          <a:p>
            <a:pPr marL="0" indent="0" algn="l" rtl="0">
              <a:buNone/>
            </a:pPr>
            <a:endParaRPr lang="en-US" sz="1300" b="1" dirty="0" smtClean="0">
              <a:solidFill>
                <a:srgbClr val="0070C0"/>
              </a:solidFill>
            </a:endParaRPr>
          </a:p>
          <a:p>
            <a:pPr marL="0" indent="0" algn="l" rtl="0">
              <a:buNone/>
            </a:pPr>
            <a:endParaRPr lang="en-US" sz="1300" b="1" dirty="0">
              <a:solidFill>
                <a:srgbClr val="0070C0"/>
              </a:solidFill>
            </a:endParaRPr>
          </a:p>
          <a:p>
            <a:pPr marL="0" indent="0" algn="l" rtl="0">
              <a:buNone/>
            </a:pPr>
            <a:r>
              <a:rPr lang="en-US" sz="1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Woods 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RJ, Heriot AG, Chen FC. Anterior rectal wall excision for endometriosis using the circular stapler. ANZ J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Surg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2003;</a:t>
            </a:r>
          </a:p>
          <a:p>
            <a:pPr marL="0" indent="0" algn="l" rtl="0">
              <a:buNone/>
            </a:pP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73(8):647e8.</a:t>
            </a:r>
          </a:p>
          <a:p>
            <a:pPr marL="0" indent="0" algn="l" rtl="0">
              <a:buNone/>
            </a:pPr>
            <a:r>
              <a:rPr lang="en-US" sz="1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Remorgida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V,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Ragni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N, Ferrero S,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Anserini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P,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Torelli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P,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Fulcheri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E. How complete is full thickness disc resection of bowel</a:t>
            </a:r>
          </a:p>
          <a:p>
            <a:pPr marL="0" indent="0" algn="l" rtl="0">
              <a:buNone/>
            </a:pP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endometriotic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lesions? A prospective surgical and histological study. Hum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Reprod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2005;20(8):2317e20.</a:t>
            </a:r>
          </a:p>
          <a:p>
            <a:pPr marL="0" indent="0" algn="l" rtl="0">
              <a:buNone/>
            </a:pPr>
            <a:r>
              <a:rPr lang="en-US" sz="1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Roman H, Abo C,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Huet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E,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Tuech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JJ. Deep shaving and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transanal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disc excision in large endometriosis of mid and lower</a:t>
            </a:r>
          </a:p>
          <a:p>
            <a:pPr marL="0" indent="0" algn="l" rtl="0">
              <a:buNone/>
            </a:pPr>
            <a:r>
              <a:rPr lang="fr-FR" sz="1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fr-FR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rectum: the Rouen technique. </a:t>
            </a:r>
            <a:r>
              <a:rPr lang="fr-FR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Surg</a:t>
            </a:r>
            <a:r>
              <a:rPr lang="fr-FR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fr-FR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Endosc</a:t>
            </a:r>
            <a:r>
              <a:rPr lang="fr-FR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2015.</a:t>
            </a:r>
          </a:p>
          <a:p>
            <a:pPr marL="0" indent="0" algn="l" rtl="0">
              <a:buNone/>
            </a:pPr>
            <a:r>
              <a:rPr lang="en-US" sz="1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Nezhat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C, Li A,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Falik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R, Copeland D,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Razavi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G, </a:t>
            </a:r>
            <a:r>
              <a:rPr lang="en-US" sz="1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Shakib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A, et al. Bowel endometriosis: diagnosis and management. Am J </a:t>
            </a:r>
            <a:r>
              <a:rPr lang="en-US" sz="10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Obstet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0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Gynecol</a:t>
            </a:r>
            <a:r>
              <a:rPr lang="en-US" sz="1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2018;218(6):549e62.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847" y="4334771"/>
            <a:ext cx="3644153" cy="2523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57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3791</TotalTime>
  <Words>2765</Words>
  <Application>Microsoft Office PowerPoint</Application>
  <PresentationFormat>Widescreen</PresentationFormat>
  <Paragraphs>320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8" baseType="lpstr">
      <vt:lpstr>Arial</vt:lpstr>
      <vt:lpstr>B Nazanin</vt:lpstr>
      <vt:lpstr>Calibri</vt:lpstr>
      <vt:lpstr>Calibri Light</vt:lpstr>
      <vt:lpstr>Times New Roman</vt:lpstr>
      <vt:lpstr>Wingdings</vt:lpstr>
      <vt:lpstr>Office Theme</vt:lpstr>
      <vt:lpstr>Functional and Clinical Outcome of Laparoscopic Resection of Colorectal Deep Infiltrating Endometriosis</vt:lpstr>
      <vt:lpstr>Learning aims</vt:lpstr>
      <vt:lpstr>Bowel endometriosis</vt:lpstr>
      <vt:lpstr>Main symptoms of bowel endometriosis</vt:lpstr>
      <vt:lpstr>Diagnosis:</vt:lpstr>
      <vt:lpstr>PowerPoint Presentation</vt:lpstr>
      <vt:lpstr>PowerPoint Presentation</vt:lpstr>
      <vt:lpstr>What is the treatment?  </vt:lpstr>
      <vt:lpstr>PowerPoint Presentation</vt:lpstr>
      <vt:lpstr>Clavin_Dindo complications</vt:lpstr>
      <vt:lpstr>METHODS:</vt:lpstr>
      <vt:lpstr>Results:</vt:lpstr>
      <vt:lpstr>PowerPoint Presentation</vt:lpstr>
      <vt:lpstr>PowerPoint Presentation</vt:lpstr>
      <vt:lpstr>PowerPoint Presentation</vt:lpstr>
      <vt:lpstr>Complications:</vt:lpstr>
      <vt:lpstr>PowerPoint Presentation</vt:lpstr>
      <vt:lpstr>PowerPoint Presentation</vt:lpstr>
      <vt:lpstr>PowerPoint Presentation</vt:lpstr>
      <vt:lpstr>Discussion: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Low Anterior Resection Syndrome (LARS) following different surgical approaches for low rectal endometriosis: a retrospective case-control multicenter study</vt:lpstr>
      <vt:lpstr>PowerPoint Presentation</vt:lpstr>
      <vt:lpstr>PowerPoint Presentation</vt:lpstr>
      <vt:lpstr>Recurrence: </vt:lpstr>
      <vt:lpstr>PowerPoint Presentation</vt:lpstr>
      <vt:lpstr>Fertility outcomes:</vt:lpstr>
      <vt:lpstr>Symptom improving:</vt:lpstr>
      <vt:lpstr>PowerPoint Presentation</vt:lpstr>
      <vt:lpstr>Robotic surgery in colorectal endometriosis</vt:lpstr>
      <vt:lpstr>PowerPoint Presentation</vt:lpstr>
      <vt:lpstr>CONCLUSIONS: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poordast</dc:creator>
  <cp:lastModifiedBy>Amouzesh</cp:lastModifiedBy>
  <cp:revision>212</cp:revision>
  <dcterms:created xsi:type="dcterms:W3CDTF">2016-09-17T18:37:54Z</dcterms:created>
  <dcterms:modified xsi:type="dcterms:W3CDTF">2022-01-25T10:23:32Z</dcterms:modified>
</cp:coreProperties>
</file>