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1" r:id="rId12"/>
    <p:sldId id="278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8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6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3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51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89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27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65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03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2" autoAdjust="0"/>
  </p:normalViewPr>
  <p:slideViewPr>
    <p:cSldViewPr snapToGrid="0">
      <p:cViewPr>
        <p:scale>
          <a:sx n="93" d="100"/>
          <a:sy n="93" d="100"/>
        </p:scale>
        <p:origin x="-624" y="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F04A0-1CA0-40F9-A415-4D8249CC7381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F5A42-000C-4987-B1F1-EF4D1549A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96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F5A42-000C-4987-B1F1-EF4D1549AE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05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36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88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06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35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64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72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1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3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50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08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9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9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8C059-349E-4038-98D4-86891F339039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E085-F7CD-4FBF-876E-2DF39772D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3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280885" y="2869995"/>
            <a:ext cx="6353630" cy="10465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anchor="ctr">
            <a:normAutofit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0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2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Study design in endometriosis</a:t>
            </a:r>
            <a:endParaRPr 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280885" y="4567875"/>
            <a:ext cx="6567040" cy="1082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anchor="ctr">
            <a:normAutofit fontScale="92500" lnSpcReduction="20000"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kumimoji="0"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sz="2200" b="1" dirty="0" err="1" smtClean="0">
                <a:solidFill>
                  <a:schemeClr val="tx1"/>
                </a:solidFill>
                <a:cs typeface="B Mitra" panose="00000400000000000000" pitchFamily="2" charset="-78"/>
              </a:rPr>
              <a:t>Arash</a:t>
            </a:r>
            <a:r>
              <a:rPr lang="en-US" sz="22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 </a:t>
            </a:r>
            <a:r>
              <a:rPr lang="en-US" sz="2200" b="1" dirty="0" err="1" smtClean="0">
                <a:solidFill>
                  <a:schemeClr val="tx1"/>
                </a:solidFill>
                <a:cs typeface="B Mitra" panose="00000400000000000000" pitchFamily="2" charset="-78"/>
              </a:rPr>
              <a:t>Mohazzab</a:t>
            </a:r>
            <a:endParaRPr lang="en-US" sz="22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en-US" sz="22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MD. </a:t>
            </a:r>
            <a:endParaRPr lang="en-US" sz="2200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en-US" sz="22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PhD </a:t>
            </a:r>
            <a:r>
              <a:rPr lang="en-US" sz="22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Candidate in Epidemiology</a:t>
            </a:r>
            <a:endParaRPr lang="en-US" sz="22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381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079" y="2353811"/>
            <a:ext cx="7886700" cy="4351338"/>
          </a:xfrm>
        </p:spPr>
        <p:txBody>
          <a:bodyPr/>
          <a:lstStyle/>
          <a:p>
            <a:r>
              <a:rPr lang="en-US" dirty="0" smtClean="0"/>
              <a:t>Better to be Prospective</a:t>
            </a:r>
          </a:p>
          <a:p>
            <a:r>
              <a:rPr lang="en-US" dirty="0"/>
              <a:t>Standard outcome assessment questionnaires</a:t>
            </a:r>
          </a:p>
          <a:p>
            <a:pPr lvl="1"/>
            <a:r>
              <a:rPr lang="en-US" dirty="0"/>
              <a:t>EHP30</a:t>
            </a:r>
          </a:p>
          <a:p>
            <a:pPr lvl="1"/>
            <a:r>
              <a:rPr lang="en-US" dirty="0"/>
              <a:t>LARS</a:t>
            </a:r>
          </a:p>
          <a:p>
            <a:r>
              <a:rPr lang="en-US" dirty="0" smtClean="0"/>
              <a:t>Satisfactory fallow up period</a:t>
            </a:r>
          </a:p>
          <a:p>
            <a:r>
              <a:rPr lang="en-US" dirty="0" smtClean="0"/>
              <a:t>Multicenter outcome assessment</a:t>
            </a:r>
          </a:p>
          <a:p>
            <a:pPr lvl="1"/>
            <a:r>
              <a:rPr lang="en-US" dirty="0" smtClean="0"/>
              <a:t>Consider method variation</a:t>
            </a:r>
          </a:p>
          <a:p>
            <a:r>
              <a:rPr lang="en-US" dirty="0"/>
              <a:t>Blood and DNA </a:t>
            </a:r>
            <a:r>
              <a:rPr lang="en-US" dirty="0" smtClean="0"/>
              <a:t>banking</a:t>
            </a:r>
          </a:p>
          <a:p>
            <a:r>
              <a:rPr lang="en-US" b="1" dirty="0" smtClean="0"/>
              <a:t>Large sample size helps analysts to multivariable analyze</a:t>
            </a:r>
          </a:p>
          <a:p>
            <a:r>
              <a:rPr lang="en-US" dirty="0" smtClean="0"/>
              <a:t>Time and surgeons should be adjust in the model to avoid biases</a:t>
            </a:r>
            <a:endParaRPr lang="en-US" b="1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15736" y="1552350"/>
            <a:ext cx="7886700" cy="8014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Cohort studies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820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923131" y="2688612"/>
            <a:ext cx="173327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1569487" y="2702260"/>
            <a:ext cx="169233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Epidemiol-ogy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445222" y="3684901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b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Prognosis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445222" y="5079269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Outcome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388358" y="2265532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546975" y="3370997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49247" y="4765365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7192371" y="5622878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Clinical Trials </a:t>
            </a:r>
            <a:endParaRPr lang="en-US" b="1" dirty="0"/>
          </a:p>
        </p:txBody>
      </p:sp>
      <p:sp>
        <p:nvSpPr>
          <p:cNvPr id="12" name="Oval 11"/>
          <p:cNvSpPr/>
          <p:nvPr/>
        </p:nvSpPr>
        <p:spPr>
          <a:xfrm>
            <a:off x="2271" y="2114267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Population Based/ Cross sectional 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7199681" y="2013043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Cohort Studies</a:t>
            </a:r>
            <a:endParaRPr lang="en-US" b="1" dirty="0"/>
          </a:p>
        </p:txBody>
      </p:sp>
      <p:sp>
        <p:nvSpPr>
          <p:cNvPr id="14" name="Oval 13"/>
          <p:cNvSpPr/>
          <p:nvPr/>
        </p:nvSpPr>
        <p:spPr>
          <a:xfrm>
            <a:off x="6825" y="5622878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Case-Control Studies</a:t>
            </a:r>
            <a:endParaRPr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7656391" y="3835018"/>
            <a:ext cx="1497190" cy="958760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Basic Sciences</a:t>
            </a:r>
            <a:endParaRPr lang="en-US" b="1" dirty="0"/>
          </a:p>
        </p:txBody>
      </p:sp>
      <p:cxnSp>
        <p:nvCxnSpPr>
          <p:cNvPr id="18" name="Elbow Connector 17"/>
          <p:cNvCxnSpPr/>
          <p:nvPr/>
        </p:nvCxnSpPr>
        <p:spPr>
          <a:xfrm rot="10800000">
            <a:off x="992601" y="3349389"/>
            <a:ext cx="591401" cy="1058842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 rot="10800000" flipV="1">
            <a:off x="982641" y="4408230"/>
            <a:ext cx="586847" cy="1214647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10800000">
            <a:off x="963573" y="2114267"/>
            <a:ext cx="3648505" cy="151264"/>
          </a:xfrm>
          <a:prstGeom prst="bentConnector4">
            <a:avLst>
              <a:gd name="adj1" fmla="val -779"/>
              <a:gd name="adj2" fmla="val 356676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flipV="1">
            <a:off x="7656402" y="3219137"/>
            <a:ext cx="519094" cy="1146418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5400000" flipH="1" flipV="1">
            <a:off x="6289313" y="277752"/>
            <a:ext cx="252489" cy="3548905"/>
          </a:xfrm>
          <a:prstGeom prst="bentConnector3">
            <a:avLst>
              <a:gd name="adj1" fmla="val 179042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5400000" flipH="1" flipV="1">
            <a:off x="5407028" y="1890511"/>
            <a:ext cx="1081588" cy="2503717"/>
          </a:xfrm>
          <a:prstGeom prst="bentConnector4">
            <a:avLst>
              <a:gd name="adj1" fmla="val 36568"/>
              <a:gd name="adj2" fmla="val 52975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5400000" flipH="1" flipV="1">
            <a:off x="4950966" y="-551297"/>
            <a:ext cx="689217" cy="5759843"/>
          </a:xfrm>
          <a:prstGeom prst="bentConnector3">
            <a:avLst>
              <a:gd name="adj1" fmla="val 181603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5400000" flipH="1" flipV="1">
            <a:off x="4872478" y="3030113"/>
            <a:ext cx="3113993" cy="3492041"/>
          </a:xfrm>
          <a:prstGeom prst="bentConnector3">
            <a:avLst>
              <a:gd name="adj1" fmla="val 34608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/>
          <p:nvPr/>
        </p:nvCxnSpPr>
        <p:spPr>
          <a:xfrm rot="5400000" flipH="1" flipV="1">
            <a:off x="5877053" y="5046841"/>
            <a:ext cx="121719" cy="2508916"/>
          </a:xfrm>
          <a:prstGeom prst="bentConnector4">
            <a:avLst>
              <a:gd name="adj1" fmla="val -187810"/>
              <a:gd name="adj2" fmla="val 86990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16200000" flipH="1">
            <a:off x="4973278" y="1918844"/>
            <a:ext cx="3538225" cy="4231600"/>
          </a:xfrm>
          <a:prstGeom prst="bentConnector3">
            <a:avLst>
              <a:gd name="adj1" fmla="val -6461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26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6110"/>
            <a:ext cx="9144000" cy="5113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5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24" y="147946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Diagnosis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530" y="2707810"/>
            <a:ext cx="7886700" cy="3012849"/>
          </a:xfrm>
        </p:spPr>
        <p:txBody>
          <a:bodyPr>
            <a:normAutofit/>
          </a:bodyPr>
          <a:lstStyle/>
          <a:p>
            <a:pPr lvl="1"/>
            <a:r>
              <a:rPr lang="en-US" sz="2100" dirty="0" smtClean="0"/>
              <a:t>The </a:t>
            </a:r>
            <a:r>
              <a:rPr lang="en-US" sz="2100" dirty="0">
                <a:solidFill>
                  <a:srgbClr val="FF0000"/>
                </a:solidFill>
              </a:rPr>
              <a:t>different</a:t>
            </a:r>
            <a:r>
              <a:rPr lang="en-US" sz="2100" dirty="0"/>
              <a:t> </a:t>
            </a:r>
            <a:r>
              <a:rPr lang="en-US" sz="2100" dirty="0">
                <a:solidFill>
                  <a:srgbClr val="FF0000"/>
                </a:solidFill>
              </a:rPr>
              <a:t>clinical classifications </a:t>
            </a:r>
            <a:r>
              <a:rPr lang="en-US" sz="2100" dirty="0"/>
              <a:t>of endometriosis need to be taken into consideration as part of the evaluation of predictive and diagnostic </a:t>
            </a:r>
            <a:r>
              <a:rPr lang="en-US" sz="2100" dirty="0" smtClean="0"/>
              <a:t>biomarkers</a:t>
            </a:r>
          </a:p>
          <a:p>
            <a:pPr lvl="1"/>
            <a:r>
              <a:rPr lang="en-US" sz="2100" dirty="0"/>
              <a:t>Comorbidities, such as </a:t>
            </a:r>
            <a:r>
              <a:rPr lang="en-US" sz="2100" dirty="0" err="1">
                <a:solidFill>
                  <a:srgbClr val="FF0000"/>
                </a:solidFill>
              </a:rPr>
              <a:t>adenomyosis</a:t>
            </a:r>
            <a:r>
              <a:rPr lang="en-US" sz="2100" dirty="0">
                <a:solidFill>
                  <a:srgbClr val="FF0000"/>
                </a:solidFill>
              </a:rPr>
              <a:t>, irritable bowel syndrome, and interstitial cystitis</a:t>
            </a:r>
            <a:r>
              <a:rPr lang="en-US" sz="2100" dirty="0"/>
              <a:t>, which can all contribute to the symptomatology </a:t>
            </a:r>
          </a:p>
        </p:txBody>
      </p:sp>
    </p:spTree>
    <p:extLst>
      <p:ext uri="{BB962C8B-B14F-4D97-AF65-F5344CB8AC3E}">
        <p14:creationId xmlns:p14="http://schemas.microsoft.com/office/powerpoint/2010/main" val="107829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223" y="1982912"/>
            <a:ext cx="7886700" cy="999549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Non-invasive diagnostic </a:t>
            </a: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methods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022" y="2960914"/>
            <a:ext cx="7886700" cy="3236685"/>
          </a:xfrm>
        </p:spPr>
        <p:txBody>
          <a:bodyPr>
            <a:normAutofit/>
          </a:bodyPr>
          <a:lstStyle/>
          <a:p>
            <a:r>
              <a:rPr lang="en-US" dirty="0" smtClean="0"/>
              <a:t>Biomarkers </a:t>
            </a:r>
            <a:r>
              <a:rPr lang="en-US" dirty="0"/>
              <a:t>for early noninvasive diagnosis </a:t>
            </a:r>
            <a:r>
              <a:rPr lang="en-US" dirty="0" smtClean="0"/>
              <a:t>“</a:t>
            </a:r>
            <a:r>
              <a:rPr lang="en-US" dirty="0" smtClean="0">
                <a:solidFill>
                  <a:srgbClr val="FF0000"/>
                </a:solidFill>
              </a:rPr>
              <a:t>fingerprints</a:t>
            </a:r>
            <a:r>
              <a:rPr lang="en-US" dirty="0"/>
              <a:t>’’ rather than individual molecules</a:t>
            </a:r>
          </a:p>
          <a:p>
            <a:r>
              <a:rPr lang="en-US" dirty="0"/>
              <a:t>Advances in imaging techniques should be monitored for application to diagnosis of endometriosis</a:t>
            </a:r>
          </a:p>
          <a:p>
            <a:pPr lvl="1"/>
            <a:r>
              <a:rPr lang="en-US" dirty="0"/>
              <a:t>the training required to achieve</a:t>
            </a:r>
          </a:p>
          <a:p>
            <a:pPr lvl="1"/>
            <a:r>
              <a:rPr lang="en-US" dirty="0"/>
              <a:t>acceptable sensitivity and specificity rates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91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164" y="2188396"/>
            <a:ext cx="7886700" cy="88115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Classification And Prognosis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091543"/>
            <a:ext cx="7886700" cy="30854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dirty="0"/>
              <a:t>standardized classification of endometriosis should be developed based on </a:t>
            </a:r>
            <a:r>
              <a:rPr lang="en-US" dirty="0">
                <a:solidFill>
                  <a:srgbClr val="FF0000"/>
                </a:solidFill>
              </a:rPr>
              <a:t>lesion number, size, appearance, location, pain symptoms, presence or absence of infertility, Pain and infertility, age of onset, family history/genetics, associated disorders</a:t>
            </a:r>
            <a:r>
              <a:rPr lang="en-US" dirty="0"/>
              <a:t>, and yet to be developed biomarkers.</a:t>
            </a:r>
          </a:p>
          <a:p>
            <a:r>
              <a:rPr lang="en-US" dirty="0" err="1"/>
              <a:t>rASRM</a:t>
            </a:r>
            <a:endParaRPr lang="en-US" dirty="0"/>
          </a:p>
          <a:p>
            <a:r>
              <a:rPr lang="en-US" dirty="0"/>
              <a:t>EFI</a:t>
            </a:r>
          </a:p>
          <a:p>
            <a:r>
              <a:rPr lang="en-US" dirty="0"/>
              <a:t>ENZIAN</a:t>
            </a:r>
          </a:p>
          <a:p>
            <a:r>
              <a:rPr lang="en-US" dirty="0"/>
              <a:t>VNESS!!!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06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529" y="166391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Treatment and Outcome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0" y="2784064"/>
            <a:ext cx="8370207" cy="3647395"/>
          </a:xfrm>
        </p:spPr>
        <p:txBody>
          <a:bodyPr>
            <a:normAutofit/>
          </a:bodyPr>
          <a:lstStyle/>
          <a:p>
            <a:r>
              <a:rPr lang="en-US" dirty="0"/>
              <a:t>Center randomized controlled trials 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Long-term </a:t>
            </a:r>
            <a:r>
              <a:rPr lang="en-US" dirty="0">
                <a:solidFill>
                  <a:srgbClr val="FF0000"/>
                </a:solidFill>
              </a:rPr>
              <a:t>follow-up </a:t>
            </a:r>
            <a:r>
              <a:rPr lang="en-US" dirty="0" smtClean="0">
                <a:solidFill>
                  <a:srgbClr val="FF0000"/>
                </a:solidFill>
              </a:rPr>
              <a:t>studies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ifferent </a:t>
            </a:r>
            <a:r>
              <a:rPr lang="en-US" dirty="0">
                <a:solidFill>
                  <a:srgbClr val="FF0000"/>
                </a:solidFill>
              </a:rPr>
              <a:t>endometriosis treatment options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Defined </a:t>
            </a:r>
            <a:r>
              <a:rPr lang="en-US" dirty="0">
                <a:solidFill>
                  <a:srgbClr val="FF0000"/>
                </a:solidFill>
              </a:rPr>
              <a:t>outcome </a:t>
            </a:r>
            <a:r>
              <a:rPr lang="en-US" dirty="0" smtClean="0">
                <a:solidFill>
                  <a:srgbClr val="FF0000"/>
                </a:solidFill>
              </a:rPr>
              <a:t>measures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Registry based long term cohort studies</a:t>
            </a:r>
          </a:p>
          <a:p>
            <a:pPr lvl="1"/>
            <a:r>
              <a:rPr lang="en-US" dirty="0" smtClean="0"/>
              <a:t>In a phased</a:t>
            </a:r>
            <a:r>
              <a:rPr lang="en-US" dirty="0"/>
              <a:t>, organized, and stratified manner</a:t>
            </a:r>
            <a:r>
              <a:rPr lang="en-US" dirty="0" smtClean="0"/>
              <a:t>.</a:t>
            </a:r>
          </a:p>
          <a:p>
            <a:r>
              <a:rPr lang="en-US" dirty="0"/>
              <a:t>Novel medical treatments for endometriosis should be investigated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Link </a:t>
            </a:r>
            <a:r>
              <a:rPr lang="en-US" dirty="0"/>
              <a:t>between dysmenorrhea and endometriosis and </a:t>
            </a:r>
            <a:r>
              <a:rPr lang="en-US" dirty="0">
                <a:solidFill>
                  <a:srgbClr val="FF0000"/>
                </a:solidFill>
              </a:rPr>
              <a:t>early intervention strategies </a:t>
            </a:r>
            <a:r>
              <a:rPr lang="en-US" dirty="0"/>
              <a:t>in younger women</a:t>
            </a:r>
            <a:r>
              <a:rPr lang="en-US" dirty="0" smtClean="0"/>
              <a:t>.</a:t>
            </a:r>
          </a:p>
          <a:p>
            <a:r>
              <a:rPr lang="en-US" dirty="0"/>
              <a:t>Studies on pregnancy and pregnancy </a:t>
            </a:r>
            <a:r>
              <a:rPr lang="en-US" dirty="0" smtClean="0"/>
              <a:t>outcomes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723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021" y="1417331"/>
            <a:ext cx="7886700" cy="101373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Epidemiology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192" y="2506662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Lack </a:t>
            </a:r>
            <a:r>
              <a:rPr lang="en-US" dirty="0"/>
              <a:t>of a noninvasive test </a:t>
            </a:r>
            <a:endParaRPr lang="en-US" dirty="0" smtClean="0"/>
          </a:p>
          <a:p>
            <a:pPr lvl="1"/>
            <a:r>
              <a:rPr lang="en-US" dirty="0" smtClean="0"/>
              <a:t>No good estimates </a:t>
            </a:r>
            <a:r>
              <a:rPr lang="en-US" dirty="0"/>
              <a:t>of disease prevalence in the general </a:t>
            </a:r>
            <a:r>
              <a:rPr lang="en-US" dirty="0" smtClean="0"/>
              <a:t>population </a:t>
            </a:r>
          </a:p>
          <a:p>
            <a:pPr lvl="1"/>
            <a:r>
              <a:rPr lang="en-US" dirty="0" smtClean="0"/>
              <a:t>There </a:t>
            </a:r>
            <a:r>
              <a:rPr lang="en-US" dirty="0"/>
              <a:t>are difficulties in defining both case and </a:t>
            </a:r>
            <a:r>
              <a:rPr lang="en-US" dirty="0" smtClean="0"/>
              <a:t>control groups </a:t>
            </a:r>
            <a:r>
              <a:rPr lang="en-US" dirty="0"/>
              <a:t>in systematic </a:t>
            </a:r>
            <a:r>
              <a:rPr lang="en-US" dirty="0" smtClean="0"/>
              <a:t>studies</a:t>
            </a:r>
          </a:p>
          <a:p>
            <a:r>
              <a:rPr lang="en-US" dirty="0"/>
              <a:t>Recruit </a:t>
            </a:r>
            <a:r>
              <a:rPr lang="en-US" dirty="0">
                <a:solidFill>
                  <a:srgbClr val="FF0000"/>
                </a:solidFill>
              </a:rPr>
              <a:t>new cohorts of patients </a:t>
            </a:r>
            <a:r>
              <a:rPr lang="en-US" dirty="0"/>
              <a:t>with endometriosis and controls with more detailed phenotypic information for genetic studies</a:t>
            </a:r>
            <a:endParaRPr lang="en-US" dirty="0" smtClean="0"/>
          </a:p>
          <a:p>
            <a:r>
              <a:rPr lang="en-US" dirty="0"/>
              <a:t>Additional samples of phenotypically </a:t>
            </a:r>
            <a:r>
              <a:rPr lang="en-US" dirty="0" smtClean="0"/>
              <a:t>well-characterized endometriosis </a:t>
            </a:r>
            <a:r>
              <a:rPr lang="en-US" dirty="0" smtClean="0">
                <a:solidFill>
                  <a:srgbClr val="FF0000"/>
                </a:solidFill>
              </a:rPr>
              <a:t>genomics research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patients with endometriosis and </a:t>
            </a:r>
            <a:r>
              <a:rPr lang="en-US" dirty="0" smtClean="0"/>
              <a:t>controls</a:t>
            </a:r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Environmental etiology </a:t>
            </a:r>
            <a:r>
              <a:rPr lang="en-US" dirty="0" smtClean="0"/>
              <a:t>of endometriosis is </a:t>
            </a:r>
            <a:r>
              <a:rPr lang="en-US" dirty="0"/>
              <a:t>warranted, with </a:t>
            </a:r>
            <a:endParaRPr lang="en-US" dirty="0" smtClean="0"/>
          </a:p>
          <a:p>
            <a:pPr lvl="1"/>
            <a:r>
              <a:rPr lang="en-US" dirty="0" smtClean="0"/>
              <a:t>windows </a:t>
            </a:r>
            <a:r>
              <a:rPr lang="en-US" dirty="0"/>
              <a:t>of </a:t>
            </a:r>
            <a:r>
              <a:rPr lang="en-US" dirty="0" smtClean="0"/>
              <a:t>susceptibility	</a:t>
            </a:r>
          </a:p>
          <a:p>
            <a:pPr lvl="2"/>
            <a:r>
              <a:rPr lang="en-US" dirty="0" smtClean="0"/>
              <a:t>(including </a:t>
            </a:r>
            <a:r>
              <a:rPr lang="en-US" dirty="0"/>
              <a:t>fetal, neonatal, childhood, and adolescent origins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6048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170" y="158954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Registry and Bio-banking</a:t>
            </a:r>
            <a:endParaRPr lang="en-US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0524" y="2866257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/>
              <a:t>That networks and/or </a:t>
            </a:r>
            <a:r>
              <a:rPr lang="en-US" dirty="0" smtClean="0"/>
              <a:t>bio-banks </a:t>
            </a:r>
            <a:r>
              <a:rPr lang="en-US" dirty="0"/>
              <a:t>and databases </a:t>
            </a:r>
            <a:r>
              <a:rPr lang="en-US" dirty="0" smtClean="0"/>
              <a:t>replete with </a:t>
            </a:r>
            <a:r>
              <a:rPr lang="en-US" dirty="0"/>
              <a:t>patient clinical data are established to increase </a:t>
            </a:r>
            <a:r>
              <a:rPr lang="en-US" dirty="0" smtClean="0"/>
              <a:t>sample</a:t>
            </a:r>
          </a:p>
          <a:p>
            <a:r>
              <a:rPr lang="en-US" dirty="0"/>
              <a:t>Standard operating procedures </a:t>
            </a:r>
            <a:r>
              <a:rPr lang="en-US" dirty="0" smtClean="0"/>
              <a:t>(SOP)should </a:t>
            </a:r>
            <a:r>
              <a:rPr lang="en-US" dirty="0"/>
              <a:t>be </a:t>
            </a:r>
            <a:r>
              <a:rPr lang="en-US" dirty="0" smtClean="0"/>
              <a:t>established for </a:t>
            </a:r>
            <a:r>
              <a:rPr lang="en-US" dirty="0"/>
              <a:t>tissue acquisition</a:t>
            </a:r>
            <a:r>
              <a:rPr lang="en-US" dirty="0" smtClean="0"/>
              <a:t>,</a:t>
            </a:r>
            <a:endParaRPr lang="en-US" dirty="0"/>
          </a:p>
          <a:p>
            <a:r>
              <a:rPr lang="en-US" dirty="0" smtClean="0"/>
              <a:t>A </a:t>
            </a:r>
            <a:r>
              <a:rPr lang="en-US" dirty="0"/>
              <a:t>simplified </a:t>
            </a:r>
            <a:r>
              <a:rPr lang="en-US" dirty="0">
                <a:solidFill>
                  <a:srgbClr val="FF0000"/>
                </a:solidFill>
              </a:rPr>
              <a:t>questionnaire</a:t>
            </a:r>
            <a:r>
              <a:rPr lang="en-US" dirty="0"/>
              <a:t> for assessment of </a:t>
            </a:r>
            <a:r>
              <a:rPr lang="en-US" dirty="0">
                <a:solidFill>
                  <a:srgbClr val="FF0000"/>
                </a:solidFill>
              </a:rPr>
              <a:t>quality of life </a:t>
            </a:r>
            <a:r>
              <a:rPr lang="en-US" dirty="0"/>
              <a:t>and pain outcomes is required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Endometriosis “</a:t>
            </a:r>
            <a:r>
              <a:rPr lang="en-US" dirty="0" err="1" smtClean="0">
                <a:solidFill>
                  <a:srgbClr val="FF0000"/>
                </a:solidFill>
              </a:rPr>
              <a:t>phenome</a:t>
            </a:r>
            <a:r>
              <a:rPr lang="en-US" dirty="0"/>
              <a:t>” </a:t>
            </a:r>
            <a:endParaRPr lang="en-US" dirty="0" smtClean="0"/>
          </a:p>
          <a:p>
            <a:pPr lvl="1"/>
            <a:r>
              <a:rPr lang="en-US" dirty="0" smtClean="0"/>
              <a:t>Standardized’ </a:t>
            </a:r>
            <a:r>
              <a:rPr lang="en-US" dirty="0"/>
              <a:t>medical, surgical, family, social, and exposure </a:t>
            </a:r>
            <a:r>
              <a:rPr lang="en-US" dirty="0" smtClean="0"/>
              <a:t>histories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urrent cellular </a:t>
            </a:r>
            <a:r>
              <a:rPr lang="en-US" dirty="0"/>
              <a:t>and genetic/epigenetic proteomic</a:t>
            </a:r>
            <a:r>
              <a:rPr lang="en-US" dirty="0" smtClean="0"/>
              <a:t>, </a:t>
            </a:r>
            <a:r>
              <a:rPr lang="en-US" dirty="0" err="1" smtClean="0"/>
              <a:t>metabolomic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775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136" y="1802040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 Multidisciplinary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222" y="3004457"/>
            <a:ext cx="7886700" cy="3853543"/>
          </a:xfrm>
        </p:spPr>
        <p:txBody>
          <a:bodyPr>
            <a:normAutofit/>
          </a:bodyPr>
          <a:lstStyle/>
          <a:p>
            <a:r>
              <a:rPr lang="en-US" dirty="0" smtClean="0"/>
              <a:t>There is a need for a multidisciplinary approach</a:t>
            </a:r>
          </a:p>
          <a:p>
            <a:pPr lvl="1"/>
            <a:r>
              <a:rPr lang="en-US" dirty="0" smtClean="0"/>
              <a:t>Medicine physicians</a:t>
            </a:r>
          </a:p>
          <a:p>
            <a:pPr lvl="1"/>
            <a:r>
              <a:rPr lang="en-US" dirty="0" smtClean="0"/>
              <a:t>Reproductive surgeons</a:t>
            </a:r>
          </a:p>
          <a:p>
            <a:pPr lvl="1"/>
            <a:r>
              <a:rPr lang="en-US" dirty="0" smtClean="0"/>
              <a:t>Biologists, immunologists, toxicologists</a:t>
            </a:r>
          </a:p>
          <a:p>
            <a:pPr lvl="1"/>
            <a:r>
              <a:rPr lang="en-US" dirty="0" smtClean="0"/>
              <a:t>Pathologists</a:t>
            </a:r>
          </a:p>
          <a:p>
            <a:pPr lvl="1"/>
            <a:r>
              <a:rPr lang="en-US" dirty="0" smtClean="0"/>
              <a:t>Oncologists</a:t>
            </a:r>
          </a:p>
          <a:p>
            <a:pPr lvl="1"/>
            <a:r>
              <a:rPr lang="en-US" dirty="0"/>
              <a:t>Epidemiologists </a:t>
            </a:r>
            <a:r>
              <a:rPr lang="en-US" dirty="0">
                <a:solidFill>
                  <a:srgbClr val="FF0000"/>
                </a:solidFill>
              </a:rPr>
              <a:t>😉</a:t>
            </a:r>
            <a:r>
              <a:rPr lang="en-US" dirty="0"/>
              <a:t>, </a:t>
            </a:r>
            <a:r>
              <a:rPr lang="en-US" dirty="0" smtClean="0"/>
              <a:t>biostatisticians, bio-</a:t>
            </a:r>
            <a:r>
              <a:rPr lang="en-US" dirty="0" err="1" smtClean="0"/>
              <a:t>informaticians</a:t>
            </a:r>
            <a:endParaRPr lang="en-US" dirty="0" smtClean="0"/>
          </a:p>
          <a:p>
            <a:pPr lvl="1"/>
            <a:r>
              <a:rPr lang="en-US" dirty="0" smtClean="0"/>
              <a:t>Pain specialists</a:t>
            </a:r>
          </a:p>
          <a:p>
            <a:pPr lvl="1"/>
            <a:r>
              <a:rPr lang="en-US" dirty="0" smtClean="0"/>
              <a:t>Infectious disease specialists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351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276" y="3027944"/>
            <a:ext cx="7886700" cy="355845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Unknown  multifactorial </a:t>
            </a:r>
            <a:r>
              <a:rPr lang="en-US" dirty="0" err="1" smtClean="0"/>
              <a:t>patho</a:t>
            </a:r>
            <a:r>
              <a:rPr lang="en-US" dirty="0" smtClean="0"/>
              <a:t>-physiology</a:t>
            </a:r>
          </a:p>
          <a:p>
            <a:r>
              <a:rPr lang="en-US" dirty="0" smtClean="0"/>
              <a:t>Variation in anatomic involvement and lesion distribution</a:t>
            </a:r>
          </a:p>
          <a:p>
            <a:pPr lvl="1"/>
            <a:r>
              <a:rPr lang="en-US" dirty="0" smtClean="0"/>
              <a:t>Low validity classifications</a:t>
            </a:r>
          </a:p>
          <a:p>
            <a:r>
              <a:rPr lang="en-US" dirty="0"/>
              <a:t>Different aspects of </a:t>
            </a:r>
            <a:r>
              <a:rPr lang="en-US" dirty="0" smtClean="0"/>
              <a:t>patients complains and symptoms</a:t>
            </a:r>
            <a:endParaRPr lang="en-US" dirty="0" smtClean="0"/>
          </a:p>
          <a:p>
            <a:pPr lvl="1"/>
            <a:r>
              <a:rPr lang="en-US" dirty="0" smtClean="0"/>
              <a:t>Infertility </a:t>
            </a:r>
          </a:p>
          <a:p>
            <a:pPr lvl="1"/>
            <a:r>
              <a:rPr lang="en-US" dirty="0" smtClean="0"/>
              <a:t>Pain and Quality of life</a:t>
            </a:r>
            <a:endParaRPr lang="en-US" dirty="0"/>
          </a:p>
          <a:p>
            <a:r>
              <a:rPr lang="en-US" dirty="0"/>
              <a:t>Different endometriosis treatment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Surgical </a:t>
            </a:r>
          </a:p>
          <a:p>
            <a:pPr lvl="1"/>
            <a:r>
              <a:rPr lang="en-US" dirty="0" smtClean="0"/>
              <a:t>Medical </a:t>
            </a:r>
            <a:endParaRPr lang="en-US" dirty="0" smtClean="0"/>
          </a:p>
          <a:p>
            <a:r>
              <a:rPr lang="en-US" dirty="0" smtClean="0"/>
              <a:t>Variation in outcome assessments:</a:t>
            </a:r>
          </a:p>
          <a:p>
            <a:pPr lvl="1"/>
            <a:r>
              <a:rPr lang="en-US" dirty="0" smtClean="0"/>
              <a:t>Various pain assessment</a:t>
            </a:r>
          </a:p>
          <a:p>
            <a:pPr lvl="1"/>
            <a:r>
              <a:rPr lang="en-US" dirty="0" smtClean="0"/>
              <a:t>Various fertility </a:t>
            </a:r>
            <a:r>
              <a:rPr lang="en-US" dirty="0" smtClean="0"/>
              <a:t>assessment ( IVF laboratory, Clinical pregnancy , LBR)</a:t>
            </a:r>
            <a:endParaRPr lang="en-US" dirty="0" smtClean="0"/>
          </a:p>
          <a:p>
            <a:pPr lvl="1"/>
            <a:endParaRPr lang="en-US" dirty="0" smtClean="0"/>
          </a:p>
          <a:p>
            <a:pPr marL="342900" lvl="1" indent="0">
              <a:buNone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734697" y="2262467"/>
            <a:ext cx="7877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Why </a:t>
            </a:r>
            <a:r>
              <a:rPr lang="en-US" sz="2800" dirty="0" smtClean="0">
                <a:solidFill>
                  <a:srgbClr val="FF0000"/>
                </a:solidFill>
              </a:rPr>
              <a:t>researches  in endometriosis are complicated</a:t>
            </a:r>
            <a:r>
              <a:rPr lang="en-US" sz="2800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956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14" y="2068286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 Centers of expertise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707" y="3149599"/>
            <a:ext cx="7886700" cy="3390219"/>
          </a:xfrm>
        </p:spPr>
        <p:txBody>
          <a:bodyPr>
            <a:normAutofit/>
          </a:bodyPr>
          <a:lstStyle/>
          <a:p>
            <a:r>
              <a:rPr lang="en-US" dirty="0"/>
              <a:t>W</a:t>
            </a:r>
            <a:r>
              <a:rPr lang="en-US" dirty="0" smtClean="0"/>
              <a:t>hat </a:t>
            </a:r>
            <a:r>
              <a:rPr lang="en-US" dirty="0"/>
              <a:t>an endometriosis center of expertise </a:t>
            </a:r>
            <a:r>
              <a:rPr lang="en-US" dirty="0" smtClean="0"/>
              <a:t>is?</a:t>
            </a:r>
          </a:p>
          <a:p>
            <a:pPr lvl="1"/>
            <a:r>
              <a:rPr lang="en-US" dirty="0" smtClean="0"/>
              <a:t>based </a:t>
            </a:r>
            <a:r>
              <a:rPr lang="en-US" dirty="0"/>
              <a:t>on quantifiable measures that are process and structure related, </a:t>
            </a:r>
            <a:endParaRPr lang="en-US" dirty="0" smtClean="0"/>
          </a:p>
          <a:p>
            <a:pPr lvl="1"/>
            <a:r>
              <a:rPr lang="en-US" dirty="0" smtClean="0"/>
              <a:t>quality </a:t>
            </a:r>
            <a:r>
              <a:rPr lang="en-US" dirty="0"/>
              <a:t>indicators that are outcome related</a:t>
            </a:r>
            <a:r>
              <a:rPr lang="en-US" dirty="0" smtClean="0"/>
              <a:t>.</a:t>
            </a:r>
          </a:p>
          <a:p>
            <a:r>
              <a:rPr lang="en-US" dirty="0"/>
              <a:t>Large surgical centers should participate in </a:t>
            </a:r>
            <a:r>
              <a:rPr lang="en-US" dirty="0">
                <a:solidFill>
                  <a:srgbClr val="FF0000"/>
                </a:solidFill>
              </a:rPr>
              <a:t>basic research networks </a:t>
            </a:r>
            <a:r>
              <a:rPr lang="en-US" dirty="0"/>
              <a:t>and efforts should be made to maximize the amount of data that are generated from </a:t>
            </a:r>
            <a:r>
              <a:rPr lang="en-US" dirty="0">
                <a:solidFill>
                  <a:srgbClr val="FF0000"/>
                </a:solidFill>
              </a:rPr>
              <a:t>clinical trials </a:t>
            </a:r>
            <a:r>
              <a:rPr lang="en-US" dirty="0"/>
              <a:t>through add-on studies and collaboration with other relevant disciplines.</a:t>
            </a:r>
          </a:p>
        </p:txBody>
      </p:sp>
    </p:spTree>
    <p:extLst>
      <p:ext uri="{BB962C8B-B14F-4D97-AF65-F5344CB8AC3E}">
        <p14:creationId xmlns:p14="http://schemas.microsoft.com/office/powerpoint/2010/main" val="862647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171" y="2656114"/>
            <a:ext cx="8229600" cy="2249715"/>
          </a:xfrm>
        </p:spPr>
        <p:txBody>
          <a:bodyPr>
            <a:normAutofit/>
          </a:bodyPr>
          <a:lstStyle/>
          <a:p>
            <a:r>
              <a:rPr lang="en-US" dirty="0" smtClean="0"/>
              <a:t>There should be a </a:t>
            </a:r>
            <a:r>
              <a:rPr lang="en-US" dirty="0" smtClean="0"/>
              <a:t>tri-annual </a:t>
            </a:r>
            <a:r>
              <a:rPr lang="en-US" dirty="0">
                <a:solidFill>
                  <a:srgbClr val="FF0000"/>
                </a:solidFill>
              </a:rPr>
              <a:t>workshop of research </a:t>
            </a:r>
            <a:r>
              <a:rPr lang="en-US" dirty="0"/>
              <a:t>directions in endometriosis based on a consensus approach lead by WES and WERF and based on best </a:t>
            </a:r>
            <a:r>
              <a:rPr lang="en-US" dirty="0" smtClean="0"/>
              <a:t>available</a:t>
            </a:r>
          </a:p>
          <a:p>
            <a:r>
              <a:rPr lang="en-US" dirty="0" smtClean="0"/>
              <a:t>Women </a:t>
            </a:r>
            <a:r>
              <a:rPr lang="en-US" dirty="0"/>
              <a:t>with endometriosis should be included in meetings and focus groups to develop new insights and approaches to research.</a:t>
            </a:r>
          </a:p>
        </p:txBody>
      </p:sp>
    </p:spTree>
    <p:extLst>
      <p:ext uri="{BB962C8B-B14F-4D97-AF65-F5344CB8AC3E}">
        <p14:creationId xmlns:p14="http://schemas.microsoft.com/office/powerpoint/2010/main" val="308641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4875" r="17391" b="4242"/>
          <a:stretch/>
        </p:blipFill>
        <p:spPr>
          <a:xfrm>
            <a:off x="0" y="0"/>
            <a:ext cx="9144000" cy="690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74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923131" y="2688612"/>
            <a:ext cx="173327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1569487" y="2702260"/>
            <a:ext cx="169233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Epidemiol-ogy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445222" y="3684901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b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Prognosis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445222" y="5079269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Outcome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2388358" y="2265532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46975" y="3370997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549247" y="4765365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94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923131" y="2688612"/>
            <a:ext cx="173327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1569487" y="2702260"/>
            <a:ext cx="169233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Epidemiol-ogy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445222" y="3684901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b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Prognosis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445222" y="5079269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Outcome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388358" y="2265532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546975" y="3370997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49247" y="4765365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71" y="2114267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Population Based/ Cross sectional 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6825" y="5622878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Case-Control Studies</a:t>
            </a:r>
            <a:endParaRPr lang="en-US" dirty="0"/>
          </a:p>
        </p:txBody>
      </p:sp>
      <p:cxnSp>
        <p:nvCxnSpPr>
          <p:cNvPr id="15" name="Elbow Connector 14"/>
          <p:cNvCxnSpPr>
            <a:stCxn id="5" idx="2"/>
            <a:endCxn id="12" idx="4"/>
          </p:cNvCxnSpPr>
          <p:nvPr/>
        </p:nvCxnSpPr>
        <p:spPr>
          <a:xfrm rot="10800000">
            <a:off x="978087" y="3349389"/>
            <a:ext cx="591401" cy="1058842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5" idx="2"/>
            <a:endCxn id="14" idx="0"/>
          </p:cNvCxnSpPr>
          <p:nvPr/>
        </p:nvCxnSpPr>
        <p:spPr>
          <a:xfrm rot="10800000" flipV="1">
            <a:off x="982641" y="4408230"/>
            <a:ext cx="586847" cy="1214647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7656391" y="3835018"/>
            <a:ext cx="1497190" cy="958760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r>
              <a:rPr lang="en-US" dirty="0" smtClean="0"/>
              <a:t>asic Sciences</a:t>
            </a:r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7547212" y="4189863"/>
            <a:ext cx="423081" cy="124535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Elbow Connector 17"/>
          <p:cNvCxnSpPr>
            <a:endCxn id="12" idx="0"/>
          </p:cNvCxnSpPr>
          <p:nvPr/>
        </p:nvCxnSpPr>
        <p:spPr>
          <a:xfrm rot="10800000">
            <a:off x="978087" y="2114267"/>
            <a:ext cx="3648505" cy="151264"/>
          </a:xfrm>
          <a:prstGeom prst="bentConnector4">
            <a:avLst>
              <a:gd name="adj1" fmla="val -779"/>
              <a:gd name="adj2" fmla="val 251127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307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4434"/>
            <a:ext cx="78867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923131" y="3007920"/>
            <a:ext cx="173327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1569487" y="3021568"/>
            <a:ext cx="169233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Epidemiol-ogy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445222" y="4004209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b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Prognosis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445222" y="5398577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Outcome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388358" y="2584840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546975" y="3690305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49247" y="5084673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7199681" y="2332351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Cohort Studies</a:t>
            </a:r>
            <a:endParaRPr lang="en-US" dirty="0"/>
          </a:p>
        </p:txBody>
      </p:sp>
      <p:cxnSp>
        <p:nvCxnSpPr>
          <p:cNvPr id="19" name="Elbow Connector 18"/>
          <p:cNvCxnSpPr>
            <a:stCxn id="4" idx="6"/>
            <a:endCxn id="13" idx="4"/>
          </p:cNvCxnSpPr>
          <p:nvPr/>
        </p:nvCxnSpPr>
        <p:spPr>
          <a:xfrm flipV="1">
            <a:off x="7656402" y="3567473"/>
            <a:ext cx="519094" cy="1146418"/>
          </a:xfrm>
          <a:prstGeom prst="bentConnector2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8" idx="0"/>
            <a:endCxn id="13" idx="0"/>
          </p:cNvCxnSpPr>
          <p:nvPr/>
        </p:nvCxnSpPr>
        <p:spPr>
          <a:xfrm rot="5400000" flipH="1" flipV="1">
            <a:off x="6274799" y="684144"/>
            <a:ext cx="252489" cy="3548905"/>
          </a:xfrm>
          <a:prstGeom prst="bentConnector3">
            <a:avLst>
              <a:gd name="adj1" fmla="val 190539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9" idx="2"/>
            <a:endCxn id="13" idx="2"/>
          </p:cNvCxnSpPr>
          <p:nvPr/>
        </p:nvCxnSpPr>
        <p:spPr>
          <a:xfrm rot="5400000" flipH="1" flipV="1">
            <a:off x="5407028" y="2238847"/>
            <a:ext cx="1081588" cy="2503717"/>
          </a:xfrm>
          <a:prstGeom prst="bentConnector4">
            <a:avLst>
              <a:gd name="adj1" fmla="val 36568"/>
              <a:gd name="adj2" fmla="val 52975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5" idx="0"/>
            <a:endCxn id="13" idx="0"/>
          </p:cNvCxnSpPr>
          <p:nvPr/>
        </p:nvCxnSpPr>
        <p:spPr>
          <a:xfrm rot="5400000" flipH="1" flipV="1">
            <a:off x="4950966" y="-202961"/>
            <a:ext cx="689217" cy="5759843"/>
          </a:xfrm>
          <a:prstGeom prst="bentConnector3">
            <a:avLst>
              <a:gd name="adj1" fmla="val 181603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7" idx="4"/>
            <a:endCxn id="13" idx="4"/>
          </p:cNvCxnSpPr>
          <p:nvPr/>
        </p:nvCxnSpPr>
        <p:spPr>
          <a:xfrm rot="5400000" flipH="1" flipV="1">
            <a:off x="4872478" y="3378449"/>
            <a:ext cx="3113993" cy="3492041"/>
          </a:xfrm>
          <a:prstGeom prst="bentConnector3">
            <a:avLst>
              <a:gd name="adj1" fmla="val -3612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6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240" y="351478"/>
            <a:ext cx="7886700" cy="13255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5923131" y="2688612"/>
            <a:ext cx="173327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physiology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1569487" y="2702260"/>
            <a:ext cx="1692331" cy="3411941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Epidemiol-ogy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2445222" y="3684901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b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Prognosis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6"/>
          <p:cNvSpPr/>
          <p:nvPr/>
        </p:nvSpPr>
        <p:spPr>
          <a:xfrm>
            <a:off x="2445222" y="5079269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Outcome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2388358" y="2265532"/>
            <a:ext cx="4476466" cy="1282889"/>
          </a:xfrm>
          <a:prstGeom prst="ellipse">
            <a:avLst/>
          </a:prstGeom>
          <a:solidFill>
            <a:schemeClr val="accent2">
              <a:lumMod val="20000"/>
              <a:lumOff val="80000"/>
              <a:alpha val="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546975" y="3370997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49247" y="4765365"/>
            <a:ext cx="297978" cy="34119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7192371" y="5622878"/>
            <a:ext cx="1951629" cy="123512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Clinical Trials </a:t>
            </a:r>
            <a:endParaRPr lang="en-US" dirty="0"/>
          </a:p>
        </p:txBody>
      </p:sp>
      <p:cxnSp>
        <p:nvCxnSpPr>
          <p:cNvPr id="19" name="Elbow Connector 18"/>
          <p:cNvCxnSpPr>
            <a:stCxn id="7" idx="4"/>
            <a:endCxn id="11" idx="2"/>
          </p:cNvCxnSpPr>
          <p:nvPr/>
        </p:nvCxnSpPr>
        <p:spPr>
          <a:xfrm rot="5400000" flipH="1" flipV="1">
            <a:off x="5877053" y="5046841"/>
            <a:ext cx="121719" cy="2508916"/>
          </a:xfrm>
          <a:prstGeom prst="bentConnector4">
            <a:avLst>
              <a:gd name="adj1" fmla="val -187810"/>
              <a:gd name="adj2" fmla="val 86990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8" idx="0"/>
            <a:endCxn id="11" idx="7"/>
          </p:cNvCxnSpPr>
          <p:nvPr/>
        </p:nvCxnSpPr>
        <p:spPr>
          <a:xfrm rot="16200000" flipH="1">
            <a:off x="4973278" y="1918844"/>
            <a:ext cx="3538225" cy="4231600"/>
          </a:xfrm>
          <a:prstGeom prst="bentConnector3">
            <a:avLst>
              <a:gd name="adj1" fmla="val -6461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4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910" y="1649702"/>
            <a:ext cx="7886700" cy="13255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Cross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sectional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studies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740" y="2887652"/>
            <a:ext cx="7846610" cy="3597536"/>
          </a:xfrm>
        </p:spPr>
        <p:txBody>
          <a:bodyPr/>
          <a:lstStyle/>
          <a:p>
            <a:r>
              <a:rPr lang="en-US" dirty="0" smtClean="0"/>
              <a:t>Early </a:t>
            </a:r>
            <a:r>
              <a:rPr lang="en-US" dirty="0" smtClean="0"/>
              <a:t>screening</a:t>
            </a:r>
          </a:p>
          <a:p>
            <a:r>
              <a:rPr lang="en-US" dirty="0" smtClean="0"/>
              <a:t>Lack of non-invasive diagnosis</a:t>
            </a:r>
          </a:p>
          <a:p>
            <a:r>
              <a:rPr lang="en-US" dirty="0" smtClean="0"/>
              <a:t>Lack of tools for disease classification</a:t>
            </a:r>
            <a:endParaRPr lang="en-US" dirty="0" smtClean="0"/>
          </a:p>
          <a:p>
            <a:r>
              <a:rPr lang="en-US" dirty="0" smtClean="0"/>
              <a:t>Unable to asses </a:t>
            </a:r>
          </a:p>
          <a:p>
            <a:pPr lvl="1"/>
            <a:r>
              <a:rPr lang="en-US" dirty="0" smtClean="0"/>
              <a:t>Causality</a:t>
            </a:r>
          </a:p>
          <a:p>
            <a:pPr lvl="1"/>
            <a:r>
              <a:rPr lang="en-US" dirty="0" smtClean="0"/>
              <a:t>Disease trend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9029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4184" y="2710181"/>
            <a:ext cx="7886700" cy="4351338"/>
          </a:xfrm>
        </p:spPr>
        <p:txBody>
          <a:bodyPr/>
          <a:lstStyle/>
          <a:p>
            <a:r>
              <a:rPr lang="en-US" dirty="0" smtClean="0"/>
              <a:t>Missing data</a:t>
            </a:r>
          </a:p>
          <a:p>
            <a:pPr lvl="1"/>
            <a:r>
              <a:rPr lang="en-US" dirty="0" smtClean="0"/>
              <a:t>Disease classification disagreement</a:t>
            </a:r>
          </a:p>
          <a:p>
            <a:pPr lvl="1"/>
            <a:r>
              <a:rPr lang="en-US" dirty="0" smtClean="0"/>
              <a:t>IVF laboratory </a:t>
            </a:r>
            <a:r>
              <a:rPr lang="en-US" dirty="0" err="1" smtClean="0"/>
              <a:t>charactersitics</a:t>
            </a:r>
            <a:endParaRPr lang="en-US" dirty="0" smtClean="0"/>
          </a:p>
          <a:p>
            <a:r>
              <a:rPr lang="en-US" dirty="0" smtClean="0"/>
              <a:t>Biases in outcome assessment</a:t>
            </a:r>
          </a:p>
          <a:p>
            <a:pPr lvl="1"/>
            <a:r>
              <a:rPr lang="en-US" dirty="0" smtClean="0"/>
              <a:t>Recall Bias in pain and quality of life</a:t>
            </a:r>
          </a:p>
          <a:p>
            <a:pPr lvl="1"/>
            <a:r>
              <a:rPr lang="en-US" dirty="0" smtClean="0"/>
              <a:t>Fertility outcomes assessment </a:t>
            </a:r>
          </a:p>
          <a:p>
            <a:r>
              <a:rPr lang="en-US" dirty="0" smtClean="0"/>
              <a:t>Low quality patients follow up</a:t>
            </a:r>
          </a:p>
          <a:p>
            <a:pPr lvl="1"/>
            <a:r>
              <a:rPr lang="en-US" dirty="0"/>
              <a:t>Lack of trend assessment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24184" y="146395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Case-Control studies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65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idx="1"/>
          </p:nvPr>
        </p:nvSpPr>
        <p:spPr>
          <a:xfrm>
            <a:off x="831850" y="1245054"/>
            <a:ext cx="7886700" cy="8014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Clinical Trials</a:t>
            </a:r>
            <a:endParaRPr lang="en-U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722" y="1944231"/>
            <a:ext cx="8040914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Prospective precise outcome assessment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Limited </a:t>
            </a:r>
            <a:r>
              <a:rPr lang="en-US" sz="2100" dirty="0" smtClean="0"/>
              <a:t>intervention</a:t>
            </a:r>
            <a:endParaRPr lang="en-US" sz="2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Hard </a:t>
            </a:r>
            <a:r>
              <a:rPr lang="en-US" sz="2100" dirty="0"/>
              <a:t>to </a:t>
            </a:r>
            <a:r>
              <a:rPr lang="en-US" sz="2100" dirty="0" smtClean="0"/>
              <a:t>randomize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Disease heterogeneity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DIE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OMA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err="1" smtClean="0"/>
              <a:t>Adenomyosis</a:t>
            </a:r>
            <a:endParaRPr lang="en-US" sz="2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Delayed recruitment 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More heterogenic in methods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Small sample size  </a:t>
            </a:r>
            <a:endParaRPr lang="en-US" sz="2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/>
              <a:t>Hard to blind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Need long term follow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Avoid Indecisive outcomes 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 Subjective pain assessment</a:t>
            </a:r>
          </a:p>
          <a:p>
            <a:pPr marL="742888" lvl="1" indent="-285750">
              <a:buFont typeface="Arial" panose="020B0604020202020204" pitchFamily="34" charset="0"/>
              <a:buChar char="•"/>
            </a:pPr>
            <a:r>
              <a:rPr lang="en-US" sz="2100" dirty="0" smtClean="0"/>
              <a:t> Embryo quality</a:t>
            </a:r>
            <a:endParaRPr lang="en-US" sz="2100" dirty="0"/>
          </a:p>
        </p:txBody>
      </p:sp>
      <p:sp>
        <p:nvSpPr>
          <p:cNvPr id="6" name="TextBox 5"/>
          <p:cNvSpPr txBox="1"/>
          <p:nvPr/>
        </p:nvSpPr>
        <p:spPr>
          <a:xfrm>
            <a:off x="3698697" y="3411312"/>
            <a:ext cx="3155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Strict eligibility criteria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38413" y="3411312"/>
            <a:ext cx="2485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Low external validity </a:t>
            </a:r>
            <a:endParaRPr lang="en-US" sz="2000" dirty="0"/>
          </a:p>
        </p:txBody>
      </p:sp>
      <p:sp>
        <p:nvSpPr>
          <p:cNvPr id="2" name="Right Brace 1"/>
          <p:cNvSpPr/>
          <p:nvPr/>
        </p:nvSpPr>
        <p:spPr>
          <a:xfrm>
            <a:off x="3246634" y="2691830"/>
            <a:ext cx="349321" cy="1839074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6185046" y="3529175"/>
            <a:ext cx="463641" cy="20005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6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1270</TotalTime>
  <Words>769</Words>
  <Application>Microsoft Office PowerPoint</Application>
  <PresentationFormat>On-screen Show (4:3)</PresentationFormat>
  <Paragraphs>168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Cross sectional studies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Diagnosis</vt:lpstr>
      <vt:lpstr>Non-invasive diagnostic methods</vt:lpstr>
      <vt:lpstr>Classification And Prognosis</vt:lpstr>
      <vt:lpstr>Treatment and Outcome</vt:lpstr>
      <vt:lpstr>Epidemiology</vt:lpstr>
      <vt:lpstr>Registry and Bio-banking</vt:lpstr>
      <vt:lpstr> Multidisciplinary approaches</vt:lpstr>
      <vt:lpstr> Centers of expertise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Sirang1</dc:creator>
  <cp:lastModifiedBy>Windows User</cp:lastModifiedBy>
  <cp:revision>29</cp:revision>
  <dcterms:created xsi:type="dcterms:W3CDTF">2022-01-08T10:49:01Z</dcterms:created>
  <dcterms:modified xsi:type="dcterms:W3CDTF">2022-01-27T05:43:48Z</dcterms:modified>
</cp:coreProperties>
</file>