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1" r:id="rId6"/>
    <p:sldId id="262" r:id="rId7"/>
    <p:sldId id="299"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300" r:id="rId21"/>
    <p:sldId id="277" r:id="rId22"/>
    <p:sldId id="278" r:id="rId23"/>
    <p:sldId id="279" r:id="rId24"/>
    <p:sldId id="280" r:id="rId25"/>
    <p:sldId id="281" r:id="rId26"/>
    <p:sldId id="282" r:id="rId27"/>
    <p:sldId id="283" r:id="rId28"/>
    <p:sldId id="284"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0" d="100"/>
          <a:sy n="90" d="100"/>
        </p:scale>
        <p:origin x="52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2FE92-B541-4651-A1DD-5FFFA0A2B0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a:extLst>
              <a:ext uri="{FF2B5EF4-FFF2-40B4-BE49-F238E27FC236}">
                <a16:creationId xmlns:a16="http://schemas.microsoft.com/office/drawing/2014/main" id="{96A0E7BA-1542-42C7-83A3-4D6B378E41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C07B2245-C3D7-46BA-9F55-96B1D10E8EC1}"/>
              </a:ext>
            </a:extLst>
          </p:cNvPr>
          <p:cNvSpPr>
            <a:spLocks noGrp="1"/>
          </p:cNvSpPr>
          <p:nvPr>
            <p:ph type="dt" sz="half" idx="10"/>
          </p:nvPr>
        </p:nvSpPr>
        <p:spPr/>
        <p:txBody>
          <a:bodyPr/>
          <a:lstStyle/>
          <a:p>
            <a:fld id="{8A8CFE47-6D8F-45FE-87B3-EBD46AA6683A}" type="datetimeFigureOut">
              <a:rPr lang="fa-IR" smtClean="0"/>
              <a:t>20/06/1443</a:t>
            </a:fld>
            <a:endParaRPr lang="fa-IR"/>
          </a:p>
        </p:txBody>
      </p:sp>
      <p:sp>
        <p:nvSpPr>
          <p:cNvPr id="5" name="Footer Placeholder 4">
            <a:extLst>
              <a:ext uri="{FF2B5EF4-FFF2-40B4-BE49-F238E27FC236}">
                <a16:creationId xmlns:a16="http://schemas.microsoft.com/office/drawing/2014/main" id="{5947E55F-6401-4233-B3C4-9E2D94A352A2}"/>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0643A83A-300F-4A81-8907-20EADBA305BE}"/>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0281376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62FF8-4185-4D13-814D-B8337A632F4D}"/>
              </a:ext>
            </a:extLst>
          </p:cNvPr>
          <p:cNvSpPr>
            <a:spLocks noGrp="1"/>
          </p:cNvSpPr>
          <p:nvPr>
            <p:ph type="title"/>
          </p:nvPr>
        </p:nvSpPr>
        <p:spPr/>
        <p:txBody>
          <a:bodyPr/>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4CDD74F0-7A6F-4549-BD9B-B74FF263D9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585862C5-FE54-4400-8EC7-4E0E7E6A86B9}"/>
              </a:ext>
            </a:extLst>
          </p:cNvPr>
          <p:cNvSpPr>
            <a:spLocks noGrp="1"/>
          </p:cNvSpPr>
          <p:nvPr>
            <p:ph type="dt" sz="half" idx="10"/>
          </p:nvPr>
        </p:nvSpPr>
        <p:spPr/>
        <p:txBody>
          <a:bodyPr/>
          <a:lstStyle/>
          <a:p>
            <a:fld id="{8A8CFE47-6D8F-45FE-87B3-EBD46AA6683A}" type="datetimeFigureOut">
              <a:rPr lang="fa-IR" smtClean="0"/>
              <a:t>20/06/1443</a:t>
            </a:fld>
            <a:endParaRPr lang="fa-IR"/>
          </a:p>
        </p:txBody>
      </p:sp>
      <p:sp>
        <p:nvSpPr>
          <p:cNvPr id="5" name="Footer Placeholder 4">
            <a:extLst>
              <a:ext uri="{FF2B5EF4-FFF2-40B4-BE49-F238E27FC236}">
                <a16:creationId xmlns:a16="http://schemas.microsoft.com/office/drawing/2014/main" id="{B1899A29-8CDA-44B2-A3F4-83D09BB028C0}"/>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80E5BB6F-C3FC-4A0A-AC81-33836BDCC040}"/>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0390921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0E4E0A-AAA0-4070-96A0-0F6B6CD3E3D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17C036D0-D57A-4B13-B284-4522445CD21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E9E4A39-0708-4846-A3D8-2D4468976BD0}"/>
              </a:ext>
            </a:extLst>
          </p:cNvPr>
          <p:cNvSpPr>
            <a:spLocks noGrp="1"/>
          </p:cNvSpPr>
          <p:nvPr>
            <p:ph type="dt" sz="half" idx="10"/>
          </p:nvPr>
        </p:nvSpPr>
        <p:spPr/>
        <p:txBody>
          <a:bodyPr/>
          <a:lstStyle/>
          <a:p>
            <a:fld id="{8A8CFE47-6D8F-45FE-87B3-EBD46AA6683A}" type="datetimeFigureOut">
              <a:rPr lang="fa-IR" smtClean="0"/>
              <a:t>20/06/1443</a:t>
            </a:fld>
            <a:endParaRPr lang="fa-IR"/>
          </a:p>
        </p:txBody>
      </p:sp>
      <p:sp>
        <p:nvSpPr>
          <p:cNvPr id="5" name="Footer Placeholder 4">
            <a:extLst>
              <a:ext uri="{FF2B5EF4-FFF2-40B4-BE49-F238E27FC236}">
                <a16:creationId xmlns:a16="http://schemas.microsoft.com/office/drawing/2014/main" id="{F90536DC-49E2-437E-AC35-16EA7A2425FF}"/>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C9D80281-FAA9-4A33-92A0-4278F7CDB5BD}"/>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4002115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64CF3-2919-40DC-98FE-F4EB5A9AB420}"/>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29D8D09D-BDB3-4023-980D-4D272F7E34A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587FC823-5271-4FAF-B63C-925D0332F394}"/>
              </a:ext>
            </a:extLst>
          </p:cNvPr>
          <p:cNvSpPr>
            <a:spLocks noGrp="1"/>
          </p:cNvSpPr>
          <p:nvPr>
            <p:ph type="dt" sz="half" idx="10"/>
          </p:nvPr>
        </p:nvSpPr>
        <p:spPr/>
        <p:txBody>
          <a:bodyPr/>
          <a:lstStyle/>
          <a:p>
            <a:fld id="{8A8CFE47-6D8F-45FE-87B3-EBD46AA6683A}" type="datetimeFigureOut">
              <a:rPr lang="fa-IR" smtClean="0"/>
              <a:t>20/06/1443</a:t>
            </a:fld>
            <a:endParaRPr lang="fa-IR"/>
          </a:p>
        </p:txBody>
      </p:sp>
      <p:sp>
        <p:nvSpPr>
          <p:cNvPr id="5" name="Footer Placeholder 4">
            <a:extLst>
              <a:ext uri="{FF2B5EF4-FFF2-40B4-BE49-F238E27FC236}">
                <a16:creationId xmlns:a16="http://schemas.microsoft.com/office/drawing/2014/main" id="{FEE107A7-DC9A-4658-BAC1-DB102558D128}"/>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92301712-58EF-454C-8ED8-96AA9ED4D2AF}"/>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322920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DFC79-1380-4E56-B7F8-069939DF828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a:extLst>
              <a:ext uri="{FF2B5EF4-FFF2-40B4-BE49-F238E27FC236}">
                <a16:creationId xmlns:a16="http://schemas.microsoft.com/office/drawing/2014/main" id="{CF7C86C7-34C3-4F1D-AD03-E56756CE608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073089-1AC7-4F38-A934-168813AA26E7}"/>
              </a:ext>
            </a:extLst>
          </p:cNvPr>
          <p:cNvSpPr>
            <a:spLocks noGrp="1"/>
          </p:cNvSpPr>
          <p:nvPr>
            <p:ph type="dt" sz="half" idx="10"/>
          </p:nvPr>
        </p:nvSpPr>
        <p:spPr/>
        <p:txBody>
          <a:bodyPr/>
          <a:lstStyle/>
          <a:p>
            <a:fld id="{8A8CFE47-6D8F-45FE-87B3-EBD46AA6683A}" type="datetimeFigureOut">
              <a:rPr lang="fa-IR" smtClean="0"/>
              <a:t>20/06/1443</a:t>
            </a:fld>
            <a:endParaRPr lang="fa-IR"/>
          </a:p>
        </p:txBody>
      </p:sp>
      <p:sp>
        <p:nvSpPr>
          <p:cNvPr id="5" name="Footer Placeholder 4">
            <a:extLst>
              <a:ext uri="{FF2B5EF4-FFF2-40B4-BE49-F238E27FC236}">
                <a16:creationId xmlns:a16="http://schemas.microsoft.com/office/drawing/2014/main" id="{A1C257B3-0C54-497D-B92E-2732C3EA03E5}"/>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67BE80C4-C3FC-416A-BA05-44C1157E9D81}"/>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362474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E67D2-A5EC-4738-BC85-D83EA262C01A}"/>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90140684-592B-4F8A-83A2-FFD966AA130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a:extLst>
              <a:ext uri="{FF2B5EF4-FFF2-40B4-BE49-F238E27FC236}">
                <a16:creationId xmlns:a16="http://schemas.microsoft.com/office/drawing/2014/main" id="{E4183F66-2C67-4A6C-A0AB-96496C061B7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a:extLst>
              <a:ext uri="{FF2B5EF4-FFF2-40B4-BE49-F238E27FC236}">
                <a16:creationId xmlns:a16="http://schemas.microsoft.com/office/drawing/2014/main" id="{2EDFB1EF-24FE-4833-8E78-6FD3D47401CD}"/>
              </a:ext>
            </a:extLst>
          </p:cNvPr>
          <p:cNvSpPr>
            <a:spLocks noGrp="1"/>
          </p:cNvSpPr>
          <p:nvPr>
            <p:ph type="dt" sz="half" idx="10"/>
          </p:nvPr>
        </p:nvSpPr>
        <p:spPr/>
        <p:txBody>
          <a:bodyPr/>
          <a:lstStyle/>
          <a:p>
            <a:fld id="{8A8CFE47-6D8F-45FE-87B3-EBD46AA6683A}" type="datetimeFigureOut">
              <a:rPr lang="fa-IR" smtClean="0"/>
              <a:t>20/06/1443</a:t>
            </a:fld>
            <a:endParaRPr lang="fa-IR"/>
          </a:p>
        </p:txBody>
      </p:sp>
      <p:sp>
        <p:nvSpPr>
          <p:cNvPr id="6" name="Footer Placeholder 5">
            <a:extLst>
              <a:ext uri="{FF2B5EF4-FFF2-40B4-BE49-F238E27FC236}">
                <a16:creationId xmlns:a16="http://schemas.microsoft.com/office/drawing/2014/main" id="{DDC79A77-0078-439D-8ACA-B0E27602C456}"/>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A0FE6E69-83D0-409E-9805-5BF4CF43BF0D}"/>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995415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E3807-9531-430C-ABBB-E847E1ECE2A0}"/>
              </a:ext>
            </a:extLst>
          </p:cNvPr>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a:extLst>
              <a:ext uri="{FF2B5EF4-FFF2-40B4-BE49-F238E27FC236}">
                <a16:creationId xmlns:a16="http://schemas.microsoft.com/office/drawing/2014/main" id="{E56B4A5D-5C9E-4F94-8F69-CA0B64893A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6F0A23-17B0-4E7D-9C9A-D2EB25FBFC7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a:extLst>
              <a:ext uri="{FF2B5EF4-FFF2-40B4-BE49-F238E27FC236}">
                <a16:creationId xmlns:a16="http://schemas.microsoft.com/office/drawing/2014/main" id="{0F48B50B-6812-44D6-BFC7-2B2068A08D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DA4CE73-E10D-4A5C-A742-15EF67B6248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a:extLst>
              <a:ext uri="{FF2B5EF4-FFF2-40B4-BE49-F238E27FC236}">
                <a16:creationId xmlns:a16="http://schemas.microsoft.com/office/drawing/2014/main" id="{39221BC5-7DE5-43B5-8A20-AC8718FF548D}"/>
              </a:ext>
            </a:extLst>
          </p:cNvPr>
          <p:cNvSpPr>
            <a:spLocks noGrp="1"/>
          </p:cNvSpPr>
          <p:nvPr>
            <p:ph type="dt" sz="half" idx="10"/>
          </p:nvPr>
        </p:nvSpPr>
        <p:spPr/>
        <p:txBody>
          <a:bodyPr/>
          <a:lstStyle/>
          <a:p>
            <a:fld id="{8A8CFE47-6D8F-45FE-87B3-EBD46AA6683A}" type="datetimeFigureOut">
              <a:rPr lang="fa-IR" smtClean="0"/>
              <a:t>20/06/1443</a:t>
            </a:fld>
            <a:endParaRPr lang="fa-IR"/>
          </a:p>
        </p:txBody>
      </p:sp>
      <p:sp>
        <p:nvSpPr>
          <p:cNvPr id="8" name="Footer Placeholder 7">
            <a:extLst>
              <a:ext uri="{FF2B5EF4-FFF2-40B4-BE49-F238E27FC236}">
                <a16:creationId xmlns:a16="http://schemas.microsoft.com/office/drawing/2014/main" id="{02618300-6552-4839-9A19-F3E70F16BCCB}"/>
              </a:ext>
            </a:extLst>
          </p:cNvPr>
          <p:cNvSpPr>
            <a:spLocks noGrp="1"/>
          </p:cNvSpPr>
          <p:nvPr>
            <p:ph type="ftr" sz="quarter" idx="11"/>
          </p:nvPr>
        </p:nvSpPr>
        <p:spPr/>
        <p:txBody>
          <a:bodyPr/>
          <a:lstStyle/>
          <a:p>
            <a:endParaRPr lang="fa-IR"/>
          </a:p>
        </p:txBody>
      </p:sp>
      <p:sp>
        <p:nvSpPr>
          <p:cNvPr id="9" name="Slide Number Placeholder 8">
            <a:extLst>
              <a:ext uri="{FF2B5EF4-FFF2-40B4-BE49-F238E27FC236}">
                <a16:creationId xmlns:a16="http://schemas.microsoft.com/office/drawing/2014/main" id="{91333D44-FD7B-4807-BB2C-7E21ECF424B3}"/>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094011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DEC40-387F-4CDF-8D3B-5912F2D4A89D}"/>
              </a:ext>
            </a:extLst>
          </p:cNvPr>
          <p:cNvSpPr>
            <a:spLocks noGrp="1"/>
          </p:cNvSpPr>
          <p:nvPr>
            <p:ph type="title"/>
          </p:nvPr>
        </p:nvSpPr>
        <p:spPr/>
        <p:txBody>
          <a:bodyPr/>
          <a:lstStyle/>
          <a:p>
            <a:r>
              <a:rPr lang="en-US"/>
              <a:t>Click to edit Master title style</a:t>
            </a:r>
            <a:endParaRPr lang="fa-IR"/>
          </a:p>
        </p:txBody>
      </p:sp>
      <p:sp>
        <p:nvSpPr>
          <p:cNvPr id="3" name="Date Placeholder 2">
            <a:extLst>
              <a:ext uri="{FF2B5EF4-FFF2-40B4-BE49-F238E27FC236}">
                <a16:creationId xmlns:a16="http://schemas.microsoft.com/office/drawing/2014/main" id="{44A4F97B-1791-4A66-B4F1-27E6F5330F1A}"/>
              </a:ext>
            </a:extLst>
          </p:cNvPr>
          <p:cNvSpPr>
            <a:spLocks noGrp="1"/>
          </p:cNvSpPr>
          <p:nvPr>
            <p:ph type="dt" sz="half" idx="10"/>
          </p:nvPr>
        </p:nvSpPr>
        <p:spPr/>
        <p:txBody>
          <a:bodyPr/>
          <a:lstStyle/>
          <a:p>
            <a:fld id="{8A8CFE47-6D8F-45FE-87B3-EBD46AA6683A}" type="datetimeFigureOut">
              <a:rPr lang="fa-IR" smtClean="0"/>
              <a:t>20/06/1443</a:t>
            </a:fld>
            <a:endParaRPr lang="fa-IR"/>
          </a:p>
        </p:txBody>
      </p:sp>
      <p:sp>
        <p:nvSpPr>
          <p:cNvPr id="4" name="Footer Placeholder 3">
            <a:extLst>
              <a:ext uri="{FF2B5EF4-FFF2-40B4-BE49-F238E27FC236}">
                <a16:creationId xmlns:a16="http://schemas.microsoft.com/office/drawing/2014/main" id="{C11A2DA1-A1FE-45E3-BD84-A1A7B47AD7E5}"/>
              </a:ext>
            </a:extLst>
          </p:cNvPr>
          <p:cNvSpPr>
            <a:spLocks noGrp="1"/>
          </p:cNvSpPr>
          <p:nvPr>
            <p:ph type="ftr" sz="quarter" idx="11"/>
          </p:nvPr>
        </p:nvSpPr>
        <p:spPr/>
        <p:txBody>
          <a:bodyPr/>
          <a:lstStyle/>
          <a:p>
            <a:endParaRPr lang="fa-IR"/>
          </a:p>
        </p:txBody>
      </p:sp>
      <p:sp>
        <p:nvSpPr>
          <p:cNvPr id="5" name="Slide Number Placeholder 4">
            <a:extLst>
              <a:ext uri="{FF2B5EF4-FFF2-40B4-BE49-F238E27FC236}">
                <a16:creationId xmlns:a16="http://schemas.microsoft.com/office/drawing/2014/main" id="{80711C07-B495-4EE2-BF6C-B0A0BC34AC1F}"/>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017395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B12F4FD-5019-4656-9D37-702761EB91D8}"/>
              </a:ext>
            </a:extLst>
          </p:cNvPr>
          <p:cNvSpPr>
            <a:spLocks noGrp="1"/>
          </p:cNvSpPr>
          <p:nvPr>
            <p:ph type="dt" sz="half" idx="10"/>
          </p:nvPr>
        </p:nvSpPr>
        <p:spPr/>
        <p:txBody>
          <a:bodyPr/>
          <a:lstStyle/>
          <a:p>
            <a:fld id="{8A8CFE47-6D8F-45FE-87B3-EBD46AA6683A}" type="datetimeFigureOut">
              <a:rPr lang="fa-IR" smtClean="0"/>
              <a:t>20/06/1443</a:t>
            </a:fld>
            <a:endParaRPr lang="fa-IR"/>
          </a:p>
        </p:txBody>
      </p:sp>
      <p:sp>
        <p:nvSpPr>
          <p:cNvPr id="3" name="Footer Placeholder 2">
            <a:extLst>
              <a:ext uri="{FF2B5EF4-FFF2-40B4-BE49-F238E27FC236}">
                <a16:creationId xmlns:a16="http://schemas.microsoft.com/office/drawing/2014/main" id="{4F9C3F16-6F1C-4721-80A6-8C8E08A3DA5B}"/>
              </a:ext>
            </a:extLst>
          </p:cNvPr>
          <p:cNvSpPr>
            <a:spLocks noGrp="1"/>
          </p:cNvSpPr>
          <p:nvPr>
            <p:ph type="ftr" sz="quarter" idx="11"/>
          </p:nvPr>
        </p:nvSpPr>
        <p:spPr/>
        <p:txBody>
          <a:bodyPr/>
          <a:lstStyle/>
          <a:p>
            <a:endParaRPr lang="fa-IR"/>
          </a:p>
        </p:txBody>
      </p:sp>
      <p:sp>
        <p:nvSpPr>
          <p:cNvPr id="4" name="Slide Number Placeholder 3">
            <a:extLst>
              <a:ext uri="{FF2B5EF4-FFF2-40B4-BE49-F238E27FC236}">
                <a16:creationId xmlns:a16="http://schemas.microsoft.com/office/drawing/2014/main" id="{40608189-464D-40D2-A8F5-1375DA301B7A}"/>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7167586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19600-C146-447C-B69E-8EEAD373B7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a:extLst>
              <a:ext uri="{FF2B5EF4-FFF2-40B4-BE49-F238E27FC236}">
                <a16:creationId xmlns:a16="http://schemas.microsoft.com/office/drawing/2014/main" id="{09983DAE-D71E-48DA-A911-716D062DDD1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a:extLst>
              <a:ext uri="{FF2B5EF4-FFF2-40B4-BE49-F238E27FC236}">
                <a16:creationId xmlns:a16="http://schemas.microsoft.com/office/drawing/2014/main" id="{95B976C3-3DEA-4845-841A-FCBD0EAB7B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FB61A13-EC45-4BE1-97ED-54D5809F9645}"/>
              </a:ext>
            </a:extLst>
          </p:cNvPr>
          <p:cNvSpPr>
            <a:spLocks noGrp="1"/>
          </p:cNvSpPr>
          <p:nvPr>
            <p:ph type="dt" sz="half" idx="10"/>
          </p:nvPr>
        </p:nvSpPr>
        <p:spPr/>
        <p:txBody>
          <a:bodyPr/>
          <a:lstStyle/>
          <a:p>
            <a:fld id="{8A8CFE47-6D8F-45FE-87B3-EBD46AA6683A}" type="datetimeFigureOut">
              <a:rPr lang="fa-IR" smtClean="0"/>
              <a:t>20/06/1443</a:t>
            </a:fld>
            <a:endParaRPr lang="fa-IR"/>
          </a:p>
        </p:txBody>
      </p:sp>
      <p:sp>
        <p:nvSpPr>
          <p:cNvPr id="6" name="Footer Placeholder 5">
            <a:extLst>
              <a:ext uri="{FF2B5EF4-FFF2-40B4-BE49-F238E27FC236}">
                <a16:creationId xmlns:a16="http://schemas.microsoft.com/office/drawing/2014/main" id="{5001BA87-D2B2-4E35-AF63-F848DDA3D4EC}"/>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6BABF99D-055A-4C98-839C-17C573407231}"/>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216450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61E27-9B1B-45E2-B7CA-79798C39DB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a:extLst>
              <a:ext uri="{FF2B5EF4-FFF2-40B4-BE49-F238E27FC236}">
                <a16:creationId xmlns:a16="http://schemas.microsoft.com/office/drawing/2014/main" id="{29DC8B5A-0245-4089-BCE9-4C93C9EBCA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fa-IR"/>
          </a:p>
        </p:txBody>
      </p:sp>
      <p:sp>
        <p:nvSpPr>
          <p:cNvPr id="4" name="Text Placeholder 3">
            <a:extLst>
              <a:ext uri="{FF2B5EF4-FFF2-40B4-BE49-F238E27FC236}">
                <a16:creationId xmlns:a16="http://schemas.microsoft.com/office/drawing/2014/main" id="{DDD44234-BA29-4DF1-83C3-B308165BB3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E72F3E-80A8-4C73-AE19-EBD6FC586177}"/>
              </a:ext>
            </a:extLst>
          </p:cNvPr>
          <p:cNvSpPr>
            <a:spLocks noGrp="1"/>
          </p:cNvSpPr>
          <p:nvPr>
            <p:ph type="dt" sz="half" idx="10"/>
          </p:nvPr>
        </p:nvSpPr>
        <p:spPr/>
        <p:txBody>
          <a:bodyPr/>
          <a:lstStyle/>
          <a:p>
            <a:fld id="{8A8CFE47-6D8F-45FE-87B3-EBD46AA6683A}" type="datetimeFigureOut">
              <a:rPr lang="fa-IR" smtClean="0"/>
              <a:t>20/06/1443</a:t>
            </a:fld>
            <a:endParaRPr lang="fa-IR"/>
          </a:p>
        </p:txBody>
      </p:sp>
      <p:sp>
        <p:nvSpPr>
          <p:cNvPr id="6" name="Footer Placeholder 5">
            <a:extLst>
              <a:ext uri="{FF2B5EF4-FFF2-40B4-BE49-F238E27FC236}">
                <a16:creationId xmlns:a16="http://schemas.microsoft.com/office/drawing/2014/main" id="{7023A63F-8761-479D-91E3-C84A612F8D77}"/>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4B8CC39E-EC0F-40D6-8D4E-79E44A1685F2}"/>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795055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A9D0673-C09A-45AE-99F7-C5BA83A778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E61F010F-8195-4E6B-A359-338E6FA26C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705063-58F8-4EC0-BC30-6CA76CD183E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8CFE47-6D8F-45FE-87B3-EBD46AA6683A}" type="datetimeFigureOut">
              <a:rPr lang="fa-IR" smtClean="0"/>
              <a:t>20/06/1443</a:t>
            </a:fld>
            <a:endParaRPr lang="fa-IR"/>
          </a:p>
        </p:txBody>
      </p:sp>
      <p:sp>
        <p:nvSpPr>
          <p:cNvPr id="5" name="Footer Placeholder 4">
            <a:extLst>
              <a:ext uri="{FF2B5EF4-FFF2-40B4-BE49-F238E27FC236}">
                <a16:creationId xmlns:a16="http://schemas.microsoft.com/office/drawing/2014/main" id="{8A5B8511-5C59-4F41-90D3-E236541D8E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a:extLst>
              <a:ext uri="{FF2B5EF4-FFF2-40B4-BE49-F238E27FC236}">
                <a16:creationId xmlns:a16="http://schemas.microsoft.com/office/drawing/2014/main" id="{4F4EAF65-BDCC-40D6-A13A-9A3D8F7120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064337-2B7B-4678-8197-057D6BB77432}" type="slidenum">
              <a:rPr lang="fa-IR" smtClean="0"/>
              <a:t>‹#›</a:t>
            </a:fld>
            <a:endParaRPr lang="fa-IR"/>
          </a:p>
        </p:txBody>
      </p:sp>
    </p:spTree>
    <p:extLst>
      <p:ext uri="{BB962C8B-B14F-4D97-AF65-F5344CB8AC3E}">
        <p14:creationId xmlns:p14="http://schemas.microsoft.com/office/powerpoint/2010/main" val="31867348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3E24465-4166-4385-AB5D-265323E38D7B}"/>
              </a:ext>
            </a:extLst>
          </p:cNvPr>
          <p:cNvSpPr txBox="1"/>
          <p:nvPr/>
        </p:nvSpPr>
        <p:spPr>
          <a:xfrm>
            <a:off x="1537398" y="2782669"/>
            <a:ext cx="8719457" cy="646331"/>
          </a:xfrm>
          <a:prstGeom prst="rect">
            <a:avLst/>
          </a:prstGeom>
          <a:noFill/>
        </p:spPr>
        <p:txBody>
          <a:bodyPr wrap="square">
            <a:spAutoFit/>
          </a:bodyPr>
          <a:lstStyle/>
          <a:p>
            <a:r>
              <a:rPr lang="en-US" sz="3600" dirty="0"/>
              <a:t>Treatment of endometriosis-associated pain</a:t>
            </a:r>
          </a:p>
        </p:txBody>
      </p:sp>
      <p:sp>
        <p:nvSpPr>
          <p:cNvPr id="5" name="TextBox 4">
            <a:extLst>
              <a:ext uri="{FF2B5EF4-FFF2-40B4-BE49-F238E27FC236}">
                <a16:creationId xmlns:a16="http://schemas.microsoft.com/office/drawing/2014/main" id="{C8606A8E-8AA9-469A-916D-3BE26688F15C}"/>
              </a:ext>
            </a:extLst>
          </p:cNvPr>
          <p:cNvSpPr txBox="1"/>
          <p:nvPr/>
        </p:nvSpPr>
        <p:spPr>
          <a:xfrm>
            <a:off x="5147269" y="3952408"/>
            <a:ext cx="6094324" cy="400110"/>
          </a:xfrm>
          <a:prstGeom prst="rect">
            <a:avLst/>
          </a:prstGeom>
          <a:noFill/>
        </p:spPr>
        <p:txBody>
          <a:bodyPr wrap="square">
            <a:spAutoFit/>
          </a:bodyPr>
          <a:lstStyle/>
          <a:p>
            <a:r>
              <a:rPr lang="en-US" sz="2000" dirty="0"/>
              <a:t>Roxana kargar. MD</a:t>
            </a:r>
          </a:p>
        </p:txBody>
      </p:sp>
      <p:sp>
        <p:nvSpPr>
          <p:cNvPr id="7" name="TextBox 6">
            <a:extLst>
              <a:ext uri="{FF2B5EF4-FFF2-40B4-BE49-F238E27FC236}">
                <a16:creationId xmlns:a16="http://schemas.microsoft.com/office/drawing/2014/main" id="{FDA47A41-3BC7-49F9-BF37-805924622F61}"/>
              </a:ext>
            </a:extLst>
          </p:cNvPr>
          <p:cNvSpPr txBox="1"/>
          <p:nvPr/>
        </p:nvSpPr>
        <p:spPr>
          <a:xfrm>
            <a:off x="5720025" y="4399700"/>
            <a:ext cx="6094324" cy="400110"/>
          </a:xfrm>
          <a:prstGeom prst="rect">
            <a:avLst/>
          </a:prstGeom>
          <a:noFill/>
        </p:spPr>
        <p:txBody>
          <a:bodyPr wrap="square">
            <a:spAutoFit/>
          </a:bodyPr>
          <a:lstStyle/>
          <a:p>
            <a:r>
              <a:rPr lang="en-US" sz="2000" dirty="0"/>
              <a:t>Obstetrics &amp; gynecology</a:t>
            </a:r>
          </a:p>
        </p:txBody>
      </p:sp>
      <p:sp>
        <p:nvSpPr>
          <p:cNvPr id="9" name="TextBox 8">
            <a:extLst>
              <a:ext uri="{FF2B5EF4-FFF2-40B4-BE49-F238E27FC236}">
                <a16:creationId xmlns:a16="http://schemas.microsoft.com/office/drawing/2014/main" id="{436401CD-036D-4F6B-8FEB-BA74197EE961}"/>
              </a:ext>
            </a:extLst>
          </p:cNvPr>
          <p:cNvSpPr txBox="1"/>
          <p:nvPr/>
        </p:nvSpPr>
        <p:spPr>
          <a:xfrm>
            <a:off x="6260123" y="4846993"/>
            <a:ext cx="6255098" cy="400110"/>
          </a:xfrm>
          <a:prstGeom prst="rect">
            <a:avLst/>
          </a:prstGeom>
          <a:noFill/>
        </p:spPr>
        <p:txBody>
          <a:bodyPr wrap="square">
            <a:spAutoFit/>
          </a:bodyPr>
          <a:lstStyle/>
          <a:p>
            <a:r>
              <a:rPr lang="en-US" sz="2000" dirty="0"/>
              <a:t>Fellowship of advanced laparoscopy</a:t>
            </a:r>
          </a:p>
        </p:txBody>
      </p:sp>
    </p:spTree>
    <p:extLst>
      <p:ext uri="{BB962C8B-B14F-4D97-AF65-F5344CB8AC3E}">
        <p14:creationId xmlns:p14="http://schemas.microsoft.com/office/powerpoint/2010/main" val="2929011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E720050-7281-4214-AED1-1AC03391C1CA}"/>
              </a:ext>
            </a:extLst>
          </p:cNvPr>
          <p:cNvSpPr/>
          <p:nvPr/>
        </p:nvSpPr>
        <p:spPr>
          <a:xfrm>
            <a:off x="3739662" y="1755950"/>
            <a:ext cx="8991600" cy="523220"/>
          </a:xfrm>
          <a:prstGeom prst="rect">
            <a:avLst/>
          </a:prstGeom>
        </p:spPr>
        <p:txBody>
          <a:bodyPr wrap="square">
            <a:spAutoFit/>
          </a:bodyPr>
          <a:lstStyle/>
          <a:p>
            <a:r>
              <a:rPr lang="en-US" sz="2800" dirty="0" err="1"/>
              <a:t>Dienogest</a:t>
            </a:r>
            <a:endParaRPr lang="en-US" sz="2800" dirty="0"/>
          </a:p>
        </p:txBody>
      </p:sp>
      <p:sp>
        <p:nvSpPr>
          <p:cNvPr id="4" name="TextBox 3">
            <a:extLst>
              <a:ext uri="{FF2B5EF4-FFF2-40B4-BE49-F238E27FC236}">
                <a16:creationId xmlns:a16="http://schemas.microsoft.com/office/drawing/2014/main" id="{1C17A759-9833-421C-9E2C-AC488A251421}"/>
              </a:ext>
            </a:extLst>
          </p:cNvPr>
          <p:cNvSpPr txBox="1"/>
          <p:nvPr/>
        </p:nvSpPr>
        <p:spPr>
          <a:xfrm>
            <a:off x="1213338" y="2578801"/>
            <a:ext cx="10503039" cy="1631216"/>
          </a:xfrm>
          <a:prstGeom prst="rect">
            <a:avLst/>
          </a:prstGeom>
          <a:noFill/>
        </p:spPr>
        <p:txBody>
          <a:bodyPr wrap="square">
            <a:spAutoFit/>
          </a:bodyPr>
          <a:lstStyle/>
          <a:p>
            <a:r>
              <a:rPr lang="en-US" sz="2000" dirty="0">
                <a:latin typeface="TimesNewRomanPSMT"/>
              </a:rPr>
              <a:t>In two randomized trials, treatment during 6 months with </a:t>
            </a:r>
            <a:r>
              <a:rPr lang="en-US" sz="2000" i="1" dirty="0" err="1">
                <a:latin typeface="TimesNewRomanPS-ItalicMT"/>
              </a:rPr>
              <a:t>dienogest</a:t>
            </a:r>
            <a:r>
              <a:rPr lang="en-US" sz="2000" i="1" dirty="0">
                <a:latin typeface="TimesNewRomanPS-ItalicMT"/>
              </a:rPr>
              <a:t> </a:t>
            </a:r>
            <a:r>
              <a:rPr lang="en-US" sz="2000" dirty="0">
                <a:latin typeface="TimesNewRomanPSMT"/>
              </a:rPr>
              <a:t>2 mg per day orally demonstrated </a:t>
            </a:r>
            <a:r>
              <a:rPr lang="en-US" sz="2000" dirty="0">
                <a:solidFill>
                  <a:srgbClr val="FF0000"/>
                </a:solidFill>
                <a:latin typeface="TimesNewRomanPSMT"/>
              </a:rPr>
              <a:t>equivalent efficacy </a:t>
            </a:r>
            <a:r>
              <a:rPr lang="en-US" sz="2000" dirty="0">
                <a:latin typeface="TimesNewRomanPSMT"/>
              </a:rPr>
              <a:t>to depot </a:t>
            </a:r>
            <a:r>
              <a:rPr lang="en-US" sz="2000" i="1" dirty="0">
                <a:latin typeface="TimesNewRomanPS-ItalicMT"/>
              </a:rPr>
              <a:t>leuprolide acetate </a:t>
            </a:r>
            <a:r>
              <a:rPr lang="en-US" sz="2000" dirty="0">
                <a:latin typeface="TimesNewRomanPSMT"/>
              </a:rPr>
              <a:t>(3.75 </a:t>
            </a:r>
            <a:r>
              <a:rPr lang="en-US" sz="2000" dirty="0" err="1">
                <a:latin typeface="TimesNewRomanPSMT"/>
              </a:rPr>
              <a:t>mg,depot</a:t>
            </a:r>
            <a:r>
              <a:rPr lang="en-US" sz="2000" dirty="0">
                <a:latin typeface="TimesNewRomanPSMT"/>
              </a:rPr>
              <a:t> intramuscular injection, every 4 weeks) or intranasal </a:t>
            </a:r>
            <a:r>
              <a:rPr lang="en-US" sz="2000" i="1" dirty="0" err="1">
                <a:latin typeface="TimesNewRomanPS-ItalicMT"/>
              </a:rPr>
              <a:t>buserelin</a:t>
            </a:r>
            <a:r>
              <a:rPr lang="en-US" sz="2000" i="1" dirty="0">
                <a:latin typeface="TimesNewRomanPS-ItalicMT"/>
              </a:rPr>
              <a:t> acetate </a:t>
            </a:r>
            <a:r>
              <a:rPr lang="en-US" sz="2000" dirty="0">
                <a:latin typeface="TimesNewRomanPSMT"/>
              </a:rPr>
              <a:t>(900 </a:t>
            </a:r>
            <a:r>
              <a:rPr lang="en-US" sz="2000" dirty="0" err="1">
                <a:latin typeface="TimesNewRomanPSMT"/>
              </a:rPr>
              <a:t>μg</a:t>
            </a:r>
            <a:r>
              <a:rPr lang="en-US" sz="2000" dirty="0">
                <a:latin typeface="TimesNewRomanPSMT"/>
              </a:rPr>
              <a:t>  per day, intranasally) in relieving the pain associated with endometriosis, offering a different safety and tolerability profile (less bone loss, fewer hot flushes, more irregular genital bleeding)</a:t>
            </a:r>
            <a:endParaRPr lang="en-US" sz="2000" dirty="0"/>
          </a:p>
        </p:txBody>
      </p:sp>
    </p:spTree>
    <p:extLst>
      <p:ext uri="{BB962C8B-B14F-4D97-AF65-F5344CB8AC3E}">
        <p14:creationId xmlns:p14="http://schemas.microsoft.com/office/powerpoint/2010/main" val="2370987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F3C58B4-72B9-4446-A9CB-71435F710A21}"/>
              </a:ext>
            </a:extLst>
          </p:cNvPr>
          <p:cNvSpPr txBox="1"/>
          <p:nvPr/>
        </p:nvSpPr>
        <p:spPr>
          <a:xfrm>
            <a:off x="3047163" y="2123462"/>
            <a:ext cx="6094324" cy="2831544"/>
          </a:xfrm>
          <a:prstGeom prst="rect">
            <a:avLst/>
          </a:prstGeom>
          <a:noFill/>
        </p:spPr>
        <p:txBody>
          <a:bodyPr wrap="square">
            <a:spAutoFit/>
          </a:bodyPr>
          <a:lstStyle/>
          <a:p>
            <a:r>
              <a:rPr lang="en-US" sz="2000" b="1" dirty="0"/>
              <a:t>Side effects of progestins </a:t>
            </a:r>
            <a:r>
              <a:rPr lang="en-US" sz="2000" dirty="0"/>
              <a:t>:</a:t>
            </a:r>
          </a:p>
          <a:p>
            <a:pPr marL="457200" indent="-457200">
              <a:buFont typeface="Arial" panose="020B0604020202020204" pitchFamily="34" charset="0"/>
              <a:buChar char="•"/>
            </a:pPr>
            <a:endParaRPr lang="en-US" sz="1800" dirty="0"/>
          </a:p>
          <a:p>
            <a:pPr marL="457200" indent="-457200">
              <a:buFont typeface="Arial" panose="020B0604020202020204" pitchFamily="34" charset="0"/>
              <a:buChar char="•"/>
            </a:pPr>
            <a:r>
              <a:rPr lang="en-US" sz="2000" dirty="0"/>
              <a:t>Nausea</a:t>
            </a:r>
          </a:p>
          <a:p>
            <a:pPr marL="457200" indent="-457200">
              <a:buFont typeface="Arial" panose="020B0604020202020204" pitchFamily="34" charset="0"/>
              <a:buChar char="•"/>
            </a:pPr>
            <a:r>
              <a:rPr lang="en-US" sz="2000" dirty="0"/>
              <a:t>weight gain</a:t>
            </a:r>
          </a:p>
          <a:p>
            <a:pPr marL="457200" indent="-457200">
              <a:buFont typeface="Arial" panose="020B0604020202020204" pitchFamily="34" charset="0"/>
              <a:buChar char="•"/>
            </a:pPr>
            <a:r>
              <a:rPr lang="en-US" sz="2000" dirty="0"/>
              <a:t>fluid retention</a:t>
            </a:r>
          </a:p>
          <a:p>
            <a:pPr marL="457200" indent="-457200">
              <a:buFont typeface="Arial" panose="020B0604020202020204" pitchFamily="34" charset="0"/>
              <a:buChar char="•"/>
            </a:pPr>
            <a:r>
              <a:rPr lang="en-US" sz="2000" dirty="0"/>
              <a:t>breakthrough bleeding caused by </a:t>
            </a:r>
            <a:r>
              <a:rPr lang="en-US" sz="2000" dirty="0" err="1"/>
              <a:t>hypoestrogenemia</a:t>
            </a:r>
            <a:r>
              <a:rPr lang="en-US" sz="2000" dirty="0"/>
              <a:t>. Corrected by short-term (7-day) administration of estrogen.</a:t>
            </a:r>
            <a:r>
              <a:rPr lang="en-US" sz="2000" i="1" dirty="0"/>
              <a:t> </a:t>
            </a:r>
          </a:p>
          <a:p>
            <a:pPr marL="457200" indent="-457200">
              <a:buFont typeface="Arial" panose="020B0604020202020204" pitchFamily="34" charset="0"/>
              <a:buChar char="•"/>
            </a:pPr>
            <a:r>
              <a:rPr lang="en-US" sz="2000" dirty="0"/>
              <a:t>Depression and other mood disorders </a:t>
            </a:r>
          </a:p>
        </p:txBody>
      </p:sp>
      <p:sp>
        <p:nvSpPr>
          <p:cNvPr id="5" name="TextBox 4">
            <a:extLst>
              <a:ext uri="{FF2B5EF4-FFF2-40B4-BE49-F238E27FC236}">
                <a16:creationId xmlns:a16="http://schemas.microsoft.com/office/drawing/2014/main" id="{11397C37-7F30-4641-AD48-E31196B83A17}"/>
              </a:ext>
            </a:extLst>
          </p:cNvPr>
          <p:cNvSpPr txBox="1"/>
          <p:nvPr/>
        </p:nvSpPr>
        <p:spPr>
          <a:xfrm>
            <a:off x="2092570" y="5007485"/>
            <a:ext cx="9674050" cy="707886"/>
          </a:xfrm>
          <a:prstGeom prst="rect">
            <a:avLst/>
          </a:prstGeom>
          <a:noFill/>
        </p:spPr>
        <p:txBody>
          <a:bodyPr wrap="square">
            <a:spAutoFit/>
          </a:bodyPr>
          <a:lstStyle/>
          <a:p>
            <a:r>
              <a:rPr lang="en-US" sz="2000" dirty="0">
                <a:solidFill>
                  <a:srgbClr val="FF0000"/>
                </a:solidFill>
              </a:rPr>
              <a:t>In case of persistent bleeding, discontinuing treatment for some days was found effective </a:t>
            </a:r>
            <a:r>
              <a:rPr lang="en-US" sz="2000" dirty="0"/>
              <a:t>in restoring </a:t>
            </a:r>
            <a:r>
              <a:rPr lang="en-US" sz="2000" dirty="0" err="1"/>
              <a:t>amenorrhoea</a:t>
            </a:r>
            <a:endParaRPr lang="en-US" sz="2000" dirty="0"/>
          </a:p>
        </p:txBody>
      </p:sp>
    </p:spTree>
    <p:extLst>
      <p:ext uri="{BB962C8B-B14F-4D97-AF65-F5344CB8AC3E}">
        <p14:creationId xmlns:p14="http://schemas.microsoft.com/office/powerpoint/2010/main" val="9437022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9A28A59-7526-4B45-921A-615489D448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3007" y="1276140"/>
            <a:ext cx="7244862" cy="56722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392980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1AF08B5-FC46-42A8-9775-2CDE577D078A}"/>
              </a:ext>
            </a:extLst>
          </p:cNvPr>
          <p:cNvSpPr txBox="1"/>
          <p:nvPr/>
        </p:nvSpPr>
        <p:spPr>
          <a:xfrm>
            <a:off x="3048838" y="1729544"/>
            <a:ext cx="6094324" cy="369332"/>
          </a:xfrm>
          <a:prstGeom prst="rect">
            <a:avLst/>
          </a:prstGeom>
          <a:noFill/>
        </p:spPr>
        <p:txBody>
          <a:bodyPr wrap="square">
            <a:spAutoFit/>
          </a:bodyPr>
          <a:lstStyle/>
          <a:p>
            <a:r>
              <a:rPr lang="en-US" sz="1800" b="1" dirty="0"/>
              <a:t>INTERUTERINE PROGESTIN-RELEASING SYSTEM</a:t>
            </a:r>
            <a:endParaRPr lang="en-US" sz="1800" dirty="0"/>
          </a:p>
        </p:txBody>
      </p:sp>
      <p:sp>
        <p:nvSpPr>
          <p:cNvPr id="5" name="TextBox 4">
            <a:extLst>
              <a:ext uri="{FF2B5EF4-FFF2-40B4-BE49-F238E27FC236}">
                <a16:creationId xmlns:a16="http://schemas.microsoft.com/office/drawing/2014/main" id="{0FF05746-662C-4097-A58F-47193368102B}"/>
              </a:ext>
            </a:extLst>
          </p:cNvPr>
          <p:cNvSpPr txBox="1"/>
          <p:nvPr/>
        </p:nvSpPr>
        <p:spPr>
          <a:xfrm>
            <a:off x="1057589" y="2098876"/>
            <a:ext cx="8980713" cy="400110"/>
          </a:xfrm>
          <a:prstGeom prst="rect">
            <a:avLst/>
          </a:prstGeom>
          <a:noFill/>
        </p:spPr>
        <p:txBody>
          <a:bodyPr wrap="square">
            <a:spAutoFit/>
          </a:bodyPr>
          <a:lstStyle/>
          <a:p>
            <a:pPr marL="1257300" lvl="2" indent="-342900">
              <a:buFont typeface="Wingdings" panose="05000000000000000000" pitchFamily="2" charset="2"/>
              <a:buChar char="v"/>
            </a:pPr>
            <a:r>
              <a:rPr lang="en-US" sz="2000" dirty="0"/>
              <a:t>The </a:t>
            </a:r>
            <a:r>
              <a:rPr lang="en-US" sz="2000" i="1" dirty="0"/>
              <a:t>levonorgestrel </a:t>
            </a:r>
            <a:r>
              <a:rPr lang="en-US" sz="2000" dirty="0"/>
              <a:t>intrauterine system releasing 20</a:t>
            </a:r>
            <a:r>
              <a:rPr lang="en-US" sz="2000" i="1" dirty="0"/>
              <a:t>M</a:t>
            </a:r>
            <a:r>
              <a:rPr lang="en-US" sz="2000" dirty="0"/>
              <a:t>.g per day  </a:t>
            </a:r>
          </a:p>
        </p:txBody>
      </p:sp>
      <p:sp>
        <p:nvSpPr>
          <p:cNvPr id="7" name="TextBox 6">
            <a:extLst>
              <a:ext uri="{FF2B5EF4-FFF2-40B4-BE49-F238E27FC236}">
                <a16:creationId xmlns:a16="http://schemas.microsoft.com/office/drawing/2014/main" id="{B2E964AC-4486-4C0D-87A5-9180215BC97D}"/>
              </a:ext>
            </a:extLst>
          </p:cNvPr>
          <p:cNvSpPr txBox="1"/>
          <p:nvPr/>
        </p:nvSpPr>
        <p:spPr>
          <a:xfrm>
            <a:off x="1057588" y="2590187"/>
            <a:ext cx="10015695" cy="707886"/>
          </a:xfrm>
          <a:prstGeom prst="rect">
            <a:avLst/>
          </a:prstGeom>
          <a:noFill/>
        </p:spPr>
        <p:txBody>
          <a:bodyPr wrap="square">
            <a:spAutoFit/>
          </a:bodyPr>
          <a:lstStyle/>
          <a:p>
            <a:pPr marL="1257300" lvl="2" indent="-342900">
              <a:buFont typeface="Wingdings" panose="05000000000000000000" pitchFamily="2" charset="2"/>
              <a:buChar char="v"/>
            </a:pPr>
            <a:r>
              <a:rPr lang="en-US" sz="2000" dirty="0"/>
              <a:t>high local concentrations of progestin in the pelvis and less progestin secreted into the systemic circulation, the risk of systemic side effects is reduced</a:t>
            </a:r>
          </a:p>
        </p:txBody>
      </p:sp>
      <p:sp>
        <p:nvSpPr>
          <p:cNvPr id="9" name="TextBox 8">
            <a:extLst>
              <a:ext uri="{FF2B5EF4-FFF2-40B4-BE49-F238E27FC236}">
                <a16:creationId xmlns:a16="http://schemas.microsoft.com/office/drawing/2014/main" id="{D893D86D-BBAB-480B-964B-622C51424681}"/>
              </a:ext>
            </a:extLst>
          </p:cNvPr>
          <p:cNvSpPr txBox="1"/>
          <p:nvPr/>
        </p:nvSpPr>
        <p:spPr>
          <a:xfrm>
            <a:off x="1057588" y="3621483"/>
            <a:ext cx="10086034" cy="1015663"/>
          </a:xfrm>
          <a:prstGeom prst="rect">
            <a:avLst/>
          </a:prstGeom>
          <a:noFill/>
        </p:spPr>
        <p:txBody>
          <a:bodyPr wrap="square">
            <a:spAutoFit/>
          </a:bodyPr>
          <a:lstStyle/>
          <a:p>
            <a:pPr marL="1257300" lvl="2" indent="-342900">
              <a:buFont typeface="Wingdings" panose="05000000000000000000" pitchFamily="2" charset="2"/>
              <a:buChar char="v"/>
            </a:pPr>
            <a:r>
              <a:rPr lang="en-US" sz="2000" dirty="0"/>
              <a:t>an effective therapy for rectovaginal endometriosis, lessening dysmenorrhea and non-menstrual pelvic pain as well as significantly reducing deep dyspareunia and </a:t>
            </a:r>
            <a:r>
              <a:rPr lang="en-US" sz="2000" dirty="0" err="1"/>
              <a:t>dyschezia</a:t>
            </a:r>
            <a:endParaRPr lang="en-US" sz="2000" dirty="0"/>
          </a:p>
        </p:txBody>
      </p:sp>
      <p:sp>
        <p:nvSpPr>
          <p:cNvPr id="11" name="TextBox 10">
            <a:extLst>
              <a:ext uri="{FF2B5EF4-FFF2-40B4-BE49-F238E27FC236}">
                <a16:creationId xmlns:a16="http://schemas.microsoft.com/office/drawing/2014/main" id="{19068508-69C4-4151-8C35-BB1780EED61E}"/>
              </a:ext>
            </a:extLst>
          </p:cNvPr>
          <p:cNvSpPr txBox="1"/>
          <p:nvPr/>
        </p:nvSpPr>
        <p:spPr>
          <a:xfrm>
            <a:off x="525027" y="4652779"/>
            <a:ext cx="6991140" cy="1323439"/>
          </a:xfrm>
          <a:prstGeom prst="rect">
            <a:avLst/>
          </a:prstGeom>
          <a:noFill/>
        </p:spPr>
        <p:txBody>
          <a:bodyPr wrap="square">
            <a:spAutoFit/>
          </a:bodyPr>
          <a:lstStyle/>
          <a:p>
            <a:r>
              <a:rPr lang="en-US" sz="2000" dirty="0">
                <a:solidFill>
                  <a:srgbClr val="FF0000"/>
                </a:solidFill>
              </a:rPr>
              <a:t>ovulation is not inhibited</a:t>
            </a:r>
            <a:r>
              <a:rPr lang="en-US" sz="2000" dirty="0"/>
              <a:t>, except for the first few months after insertion. This constitutes an </a:t>
            </a:r>
            <a:r>
              <a:rPr lang="en-US" sz="2000" dirty="0">
                <a:solidFill>
                  <a:srgbClr val="FF0000"/>
                </a:solidFill>
              </a:rPr>
              <a:t>important disadvantage, because it has been demonstrated that ovarian endometriomas originates from </a:t>
            </a:r>
            <a:r>
              <a:rPr lang="en-US" sz="2000" dirty="0" err="1">
                <a:solidFill>
                  <a:srgbClr val="FF0000"/>
                </a:solidFill>
              </a:rPr>
              <a:t>haemorrhagic</a:t>
            </a:r>
            <a:r>
              <a:rPr lang="en-US" sz="2000" dirty="0">
                <a:solidFill>
                  <a:srgbClr val="FF0000"/>
                </a:solidFill>
              </a:rPr>
              <a:t> corpora lutea</a:t>
            </a:r>
          </a:p>
        </p:txBody>
      </p:sp>
      <p:pic>
        <p:nvPicPr>
          <p:cNvPr id="12" name="Picture 2">
            <a:extLst>
              <a:ext uri="{FF2B5EF4-FFF2-40B4-BE49-F238E27FC236}">
                <a16:creationId xmlns:a16="http://schemas.microsoft.com/office/drawing/2014/main" id="{88EDE773-0F50-41B2-8A8F-FC44D1EC44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78031" y="4550720"/>
            <a:ext cx="2143125" cy="206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72596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B65B8F3-A5C7-4D5E-A015-EC9CD7A25BDD}"/>
              </a:ext>
            </a:extLst>
          </p:cNvPr>
          <p:cNvSpPr txBox="1"/>
          <p:nvPr/>
        </p:nvSpPr>
        <p:spPr>
          <a:xfrm>
            <a:off x="2062424" y="2105689"/>
            <a:ext cx="7483510" cy="1015663"/>
          </a:xfrm>
          <a:prstGeom prst="rect">
            <a:avLst/>
          </a:prstGeom>
          <a:noFill/>
        </p:spPr>
        <p:txBody>
          <a:bodyPr wrap="square">
            <a:spAutoFit/>
          </a:bodyPr>
          <a:lstStyle/>
          <a:p>
            <a:r>
              <a:rPr lang="en-US" sz="2000" dirty="0">
                <a:solidFill>
                  <a:srgbClr val="FF0000"/>
                </a:solidFill>
              </a:rPr>
              <a:t>the post-operative endometrioma recurrence rate is about 10% per year for the first quinquennium of follow-up if ovulation is not suppressed</a:t>
            </a:r>
          </a:p>
        </p:txBody>
      </p:sp>
      <p:sp>
        <p:nvSpPr>
          <p:cNvPr id="5" name="TextBox 4">
            <a:extLst>
              <a:ext uri="{FF2B5EF4-FFF2-40B4-BE49-F238E27FC236}">
                <a16:creationId xmlns:a16="http://schemas.microsoft.com/office/drawing/2014/main" id="{1478B270-7387-499E-9F80-BFA7573B4D83}"/>
              </a:ext>
            </a:extLst>
          </p:cNvPr>
          <p:cNvSpPr txBox="1"/>
          <p:nvPr/>
        </p:nvSpPr>
        <p:spPr>
          <a:xfrm>
            <a:off x="1941843" y="3217540"/>
            <a:ext cx="9905163" cy="1323439"/>
          </a:xfrm>
          <a:prstGeom prst="rect">
            <a:avLst/>
          </a:prstGeom>
          <a:noFill/>
        </p:spPr>
        <p:txBody>
          <a:bodyPr wrap="square">
            <a:spAutoFit/>
          </a:bodyPr>
          <a:lstStyle/>
          <a:p>
            <a:r>
              <a:rPr lang="en-US" sz="2000" dirty="0"/>
              <a:t>The authors concluded that long-term maintenance therapy using a LNG-IUD is not effective for preventing endometrioma recurrence. Therefore, </a:t>
            </a:r>
            <a:r>
              <a:rPr lang="en-US" sz="2000" dirty="0">
                <a:solidFill>
                  <a:srgbClr val="FF0000"/>
                </a:solidFill>
              </a:rPr>
              <a:t>the best candidate for the use of the LNG-IUD seems to be a parous woman with no further pregnancy desire and with </a:t>
            </a:r>
            <a:r>
              <a:rPr lang="en-US" sz="2000" dirty="0" err="1">
                <a:solidFill>
                  <a:srgbClr val="FF0000"/>
                </a:solidFill>
              </a:rPr>
              <a:t>dysmenorrhoea</a:t>
            </a:r>
            <a:r>
              <a:rPr lang="en-US" sz="2000" dirty="0">
                <a:solidFill>
                  <a:srgbClr val="FF0000"/>
                </a:solidFill>
              </a:rPr>
              <a:t> as her main or only pain symptom</a:t>
            </a:r>
          </a:p>
        </p:txBody>
      </p:sp>
    </p:spTree>
    <p:extLst>
      <p:ext uri="{BB962C8B-B14F-4D97-AF65-F5344CB8AC3E}">
        <p14:creationId xmlns:p14="http://schemas.microsoft.com/office/powerpoint/2010/main" val="26626511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53834D5-B498-4A75-9EAC-8A564B3DB3F9}"/>
              </a:ext>
            </a:extLst>
          </p:cNvPr>
          <p:cNvSpPr txBox="1"/>
          <p:nvPr/>
        </p:nvSpPr>
        <p:spPr>
          <a:xfrm>
            <a:off x="2655278" y="1872399"/>
            <a:ext cx="6094324" cy="646331"/>
          </a:xfrm>
          <a:prstGeom prst="rect">
            <a:avLst/>
          </a:prstGeom>
          <a:noFill/>
        </p:spPr>
        <p:txBody>
          <a:bodyPr wrap="square">
            <a:spAutoFit/>
          </a:bodyPr>
          <a:lstStyle/>
          <a:p>
            <a:r>
              <a:rPr lang="en-US" sz="1800" b="1" dirty="0">
                <a:solidFill>
                  <a:srgbClr val="B40033"/>
                </a:solidFill>
                <a:latin typeface="Arial-BoldMT"/>
              </a:rPr>
              <a:t>Progesterone Antagonists and Selective Progesterone Receptor Modulators</a:t>
            </a:r>
            <a:endParaRPr lang="en-US" sz="1800" dirty="0"/>
          </a:p>
        </p:txBody>
      </p:sp>
      <p:sp>
        <p:nvSpPr>
          <p:cNvPr id="5" name="TextBox 4">
            <a:extLst>
              <a:ext uri="{FF2B5EF4-FFF2-40B4-BE49-F238E27FC236}">
                <a16:creationId xmlns:a16="http://schemas.microsoft.com/office/drawing/2014/main" id="{A0199000-EF55-447A-8F68-840EF839BF0C}"/>
              </a:ext>
            </a:extLst>
          </p:cNvPr>
          <p:cNvSpPr txBox="1"/>
          <p:nvPr/>
        </p:nvSpPr>
        <p:spPr>
          <a:xfrm>
            <a:off x="1509765" y="2518730"/>
            <a:ext cx="9231922" cy="1015663"/>
          </a:xfrm>
          <a:prstGeom prst="rect">
            <a:avLst/>
          </a:prstGeom>
          <a:noFill/>
        </p:spPr>
        <p:txBody>
          <a:bodyPr wrap="square">
            <a:spAutoFit/>
          </a:bodyPr>
          <a:lstStyle/>
          <a:p>
            <a:r>
              <a:rPr lang="en-US" sz="2000" dirty="0">
                <a:latin typeface="TimesNewRomanPSMT"/>
              </a:rPr>
              <a:t>PRAs and selective progesterone receptor modulators (SPRMs) may suppress endometriosis based on their </a:t>
            </a:r>
            <a:r>
              <a:rPr lang="en-US" sz="2000" dirty="0">
                <a:solidFill>
                  <a:srgbClr val="FF0000"/>
                </a:solidFill>
                <a:latin typeface="TimesNewRomanPSMT"/>
              </a:rPr>
              <a:t>antiproliferative effects on the endometrium, without the risk for hypoestrogenism or bone loss </a:t>
            </a:r>
            <a:r>
              <a:rPr lang="en-US" sz="2000" dirty="0">
                <a:latin typeface="TimesNewRomanPSMT"/>
              </a:rPr>
              <a:t>that occurs with GnRH treatment.</a:t>
            </a:r>
            <a:endParaRPr lang="en-US" sz="2000" dirty="0"/>
          </a:p>
        </p:txBody>
      </p:sp>
      <p:sp>
        <p:nvSpPr>
          <p:cNvPr id="7" name="TextBox 6">
            <a:extLst>
              <a:ext uri="{FF2B5EF4-FFF2-40B4-BE49-F238E27FC236}">
                <a16:creationId xmlns:a16="http://schemas.microsoft.com/office/drawing/2014/main" id="{65043A43-D1ED-4959-B1B8-1411B62054D3}"/>
              </a:ext>
            </a:extLst>
          </p:cNvPr>
          <p:cNvSpPr txBox="1"/>
          <p:nvPr/>
        </p:nvSpPr>
        <p:spPr>
          <a:xfrm>
            <a:off x="1509765" y="3841877"/>
            <a:ext cx="9432890" cy="707886"/>
          </a:xfrm>
          <a:prstGeom prst="rect">
            <a:avLst/>
          </a:prstGeom>
          <a:noFill/>
        </p:spPr>
        <p:txBody>
          <a:bodyPr wrap="square">
            <a:spAutoFit/>
          </a:bodyPr>
          <a:lstStyle/>
          <a:p>
            <a:r>
              <a:rPr lang="en-US" sz="2000" dirty="0"/>
              <a:t>Four PRA/SPRMs have been approved by the FDA: mifepristone, ulipristal acetate (UPA) </a:t>
            </a:r>
            <a:r>
              <a:rPr lang="en-US" sz="2000" dirty="0" err="1"/>
              <a:t>gestrinone</a:t>
            </a:r>
            <a:r>
              <a:rPr lang="en-US" sz="2000" dirty="0"/>
              <a:t>, and </a:t>
            </a:r>
            <a:r>
              <a:rPr lang="en-US" sz="2000" dirty="0" err="1"/>
              <a:t>asoprisnil</a:t>
            </a:r>
            <a:endParaRPr lang="en-US" sz="2000" dirty="0"/>
          </a:p>
        </p:txBody>
      </p:sp>
      <p:sp>
        <p:nvSpPr>
          <p:cNvPr id="9" name="TextBox 8">
            <a:extLst>
              <a:ext uri="{FF2B5EF4-FFF2-40B4-BE49-F238E27FC236}">
                <a16:creationId xmlns:a16="http://schemas.microsoft.com/office/drawing/2014/main" id="{7CCE441F-48AB-495D-AE82-84E3B6D2AAB4}"/>
              </a:ext>
            </a:extLst>
          </p:cNvPr>
          <p:cNvSpPr txBox="1"/>
          <p:nvPr/>
        </p:nvSpPr>
        <p:spPr>
          <a:xfrm>
            <a:off x="1509765" y="5037630"/>
            <a:ext cx="8910376" cy="707886"/>
          </a:xfrm>
          <a:prstGeom prst="rect">
            <a:avLst/>
          </a:prstGeom>
          <a:noFill/>
        </p:spPr>
        <p:txBody>
          <a:bodyPr wrap="square">
            <a:spAutoFit/>
          </a:bodyPr>
          <a:lstStyle/>
          <a:p>
            <a:r>
              <a:rPr lang="en-US" sz="2000" dirty="0"/>
              <a:t>The authors conclude that there are insufficient data about the safety and effectiveness of UPA and </a:t>
            </a:r>
            <a:r>
              <a:rPr lang="en-US" sz="2000" dirty="0" err="1"/>
              <a:t>asoprisnil</a:t>
            </a:r>
            <a:r>
              <a:rPr lang="en-US" sz="2000" dirty="0"/>
              <a:t>.</a:t>
            </a:r>
          </a:p>
        </p:txBody>
      </p:sp>
    </p:spTree>
    <p:extLst>
      <p:ext uri="{BB962C8B-B14F-4D97-AF65-F5344CB8AC3E}">
        <p14:creationId xmlns:p14="http://schemas.microsoft.com/office/powerpoint/2010/main" val="10702687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F327284-F27C-422D-A2B6-B0ED0C7BACD9}"/>
              </a:ext>
            </a:extLst>
          </p:cNvPr>
          <p:cNvSpPr txBox="1"/>
          <p:nvPr/>
        </p:nvSpPr>
        <p:spPr>
          <a:xfrm>
            <a:off x="2856244" y="1900367"/>
            <a:ext cx="6094324" cy="461665"/>
          </a:xfrm>
          <a:prstGeom prst="rect">
            <a:avLst/>
          </a:prstGeom>
          <a:noFill/>
        </p:spPr>
        <p:txBody>
          <a:bodyPr wrap="square">
            <a:spAutoFit/>
          </a:bodyPr>
          <a:lstStyle/>
          <a:p>
            <a:r>
              <a:rPr lang="en-US" sz="2400" b="1" dirty="0"/>
              <a:t>Mifepristone</a:t>
            </a:r>
            <a:endParaRPr lang="en-US" sz="2400" dirty="0"/>
          </a:p>
        </p:txBody>
      </p:sp>
      <p:sp>
        <p:nvSpPr>
          <p:cNvPr id="5" name="TextBox 4">
            <a:extLst>
              <a:ext uri="{FF2B5EF4-FFF2-40B4-BE49-F238E27FC236}">
                <a16:creationId xmlns:a16="http://schemas.microsoft.com/office/drawing/2014/main" id="{3F3E8C5E-FE5F-4C7D-8406-D315F28233FE}"/>
              </a:ext>
            </a:extLst>
          </p:cNvPr>
          <p:cNvSpPr txBox="1"/>
          <p:nvPr/>
        </p:nvSpPr>
        <p:spPr>
          <a:xfrm>
            <a:off x="1660490" y="2381349"/>
            <a:ext cx="9432889" cy="1015663"/>
          </a:xfrm>
          <a:prstGeom prst="rect">
            <a:avLst/>
          </a:prstGeom>
          <a:noFill/>
        </p:spPr>
        <p:txBody>
          <a:bodyPr wrap="square">
            <a:spAutoFit/>
          </a:bodyPr>
          <a:lstStyle/>
          <a:p>
            <a:r>
              <a:rPr lang="en-US" sz="2000" dirty="0"/>
              <a:t>a potent </a:t>
            </a:r>
            <a:r>
              <a:rPr lang="en-US" sz="2000" dirty="0" err="1">
                <a:solidFill>
                  <a:srgbClr val="FF0000"/>
                </a:solidFill>
              </a:rPr>
              <a:t>antiprogestagen</a:t>
            </a:r>
            <a:r>
              <a:rPr lang="en-US" sz="2000" dirty="0"/>
              <a:t> with a </a:t>
            </a:r>
            <a:r>
              <a:rPr lang="en-US" sz="2000" dirty="0">
                <a:solidFill>
                  <a:srgbClr val="FF0000"/>
                </a:solidFill>
              </a:rPr>
              <a:t>direct inhibitory </a:t>
            </a:r>
            <a:r>
              <a:rPr lang="en-US" sz="2000" dirty="0"/>
              <a:t>effect on human endometrial cells and in high doses, </a:t>
            </a:r>
            <a:r>
              <a:rPr lang="en-US" sz="2000" dirty="0" err="1"/>
              <a:t>antiglucocorticoid</a:t>
            </a:r>
            <a:r>
              <a:rPr lang="en-US" sz="2000" dirty="0"/>
              <a:t> action, 2.5-mg dose may be less effective than 5 mg or 10 mg for treating dysmenorrhea or dyspareunia</a:t>
            </a:r>
          </a:p>
        </p:txBody>
      </p:sp>
      <p:sp>
        <p:nvSpPr>
          <p:cNvPr id="7" name="TextBox 6">
            <a:extLst>
              <a:ext uri="{FF2B5EF4-FFF2-40B4-BE49-F238E27FC236}">
                <a16:creationId xmlns:a16="http://schemas.microsoft.com/office/drawing/2014/main" id="{458ABF06-D3EF-4264-8134-115F4F6BE92B}"/>
              </a:ext>
            </a:extLst>
          </p:cNvPr>
          <p:cNvSpPr txBox="1"/>
          <p:nvPr/>
        </p:nvSpPr>
        <p:spPr>
          <a:xfrm>
            <a:off x="1519814" y="3553322"/>
            <a:ext cx="6094324" cy="707886"/>
          </a:xfrm>
          <a:prstGeom prst="rect">
            <a:avLst/>
          </a:prstGeom>
          <a:noFill/>
        </p:spPr>
        <p:txBody>
          <a:bodyPr wrap="square">
            <a:spAutoFit/>
          </a:bodyPr>
          <a:lstStyle/>
          <a:p>
            <a:r>
              <a:rPr lang="en-US" sz="2000" dirty="0"/>
              <a:t>mifepristone side effects:  amenorrhea  </a:t>
            </a:r>
          </a:p>
          <a:p>
            <a:r>
              <a:rPr lang="en-US" sz="2000" dirty="0"/>
              <a:t>                                         hot flushes</a:t>
            </a:r>
          </a:p>
        </p:txBody>
      </p:sp>
    </p:spTree>
    <p:extLst>
      <p:ext uri="{BB962C8B-B14F-4D97-AF65-F5344CB8AC3E}">
        <p14:creationId xmlns:p14="http://schemas.microsoft.com/office/powerpoint/2010/main" val="8174981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BBB43AF-5FF8-4E18-AD84-0C2596C02981}"/>
              </a:ext>
            </a:extLst>
          </p:cNvPr>
          <p:cNvSpPr/>
          <p:nvPr/>
        </p:nvSpPr>
        <p:spPr>
          <a:xfrm>
            <a:off x="3475892" y="1773535"/>
            <a:ext cx="2295821" cy="584775"/>
          </a:xfrm>
          <a:prstGeom prst="rect">
            <a:avLst/>
          </a:prstGeom>
        </p:spPr>
        <p:txBody>
          <a:bodyPr wrap="none">
            <a:spAutoFit/>
          </a:bodyPr>
          <a:lstStyle/>
          <a:p>
            <a:r>
              <a:rPr lang="en-US" sz="3200" b="1" i="1" dirty="0" err="1"/>
              <a:t>Gestrinone</a:t>
            </a:r>
            <a:endParaRPr lang="en-US" sz="3200" b="1" dirty="0"/>
          </a:p>
        </p:txBody>
      </p:sp>
      <p:sp>
        <p:nvSpPr>
          <p:cNvPr id="5" name="TextBox 4">
            <a:extLst>
              <a:ext uri="{FF2B5EF4-FFF2-40B4-BE49-F238E27FC236}">
                <a16:creationId xmlns:a16="http://schemas.microsoft.com/office/drawing/2014/main" id="{67A83ED0-C1C0-4572-891C-E3F340B4507D}"/>
              </a:ext>
            </a:extLst>
          </p:cNvPr>
          <p:cNvSpPr txBox="1"/>
          <p:nvPr/>
        </p:nvSpPr>
        <p:spPr>
          <a:xfrm>
            <a:off x="-322612" y="2223593"/>
            <a:ext cx="11637055" cy="1631216"/>
          </a:xfrm>
          <a:prstGeom prst="rect">
            <a:avLst/>
          </a:prstGeom>
          <a:noFill/>
        </p:spPr>
        <p:txBody>
          <a:bodyPr wrap="square">
            <a:spAutoFit/>
          </a:bodyPr>
          <a:lstStyle/>
          <a:p>
            <a:pPr marL="2628900" lvl="5" indent="-342900">
              <a:buFont typeface="Wingdings" panose="05000000000000000000" pitchFamily="2" charset="2"/>
              <a:buChar char="v"/>
            </a:pPr>
            <a:r>
              <a:rPr lang="it-IT" sz="2000" dirty="0"/>
              <a:t>a 19-nortestosterone derivative with </a:t>
            </a:r>
            <a:r>
              <a:rPr lang="it-IT" sz="2000" dirty="0">
                <a:solidFill>
                  <a:srgbClr val="FF0000"/>
                </a:solidFill>
              </a:rPr>
              <a:t>androgenic, antiprogestagenic, antiestrogenic,</a:t>
            </a:r>
            <a:r>
              <a:rPr lang="en-US" sz="2000" dirty="0">
                <a:solidFill>
                  <a:srgbClr val="FF0000"/>
                </a:solidFill>
              </a:rPr>
              <a:t> </a:t>
            </a:r>
            <a:r>
              <a:rPr lang="en-US" sz="2000" dirty="0" err="1">
                <a:solidFill>
                  <a:srgbClr val="FF0000"/>
                </a:solidFill>
              </a:rPr>
              <a:t>antigonadotropic</a:t>
            </a:r>
            <a:r>
              <a:rPr lang="en-US" sz="2000" dirty="0"/>
              <a:t>. Amenorrhea occurs in 50% to 100% of women and is dose dependent. Resumption of menses generally occurs 33 days after discontinuing the medication. An advantage of </a:t>
            </a:r>
            <a:r>
              <a:rPr lang="en-US" sz="2000" i="1" dirty="0" err="1"/>
              <a:t>gestrinone</a:t>
            </a:r>
            <a:r>
              <a:rPr lang="en-US" sz="2000" i="1" dirty="0"/>
              <a:t> </a:t>
            </a:r>
            <a:r>
              <a:rPr lang="en-US" sz="2000" dirty="0"/>
              <a:t>is its </a:t>
            </a:r>
            <a:r>
              <a:rPr lang="en-US" sz="2000" dirty="0">
                <a:solidFill>
                  <a:srgbClr val="FF0000"/>
                </a:solidFill>
              </a:rPr>
              <a:t>long half-life</a:t>
            </a:r>
            <a:r>
              <a:rPr lang="en-US" sz="2000" dirty="0"/>
              <a:t> (28 hours) when given orally</a:t>
            </a:r>
          </a:p>
        </p:txBody>
      </p:sp>
      <p:sp>
        <p:nvSpPr>
          <p:cNvPr id="7" name="TextBox 6">
            <a:extLst>
              <a:ext uri="{FF2B5EF4-FFF2-40B4-BE49-F238E27FC236}">
                <a16:creationId xmlns:a16="http://schemas.microsoft.com/office/drawing/2014/main" id="{123D48D3-1D13-49FF-8E43-22A7EE65C6ED}"/>
              </a:ext>
            </a:extLst>
          </p:cNvPr>
          <p:cNvSpPr txBox="1"/>
          <p:nvPr/>
        </p:nvSpPr>
        <p:spPr>
          <a:xfrm>
            <a:off x="1965901" y="3849998"/>
            <a:ext cx="6255098" cy="400110"/>
          </a:xfrm>
          <a:prstGeom prst="rect">
            <a:avLst/>
          </a:prstGeom>
          <a:noFill/>
        </p:spPr>
        <p:txBody>
          <a:bodyPr wrap="square">
            <a:spAutoFit/>
          </a:bodyPr>
          <a:lstStyle/>
          <a:p>
            <a:pPr marL="342900" indent="-342900">
              <a:buFont typeface="Wingdings" panose="05000000000000000000" pitchFamily="2" charset="2"/>
              <a:buChar char="v"/>
            </a:pPr>
            <a:r>
              <a:rPr lang="en-US" sz="2000" dirty="0"/>
              <a:t>standard dose is 2.5 mg twice a week.</a:t>
            </a:r>
          </a:p>
        </p:txBody>
      </p:sp>
      <p:sp>
        <p:nvSpPr>
          <p:cNvPr id="9" name="TextBox 8">
            <a:extLst>
              <a:ext uri="{FF2B5EF4-FFF2-40B4-BE49-F238E27FC236}">
                <a16:creationId xmlns:a16="http://schemas.microsoft.com/office/drawing/2014/main" id="{367771D4-E773-4BF3-869A-025F6393C4C8}"/>
              </a:ext>
            </a:extLst>
          </p:cNvPr>
          <p:cNvSpPr txBox="1"/>
          <p:nvPr/>
        </p:nvSpPr>
        <p:spPr>
          <a:xfrm>
            <a:off x="1965901" y="4434774"/>
            <a:ext cx="9660042" cy="707886"/>
          </a:xfrm>
          <a:prstGeom prst="rect">
            <a:avLst/>
          </a:prstGeom>
          <a:noFill/>
        </p:spPr>
        <p:txBody>
          <a:bodyPr wrap="square">
            <a:spAutoFit/>
          </a:bodyPr>
          <a:lstStyle/>
          <a:p>
            <a:pPr marL="342900" indent="-342900">
              <a:buFont typeface="Wingdings" panose="05000000000000000000" pitchFamily="2" charset="2"/>
              <a:buChar char="v"/>
            </a:pPr>
            <a:r>
              <a:rPr lang="en-US" sz="2000" dirty="0"/>
              <a:t>clinical side: nausea, muscle cramps, androgenic effects such as weight gain, acne, seborrhea, oily hair and skin</a:t>
            </a:r>
            <a:r>
              <a:rPr lang="en-US" sz="1800" dirty="0"/>
              <a:t>.</a:t>
            </a:r>
          </a:p>
        </p:txBody>
      </p:sp>
      <p:sp>
        <p:nvSpPr>
          <p:cNvPr id="11" name="TextBox 10">
            <a:extLst>
              <a:ext uri="{FF2B5EF4-FFF2-40B4-BE49-F238E27FC236}">
                <a16:creationId xmlns:a16="http://schemas.microsoft.com/office/drawing/2014/main" id="{12425C01-FD3E-420E-8457-3D362079F401}"/>
              </a:ext>
            </a:extLst>
          </p:cNvPr>
          <p:cNvSpPr txBox="1"/>
          <p:nvPr/>
        </p:nvSpPr>
        <p:spPr>
          <a:xfrm>
            <a:off x="747132" y="5445626"/>
            <a:ext cx="11079778" cy="400110"/>
          </a:xfrm>
          <a:prstGeom prst="rect">
            <a:avLst/>
          </a:prstGeom>
          <a:noFill/>
        </p:spPr>
        <p:txBody>
          <a:bodyPr wrap="square">
            <a:spAutoFit/>
          </a:bodyPr>
          <a:lstStyle/>
          <a:p>
            <a:r>
              <a:rPr lang="en-US" sz="2000" dirty="0">
                <a:latin typeface="TimesNewRomanPSMT"/>
              </a:rPr>
              <a:t>Pregnancy is contraindicated while taking </a:t>
            </a:r>
            <a:r>
              <a:rPr lang="en-US" sz="2000" i="1" dirty="0" err="1">
                <a:latin typeface="TimesNewRomanPS-ItalicMT"/>
              </a:rPr>
              <a:t>gestrinone</a:t>
            </a:r>
            <a:r>
              <a:rPr lang="en-US" sz="2000" i="1" dirty="0">
                <a:latin typeface="TimesNewRomanPS-ItalicMT"/>
              </a:rPr>
              <a:t> </a:t>
            </a:r>
            <a:r>
              <a:rPr lang="en-US" sz="2000" dirty="0">
                <a:latin typeface="TimesNewRomanPSMT"/>
              </a:rPr>
              <a:t>because of the risk for masculinization of the fetus.</a:t>
            </a:r>
            <a:endParaRPr lang="en-US" sz="2000" dirty="0"/>
          </a:p>
        </p:txBody>
      </p:sp>
    </p:spTree>
    <p:extLst>
      <p:ext uri="{BB962C8B-B14F-4D97-AF65-F5344CB8AC3E}">
        <p14:creationId xmlns:p14="http://schemas.microsoft.com/office/powerpoint/2010/main" val="20559448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F0D1EE7-35C5-4715-B76B-F5CC9B840FBF}"/>
              </a:ext>
            </a:extLst>
          </p:cNvPr>
          <p:cNvSpPr txBox="1"/>
          <p:nvPr/>
        </p:nvSpPr>
        <p:spPr>
          <a:xfrm>
            <a:off x="2976825" y="1920463"/>
            <a:ext cx="6094324" cy="400110"/>
          </a:xfrm>
          <a:prstGeom prst="rect">
            <a:avLst/>
          </a:prstGeom>
          <a:noFill/>
        </p:spPr>
        <p:txBody>
          <a:bodyPr wrap="square">
            <a:spAutoFit/>
          </a:bodyPr>
          <a:lstStyle/>
          <a:p>
            <a:r>
              <a:rPr lang="en-US" sz="2000" b="1" dirty="0"/>
              <a:t>DANAZOL</a:t>
            </a:r>
            <a:endParaRPr lang="en-US" sz="2000" dirty="0"/>
          </a:p>
        </p:txBody>
      </p:sp>
      <p:sp>
        <p:nvSpPr>
          <p:cNvPr id="5" name="TextBox 4">
            <a:extLst>
              <a:ext uri="{FF2B5EF4-FFF2-40B4-BE49-F238E27FC236}">
                <a16:creationId xmlns:a16="http://schemas.microsoft.com/office/drawing/2014/main" id="{DD32AEFC-A9E5-4B53-AC7B-15C3D1019998}"/>
              </a:ext>
            </a:extLst>
          </p:cNvPr>
          <p:cNvSpPr txBox="1"/>
          <p:nvPr/>
        </p:nvSpPr>
        <p:spPr>
          <a:xfrm>
            <a:off x="-208504" y="2362091"/>
            <a:ext cx="11512899" cy="1323439"/>
          </a:xfrm>
          <a:prstGeom prst="rect">
            <a:avLst/>
          </a:prstGeom>
          <a:noFill/>
        </p:spPr>
        <p:txBody>
          <a:bodyPr wrap="square">
            <a:spAutoFit/>
          </a:bodyPr>
          <a:lstStyle/>
          <a:p>
            <a:pPr marL="2628900" lvl="5" indent="-342900">
              <a:buFont typeface="Wingdings" panose="05000000000000000000" pitchFamily="2" charset="2"/>
              <a:buChar char="v"/>
            </a:pPr>
            <a:r>
              <a:rPr lang="en-US" sz="2000" dirty="0"/>
              <a:t>suppression of GnRH , direct inhibition of steroidogenesis, increased metabolic clearance of estradiol and progesterone, direct antagonistic and agonistic interaction with endometrial androgen and progesterone receptors, and immunologic attenuation of potentially adverse reproductive effects</a:t>
            </a:r>
          </a:p>
        </p:txBody>
      </p:sp>
      <p:sp>
        <p:nvSpPr>
          <p:cNvPr id="7" name="TextBox 6">
            <a:extLst>
              <a:ext uri="{FF2B5EF4-FFF2-40B4-BE49-F238E27FC236}">
                <a16:creationId xmlns:a16="http://schemas.microsoft.com/office/drawing/2014/main" id="{C7C629AD-AF20-4FEA-AE9F-C75D657DDC23}"/>
              </a:ext>
            </a:extLst>
          </p:cNvPr>
          <p:cNvSpPr txBox="1"/>
          <p:nvPr/>
        </p:nvSpPr>
        <p:spPr>
          <a:xfrm>
            <a:off x="2054888" y="3872021"/>
            <a:ext cx="9430867" cy="400110"/>
          </a:xfrm>
          <a:prstGeom prst="rect">
            <a:avLst/>
          </a:prstGeom>
          <a:noFill/>
        </p:spPr>
        <p:txBody>
          <a:bodyPr wrap="square">
            <a:spAutoFit/>
          </a:bodyPr>
          <a:lstStyle/>
          <a:p>
            <a:pPr marL="285750" indent="-285750">
              <a:buFont typeface="Wingdings" panose="05000000000000000000" pitchFamily="2" charset="2"/>
              <a:buChar char="v"/>
            </a:pPr>
            <a:r>
              <a:rPr lang="en-US" sz="2000" dirty="0"/>
              <a:t>produce a high-androgen, low-estrogen environment and  amenorrhea   </a:t>
            </a:r>
          </a:p>
        </p:txBody>
      </p:sp>
      <p:sp>
        <p:nvSpPr>
          <p:cNvPr id="9" name="TextBox 8">
            <a:extLst>
              <a:ext uri="{FF2B5EF4-FFF2-40B4-BE49-F238E27FC236}">
                <a16:creationId xmlns:a16="http://schemas.microsoft.com/office/drawing/2014/main" id="{6D5E1762-9FBF-4664-A954-F1AA6CC5ACF2}"/>
              </a:ext>
            </a:extLst>
          </p:cNvPr>
          <p:cNvSpPr txBox="1"/>
          <p:nvPr/>
        </p:nvSpPr>
        <p:spPr>
          <a:xfrm>
            <a:off x="2054889" y="4718260"/>
            <a:ext cx="7340320" cy="707886"/>
          </a:xfrm>
          <a:prstGeom prst="rect">
            <a:avLst/>
          </a:prstGeom>
          <a:noFill/>
        </p:spPr>
        <p:txBody>
          <a:bodyPr wrap="square">
            <a:spAutoFit/>
          </a:bodyPr>
          <a:lstStyle/>
          <a:p>
            <a:pPr marL="342900" indent="-342900">
              <a:buFont typeface="Wingdings" panose="05000000000000000000" pitchFamily="2" charset="2"/>
              <a:buChar char="v"/>
            </a:pPr>
            <a:r>
              <a:rPr lang="en-US" sz="2000" dirty="0"/>
              <a:t>start treatment with 400 mg daily (200 mg twice a day) and increase the dose, to achieve amenorrhea and relieve symptoms</a:t>
            </a:r>
          </a:p>
        </p:txBody>
      </p:sp>
    </p:spTree>
    <p:extLst>
      <p:ext uri="{BB962C8B-B14F-4D97-AF65-F5344CB8AC3E}">
        <p14:creationId xmlns:p14="http://schemas.microsoft.com/office/powerpoint/2010/main" val="23636507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5FEEC2-6B8D-4A2F-A7DB-724C67B3F474}"/>
              </a:ext>
            </a:extLst>
          </p:cNvPr>
          <p:cNvSpPr txBox="1"/>
          <p:nvPr/>
        </p:nvSpPr>
        <p:spPr>
          <a:xfrm>
            <a:off x="2765502" y="1935206"/>
            <a:ext cx="8920976" cy="4339650"/>
          </a:xfrm>
          <a:prstGeom prst="rect">
            <a:avLst/>
          </a:prstGeom>
          <a:noFill/>
        </p:spPr>
        <p:txBody>
          <a:bodyPr wrap="square">
            <a:spAutoFit/>
          </a:bodyPr>
          <a:lstStyle/>
          <a:p>
            <a:r>
              <a:rPr lang="en-US" sz="2000" dirty="0"/>
              <a:t>include weight gain, fluid retention, acne, oily skin, hirsutism, hot flashes, atrophic vaginitis, reduced breast size, reduced libido, fatigue, nausea, muscle cramps, and emotional instability. Deepening of the voice is  nonreversible ,increased cholesterol and low-density lipoprotein levels and decreased high-density lipoproteins levels </a:t>
            </a:r>
          </a:p>
          <a:p>
            <a:endParaRPr lang="en-US" sz="1800" b="1" dirty="0"/>
          </a:p>
          <a:p>
            <a:r>
              <a:rPr lang="en-US" sz="1800" b="1" dirty="0"/>
              <a:t>contraindicated in:</a:t>
            </a:r>
          </a:p>
          <a:p>
            <a:pPr marL="342900" indent="-342900">
              <a:buFont typeface="Wingdings" panose="05000000000000000000" pitchFamily="2" charset="2"/>
              <a:buChar char="v"/>
            </a:pPr>
            <a:r>
              <a:rPr lang="en-US" sz="2000" dirty="0"/>
              <a:t>liver disease because it is largely metabolized in the liver and may cause hepatocellular damage. </a:t>
            </a:r>
          </a:p>
          <a:p>
            <a:pPr marL="342900" indent="-342900">
              <a:buFont typeface="Wingdings" panose="05000000000000000000" pitchFamily="2" charset="2"/>
              <a:buChar char="v"/>
            </a:pPr>
            <a:r>
              <a:rPr lang="en-US" sz="2000" dirty="0"/>
              <a:t>hypertension, congestive heart failure, or impaired renal function because it can cause fluid retention. </a:t>
            </a:r>
          </a:p>
          <a:p>
            <a:pPr marL="342900" indent="-342900">
              <a:buFont typeface="Wingdings" panose="05000000000000000000" pitchFamily="2" charset="2"/>
              <a:buChar char="v"/>
            </a:pPr>
            <a:r>
              <a:rPr lang="en-US" sz="2000" dirty="0"/>
              <a:t>pregnancy because of its androgenic effects on the fetus.</a:t>
            </a:r>
          </a:p>
          <a:p>
            <a:r>
              <a:rPr lang="en-US" sz="2000" dirty="0"/>
              <a:t>vaginal </a:t>
            </a:r>
            <a:r>
              <a:rPr lang="en-US" sz="2000" i="1" dirty="0"/>
              <a:t>danazol </a:t>
            </a:r>
            <a:r>
              <a:rPr lang="en-US" sz="2000" dirty="0"/>
              <a:t>ring(1,500 mg) was effective for pain relief in deeply infiltrative endometriosis. This treatment did not cause the classic </a:t>
            </a:r>
            <a:r>
              <a:rPr lang="en-US" sz="2000" i="1" dirty="0"/>
              <a:t>danazol </a:t>
            </a:r>
            <a:r>
              <a:rPr lang="en-US" sz="2000" dirty="0"/>
              <a:t>side effects or detectable serum </a:t>
            </a:r>
            <a:r>
              <a:rPr lang="en-US" sz="2000" i="1" dirty="0" err="1"/>
              <a:t>danazo</a:t>
            </a:r>
            <a:r>
              <a:rPr lang="en-US" sz="2000" i="1" dirty="0"/>
              <a:t>/ </a:t>
            </a:r>
            <a:r>
              <a:rPr lang="en-US" sz="2000" dirty="0"/>
              <a:t>levels, and it allowed ovulation and conception to occur</a:t>
            </a:r>
          </a:p>
        </p:txBody>
      </p:sp>
      <p:pic>
        <p:nvPicPr>
          <p:cNvPr id="4" name="Picture 2">
            <a:extLst>
              <a:ext uri="{FF2B5EF4-FFF2-40B4-BE49-F238E27FC236}">
                <a16:creationId xmlns:a16="http://schemas.microsoft.com/office/drawing/2014/main" id="{0E798F63-83EB-4717-B658-2875B7A194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434" y="2604198"/>
            <a:ext cx="190500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43208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26FCF3D-F203-4989-9FA7-92F11669D085}"/>
              </a:ext>
            </a:extLst>
          </p:cNvPr>
          <p:cNvSpPr txBox="1"/>
          <p:nvPr/>
        </p:nvSpPr>
        <p:spPr>
          <a:xfrm>
            <a:off x="5050031" y="2821301"/>
            <a:ext cx="6749979" cy="2677656"/>
          </a:xfrm>
          <a:prstGeom prst="rect">
            <a:avLst/>
          </a:prstGeom>
          <a:noFill/>
        </p:spPr>
        <p:txBody>
          <a:bodyPr wrap="square">
            <a:spAutoFit/>
          </a:bodyPr>
          <a:lstStyle/>
          <a:p>
            <a:r>
              <a:rPr lang="en-US" sz="2800" dirty="0"/>
              <a:t>treatment of pain symptoms that are suggestive of endometriosis in the absence of a definitive diagnosis, </a:t>
            </a:r>
            <a:r>
              <a:rPr lang="en-US" sz="2800" dirty="0">
                <a:solidFill>
                  <a:srgbClr val="FF0000"/>
                </a:solidFill>
              </a:rPr>
              <a:t>empirical treatment </a:t>
            </a:r>
            <a:r>
              <a:rPr lang="en-US" sz="2800" dirty="0"/>
              <a:t>is appropriate and includes counseling, analgesia, progestins, or combined oral contraceptives  </a:t>
            </a:r>
          </a:p>
        </p:txBody>
      </p:sp>
      <p:pic>
        <p:nvPicPr>
          <p:cNvPr id="4" name="Picture 2">
            <a:extLst>
              <a:ext uri="{FF2B5EF4-FFF2-40B4-BE49-F238E27FC236}">
                <a16:creationId xmlns:a16="http://schemas.microsoft.com/office/drawing/2014/main" id="{820551A0-0CFA-45AD-8973-ABA774772F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3675" y="2821301"/>
            <a:ext cx="3939878" cy="3670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29687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07745A1-796A-4582-8AA7-D1671DD3B721}"/>
              </a:ext>
            </a:extLst>
          </p:cNvPr>
          <p:cNvSpPr txBox="1"/>
          <p:nvPr/>
        </p:nvSpPr>
        <p:spPr>
          <a:xfrm>
            <a:off x="861237" y="2967335"/>
            <a:ext cx="10749515" cy="707886"/>
          </a:xfrm>
          <a:prstGeom prst="rect">
            <a:avLst/>
          </a:prstGeom>
          <a:noFill/>
        </p:spPr>
        <p:txBody>
          <a:bodyPr wrap="square">
            <a:spAutoFit/>
          </a:bodyPr>
          <a:lstStyle/>
          <a:p>
            <a:r>
              <a:rPr lang="en-US" sz="2000" dirty="0"/>
              <a:t>the GDG strongly   believes that danazol </a:t>
            </a:r>
            <a:r>
              <a:rPr lang="en-US" sz="2000" dirty="0">
                <a:solidFill>
                  <a:srgbClr val="FF0000"/>
                </a:solidFill>
              </a:rPr>
              <a:t>should not be used </a:t>
            </a:r>
            <a:r>
              <a:rPr lang="en-US" sz="2000" dirty="0"/>
              <a:t>unless no other medical therapy is available, due to its  severe side effects</a:t>
            </a:r>
          </a:p>
        </p:txBody>
      </p:sp>
    </p:spTree>
    <p:extLst>
      <p:ext uri="{BB962C8B-B14F-4D97-AF65-F5344CB8AC3E}">
        <p14:creationId xmlns:p14="http://schemas.microsoft.com/office/powerpoint/2010/main" val="9994809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1741247-73A5-4F22-A720-561DD4C835AB}"/>
              </a:ext>
            </a:extLst>
          </p:cNvPr>
          <p:cNvSpPr/>
          <p:nvPr/>
        </p:nvSpPr>
        <p:spPr>
          <a:xfrm>
            <a:off x="4185976" y="1477107"/>
            <a:ext cx="5378510" cy="584775"/>
          </a:xfrm>
          <a:prstGeom prst="rect">
            <a:avLst/>
          </a:prstGeom>
        </p:spPr>
        <p:txBody>
          <a:bodyPr wrap="square">
            <a:spAutoFit/>
          </a:bodyPr>
          <a:lstStyle/>
          <a:p>
            <a:r>
              <a:rPr lang="en-US" sz="3200" b="1" dirty="0" err="1"/>
              <a:t>GnRH</a:t>
            </a:r>
            <a:r>
              <a:rPr lang="en-US" sz="3200" b="1" dirty="0"/>
              <a:t> AGONISTS</a:t>
            </a:r>
            <a:endParaRPr lang="en-US" sz="3200" dirty="0"/>
          </a:p>
        </p:txBody>
      </p:sp>
      <p:pic>
        <p:nvPicPr>
          <p:cNvPr id="3" name="Picture 2">
            <a:extLst>
              <a:ext uri="{FF2B5EF4-FFF2-40B4-BE49-F238E27FC236}">
                <a16:creationId xmlns:a16="http://schemas.microsoft.com/office/drawing/2014/main" id="{ACAB2F17-8D2F-4892-BBDD-D05ED6F309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6796" y="2061881"/>
            <a:ext cx="4976557" cy="1989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a:extLst>
              <a:ext uri="{FF2B5EF4-FFF2-40B4-BE49-F238E27FC236}">
                <a16:creationId xmlns:a16="http://schemas.microsoft.com/office/drawing/2014/main" id="{E238867D-531A-4684-B16A-9A82FCDFD78F}"/>
              </a:ext>
            </a:extLst>
          </p:cNvPr>
          <p:cNvSpPr txBox="1"/>
          <p:nvPr/>
        </p:nvSpPr>
        <p:spPr>
          <a:xfrm>
            <a:off x="454688" y="4154568"/>
            <a:ext cx="11737312" cy="1015663"/>
          </a:xfrm>
          <a:prstGeom prst="rect">
            <a:avLst/>
          </a:prstGeom>
          <a:noFill/>
        </p:spPr>
        <p:txBody>
          <a:bodyPr wrap="square">
            <a:spAutoFit/>
          </a:bodyPr>
          <a:lstStyle/>
          <a:p>
            <a:pPr marL="342900" indent="-342900">
              <a:buFont typeface="Wingdings" panose="05000000000000000000" pitchFamily="2" charset="2"/>
              <a:buChar char="v"/>
            </a:pPr>
            <a:r>
              <a:rPr lang="en-US" sz="2000" dirty="0"/>
              <a:t> bind to pituitary GnRH receptors and stimulate LH and FSH synthesis and release. The agonists have a much longer biologic half-life (3 to 8 hours) than endogenous GnRH (3.5 minutes), resulting in the continuous exposure of GnRH receptors to GnRH-agonist activity</a:t>
            </a:r>
          </a:p>
        </p:txBody>
      </p:sp>
      <p:sp>
        <p:nvSpPr>
          <p:cNvPr id="7" name="TextBox 6">
            <a:extLst>
              <a:ext uri="{FF2B5EF4-FFF2-40B4-BE49-F238E27FC236}">
                <a16:creationId xmlns:a16="http://schemas.microsoft.com/office/drawing/2014/main" id="{51F0495D-B4B8-44F3-AC8D-DFEAF4D42286}"/>
              </a:ext>
            </a:extLst>
          </p:cNvPr>
          <p:cNvSpPr txBox="1"/>
          <p:nvPr/>
        </p:nvSpPr>
        <p:spPr>
          <a:xfrm>
            <a:off x="454687" y="5380893"/>
            <a:ext cx="11231545" cy="1015663"/>
          </a:xfrm>
          <a:prstGeom prst="rect">
            <a:avLst/>
          </a:prstGeom>
          <a:noFill/>
        </p:spPr>
        <p:txBody>
          <a:bodyPr wrap="square">
            <a:spAutoFit/>
          </a:bodyPr>
          <a:lstStyle/>
          <a:p>
            <a:pPr marL="342900" indent="-342900">
              <a:buFont typeface="Wingdings" panose="05000000000000000000" pitchFamily="2" charset="2"/>
              <a:buChar char="v"/>
            </a:pPr>
            <a:r>
              <a:rPr lang="en-US" sz="2000" dirty="0"/>
              <a:t>side effects are caused by hypoestrogenism and include hot flashes, vaginal dryness, reduced libido, and osteoporosis (6% to 8% loss in trabecular bone density after 6 months of therapy).Reversibility of bone loss is equivocal  </a:t>
            </a:r>
          </a:p>
        </p:txBody>
      </p:sp>
    </p:spTree>
    <p:extLst>
      <p:ext uri="{BB962C8B-B14F-4D97-AF65-F5344CB8AC3E}">
        <p14:creationId xmlns:p14="http://schemas.microsoft.com/office/powerpoint/2010/main" val="14504152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1B268D9-F8FD-4014-962B-BDC61B0F8247}"/>
              </a:ext>
            </a:extLst>
          </p:cNvPr>
          <p:cNvSpPr txBox="1"/>
          <p:nvPr/>
        </p:nvSpPr>
        <p:spPr>
          <a:xfrm>
            <a:off x="2584939" y="1984610"/>
            <a:ext cx="8521676" cy="3170099"/>
          </a:xfrm>
          <a:prstGeom prst="rect">
            <a:avLst/>
          </a:prstGeom>
          <a:noFill/>
        </p:spPr>
        <p:txBody>
          <a:bodyPr wrap="square">
            <a:spAutoFit/>
          </a:bodyPr>
          <a:lstStyle/>
          <a:p>
            <a:r>
              <a:rPr lang="en-US" sz="2000" dirty="0"/>
              <a:t>Add-back therapy achieved by: </a:t>
            </a:r>
          </a:p>
          <a:p>
            <a:pPr marL="457200" indent="-457200">
              <a:buFont typeface="Wingdings" panose="05000000000000000000" pitchFamily="2" charset="2"/>
              <a:buChar char="v"/>
            </a:pPr>
            <a:r>
              <a:rPr lang="en-US" sz="2000" dirty="0"/>
              <a:t>progestins only, including </a:t>
            </a:r>
            <a:r>
              <a:rPr lang="en-US" sz="2000" i="1" dirty="0"/>
              <a:t>norethisterone, </a:t>
            </a:r>
            <a:r>
              <a:rPr lang="en-US" sz="2000" dirty="0"/>
              <a:t>1.2 mg, and </a:t>
            </a:r>
            <a:r>
              <a:rPr lang="en-US" sz="2000" i="1" dirty="0"/>
              <a:t>norethindrone acetate, </a:t>
            </a:r>
            <a:r>
              <a:rPr lang="en-US" sz="2000" dirty="0"/>
              <a:t>5 mg, but bone loss is not prevented by </a:t>
            </a:r>
            <a:r>
              <a:rPr lang="en-US" sz="2000" i="1" dirty="0" err="1"/>
              <a:t>medrogestone</a:t>
            </a:r>
            <a:r>
              <a:rPr lang="en-US" sz="2000" i="1" dirty="0"/>
              <a:t>, </a:t>
            </a:r>
            <a:r>
              <a:rPr lang="en-US" sz="2000" dirty="0"/>
              <a:t>10 mg per day</a:t>
            </a:r>
          </a:p>
          <a:p>
            <a:pPr marL="342900" indent="-342900">
              <a:buFont typeface="Wingdings" panose="05000000000000000000" pitchFamily="2" charset="2"/>
              <a:buChar char="v"/>
            </a:pPr>
            <a:endParaRPr lang="en-US" sz="2000" i="1" dirty="0"/>
          </a:p>
          <a:p>
            <a:pPr marL="342900" indent="-342900">
              <a:buFont typeface="Wingdings" panose="05000000000000000000" pitchFamily="2" charset="2"/>
              <a:buChar char="v"/>
            </a:pPr>
            <a:r>
              <a:rPr lang="en-US" sz="2000" i="1" dirty="0"/>
              <a:t>tibolone, </a:t>
            </a:r>
            <a:r>
              <a:rPr lang="en-US" sz="2000" dirty="0"/>
              <a:t>2.5 mg per day </a:t>
            </a:r>
          </a:p>
          <a:p>
            <a:pPr marL="342900" indent="-342900">
              <a:buFont typeface="Wingdings" panose="05000000000000000000" pitchFamily="2" charset="2"/>
              <a:buChar char="v"/>
            </a:pPr>
            <a:endParaRPr lang="en-US" sz="2000" dirty="0"/>
          </a:p>
          <a:p>
            <a:pPr marL="342900" indent="-342900">
              <a:buFont typeface="Wingdings" panose="05000000000000000000" pitchFamily="2" charset="2"/>
              <a:buChar char="v"/>
            </a:pPr>
            <a:r>
              <a:rPr lang="en-US" sz="2000" dirty="0"/>
              <a:t>estrogen-progestin combination (</a:t>
            </a:r>
            <a:r>
              <a:rPr lang="en-US" sz="2000" i="1" dirty="0"/>
              <a:t>conjugated estrogens,</a:t>
            </a:r>
            <a:r>
              <a:rPr lang="en-US" sz="2000" dirty="0"/>
              <a:t>0.625 mg, combined with </a:t>
            </a:r>
            <a:r>
              <a:rPr lang="en-US" sz="2000" i="1" dirty="0"/>
              <a:t>medroxyprogesterone acetate, </a:t>
            </a:r>
            <a:r>
              <a:rPr lang="en-US" sz="2000" dirty="0"/>
              <a:t>2.5 mg, or with </a:t>
            </a:r>
            <a:r>
              <a:rPr lang="en-US" sz="2000" i="1" dirty="0"/>
              <a:t>norethindrone acetate, </a:t>
            </a:r>
            <a:r>
              <a:rPr lang="en-US" sz="2000" dirty="0"/>
              <a:t>5 mg; </a:t>
            </a:r>
            <a:r>
              <a:rPr lang="en-US" sz="2000" i="1" dirty="0"/>
              <a:t>estradiol, </a:t>
            </a:r>
            <a:r>
              <a:rPr lang="en-US" sz="2000" dirty="0"/>
              <a:t>2 mg, combined with </a:t>
            </a:r>
            <a:r>
              <a:rPr lang="en-US" sz="2000" i="1" dirty="0"/>
              <a:t>norethisterone acetate, </a:t>
            </a:r>
            <a:r>
              <a:rPr lang="en-US" sz="2000" dirty="0"/>
              <a:t>1 mg)</a:t>
            </a:r>
          </a:p>
        </p:txBody>
      </p:sp>
      <p:sp>
        <p:nvSpPr>
          <p:cNvPr id="5" name="TextBox 4">
            <a:extLst>
              <a:ext uri="{FF2B5EF4-FFF2-40B4-BE49-F238E27FC236}">
                <a16:creationId xmlns:a16="http://schemas.microsoft.com/office/drawing/2014/main" id="{CAC427E8-7FCB-4611-8244-C2733C425BBB}"/>
              </a:ext>
            </a:extLst>
          </p:cNvPr>
          <p:cNvSpPr txBox="1"/>
          <p:nvPr/>
        </p:nvSpPr>
        <p:spPr>
          <a:xfrm>
            <a:off x="825190" y="5400930"/>
            <a:ext cx="10991671" cy="707886"/>
          </a:xfrm>
          <a:prstGeom prst="rect">
            <a:avLst/>
          </a:prstGeom>
          <a:noFill/>
        </p:spPr>
        <p:txBody>
          <a:bodyPr wrap="square">
            <a:spAutoFit/>
          </a:bodyPr>
          <a:lstStyle/>
          <a:p>
            <a:r>
              <a:rPr lang="en-US" sz="2000" b="1" dirty="0">
                <a:latin typeface="TimesNewRomanPS-BoldMT"/>
              </a:rPr>
              <a:t>GnRH agonists should not be prescribed to girls who have not yet attained their maximal bone density, as some concern remains about the long-term effects of GnRH analogs on bone loss.</a:t>
            </a:r>
            <a:endParaRPr lang="en-US" sz="2000" dirty="0"/>
          </a:p>
        </p:txBody>
      </p:sp>
    </p:spTree>
    <p:extLst>
      <p:ext uri="{BB962C8B-B14F-4D97-AF65-F5344CB8AC3E}">
        <p14:creationId xmlns:p14="http://schemas.microsoft.com/office/powerpoint/2010/main" val="22132179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B23CD9B-8220-4A44-AF16-C216C5088FBA}"/>
              </a:ext>
            </a:extLst>
          </p:cNvPr>
          <p:cNvSpPr txBox="1"/>
          <p:nvPr/>
        </p:nvSpPr>
        <p:spPr>
          <a:xfrm>
            <a:off x="1487156" y="2554349"/>
            <a:ext cx="9726804" cy="1323439"/>
          </a:xfrm>
          <a:prstGeom prst="rect">
            <a:avLst/>
          </a:prstGeom>
          <a:noFill/>
        </p:spPr>
        <p:txBody>
          <a:bodyPr wrap="square">
            <a:spAutoFit/>
          </a:bodyPr>
          <a:lstStyle/>
          <a:p>
            <a:r>
              <a:rPr lang="en-US" sz="2000" dirty="0"/>
              <a:t>GnRH antagonists avoid the flare-up phase, typical of GnRH agonists. However, </a:t>
            </a:r>
            <a:r>
              <a:rPr lang="en-US" sz="2000" dirty="0">
                <a:solidFill>
                  <a:srgbClr val="FF0000"/>
                </a:solidFill>
              </a:rPr>
              <a:t>injecting depot GnRH agonists during the mid-luteal phase prevents this potential drawback</a:t>
            </a:r>
            <a:r>
              <a:rPr lang="en-US" sz="2000" dirty="0"/>
              <a:t>. Alternatively, using an oral progestogen for the first 7-10 days after the first GnRH agonist injection may avoid the initial gonadotropin surge</a:t>
            </a:r>
          </a:p>
        </p:txBody>
      </p:sp>
    </p:spTree>
    <p:extLst>
      <p:ext uri="{BB962C8B-B14F-4D97-AF65-F5344CB8AC3E}">
        <p14:creationId xmlns:p14="http://schemas.microsoft.com/office/powerpoint/2010/main" val="22618959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45D3CFC-02A3-42C8-B7B1-05FFA90DCF69}"/>
              </a:ext>
            </a:extLst>
          </p:cNvPr>
          <p:cNvSpPr/>
          <p:nvPr/>
        </p:nvSpPr>
        <p:spPr>
          <a:xfrm>
            <a:off x="1621595" y="924449"/>
            <a:ext cx="9144000" cy="2739211"/>
          </a:xfrm>
          <a:prstGeom prst="rect">
            <a:avLst/>
          </a:prstGeom>
        </p:spPr>
        <p:txBody>
          <a:bodyPr wrap="square">
            <a:spAutoFit/>
          </a:bodyPr>
          <a:lstStyle/>
          <a:p>
            <a:endParaRPr lang="en-US" sz="2800" dirty="0">
              <a:solidFill>
                <a:srgbClr val="000000"/>
              </a:solidFill>
              <a:latin typeface="Times New Roman" panose="02020603050405020304" pitchFamily="18" charset="0"/>
            </a:endParaRPr>
          </a:p>
          <a:p>
            <a:endParaRPr lang="en-US" sz="2800" dirty="0">
              <a:solidFill>
                <a:srgbClr val="000000"/>
              </a:solidFill>
              <a:latin typeface="Times New Roman" panose="02020603050405020304" pitchFamily="18" charset="0"/>
            </a:endParaRPr>
          </a:p>
          <a:p>
            <a:endParaRPr lang="en-US" sz="2800" dirty="0">
              <a:solidFill>
                <a:srgbClr val="000000"/>
              </a:solidFill>
              <a:latin typeface="Times New Roman" panose="02020603050405020304" pitchFamily="18" charset="0"/>
            </a:endParaRPr>
          </a:p>
          <a:p>
            <a:r>
              <a:rPr lang="en-US" sz="2800" dirty="0">
                <a:solidFill>
                  <a:srgbClr val="000000"/>
                </a:solidFill>
                <a:latin typeface="Times New Roman" panose="02020603050405020304" pitchFamily="18" charset="0"/>
              </a:rPr>
              <a:t>Aromatase Inhibitors</a:t>
            </a:r>
          </a:p>
          <a:p>
            <a:r>
              <a:rPr lang="en-US" sz="2000" dirty="0">
                <a:solidFill>
                  <a:srgbClr val="000000"/>
                </a:solidFill>
                <a:latin typeface="Times New Roman" panose="02020603050405020304" pitchFamily="18" charset="0"/>
              </a:rPr>
              <a:t>Aromatase enzyme helps in the conversion of the steroid precursors into estrogen Unlike GnRH agonists, aromatase inhibitors block estrogen synthesis both in the periphery and the ovaries</a:t>
            </a:r>
            <a:endParaRPr lang="en-US" sz="2000" dirty="0"/>
          </a:p>
        </p:txBody>
      </p:sp>
      <p:sp>
        <p:nvSpPr>
          <p:cNvPr id="4" name="TextBox 3">
            <a:extLst>
              <a:ext uri="{FF2B5EF4-FFF2-40B4-BE49-F238E27FC236}">
                <a16:creationId xmlns:a16="http://schemas.microsoft.com/office/drawing/2014/main" id="{B89A789E-B04C-4437-B14A-F1712F587133}"/>
              </a:ext>
            </a:extLst>
          </p:cNvPr>
          <p:cNvSpPr txBox="1"/>
          <p:nvPr/>
        </p:nvSpPr>
        <p:spPr>
          <a:xfrm>
            <a:off x="1529860" y="3848326"/>
            <a:ext cx="9844873" cy="707886"/>
          </a:xfrm>
          <a:prstGeom prst="rect">
            <a:avLst/>
          </a:prstGeom>
          <a:noFill/>
        </p:spPr>
        <p:txBody>
          <a:bodyPr wrap="square">
            <a:spAutoFit/>
          </a:bodyPr>
          <a:lstStyle/>
          <a:p>
            <a:r>
              <a:rPr lang="en-US" sz="2000" dirty="0"/>
              <a:t>helpful in postmenopausal women with endometriosis where peripheral fat is the predominant source of estrogen</a:t>
            </a:r>
          </a:p>
        </p:txBody>
      </p:sp>
      <p:sp>
        <p:nvSpPr>
          <p:cNvPr id="6" name="TextBox 5">
            <a:extLst>
              <a:ext uri="{FF2B5EF4-FFF2-40B4-BE49-F238E27FC236}">
                <a16:creationId xmlns:a16="http://schemas.microsoft.com/office/drawing/2014/main" id="{29FC121B-1A7E-45A0-AD06-94211612F780}"/>
              </a:ext>
            </a:extLst>
          </p:cNvPr>
          <p:cNvSpPr txBox="1"/>
          <p:nvPr/>
        </p:nvSpPr>
        <p:spPr>
          <a:xfrm>
            <a:off x="1529860" y="4740878"/>
            <a:ext cx="10662140" cy="1323439"/>
          </a:xfrm>
          <a:prstGeom prst="rect">
            <a:avLst/>
          </a:prstGeom>
          <a:noFill/>
        </p:spPr>
        <p:txBody>
          <a:bodyPr wrap="square">
            <a:spAutoFit/>
          </a:bodyPr>
          <a:lstStyle/>
          <a:p>
            <a:r>
              <a:rPr lang="en-US" sz="2000" i="1" dirty="0"/>
              <a:t>anastrozole </a:t>
            </a:r>
            <a:r>
              <a:rPr lang="en-US" sz="2000" dirty="0"/>
              <a:t>or </a:t>
            </a:r>
            <a:r>
              <a:rPr lang="en-US" sz="2000" i="1" dirty="0"/>
              <a:t>letrozole </a:t>
            </a:r>
            <a:r>
              <a:rPr lang="en-US" sz="2000" dirty="0"/>
              <a:t>stimulate ovulation and continuous administration can result in functional ovarian cysts.</a:t>
            </a:r>
          </a:p>
          <a:p>
            <a:r>
              <a:rPr lang="en-US" sz="2000" dirty="0"/>
              <a:t>can be prevented by combining aromatase inhibitors with ovarian suppressing drugs such as OCs or </a:t>
            </a:r>
            <a:r>
              <a:rPr lang="en-US" sz="2000" i="1" dirty="0"/>
              <a:t>progestins </a:t>
            </a:r>
            <a:r>
              <a:rPr lang="en-US" sz="2000" dirty="0"/>
              <a:t>in premenopausal women</a:t>
            </a:r>
          </a:p>
        </p:txBody>
      </p:sp>
    </p:spTree>
    <p:extLst>
      <p:ext uri="{BB962C8B-B14F-4D97-AF65-F5344CB8AC3E}">
        <p14:creationId xmlns:p14="http://schemas.microsoft.com/office/powerpoint/2010/main" val="14076990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2440AEA-22E8-409B-B767-6BC5AA65C711}"/>
              </a:ext>
            </a:extLst>
          </p:cNvPr>
          <p:cNvSpPr/>
          <p:nvPr/>
        </p:nvSpPr>
        <p:spPr>
          <a:xfrm>
            <a:off x="1338944" y="1910255"/>
            <a:ext cx="9144000" cy="1877437"/>
          </a:xfrm>
          <a:prstGeom prst="rect">
            <a:avLst/>
          </a:prstGeom>
        </p:spPr>
        <p:txBody>
          <a:bodyPr wrap="square">
            <a:spAutoFit/>
          </a:bodyPr>
          <a:lstStyle/>
          <a:p>
            <a:endParaRPr lang="en-US" sz="2800" dirty="0">
              <a:solidFill>
                <a:srgbClr val="000000"/>
              </a:solidFill>
              <a:latin typeface="Times New Roman" panose="02020603050405020304" pitchFamily="18" charset="0"/>
            </a:endParaRPr>
          </a:p>
          <a:p>
            <a:r>
              <a:rPr lang="en-US" sz="2400" dirty="0">
                <a:solidFill>
                  <a:srgbClr val="000000"/>
                </a:solidFill>
                <a:latin typeface="Times New Roman" panose="02020603050405020304" pitchFamily="18" charset="0"/>
              </a:rPr>
              <a:t>GNRH  ANTAGONISTS</a:t>
            </a:r>
          </a:p>
          <a:p>
            <a:r>
              <a:rPr lang="en-US" sz="2000" dirty="0">
                <a:solidFill>
                  <a:srgbClr val="000000"/>
                </a:solidFill>
                <a:latin typeface="Times New Roman" panose="02020603050405020304" pitchFamily="18" charset="0"/>
              </a:rPr>
              <a:t>administration of GnRH antagonist </a:t>
            </a:r>
            <a:r>
              <a:rPr lang="en-US" sz="2000" dirty="0" err="1">
                <a:solidFill>
                  <a:srgbClr val="000000"/>
                </a:solidFill>
                <a:latin typeface="Times New Roman" panose="02020603050405020304" pitchFamily="18" charset="0"/>
              </a:rPr>
              <a:t>Cetrorelix</a:t>
            </a:r>
            <a:r>
              <a:rPr lang="en-US" sz="2000" dirty="0">
                <a:solidFill>
                  <a:srgbClr val="000000"/>
                </a:solidFill>
                <a:latin typeface="Times New Roman" panose="02020603050405020304" pitchFamily="18" charset="0"/>
              </a:rPr>
              <a:t> provided symptomatic relief and regression of the endometriotic implants as visualized on laparoscopy. With a lower degree of </a:t>
            </a:r>
            <a:r>
              <a:rPr lang="en-US" sz="2000" dirty="0" err="1">
                <a:solidFill>
                  <a:srgbClr val="000000"/>
                </a:solidFill>
                <a:latin typeface="Times New Roman" panose="02020603050405020304" pitchFamily="18" charset="0"/>
              </a:rPr>
              <a:t>hypoestrogenemia</a:t>
            </a:r>
            <a:r>
              <a:rPr lang="en-US" sz="2000" dirty="0">
                <a:solidFill>
                  <a:srgbClr val="000000"/>
                </a:solidFill>
                <a:latin typeface="Times New Roman" panose="02020603050405020304" pitchFamily="18" charset="0"/>
              </a:rPr>
              <a:t> and better tolerance than the </a:t>
            </a:r>
            <a:r>
              <a:rPr lang="en-US" sz="2000" dirty="0" err="1">
                <a:solidFill>
                  <a:srgbClr val="000000"/>
                </a:solidFill>
                <a:latin typeface="Times New Roman" panose="02020603050405020304" pitchFamily="18" charset="0"/>
              </a:rPr>
              <a:t>GnRH</a:t>
            </a:r>
            <a:r>
              <a:rPr lang="en-US" sz="2000" dirty="0">
                <a:solidFill>
                  <a:srgbClr val="000000"/>
                </a:solidFill>
                <a:latin typeface="Times New Roman" panose="02020603050405020304" pitchFamily="18" charset="0"/>
              </a:rPr>
              <a:t> agonists  </a:t>
            </a:r>
            <a:endParaRPr lang="en-US" sz="2000" dirty="0"/>
          </a:p>
        </p:txBody>
      </p:sp>
      <p:sp>
        <p:nvSpPr>
          <p:cNvPr id="4" name="TextBox 3">
            <a:extLst>
              <a:ext uri="{FF2B5EF4-FFF2-40B4-BE49-F238E27FC236}">
                <a16:creationId xmlns:a16="http://schemas.microsoft.com/office/drawing/2014/main" id="{2E273360-27DD-4CCD-9CCC-C92169C39BF7}"/>
              </a:ext>
            </a:extLst>
          </p:cNvPr>
          <p:cNvSpPr txBox="1"/>
          <p:nvPr/>
        </p:nvSpPr>
        <p:spPr>
          <a:xfrm>
            <a:off x="1256043" y="4009026"/>
            <a:ext cx="9797143" cy="707886"/>
          </a:xfrm>
          <a:prstGeom prst="rect">
            <a:avLst/>
          </a:prstGeom>
          <a:noFill/>
        </p:spPr>
        <p:txBody>
          <a:bodyPr wrap="square">
            <a:spAutoFit/>
          </a:bodyPr>
          <a:lstStyle/>
          <a:p>
            <a:r>
              <a:rPr lang="en-US" sz="2000" dirty="0"/>
              <a:t>Gonadotropin-releasing hormone antagonists are available as injectables (</a:t>
            </a:r>
            <a:r>
              <a:rPr lang="en-US" sz="2000" dirty="0" err="1"/>
              <a:t>ganirelix,cetrorelix</a:t>
            </a:r>
            <a:r>
              <a:rPr lang="en-US" sz="2000" dirty="0"/>
              <a:t>) and increasingly as oral nonpeptide forms (</a:t>
            </a:r>
            <a:r>
              <a:rPr lang="en-US" sz="2000" dirty="0" err="1"/>
              <a:t>elagolix</a:t>
            </a:r>
            <a:r>
              <a:rPr lang="en-US" sz="2000" dirty="0"/>
              <a:t>, </a:t>
            </a:r>
            <a:r>
              <a:rPr lang="en-US" sz="2000" dirty="0" err="1"/>
              <a:t>abarelix</a:t>
            </a:r>
            <a:r>
              <a:rPr lang="en-US" sz="2000" dirty="0"/>
              <a:t>, </a:t>
            </a:r>
            <a:r>
              <a:rPr lang="en-US" sz="2000" dirty="0" err="1"/>
              <a:t>ozarelix</a:t>
            </a:r>
            <a:r>
              <a:rPr lang="en-US" sz="2000" dirty="0"/>
              <a:t>).</a:t>
            </a:r>
          </a:p>
        </p:txBody>
      </p:sp>
      <p:sp>
        <p:nvSpPr>
          <p:cNvPr id="6" name="TextBox 5">
            <a:extLst>
              <a:ext uri="{FF2B5EF4-FFF2-40B4-BE49-F238E27FC236}">
                <a16:creationId xmlns:a16="http://schemas.microsoft.com/office/drawing/2014/main" id="{77C3506D-793D-43D5-B8F4-1E70BDA16978}"/>
              </a:ext>
            </a:extLst>
          </p:cNvPr>
          <p:cNvSpPr txBox="1"/>
          <p:nvPr/>
        </p:nvSpPr>
        <p:spPr>
          <a:xfrm>
            <a:off x="1338944" y="5259352"/>
            <a:ext cx="9241970" cy="646331"/>
          </a:xfrm>
          <a:prstGeom prst="rect">
            <a:avLst/>
          </a:prstGeom>
          <a:noFill/>
        </p:spPr>
        <p:txBody>
          <a:bodyPr wrap="square">
            <a:spAutoFit/>
          </a:bodyPr>
          <a:lstStyle/>
          <a:p>
            <a:r>
              <a:rPr lang="en-US" sz="1800" b="1" dirty="0">
                <a:latin typeface="TimesNewRomanPS-BoldMT"/>
              </a:rPr>
              <a:t>oral GnRH antagonists can produce a dose-dependent suppression of pituitary function and production of ovarian hormones</a:t>
            </a:r>
            <a:endParaRPr lang="en-US" sz="1800" dirty="0"/>
          </a:p>
        </p:txBody>
      </p:sp>
    </p:spTree>
    <p:extLst>
      <p:ext uri="{BB962C8B-B14F-4D97-AF65-F5344CB8AC3E}">
        <p14:creationId xmlns:p14="http://schemas.microsoft.com/office/powerpoint/2010/main" val="24344202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5B66A6-C21A-40F1-AC8C-80CA584895F5}"/>
              </a:ext>
            </a:extLst>
          </p:cNvPr>
          <p:cNvSpPr txBox="1"/>
          <p:nvPr/>
        </p:nvSpPr>
        <p:spPr>
          <a:xfrm>
            <a:off x="2203100" y="2293092"/>
            <a:ext cx="7706444" cy="1323439"/>
          </a:xfrm>
          <a:prstGeom prst="rect">
            <a:avLst/>
          </a:prstGeom>
          <a:noFill/>
        </p:spPr>
        <p:txBody>
          <a:bodyPr wrap="square">
            <a:spAutoFit/>
          </a:bodyPr>
          <a:lstStyle/>
          <a:p>
            <a:r>
              <a:rPr lang="en-US" sz="2000" dirty="0"/>
              <a:t>Hot flushes were the most frequent side effect.</a:t>
            </a:r>
          </a:p>
          <a:p>
            <a:r>
              <a:rPr lang="en-US" sz="2000" dirty="0" err="1"/>
              <a:t>Elagolix</a:t>
            </a:r>
            <a:r>
              <a:rPr lang="en-US" sz="2000" dirty="0"/>
              <a:t> did not completely suppress ovulation at either of the doses. In one of the two trials, the unplanned pregnancy rate in women using </a:t>
            </a:r>
            <a:r>
              <a:rPr lang="en-US" sz="2000" dirty="0" err="1"/>
              <a:t>elagolix</a:t>
            </a:r>
            <a:r>
              <a:rPr lang="en-US" sz="2000" dirty="0"/>
              <a:t> was over 1% </a:t>
            </a:r>
          </a:p>
        </p:txBody>
      </p:sp>
      <p:sp>
        <p:nvSpPr>
          <p:cNvPr id="5" name="TextBox 4">
            <a:extLst>
              <a:ext uri="{FF2B5EF4-FFF2-40B4-BE49-F238E27FC236}">
                <a16:creationId xmlns:a16="http://schemas.microsoft.com/office/drawing/2014/main" id="{ED5845A9-6410-4542-8702-253825B50CA6}"/>
              </a:ext>
            </a:extLst>
          </p:cNvPr>
          <p:cNvSpPr txBox="1"/>
          <p:nvPr/>
        </p:nvSpPr>
        <p:spPr>
          <a:xfrm>
            <a:off x="2203100" y="4932735"/>
            <a:ext cx="8819942" cy="707886"/>
          </a:xfrm>
          <a:prstGeom prst="rect">
            <a:avLst/>
          </a:prstGeom>
          <a:noFill/>
        </p:spPr>
        <p:txBody>
          <a:bodyPr wrap="square">
            <a:spAutoFit/>
          </a:bodyPr>
          <a:lstStyle/>
          <a:p>
            <a:r>
              <a:rPr lang="en-US" sz="2000" dirty="0"/>
              <a:t>It is interesting to note that the effect of cheap DMPA was similar to that of the novel experimental drug.  </a:t>
            </a:r>
          </a:p>
        </p:txBody>
      </p:sp>
    </p:spTree>
    <p:extLst>
      <p:ext uri="{BB962C8B-B14F-4D97-AF65-F5344CB8AC3E}">
        <p14:creationId xmlns:p14="http://schemas.microsoft.com/office/powerpoint/2010/main" val="11956487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23339A3-B5FE-491E-A1C0-214119BDB20E}"/>
              </a:ext>
            </a:extLst>
          </p:cNvPr>
          <p:cNvSpPr txBox="1"/>
          <p:nvPr/>
        </p:nvSpPr>
        <p:spPr>
          <a:xfrm>
            <a:off x="432079" y="2566914"/>
            <a:ext cx="11759921" cy="3139321"/>
          </a:xfrm>
          <a:prstGeom prst="rect">
            <a:avLst/>
          </a:prstGeom>
          <a:noFill/>
        </p:spPr>
        <p:txBody>
          <a:bodyPr wrap="square">
            <a:spAutoFit/>
          </a:bodyPr>
          <a:lstStyle/>
          <a:p>
            <a:r>
              <a:rPr lang="en-US" dirty="0"/>
              <a:t>stepped-care approach is indicated in women who are not seeking pregnancy, who prefer medical rather than surgical treatment, and </a:t>
            </a:r>
            <a:r>
              <a:rPr lang="en-US" dirty="0">
                <a:solidFill>
                  <a:srgbClr val="FF0000"/>
                </a:solidFill>
              </a:rPr>
              <a:t>who do not have absolute surgical indications</a:t>
            </a:r>
            <a:r>
              <a:rPr lang="en-US" dirty="0"/>
              <a:t>, such as sub-occlusive bowel stenosis, obstructive uropathy, endometriomas over 5 cm in diameter, and adnexal masses of doubtful ultrasonographic characteristics. According to this model, </a:t>
            </a:r>
            <a:r>
              <a:rPr lang="en-US" dirty="0">
                <a:solidFill>
                  <a:srgbClr val="FF0000"/>
                </a:solidFill>
              </a:rPr>
              <a:t>low-dose OCs should be used cyclically in women with peritoneal and ovarian endometriosis</a:t>
            </a:r>
            <a:r>
              <a:rPr lang="en-US" dirty="0"/>
              <a:t>, </a:t>
            </a:r>
            <a:r>
              <a:rPr lang="en-US" dirty="0">
                <a:solidFill>
                  <a:srgbClr val="FF0000"/>
                </a:solidFill>
              </a:rPr>
              <a:t>stepping up to continuous use with tailored cycling only in those women with persistent </a:t>
            </a:r>
            <a:r>
              <a:rPr lang="en-US" dirty="0" err="1">
                <a:solidFill>
                  <a:srgbClr val="FF0000"/>
                </a:solidFill>
              </a:rPr>
              <a:t>dysmenorrhoea</a:t>
            </a:r>
            <a:r>
              <a:rPr lang="en-US" dirty="0">
                <a:solidFill>
                  <a:srgbClr val="FF0000"/>
                </a:solidFill>
              </a:rPr>
              <a:t> despite cyclic OC use</a:t>
            </a:r>
            <a:r>
              <a:rPr lang="en-US" dirty="0"/>
              <a:t>. In case </a:t>
            </a:r>
            <a:r>
              <a:rPr lang="en-US" dirty="0">
                <a:solidFill>
                  <a:srgbClr val="FF0000"/>
                </a:solidFill>
              </a:rPr>
              <a:t>of inefficacy on pain during OC use, patients should step up to a low-cost progestogen such as NETA</a:t>
            </a:r>
            <a:r>
              <a:rPr lang="en-US" dirty="0"/>
              <a:t>. Independently of pain relief, women should step up to progestogens also in case of intolerance to OC (e.g., migraine</a:t>
            </a:r>
            <a:r>
              <a:rPr lang="en-US" dirty="0">
                <a:solidFill>
                  <a:srgbClr val="FF0000"/>
                </a:solidFill>
              </a:rPr>
              <a:t>). Starting directly with a low cost progestogen should be considered in patients with deep lesions or with deep dyspareunia as their main complaint, as well as in those with contraindications to OC</a:t>
            </a:r>
            <a:r>
              <a:rPr lang="en-US" dirty="0"/>
              <a:t>s. Stepping up from a low-cost to a high-cost progestogen (i.e., DNG) should be advised only in case of intolerance to NETA, as it has been demonstrated the DNG, being devoid of androgenic activity, is better tolerated than NETA </a:t>
            </a:r>
          </a:p>
        </p:txBody>
      </p:sp>
      <p:sp>
        <p:nvSpPr>
          <p:cNvPr id="5" name="TextBox 4">
            <a:extLst>
              <a:ext uri="{FF2B5EF4-FFF2-40B4-BE49-F238E27FC236}">
                <a16:creationId xmlns:a16="http://schemas.microsoft.com/office/drawing/2014/main" id="{5BED4463-B9BE-47C5-BDD9-C0DBF1C3E35E}"/>
              </a:ext>
            </a:extLst>
          </p:cNvPr>
          <p:cNvSpPr txBox="1"/>
          <p:nvPr/>
        </p:nvSpPr>
        <p:spPr>
          <a:xfrm>
            <a:off x="432078" y="5801305"/>
            <a:ext cx="10470383" cy="369332"/>
          </a:xfrm>
          <a:prstGeom prst="rect">
            <a:avLst/>
          </a:prstGeom>
          <a:noFill/>
        </p:spPr>
        <p:txBody>
          <a:bodyPr wrap="square">
            <a:spAutoFit/>
          </a:bodyPr>
          <a:lstStyle/>
          <a:p>
            <a:r>
              <a:rPr lang="en-US" dirty="0">
                <a:solidFill>
                  <a:srgbClr val="FF0000"/>
                </a:solidFill>
              </a:rPr>
              <a:t>In case of inefficacy of or intolerance to progestogens, patients may step up to GnRH agonists or antagonists</a:t>
            </a:r>
            <a:r>
              <a:rPr lang="en-US" dirty="0"/>
              <a:t>,</a:t>
            </a:r>
          </a:p>
        </p:txBody>
      </p:sp>
    </p:spTree>
    <p:extLst>
      <p:ext uri="{BB962C8B-B14F-4D97-AF65-F5344CB8AC3E}">
        <p14:creationId xmlns:p14="http://schemas.microsoft.com/office/powerpoint/2010/main" val="24679794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C3C99C5-92BD-4631-A1FC-0F243E9AFD4C}"/>
              </a:ext>
            </a:extLst>
          </p:cNvPr>
          <p:cNvSpPr txBox="1"/>
          <p:nvPr/>
        </p:nvSpPr>
        <p:spPr>
          <a:xfrm>
            <a:off x="2223198" y="2071188"/>
            <a:ext cx="6094324" cy="369332"/>
          </a:xfrm>
          <a:prstGeom prst="rect">
            <a:avLst/>
          </a:prstGeom>
          <a:noFill/>
        </p:spPr>
        <p:txBody>
          <a:bodyPr wrap="square">
            <a:spAutoFit/>
          </a:bodyPr>
          <a:lstStyle/>
          <a:p>
            <a:r>
              <a:rPr lang="en-US" sz="1800" b="1" dirty="0"/>
              <a:t>Pentoxifylline</a:t>
            </a:r>
          </a:p>
        </p:txBody>
      </p:sp>
      <p:sp>
        <p:nvSpPr>
          <p:cNvPr id="5" name="TextBox 4">
            <a:extLst>
              <a:ext uri="{FF2B5EF4-FFF2-40B4-BE49-F238E27FC236}">
                <a16:creationId xmlns:a16="http://schemas.microsoft.com/office/drawing/2014/main" id="{2C24F203-2E9E-4D11-BA35-D229597C093A}"/>
              </a:ext>
            </a:extLst>
          </p:cNvPr>
          <p:cNvSpPr txBox="1"/>
          <p:nvPr/>
        </p:nvSpPr>
        <p:spPr>
          <a:xfrm>
            <a:off x="1670539" y="2545640"/>
            <a:ext cx="9563518" cy="369332"/>
          </a:xfrm>
          <a:prstGeom prst="rect">
            <a:avLst/>
          </a:prstGeom>
          <a:noFill/>
        </p:spPr>
        <p:txBody>
          <a:bodyPr wrap="square">
            <a:spAutoFit/>
          </a:bodyPr>
          <a:lstStyle/>
          <a:p>
            <a:r>
              <a:rPr lang="en-US" sz="1800" dirty="0"/>
              <a:t>no significant effect on reduction in pain ,improvement of fertility or recurrence of endometriosis</a:t>
            </a:r>
          </a:p>
        </p:txBody>
      </p:sp>
      <p:sp>
        <p:nvSpPr>
          <p:cNvPr id="7" name="TextBox 6">
            <a:extLst>
              <a:ext uri="{FF2B5EF4-FFF2-40B4-BE49-F238E27FC236}">
                <a16:creationId xmlns:a16="http://schemas.microsoft.com/office/drawing/2014/main" id="{E25C8F53-E556-45BC-8023-DC4FF508D82B}"/>
              </a:ext>
            </a:extLst>
          </p:cNvPr>
          <p:cNvSpPr txBox="1"/>
          <p:nvPr/>
        </p:nvSpPr>
        <p:spPr>
          <a:xfrm>
            <a:off x="2223198" y="3244334"/>
            <a:ext cx="6094324" cy="369332"/>
          </a:xfrm>
          <a:prstGeom prst="rect">
            <a:avLst/>
          </a:prstGeom>
          <a:noFill/>
        </p:spPr>
        <p:txBody>
          <a:bodyPr wrap="square">
            <a:spAutoFit/>
          </a:bodyPr>
          <a:lstStyle/>
          <a:p>
            <a:r>
              <a:rPr lang="en-US" sz="1800" b="1" dirty="0"/>
              <a:t>Chinese Herbal Medicine</a:t>
            </a:r>
          </a:p>
        </p:txBody>
      </p:sp>
      <p:pic>
        <p:nvPicPr>
          <p:cNvPr id="8" name="Picture 2">
            <a:extLst>
              <a:ext uri="{FF2B5EF4-FFF2-40B4-BE49-F238E27FC236}">
                <a16:creationId xmlns:a16="http://schemas.microsoft.com/office/drawing/2014/main" id="{9EE73DFE-A998-4CAD-B2AB-E55ECC5C0B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8231" y="3753060"/>
            <a:ext cx="8915400" cy="2419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5">
            <a:extLst>
              <a:ext uri="{FF2B5EF4-FFF2-40B4-BE49-F238E27FC236}">
                <a16:creationId xmlns:a16="http://schemas.microsoft.com/office/drawing/2014/main" id="{5F22F4CE-0A89-47BB-A332-647983A37C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13631" y="5333163"/>
            <a:ext cx="2657475" cy="143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81203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32A4059-9F91-4CC8-861F-D089C162AD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4933" y="2532185"/>
            <a:ext cx="10724838" cy="4315766"/>
          </a:xfrm>
          <a:prstGeom prst="rect">
            <a:avLst/>
          </a:prstGeom>
        </p:spPr>
      </p:pic>
    </p:spTree>
    <p:extLst>
      <p:ext uri="{BB962C8B-B14F-4D97-AF65-F5344CB8AC3E}">
        <p14:creationId xmlns:p14="http://schemas.microsoft.com/office/powerpoint/2010/main" val="35796263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6CD3A75-F8D8-4299-88EB-FF911D5497CB}"/>
              </a:ext>
            </a:extLst>
          </p:cNvPr>
          <p:cNvSpPr txBox="1"/>
          <p:nvPr/>
        </p:nvSpPr>
        <p:spPr>
          <a:xfrm>
            <a:off x="2411604" y="1699400"/>
            <a:ext cx="7573945" cy="584775"/>
          </a:xfrm>
          <a:prstGeom prst="rect">
            <a:avLst/>
          </a:prstGeom>
          <a:noFill/>
        </p:spPr>
        <p:txBody>
          <a:bodyPr wrap="square">
            <a:spAutoFit/>
          </a:bodyPr>
          <a:lstStyle/>
          <a:p>
            <a:r>
              <a:rPr lang="en-US" sz="3200" dirty="0"/>
              <a:t>Non steroidal Anti-inflammatory Drugs</a:t>
            </a:r>
          </a:p>
        </p:txBody>
      </p:sp>
      <p:sp>
        <p:nvSpPr>
          <p:cNvPr id="5" name="TextBox 4">
            <a:extLst>
              <a:ext uri="{FF2B5EF4-FFF2-40B4-BE49-F238E27FC236}">
                <a16:creationId xmlns:a16="http://schemas.microsoft.com/office/drawing/2014/main" id="{2C546819-6ACE-4C5B-848E-7B6F72AF72B2}"/>
              </a:ext>
            </a:extLst>
          </p:cNvPr>
          <p:cNvSpPr txBox="1"/>
          <p:nvPr/>
        </p:nvSpPr>
        <p:spPr>
          <a:xfrm>
            <a:off x="0" y="2635135"/>
            <a:ext cx="6094324" cy="400110"/>
          </a:xfrm>
          <a:prstGeom prst="rect">
            <a:avLst/>
          </a:prstGeom>
          <a:noFill/>
        </p:spPr>
        <p:txBody>
          <a:bodyPr wrap="square">
            <a:spAutoFit/>
          </a:bodyPr>
          <a:lstStyle/>
          <a:p>
            <a:pPr marL="342900" indent="-342900">
              <a:buFont typeface="Wingdings" panose="05000000000000000000" pitchFamily="2" charset="2"/>
              <a:buChar char="v"/>
            </a:pPr>
            <a:r>
              <a:rPr lang="en-US" sz="2000" dirty="0"/>
              <a:t>the first-line therapy</a:t>
            </a:r>
          </a:p>
        </p:txBody>
      </p:sp>
      <p:sp>
        <p:nvSpPr>
          <p:cNvPr id="7" name="TextBox 6">
            <a:extLst>
              <a:ext uri="{FF2B5EF4-FFF2-40B4-BE49-F238E27FC236}">
                <a16:creationId xmlns:a16="http://schemas.microsoft.com/office/drawing/2014/main" id="{02B228DB-7F5D-43B7-A2D8-3F4A1FA7117D}"/>
              </a:ext>
            </a:extLst>
          </p:cNvPr>
          <p:cNvSpPr txBox="1"/>
          <p:nvPr/>
        </p:nvSpPr>
        <p:spPr>
          <a:xfrm>
            <a:off x="7228" y="3148953"/>
            <a:ext cx="6725686" cy="400110"/>
          </a:xfrm>
          <a:prstGeom prst="rect">
            <a:avLst/>
          </a:prstGeom>
          <a:noFill/>
        </p:spPr>
        <p:txBody>
          <a:bodyPr wrap="square">
            <a:spAutoFit/>
          </a:bodyPr>
          <a:lstStyle/>
          <a:p>
            <a:pPr marL="342900" indent="-342900">
              <a:buFont typeface="Wingdings" panose="05000000000000000000" pitchFamily="2" charset="2"/>
              <a:buChar char="v"/>
            </a:pPr>
            <a:r>
              <a:rPr lang="en-US" sz="2000" dirty="0"/>
              <a:t>endometriosis is a chronic inflammatory disease </a:t>
            </a:r>
          </a:p>
        </p:txBody>
      </p:sp>
      <p:sp>
        <p:nvSpPr>
          <p:cNvPr id="9" name="TextBox 8">
            <a:extLst>
              <a:ext uri="{FF2B5EF4-FFF2-40B4-BE49-F238E27FC236}">
                <a16:creationId xmlns:a16="http://schemas.microsoft.com/office/drawing/2014/main" id="{186F27EE-F36E-471A-A843-1DB3217774FD}"/>
              </a:ext>
            </a:extLst>
          </p:cNvPr>
          <p:cNvSpPr txBox="1"/>
          <p:nvPr/>
        </p:nvSpPr>
        <p:spPr>
          <a:xfrm>
            <a:off x="0" y="3768711"/>
            <a:ext cx="8850085" cy="400110"/>
          </a:xfrm>
          <a:prstGeom prst="rect">
            <a:avLst/>
          </a:prstGeom>
          <a:noFill/>
        </p:spPr>
        <p:txBody>
          <a:bodyPr wrap="square">
            <a:spAutoFit/>
          </a:bodyPr>
          <a:lstStyle/>
          <a:p>
            <a:pPr marL="342900" indent="-342900">
              <a:buFont typeface="Wingdings" panose="05000000000000000000" pitchFamily="2" charset="2"/>
              <a:buChar char="v"/>
            </a:pPr>
            <a:r>
              <a:rPr lang="en-US" sz="2000" dirty="0"/>
              <a:t>local antinociceptive effect and reduced central sensitization  </a:t>
            </a:r>
          </a:p>
        </p:txBody>
      </p:sp>
      <p:sp>
        <p:nvSpPr>
          <p:cNvPr id="11" name="TextBox 10">
            <a:extLst>
              <a:ext uri="{FF2B5EF4-FFF2-40B4-BE49-F238E27FC236}">
                <a16:creationId xmlns:a16="http://schemas.microsoft.com/office/drawing/2014/main" id="{86A64877-4DD3-4CF9-AC92-716378F221EF}"/>
              </a:ext>
            </a:extLst>
          </p:cNvPr>
          <p:cNvSpPr txBox="1"/>
          <p:nvPr/>
        </p:nvSpPr>
        <p:spPr>
          <a:xfrm>
            <a:off x="61902" y="4336330"/>
            <a:ext cx="7032374" cy="400110"/>
          </a:xfrm>
          <a:prstGeom prst="rect">
            <a:avLst/>
          </a:prstGeom>
          <a:noFill/>
        </p:spPr>
        <p:txBody>
          <a:bodyPr wrap="square">
            <a:spAutoFit/>
          </a:bodyPr>
          <a:lstStyle/>
          <a:p>
            <a:pPr marL="342900" indent="-342900">
              <a:buFont typeface="Wingdings" panose="05000000000000000000" pitchFamily="2" charset="2"/>
              <a:buChar char="v"/>
            </a:pPr>
            <a:r>
              <a:rPr lang="en-US" sz="2000" dirty="0"/>
              <a:t>side </a:t>
            </a:r>
            <a:r>
              <a:rPr lang="en-US" sz="2000" dirty="0" err="1"/>
              <a:t>effects:gastric</a:t>
            </a:r>
            <a:r>
              <a:rPr lang="en-US" sz="2000" dirty="0"/>
              <a:t> ulceration, possible inhibition of ovulation</a:t>
            </a:r>
          </a:p>
        </p:txBody>
      </p:sp>
      <p:sp>
        <p:nvSpPr>
          <p:cNvPr id="13" name="TextBox 12">
            <a:extLst>
              <a:ext uri="{FF2B5EF4-FFF2-40B4-BE49-F238E27FC236}">
                <a16:creationId xmlns:a16="http://schemas.microsoft.com/office/drawing/2014/main" id="{3FA63B56-5F93-4887-9720-ECFBD2DDA027}"/>
              </a:ext>
            </a:extLst>
          </p:cNvPr>
          <p:cNvSpPr txBox="1"/>
          <p:nvPr/>
        </p:nvSpPr>
        <p:spPr>
          <a:xfrm>
            <a:off x="61902" y="5468691"/>
            <a:ext cx="6671012" cy="400110"/>
          </a:xfrm>
          <a:prstGeom prst="rect">
            <a:avLst/>
          </a:prstGeom>
          <a:noFill/>
        </p:spPr>
        <p:txBody>
          <a:bodyPr wrap="square">
            <a:spAutoFit/>
          </a:bodyPr>
          <a:lstStyle/>
          <a:p>
            <a:r>
              <a:rPr lang="en-US" sz="2000" dirty="0">
                <a:latin typeface="TimesNewRomanPSMT"/>
              </a:rPr>
              <a:t>PGs are involved in the follicle rupture mechanism at ovulation</a:t>
            </a:r>
            <a:endParaRPr lang="en-US" sz="2000" dirty="0"/>
          </a:p>
        </p:txBody>
      </p:sp>
      <p:pic>
        <p:nvPicPr>
          <p:cNvPr id="14" name="Picture 2" descr="C:\Users\Public\Pictures\New folder\aid4912178-728px-Cope-with-Endometriosis-Symptoms-at-Home-Step-1-Version-2.jpg">
            <a:extLst>
              <a:ext uri="{FF2B5EF4-FFF2-40B4-BE49-F238E27FC236}">
                <a16:creationId xmlns:a16="http://schemas.microsoft.com/office/drawing/2014/main" id="{75D9A576-7703-43B0-9A07-49AD97CE6D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4276" y="2833635"/>
            <a:ext cx="4729134" cy="37078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32746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42775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72540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25804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00601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26127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6104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5515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82463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496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83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1A80D45-C931-495C-B91F-9C05037A4DD7}"/>
              </a:ext>
            </a:extLst>
          </p:cNvPr>
          <p:cNvSpPr txBox="1"/>
          <p:nvPr/>
        </p:nvSpPr>
        <p:spPr>
          <a:xfrm>
            <a:off x="3891224" y="1699400"/>
            <a:ext cx="6094324" cy="707886"/>
          </a:xfrm>
          <a:prstGeom prst="rect">
            <a:avLst/>
          </a:prstGeom>
          <a:noFill/>
        </p:spPr>
        <p:txBody>
          <a:bodyPr wrap="square">
            <a:spAutoFit/>
          </a:bodyPr>
          <a:lstStyle/>
          <a:p>
            <a:r>
              <a:rPr lang="en-US" sz="4000" dirty="0"/>
              <a:t>Hormonal Treatment</a:t>
            </a:r>
          </a:p>
        </p:txBody>
      </p:sp>
      <p:sp>
        <p:nvSpPr>
          <p:cNvPr id="5" name="TextBox 4">
            <a:extLst>
              <a:ext uri="{FF2B5EF4-FFF2-40B4-BE49-F238E27FC236}">
                <a16:creationId xmlns:a16="http://schemas.microsoft.com/office/drawing/2014/main" id="{AAB6DDF7-4DD0-47C8-AC02-C8CF4F7EF85F}"/>
              </a:ext>
            </a:extLst>
          </p:cNvPr>
          <p:cNvSpPr txBox="1"/>
          <p:nvPr/>
        </p:nvSpPr>
        <p:spPr>
          <a:xfrm>
            <a:off x="1097782" y="2511978"/>
            <a:ext cx="10889901" cy="1631216"/>
          </a:xfrm>
          <a:prstGeom prst="rect">
            <a:avLst/>
          </a:prstGeom>
          <a:noFill/>
        </p:spPr>
        <p:txBody>
          <a:bodyPr wrap="square">
            <a:spAutoFit/>
          </a:bodyPr>
          <a:lstStyle/>
          <a:p>
            <a:r>
              <a:rPr lang="en-US" sz="2800" dirty="0"/>
              <a:t>estrogen</a:t>
            </a:r>
            <a:r>
              <a:rPr lang="en-US" sz="1800" dirty="0"/>
              <a:t> </a:t>
            </a:r>
            <a:r>
              <a:rPr lang="en-US" sz="2400" dirty="0"/>
              <a:t>stimulate growth of endometriosis, hormonal therapy is designed to </a:t>
            </a:r>
            <a:r>
              <a:rPr lang="en-US" sz="2400" dirty="0">
                <a:solidFill>
                  <a:srgbClr val="FF0000"/>
                </a:solidFill>
              </a:rPr>
              <a:t>suppress estrogen synthesis</a:t>
            </a:r>
            <a:r>
              <a:rPr lang="en-US" sz="2400" dirty="0"/>
              <a:t>,  </a:t>
            </a:r>
            <a:r>
              <a:rPr lang="en-US" sz="2400" dirty="0">
                <a:solidFill>
                  <a:srgbClr val="FF0000"/>
                </a:solidFill>
              </a:rPr>
              <a:t>atrophy</a:t>
            </a:r>
            <a:r>
              <a:rPr lang="en-US" sz="2400" dirty="0"/>
              <a:t> of ectopic endometrial implants ,interrupting the cycle of stimulation and bleeding.</a:t>
            </a:r>
          </a:p>
          <a:p>
            <a:r>
              <a:rPr lang="en-US" sz="2400" dirty="0"/>
              <a:t> </a:t>
            </a:r>
          </a:p>
        </p:txBody>
      </p:sp>
      <p:sp>
        <p:nvSpPr>
          <p:cNvPr id="6" name="Rectangle 5">
            <a:extLst>
              <a:ext uri="{FF2B5EF4-FFF2-40B4-BE49-F238E27FC236}">
                <a16:creationId xmlns:a16="http://schemas.microsoft.com/office/drawing/2014/main" id="{C86FCB57-ED33-4062-840F-F80F6AB42DAB}"/>
              </a:ext>
            </a:extLst>
          </p:cNvPr>
          <p:cNvSpPr/>
          <p:nvPr/>
        </p:nvSpPr>
        <p:spPr>
          <a:xfrm>
            <a:off x="1129183" y="3832387"/>
            <a:ext cx="10889900" cy="830997"/>
          </a:xfrm>
          <a:prstGeom prst="rect">
            <a:avLst/>
          </a:prstGeom>
        </p:spPr>
        <p:txBody>
          <a:bodyPr wrap="square">
            <a:spAutoFit/>
          </a:bodyPr>
          <a:lstStyle/>
          <a:p>
            <a:r>
              <a:rPr lang="en-US" dirty="0"/>
              <a:t> </a:t>
            </a:r>
            <a:r>
              <a:rPr lang="en-US" sz="2400" dirty="0" err="1"/>
              <a:t>OCP,</a:t>
            </a:r>
            <a:r>
              <a:rPr lang="en-US" sz="2400" i="1" dirty="0" err="1"/>
              <a:t>danazol</a:t>
            </a:r>
            <a:r>
              <a:rPr lang="en-US" sz="2400" i="1" dirty="0"/>
              <a:t>, </a:t>
            </a:r>
            <a:r>
              <a:rPr lang="en-US" sz="2400" i="1" dirty="0" err="1"/>
              <a:t>gestrinone</a:t>
            </a:r>
            <a:r>
              <a:rPr lang="en-US" sz="2400" i="1" dirty="0"/>
              <a:t>, </a:t>
            </a:r>
            <a:r>
              <a:rPr lang="en-US" sz="2400" i="1" dirty="0" err="1"/>
              <a:t>Medroxyprogesterone</a:t>
            </a:r>
            <a:r>
              <a:rPr lang="en-US" sz="2400" i="1" dirty="0"/>
              <a:t> acetate, </a:t>
            </a:r>
            <a:r>
              <a:rPr lang="en-US" sz="2400" dirty="0" err="1"/>
              <a:t>GnRH</a:t>
            </a:r>
            <a:r>
              <a:rPr lang="en-US" sz="2400" dirty="0"/>
              <a:t> agonists are all equally effective but their side effects and cost profiles differ</a:t>
            </a:r>
          </a:p>
        </p:txBody>
      </p:sp>
      <p:sp>
        <p:nvSpPr>
          <p:cNvPr id="8" name="TextBox 7">
            <a:extLst>
              <a:ext uri="{FF2B5EF4-FFF2-40B4-BE49-F238E27FC236}">
                <a16:creationId xmlns:a16="http://schemas.microsoft.com/office/drawing/2014/main" id="{B37C9CE8-8587-4648-BF0B-6E3B14F96123}"/>
              </a:ext>
            </a:extLst>
          </p:cNvPr>
          <p:cNvSpPr txBox="1"/>
          <p:nvPr/>
        </p:nvSpPr>
        <p:spPr>
          <a:xfrm>
            <a:off x="1168121" y="4938644"/>
            <a:ext cx="10548256" cy="369332"/>
          </a:xfrm>
          <a:prstGeom prst="rect">
            <a:avLst/>
          </a:prstGeom>
          <a:noFill/>
        </p:spPr>
        <p:txBody>
          <a:bodyPr wrap="square">
            <a:spAutoFit/>
          </a:bodyPr>
          <a:lstStyle/>
          <a:p>
            <a:r>
              <a:rPr lang="en-US" sz="1800" b="1" dirty="0"/>
              <a:t>endometriosis and endometriosis-associated pain recur after the cessation of medical treatment.</a:t>
            </a:r>
            <a:endParaRPr lang="en-US" dirty="0"/>
          </a:p>
        </p:txBody>
      </p:sp>
    </p:spTree>
    <p:extLst>
      <p:ext uri="{BB962C8B-B14F-4D97-AF65-F5344CB8AC3E}">
        <p14:creationId xmlns:p14="http://schemas.microsoft.com/office/powerpoint/2010/main" val="41011791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26495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22000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4602368-4DDC-4474-9D30-7CA5F8721A6C}"/>
              </a:ext>
            </a:extLst>
          </p:cNvPr>
          <p:cNvSpPr txBox="1"/>
          <p:nvPr/>
        </p:nvSpPr>
        <p:spPr>
          <a:xfrm>
            <a:off x="4202724" y="1799884"/>
            <a:ext cx="6094324" cy="584775"/>
          </a:xfrm>
          <a:prstGeom prst="rect">
            <a:avLst/>
          </a:prstGeom>
          <a:noFill/>
        </p:spPr>
        <p:txBody>
          <a:bodyPr wrap="square">
            <a:spAutoFit/>
          </a:bodyPr>
          <a:lstStyle/>
          <a:p>
            <a:r>
              <a:rPr lang="en-US" sz="3200" dirty="0"/>
              <a:t>Oral Contraceptives</a:t>
            </a:r>
          </a:p>
        </p:txBody>
      </p:sp>
      <p:sp>
        <p:nvSpPr>
          <p:cNvPr id="5" name="TextBox 4">
            <a:extLst>
              <a:ext uri="{FF2B5EF4-FFF2-40B4-BE49-F238E27FC236}">
                <a16:creationId xmlns:a16="http://schemas.microsoft.com/office/drawing/2014/main" id="{AF13DEBB-8281-46F4-A0D5-EBFEBF8604DA}"/>
              </a:ext>
            </a:extLst>
          </p:cNvPr>
          <p:cNvSpPr txBox="1"/>
          <p:nvPr/>
        </p:nvSpPr>
        <p:spPr>
          <a:xfrm>
            <a:off x="1690634" y="2338492"/>
            <a:ext cx="10501366" cy="707886"/>
          </a:xfrm>
          <a:prstGeom prst="rect">
            <a:avLst/>
          </a:prstGeom>
          <a:noFill/>
        </p:spPr>
        <p:txBody>
          <a:bodyPr wrap="square">
            <a:spAutoFit/>
          </a:bodyPr>
          <a:lstStyle/>
          <a:p>
            <a:pPr marL="342900" indent="-342900">
              <a:buFont typeface="Wingdings" panose="05000000000000000000" pitchFamily="2" charset="2"/>
              <a:buChar char="v"/>
            </a:pPr>
            <a:r>
              <a:rPr lang="en-US" sz="2000" dirty="0"/>
              <a:t>inducing a decidualized endometrium, the estrogenic component  may stimulate endometrial growth, increase pelvic pain in the first few weeks  </a:t>
            </a:r>
          </a:p>
        </p:txBody>
      </p:sp>
      <p:sp>
        <p:nvSpPr>
          <p:cNvPr id="7" name="TextBox 6">
            <a:extLst>
              <a:ext uri="{FF2B5EF4-FFF2-40B4-BE49-F238E27FC236}">
                <a16:creationId xmlns:a16="http://schemas.microsoft.com/office/drawing/2014/main" id="{0A1BF864-7ABD-4B6E-ACB5-84F64FB3F24A}"/>
              </a:ext>
            </a:extLst>
          </p:cNvPr>
          <p:cNvSpPr txBox="1"/>
          <p:nvPr/>
        </p:nvSpPr>
        <p:spPr>
          <a:xfrm>
            <a:off x="1690634" y="3075495"/>
            <a:ext cx="9493181" cy="707886"/>
          </a:xfrm>
          <a:prstGeom prst="rect">
            <a:avLst/>
          </a:prstGeom>
          <a:noFill/>
        </p:spPr>
        <p:txBody>
          <a:bodyPr wrap="square">
            <a:spAutoFit/>
          </a:bodyPr>
          <a:lstStyle/>
          <a:p>
            <a:pPr marL="342900" indent="-342900">
              <a:buFont typeface="Wingdings" panose="05000000000000000000" pitchFamily="2" charset="2"/>
              <a:buChar char="v"/>
            </a:pPr>
            <a:r>
              <a:rPr lang="en-US" sz="2000" dirty="0"/>
              <a:t>cyclic oral contraceptives may provide </a:t>
            </a:r>
            <a:r>
              <a:rPr lang="en-US" sz="2000" dirty="0">
                <a:solidFill>
                  <a:srgbClr val="FF0000"/>
                </a:solidFill>
              </a:rPr>
              <a:t>prophylaxis</a:t>
            </a:r>
            <a:r>
              <a:rPr lang="en-US" sz="2000" dirty="0"/>
              <a:t> against the development or recurrence of endometriosis</a:t>
            </a:r>
            <a:r>
              <a:rPr lang="en-US" sz="1800" dirty="0"/>
              <a:t>.</a:t>
            </a:r>
          </a:p>
        </p:txBody>
      </p:sp>
      <p:sp>
        <p:nvSpPr>
          <p:cNvPr id="9" name="TextBox 8">
            <a:extLst>
              <a:ext uri="{FF2B5EF4-FFF2-40B4-BE49-F238E27FC236}">
                <a16:creationId xmlns:a16="http://schemas.microsoft.com/office/drawing/2014/main" id="{F00622DC-8627-4988-86C3-E1567ACDF0BA}"/>
              </a:ext>
            </a:extLst>
          </p:cNvPr>
          <p:cNvSpPr txBox="1"/>
          <p:nvPr/>
        </p:nvSpPr>
        <p:spPr>
          <a:xfrm>
            <a:off x="1690634" y="3962457"/>
            <a:ext cx="10501366" cy="707886"/>
          </a:xfrm>
          <a:prstGeom prst="rect">
            <a:avLst/>
          </a:prstGeom>
          <a:noFill/>
        </p:spPr>
        <p:txBody>
          <a:bodyPr wrap="square">
            <a:spAutoFit/>
          </a:bodyPr>
          <a:lstStyle/>
          <a:p>
            <a:pPr marL="342900" indent="-342900">
              <a:buFont typeface="Wingdings" panose="05000000000000000000" pitchFamily="2" charset="2"/>
              <a:buChar char="v"/>
            </a:pPr>
            <a:r>
              <a:rPr lang="en-US" sz="2000" dirty="0"/>
              <a:t>continuous administration, with out a 7-day break, may be more beneficial in terms of pain relief. </a:t>
            </a:r>
          </a:p>
        </p:txBody>
      </p:sp>
      <p:sp>
        <p:nvSpPr>
          <p:cNvPr id="11" name="TextBox 10">
            <a:extLst>
              <a:ext uri="{FF2B5EF4-FFF2-40B4-BE49-F238E27FC236}">
                <a16:creationId xmlns:a16="http://schemas.microsoft.com/office/drawing/2014/main" id="{F14E896A-C27A-45CB-A1CD-B1F404F42353}"/>
              </a:ext>
            </a:extLst>
          </p:cNvPr>
          <p:cNvSpPr txBox="1"/>
          <p:nvPr/>
        </p:nvSpPr>
        <p:spPr>
          <a:xfrm>
            <a:off x="1871504" y="4742712"/>
            <a:ext cx="9051051" cy="1015663"/>
          </a:xfrm>
          <a:prstGeom prst="rect">
            <a:avLst/>
          </a:prstGeom>
          <a:noFill/>
        </p:spPr>
        <p:txBody>
          <a:bodyPr wrap="square">
            <a:spAutoFit/>
          </a:bodyPr>
          <a:lstStyle/>
          <a:p>
            <a:r>
              <a:rPr lang="en-US" sz="2000" dirty="0"/>
              <a:t>Any low-dose </a:t>
            </a:r>
            <a:r>
              <a:rPr lang="en-US" sz="2000" i="1" dirty="0"/>
              <a:t>OC </a:t>
            </a:r>
            <a:r>
              <a:rPr lang="en-US" sz="2000" dirty="0"/>
              <a:t>containing 30 to 35</a:t>
            </a:r>
            <a:r>
              <a:rPr lang="en-US" sz="2000" i="1" dirty="0"/>
              <a:t>M</a:t>
            </a:r>
            <a:r>
              <a:rPr lang="en-US" sz="2000" dirty="0"/>
              <a:t> g of </a:t>
            </a:r>
            <a:r>
              <a:rPr lang="en-US" sz="2000" i="1" dirty="0"/>
              <a:t>ethinyl estradiol </a:t>
            </a:r>
            <a:r>
              <a:rPr lang="en-US" sz="2000" dirty="0"/>
              <a:t>used continuously can be used for the management of endometriosis.</a:t>
            </a:r>
            <a:r>
              <a:rPr lang="en-US" sz="2000" b="1" dirty="0"/>
              <a:t> The objective of the treatment is the induction of amenorrhea, which should be continued for 6 to 12 months</a:t>
            </a:r>
            <a:r>
              <a:rPr lang="en-US" sz="2000" dirty="0"/>
              <a:t> .  </a:t>
            </a:r>
          </a:p>
        </p:txBody>
      </p:sp>
    </p:spTree>
    <p:extLst>
      <p:ext uri="{BB962C8B-B14F-4D97-AF65-F5344CB8AC3E}">
        <p14:creationId xmlns:p14="http://schemas.microsoft.com/office/powerpoint/2010/main" val="9204554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A3AA9E2-B7A9-4C6B-AB60-F1CA6F92E15C}"/>
              </a:ext>
            </a:extLst>
          </p:cNvPr>
          <p:cNvSpPr txBox="1"/>
          <p:nvPr/>
        </p:nvSpPr>
        <p:spPr>
          <a:xfrm>
            <a:off x="1971990" y="2224092"/>
            <a:ext cx="8649118" cy="707886"/>
          </a:xfrm>
          <a:prstGeom prst="rect">
            <a:avLst/>
          </a:prstGeom>
          <a:noFill/>
        </p:spPr>
        <p:txBody>
          <a:bodyPr wrap="square">
            <a:spAutoFit/>
          </a:bodyPr>
          <a:lstStyle/>
          <a:p>
            <a:r>
              <a:rPr lang="en-US" sz="2000" dirty="0"/>
              <a:t>As compared to cyclic administration, continuous therapy with COC has been shown to have better pain control</a:t>
            </a:r>
          </a:p>
        </p:txBody>
      </p:sp>
      <p:sp>
        <p:nvSpPr>
          <p:cNvPr id="5" name="TextBox 4">
            <a:extLst>
              <a:ext uri="{FF2B5EF4-FFF2-40B4-BE49-F238E27FC236}">
                <a16:creationId xmlns:a16="http://schemas.microsoft.com/office/drawing/2014/main" id="{CD409B5F-E3F7-42E8-B444-41B58E5BC39C}"/>
              </a:ext>
            </a:extLst>
          </p:cNvPr>
          <p:cNvSpPr txBox="1"/>
          <p:nvPr/>
        </p:nvSpPr>
        <p:spPr>
          <a:xfrm>
            <a:off x="1971990" y="2971915"/>
            <a:ext cx="9965452" cy="1631216"/>
          </a:xfrm>
          <a:prstGeom prst="rect">
            <a:avLst/>
          </a:prstGeom>
          <a:noFill/>
        </p:spPr>
        <p:txBody>
          <a:bodyPr wrap="square">
            <a:spAutoFit/>
          </a:bodyPr>
          <a:lstStyle/>
          <a:p>
            <a:r>
              <a:rPr lang="en-US" sz="2000" dirty="0"/>
              <a:t>the limiting factors include long-term administration, risk of </a:t>
            </a:r>
            <a:r>
              <a:rPr lang="en-US" sz="2000" dirty="0">
                <a:solidFill>
                  <a:srgbClr val="FF0000"/>
                </a:solidFill>
              </a:rPr>
              <a:t>thromboembolism</a:t>
            </a:r>
            <a:r>
              <a:rPr lang="en-US" sz="2000" dirty="0"/>
              <a:t>, high rates of </a:t>
            </a:r>
            <a:r>
              <a:rPr lang="en-US" sz="2000" dirty="0">
                <a:solidFill>
                  <a:srgbClr val="FF0000"/>
                </a:solidFill>
              </a:rPr>
              <a:t>recurrence after discontinuation </a:t>
            </a:r>
            <a:r>
              <a:rPr lang="en-US" sz="2000" dirty="0"/>
              <a:t>and impaired fertility due to </a:t>
            </a:r>
            <a:r>
              <a:rPr lang="en-US" sz="2000" dirty="0">
                <a:solidFill>
                  <a:srgbClr val="FF0000"/>
                </a:solidFill>
              </a:rPr>
              <a:t>contraceptive</a:t>
            </a:r>
            <a:r>
              <a:rPr lang="en-US" sz="2000" dirty="0"/>
              <a:t> action. Combinations containing lower dose of ethinyl estradiol (20 micrograms) as compared to high dose (30 micrograms) have a lower risk of venous thromboembolism and are currently recommended</a:t>
            </a:r>
          </a:p>
        </p:txBody>
      </p:sp>
      <p:pic>
        <p:nvPicPr>
          <p:cNvPr id="6" name="Picture 2">
            <a:extLst>
              <a:ext uri="{FF2B5EF4-FFF2-40B4-BE49-F238E27FC236}">
                <a16:creationId xmlns:a16="http://schemas.microsoft.com/office/drawing/2014/main" id="{D1613938-D57C-47A5-9C23-1E3D259CB3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18938" y="4522595"/>
            <a:ext cx="3886200"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0097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CD0D16-2B70-4CF2-8F45-F73C81A78DBE}"/>
              </a:ext>
            </a:extLst>
          </p:cNvPr>
          <p:cNvSpPr txBox="1"/>
          <p:nvPr/>
        </p:nvSpPr>
        <p:spPr>
          <a:xfrm>
            <a:off x="3047114" y="1913607"/>
            <a:ext cx="6097772" cy="1200329"/>
          </a:xfrm>
          <a:prstGeom prst="rect">
            <a:avLst/>
          </a:prstGeom>
          <a:noFill/>
        </p:spPr>
        <p:txBody>
          <a:bodyPr wrap="square">
            <a:spAutoFit/>
          </a:bodyPr>
          <a:lstStyle/>
          <a:p>
            <a:r>
              <a:rPr lang="en-US" sz="3200" dirty="0"/>
              <a:t>Continuous vs cyclic use  </a:t>
            </a:r>
          </a:p>
          <a:p>
            <a:r>
              <a:rPr lang="en-US" dirty="0"/>
              <a:t> </a:t>
            </a:r>
            <a:r>
              <a:rPr lang="en-US" sz="2000" dirty="0"/>
              <a:t>Continuous use  suggested as an </a:t>
            </a:r>
            <a:r>
              <a:rPr lang="en-US" sz="2000" dirty="0">
                <a:solidFill>
                  <a:srgbClr val="FF0000"/>
                </a:solidFill>
              </a:rPr>
              <a:t>effective</a:t>
            </a:r>
            <a:r>
              <a:rPr lang="en-US" sz="2000" dirty="0"/>
              <a:t> treatment for endometriosis-associated dysmenorrhea  </a:t>
            </a:r>
          </a:p>
        </p:txBody>
      </p:sp>
      <p:sp>
        <p:nvSpPr>
          <p:cNvPr id="5" name="TextBox 4">
            <a:extLst>
              <a:ext uri="{FF2B5EF4-FFF2-40B4-BE49-F238E27FC236}">
                <a16:creationId xmlns:a16="http://schemas.microsoft.com/office/drawing/2014/main" id="{D60B6FB7-1E3E-4EED-9DF3-D5BBF3B218BE}"/>
              </a:ext>
            </a:extLst>
          </p:cNvPr>
          <p:cNvSpPr txBox="1"/>
          <p:nvPr/>
        </p:nvSpPr>
        <p:spPr>
          <a:xfrm>
            <a:off x="1590454" y="3744065"/>
            <a:ext cx="8765658" cy="1015663"/>
          </a:xfrm>
          <a:prstGeom prst="rect">
            <a:avLst/>
          </a:prstGeom>
          <a:noFill/>
        </p:spPr>
        <p:txBody>
          <a:bodyPr wrap="square">
            <a:spAutoFit/>
          </a:bodyPr>
          <a:lstStyle/>
          <a:p>
            <a:r>
              <a:rPr lang="en-US" sz="2000" dirty="0">
                <a:solidFill>
                  <a:srgbClr val="FF0000"/>
                </a:solidFill>
              </a:rPr>
              <a:t>Nonsignificant</a:t>
            </a:r>
            <a:r>
              <a:rPr lang="en-US" sz="2000" dirty="0"/>
              <a:t> differences between continuous and cyclic   OCP use were reported for </a:t>
            </a:r>
            <a:r>
              <a:rPr lang="en-US" sz="2000" dirty="0">
                <a:solidFill>
                  <a:srgbClr val="FF0000"/>
                </a:solidFill>
              </a:rPr>
              <a:t>chronic pelvic pain </a:t>
            </a:r>
            <a:r>
              <a:rPr lang="en-US" sz="2000" dirty="0"/>
              <a:t>and </a:t>
            </a:r>
            <a:r>
              <a:rPr lang="en-US" sz="2000" dirty="0">
                <a:solidFill>
                  <a:srgbClr val="FF0000"/>
                </a:solidFill>
              </a:rPr>
              <a:t>dyspareunia,</a:t>
            </a:r>
            <a:r>
              <a:rPr lang="en-US" sz="2000" dirty="0"/>
              <a:t> and a trend toward lower cyst recurrence rates for a continuous OCP </a:t>
            </a:r>
          </a:p>
        </p:txBody>
      </p:sp>
    </p:spTree>
    <p:extLst>
      <p:ext uri="{BB962C8B-B14F-4D97-AF65-F5344CB8AC3E}">
        <p14:creationId xmlns:p14="http://schemas.microsoft.com/office/powerpoint/2010/main" val="31445548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D957275-0DDF-47BD-9729-E6CCBEBFD9E6}"/>
              </a:ext>
            </a:extLst>
          </p:cNvPr>
          <p:cNvSpPr txBox="1"/>
          <p:nvPr/>
        </p:nvSpPr>
        <p:spPr>
          <a:xfrm>
            <a:off x="2264647" y="1880330"/>
            <a:ext cx="6094324" cy="461665"/>
          </a:xfrm>
          <a:prstGeom prst="rect">
            <a:avLst/>
          </a:prstGeom>
          <a:noFill/>
        </p:spPr>
        <p:txBody>
          <a:bodyPr wrap="square">
            <a:spAutoFit/>
          </a:bodyPr>
          <a:lstStyle/>
          <a:p>
            <a:r>
              <a:rPr lang="en-US" sz="2400" b="1" dirty="0"/>
              <a:t>PROGESTINS</a:t>
            </a:r>
            <a:endParaRPr lang="en-US" sz="2400" dirty="0"/>
          </a:p>
        </p:txBody>
      </p:sp>
      <p:sp>
        <p:nvSpPr>
          <p:cNvPr id="5" name="TextBox 4">
            <a:extLst>
              <a:ext uri="{FF2B5EF4-FFF2-40B4-BE49-F238E27FC236}">
                <a16:creationId xmlns:a16="http://schemas.microsoft.com/office/drawing/2014/main" id="{F7E0935A-524F-44EC-BAC7-9C79F22232DC}"/>
              </a:ext>
            </a:extLst>
          </p:cNvPr>
          <p:cNvSpPr txBox="1"/>
          <p:nvPr/>
        </p:nvSpPr>
        <p:spPr>
          <a:xfrm>
            <a:off x="957105" y="2460617"/>
            <a:ext cx="7654331" cy="400110"/>
          </a:xfrm>
          <a:prstGeom prst="rect">
            <a:avLst/>
          </a:prstGeom>
          <a:noFill/>
        </p:spPr>
        <p:txBody>
          <a:bodyPr wrap="square">
            <a:spAutoFit/>
          </a:bodyPr>
          <a:lstStyle/>
          <a:p>
            <a:r>
              <a:rPr lang="en-US" sz="2000" dirty="0"/>
              <a:t>causing initial decidualization of endometrial tissue followed by atrophy.</a:t>
            </a:r>
          </a:p>
        </p:txBody>
      </p:sp>
      <p:sp>
        <p:nvSpPr>
          <p:cNvPr id="7" name="TextBox 6">
            <a:extLst>
              <a:ext uri="{FF2B5EF4-FFF2-40B4-BE49-F238E27FC236}">
                <a16:creationId xmlns:a16="http://schemas.microsoft.com/office/drawing/2014/main" id="{3C1C8D78-CCEA-4AB6-BA6C-DE0C405D34F5}"/>
              </a:ext>
            </a:extLst>
          </p:cNvPr>
          <p:cNvSpPr txBox="1"/>
          <p:nvPr/>
        </p:nvSpPr>
        <p:spPr>
          <a:xfrm>
            <a:off x="734873" y="2901443"/>
            <a:ext cx="6094324" cy="461665"/>
          </a:xfrm>
          <a:prstGeom prst="rect">
            <a:avLst/>
          </a:prstGeom>
          <a:noFill/>
        </p:spPr>
        <p:txBody>
          <a:bodyPr wrap="square">
            <a:spAutoFit/>
          </a:bodyPr>
          <a:lstStyle/>
          <a:p>
            <a:r>
              <a:rPr lang="en-US" sz="2400" b="1" dirty="0"/>
              <a:t>Medroxyprogesterone Acetate</a:t>
            </a:r>
          </a:p>
        </p:txBody>
      </p:sp>
      <p:sp>
        <p:nvSpPr>
          <p:cNvPr id="9" name="TextBox 8">
            <a:extLst>
              <a:ext uri="{FF2B5EF4-FFF2-40B4-BE49-F238E27FC236}">
                <a16:creationId xmlns:a16="http://schemas.microsoft.com/office/drawing/2014/main" id="{7EF52622-55BB-47BF-848D-91BE64AED9BC}"/>
              </a:ext>
            </a:extLst>
          </p:cNvPr>
          <p:cNvSpPr txBox="1"/>
          <p:nvPr/>
        </p:nvSpPr>
        <p:spPr>
          <a:xfrm>
            <a:off x="424543" y="3403824"/>
            <a:ext cx="9774533" cy="400110"/>
          </a:xfrm>
          <a:prstGeom prst="rect">
            <a:avLst/>
          </a:prstGeom>
          <a:noFill/>
        </p:spPr>
        <p:txBody>
          <a:bodyPr wrap="square">
            <a:spAutoFit/>
          </a:bodyPr>
          <a:lstStyle/>
          <a:p>
            <a:r>
              <a:rPr lang="en-US" sz="2000" dirty="0"/>
              <a:t>starting at a dose of 30 mg per day, increasing the dose based on the clinical response</a:t>
            </a:r>
          </a:p>
        </p:txBody>
      </p:sp>
      <p:sp>
        <p:nvSpPr>
          <p:cNvPr id="11" name="TextBox 10">
            <a:extLst>
              <a:ext uri="{FF2B5EF4-FFF2-40B4-BE49-F238E27FC236}">
                <a16:creationId xmlns:a16="http://schemas.microsoft.com/office/drawing/2014/main" id="{959A8865-FA9D-4BD3-A51D-7B4F6547208A}"/>
              </a:ext>
            </a:extLst>
          </p:cNvPr>
          <p:cNvSpPr txBox="1"/>
          <p:nvPr/>
        </p:nvSpPr>
        <p:spPr>
          <a:xfrm>
            <a:off x="424543" y="3773156"/>
            <a:ext cx="11342914" cy="1015663"/>
          </a:xfrm>
          <a:prstGeom prst="rect">
            <a:avLst/>
          </a:prstGeom>
          <a:noFill/>
        </p:spPr>
        <p:txBody>
          <a:bodyPr wrap="square">
            <a:spAutoFit/>
          </a:bodyPr>
          <a:lstStyle/>
          <a:p>
            <a:r>
              <a:rPr lang="en-US" sz="2000" dirty="0"/>
              <a:t>depot MPA (150 mg every 3 months)  more effective in the relief of dysmenorrhea than treatment with a cyclic 21-day OC (ethinyl estradiol 20 </a:t>
            </a:r>
            <a:r>
              <a:rPr lang="en-US" sz="2000" dirty="0" err="1"/>
              <a:t>μg</a:t>
            </a:r>
            <a:r>
              <a:rPr lang="en-US" sz="2000" dirty="0"/>
              <a:t> plus </a:t>
            </a:r>
            <a:r>
              <a:rPr lang="en-US" sz="2000" dirty="0" err="1"/>
              <a:t>desogestrel</a:t>
            </a:r>
            <a:r>
              <a:rPr lang="en-US" sz="2000" dirty="0"/>
              <a:t> 0.15 mg) combined with very low-dose danazol (50 mg per day)</a:t>
            </a:r>
          </a:p>
        </p:txBody>
      </p:sp>
      <p:sp>
        <p:nvSpPr>
          <p:cNvPr id="13" name="TextBox 12">
            <a:extLst>
              <a:ext uri="{FF2B5EF4-FFF2-40B4-BE49-F238E27FC236}">
                <a16:creationId xmlns:a16="http://schemas.microsoft.com/office/drawing/2014/main" id="{6B362F4F-340C-436A-B14A-572ED825D623}"/>
              </a:ext>
            </a:extLst>
          </p:cNvPr>
          <p:cNvSpPr txBox="1"/>
          <p:nvPr/>
        </p:nvSpPr>
        <p:spPr>
          <a:xfrm>
            <a:off x="424542" y="5272368"/>
            <a:ext cx="7473461" cy="400110"/>
          </a:xfrm>
          <a:prstGeom prst="rect">
            <a:avLst/>
          </a:prstGeom>
          <a:noFill/>
        </p:spPr>
        <p:txBody>
          <a:bodyPr wrap="square">
            <a:spAutoFit/>
          </a:bodyPr>
          <a:lstStyle/>
          <a:p>
            <a:r>
              <a:rPr lang="en-US" sz="2000" dirty="0"/>
              <a:t>the effect of treatment was evaluated after </a:t>
            </a:r>
            <a:r>
              <a:rPr lang="en-US" sz="2000" dirty="0">
                <a:solidFill>
                  <a:srgbClr val="FF0000"/>
                </a:solidFill>
              </a:rPr>
              <a:t>3 to 6 months </a:t>
            </a:r>
            <a:r>
              <a:rPr lang="en-US" sz="2000" dirty="0"/>
              <a:t>of therapy</a:t>
            </a:r>
          </a:p>
        </p:txBody>
      </p:sp>
    </p:spTree>
    <p:extLst>
      <p:ext uri="{BB962C8B-B14F-4D97-AF65-F5344CB8AC3E}">
        <p14:creationId xmlns:p14="http://schemas.microsoft.com/office/powerpoint/2010/main" val="35503940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8BF3D3-26B1-48D8-9358-5522861573E8}"/>
              </a:ext>
            </a:extLst>
          </p:cNvPr>
          <p:cNvSpPr txBox="1"/>
          <p:nvPr/>
        </p:nvSpPr>
        <p:spPr>
          <a:xfrm>
            <a:off x="1137976" y="2644784"/>
            <a:ext cx="10916492" cy="1015663"/>
          </a:xfrm>
          <a:prstGeom prst="rect">
            <a:avLst/>
          </a:prstGeom>
          <a:noFill/>
        </p:spPr>
        <p:txBody>
          <a:bodyPr wrap="square">
            <a:spAutoFit/>
          </a:bodyPr>
          <a:lstStyle/>
          <a:p>
            <a:r>
              <a:rPr lang="en-US" sz="2000" dirty="0"/>
              <a:t>depot MPA is not indicated in infertile women because it induces amenorrhea and anovulation, and a varying </a:t>
            </a:r>
            <a:r>
              <a:rPr lang="en-US" sz="2000" dirty="0">
                <a:solidFill>
                  <a:srgbClr val="FF0000"/>
                </a:solidFill>
              </a:rPr>
              <a:t>length of time is required for ovulation to resume after discontinuation</a:t>
            </a:r>
            <a:r>
              <a:rPr lang="en-US" sz="2000" dirty="0"/>
              <a:t> of</a:t>
            </a:r>
          </a:p>
          <a:p>
            <a:r>
              <a:rPr lang="en-US" sz="2000" dirty="0"/>
              <a:t>therapy.</a:t>
            </a:r>
          </a:p>
        </p:txBody>
      </p:sp>
    </p:spTree>
    <p:extLst>
      <p:ext uri="{BB962C8B-B14F-4D97-AF65-F5344CB8AC3E}">
        <p14:creationId xmlns:p14="http://schemas.microsoft.com/office/powerpoint/2010/main" val="24506197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Presentation1</Template>
  <TotalTime>256</TotalTime>
  <Words>1978</Words>
  <Application>Microsoft Office PowerPoint</Application>
  <PresentationFormat>Widescreen</PresentationFormat>
  <Paragraphs>108</Paragraphs>
  <Slides>41</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41</vt:i4>
      </vt:variant>
    </vt:vector>
  </HeadingPairs>
  <TitlesOfParts>
    <vt:vector size="51" baseType="lpstr">
      <vt:lpstr>Arial</vt:lpstr>
      <vt:lpstr>Arial-BoldMT</vt:lpstr>
      <vt:lpstr>Calibri</vt:lpstr>
      <vt:lpstr>Calibri Light</vt:lpstr>
      <vt:lpstr>Times New Roman</vt:lpstr>
      <vt:lpstr>TimesNewRomanPS-BoldMT</vt:lpstr>
      <vt:lpstr>TimesNewRomanPS-ItalicMT</vt:lpstr>
      <vt:lpstr>TimesNewRomanPSMT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roxana kargar</dc:creator>
  <cp:lastModifiedBy>roxana kargar</cp:lastModifiedBy>
  <cp:revision>11</cp:revision>
  <dcterms:created xsi:type="dcterms:W3CDTF">2021-12-25T19:07:33Z</dcterms:created>
  <dcterms:modified xsi:type="dcterms:W3CDTF">2022-01-23T10:14:21Z</dcterms:modified>
</cp:coreProperties>
</file>