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8" r:id="rId17"/>
    <p:sldId id="277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-12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A6E96-02B9-4929-AE73-45E4C6FE31FC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288AC-54B7-45CF-BA4B-D72CAE9DE5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82089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A6E96-02B9-4929-AE73-45E4C6FE31FC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288AC-54B7-45CF-BA4B-D72CAE9DE5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37035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A6E96-02B9-4929-AE73-45E4C6FE31FC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288AC-54B7-45CF-BA4B-D72CAE9DE5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7545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A6E96-02B9-4929-AE73-45E4C6FE31FC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288AC-54B7-45CF-BA4B-D72CAE9DE5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55800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A6E96-02B9-4929-AE73-45E4C6FE31FC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288AC-54B7-45CF-BA4B-D72CAE9DE5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27662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A6E96-02B9-4929-AE73-45E4C6FE31FC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288AC-54B7-45CF-BA4B-D72CAE9DE5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09200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A6E96-02B9-4929-AE73-45E4C6FE31FC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288AC-54B7-45CF-BA4B-D72CAE9DE5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86364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A6E96-02B9-4929-AE73-45E4C6FE31FC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288AC-54B7-45CF-BA4B-D72CAE9DE5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8780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A6E96-02B9-4929-AE73-45E4C6FE31FC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288AC-54B7-45CF-BA4B-D72CAE9DE5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48754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A6E96-02B9-4929-AE73-45E4C6FE31FC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288AC-54B7-45CF-BA4B-D72CAE9DE5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92766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A6E96-02B9-4929-AE73-45E4C6FE31FC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288AC-54B7-45CF-BA4B-D72CAE9DE5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7700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6A6E96-02B9-4929-AE73-45E4C6FE31FC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288AC-54B7-45CF-BA4B-D72CAE9DE5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48820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THROMBOSIS IN IVF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Dr</a:t>
            </a:r>
            <a:r>
              <a:rPr lang="en-US" dirty="0" smtClean="0"/>
              <a:t> Sara Mokhtar</a:t>
            </a:r>
          </a:p>
          <a:p>
            <a:r>
              <a:rPr lang="en-US" dirty="0" smtClean="0"/>
              <a:t>Obstetrics and Gynecologist</a:t>
            </a:r>
          </a:p>
          <a:p>
            <a:r>
              <a:rPr lang="en-US" dirty="0" smtClean="0"/>
              <a:t>Infertility Fellowship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8877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Ovarian </a:t>
            </a:r>
            <a:r>
              <a:rPr lang="en-US" dirty="0" err="1"/>
              <a:t>hyperstimulation</a:t>
            </a:r>
            <a:r>
              <a:rPr lang="en-US" dirty="0"/>
              <a:t> must be prevented by use of antagonist cycle, mild stimulation, and use of </a:t>
            </a:r>
            <a:r>
              <a:rPr lang="en-US" dirty="0" err="1"/>
              <a:t>GnRH</a:t>
            </a:r>
            <a:r>
              <a:rPr lang="en-US" dirty="0"/>
              <a:t> agonist </a:t>
            </a:r>
            <a:r>
              <a:rPr lang="en-US" dirty="0" smtClean="0"/>
              <a:t>trigger.</a:t>
            </a:r>
          </a:p>
          <a:p>
            <a:r>
              <a:rPr lang="en-US" dirty="0" smtClean="0"/>
              <a:t>Cryopreservation </a:t>
            </a:r>
            <a:r>
              <a:rPr lang="en-US" dirty="0"/>
              <a:t>of all embryos and natural cycle FET avoids the use of </a:t>
            </a:r>
            <a:r>
              <a:rPr lang="en-US" dirty="0" err="1"/>
              <a:t>hCG</a:t>
            </a:r>
            <a:r>
              <a:rPr lang="en-US" dirty="0"/>
              <a:t> completely. If natural cycle cannot be done and stimulation is necessary, prophylactic anticoagulation should be commenced along with </a:t>
            </a:r>
            <a:r>
              <a:rPr lang="en-US" dirty="0" smtClean="0"/>
              <a:t>it.</a:t>
            </a:r>
          </a:p>
          <a:p>
            <a:r>
              <a:rPr lang="en-US" dirty="0" smtClean="0"/>
              <a:t>Single </a:t>
            </a:r>
            <a:r>
              <a:rPr lang="en-US" dirty="0"/>
              <a:t>embryo transfer is preferable to avoid risk of multiple pregnancy</a:t>
            </a:r>
          </a:p>
        </p:txBody>
      </p:sp>
    </p:spTree>
    <p:extLst>
      <p:ext uri="{BB962C8B-B14F-4D97-AF65-F5344CB8AC3E}">
        <p14:creationId xmlns:p14="http://schemas.microsoft.com/office/powerpoint/2010/main" xmlns="" val="12213703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Thromboprophylaxis</a:t>
            </a:r>
            <a:r>
              <a:rPr lang="en-US" dirty="0" smtClean="0"/>
              <a:t> </a:t>
            </a:r>
            <a:r>
              <a:rPr lang="en-US" dirty="0"/>
              <a:t>with low-molecular-weight heparin is started along with the stimulation. </a:t>
            </a:r>
            <a:endParaRPr lang="en-US" dirty="0" smtClean="0"/>
          </a:p>
          <a:p>
            <a:r>
              <a:rPr lang="en-US" dirty="0" smtClean="0"/>
              <a:t>On </a:t>
            </a:r>
            <a:r>
              <a:rPr lang="en-US" dirty="0"/>
              <a:t>the day of oocyte retrieval, the dose can be omitted and the next dose either commenced the following day or in the evening after egg retrieval. </a:t>
            </a:r>
            <a:endParaRPr lang="en-US" dirty="0" smtClean="0"/>
          </a:p>
          <a:p>
            <a:r>
              <a:rPr lang="en-US" dirty="0" smtClean="0"/>
              <a:t>Prophylactic </a:t>
            </a:r>
            <a:r>
              <a:rPr lang="en-US" dirty="0"/>
              <a:t>or therapeutic dose is decided based on the risk factors and in association with hematologist advice[4]</a:t>
            </a:r>
          </a:p>
          <a:p>
            <a:r>
              <a:rPr lang="en-US" dirty="0" smtClean="0"/>
              <a:t>If </a:t>
            </a:r>
            <a:r>
              <a:rPr lang="en-US" dirty="0"/>
              <a:t>the patient develops OHSS and is pregnant, </a:t>
            </a:r>
            <a:r>
              <a:rPr lang="en-US" dirty="0" err="1"/>
              <a:t>thromboprophylaxis</a:t>
            </a:r>
            <a:r>
              <a:rPr lang="en-US" dirty="0"/>
              <a:t> should continue till 12 + 6 weeks. If not pregnant, it should be continued for 4 weeks after resolution of OHSS</a:t>
            </a:r>
            <a:r>
              <a:rPr lang="en-US" dirty="0" smtClean="0"/>
              <a:t>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136438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Arterial thrombosis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Arterial thromboembolism (ATE) can result in stroke, myocardial infarction, and peripheral arterial embolism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Ischemic strokes, carotid or vertebral artery occlusion, aortic or peripheral vessel thrombosis, mesenteric artery occlusion, myocardial infarction, and </a:t>
            </a:r>
            <a:r>
              <a:rPr lang="en-US" dirty="0" err="1"/>
              <a:t>intracardiac</a:t>
            </a:r>
            <a:r>
              <a:rPr lang="en-US" dirty="0"/>
              <a:t> thrombosis have all been </a:t>
            </a:r>
            <a:r>
              <a:rPr lang="en-US" dirty="0" smtClean="0"/>
              <a:t>reported.</a:t>
            </a:r>
          </a:p>
          <a:p>
            <a:r>
              <a:rPr lang="en-US" dirty="0" smtClean="0"/>
              <a:t> </a:t>
            </a:r>
            <a:r>
              <a:rPr lang="en-US" dirty="0"/>
              <a:t>ATE occurs earlier after a mean of 10–11 days </a:t>
            </a:r>
            <a:r>
              <a:rPr lang="en-US" dirty="0" err="1"/>
              <a:t>postembryo</a:t>
            </a:r>
            <a:r>
              <a:rPr lang="en-US" dirty="0"/>
              <a:t> transfer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About 90% of ATE has been seen associated with ovarian </a:t>
            </a:r>
            <a:r>
              <a:rPr lang="en-US" dirty="0" err="1" smtClean="0"/>
              <a:t>hyperstimulation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841974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Risk of thrombosis in women with cancer for fertility preservation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Based </a:t>
            </a:r>
            <a:r>
              <a:rPr lang="en-US" dirty="0"/>
              <a:t>on the available evidence, women undergoing fertility preservation for cancer must be informed about the risk of thrombosis but can be reassured that the magnitude of the risk is small. </a:t>
            </a:r>
            <a:endParaRPr lang="en-US" dirty="0" smtClean="0"/>
          </a:p>
          <a:p>
            <a:r>
              <a:rPr lang="en-US" dirty="0" smtClean="0"/>
              <a:t>Systematic </a:t>
            </a:r>
            <a:r>
              <a:rPr lang="en-US" dirty="0" err="1" smtClean="0"/>
              <a:t>antithromboprophylaxis</a:t>
            </a:r>
            <a:r>
              <a:rPr lang="en-US" dirty="0" smtClean="0"/>
              <a:t> </a:t>
            </a:r>
            <a:r>
              <a:rPr lang="en-US" dirty="0"/>
              <a:t>is not indicated in all patients and can be considered in those developing early OHSS (low-dose aspirin is preferred after egg retrieval to reduce the risk of early arterial thrombosis</a:t>
            </a:r>
            <a:r>
              <a:rPr lang="en-US" dirty="0" smtClean="0"/>
              <a:t>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646885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Those who may benefit irrespective of ovarian stimulation (</a:t>
            </a:r>
            <a:r>
              <a:rPr lang="en-US" dirty="0" err="1"/>
              <a:t>thrombogenic</a:t>
            </a:r>
            <a:r>
              <a:rPr lang="en-US" dirty="0"/>
              <a:t> malignancies, high-dose </a:t>
            </a:r>
            <a:r>
              <a:rPr lang="en-US" dirty="0" err="1"/>
              <a:t>thrombogenic</a:t>
            </a:r>
            <a:r>
              <a:rPr lang="en-US" dirty="0"/>
              <a:t> chemotherapy, surgery, risk factors for thrombosis, and personal or family history of thrombosis).</a:t>
            </a:r>
          </a:p>
          <a:p>
            <a:r>
              <a:rPr lang="en-US" dirty="0" smtClean="0"/>
              <a:t>Women </a:t>
            </a:r>
            <a:r>
              <a:rPr lang="en-US" dirty="0"/>
              <a:t>with cancer referred for fertility preservation may not be a high risk for thrombosis in view of their young age, early stage of cancer, most common cancer being breast cancer (low risk for thrombosis), unlikely to experience OHSS (</a:t>
            </a:r>
            <a:r>
              <a:rPr lang="en-US" dirty="0" err="1"/>
              <a:t>GnRH</a:t>
            </a:r>
            <a:r>
              <a:rPr lang="en-US" dirty="0"/>
              <a:t> agonist trigger recommended for all), no embryo transfer, and no ensuing pregnancy.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657005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936" y="365125"/>
            <a:ext cx="10764864" cy="1325563"/>
          </a:xfrm>
        </p:spPr>
        <p:txBody>
          <a:bodyPr>
            <a:normAutofit/>
          </a:bodyPr>
          <a:lstStyle/>
          <a:p>
            <a:r>
              <a:rPr lang="en-US" sz="2800" b="1" dirty="0"/>
              <a:t>Thromboembolism and in vitro fertilization </a:t>
            </a:r>
            <a:r>
              <a:rPr lang="en-US" sz="2800" b="1" dirty="0" smtClean="0"/>
              <a:t> </a:t>
            </a:r>
            <a:r>
              <a:rPr lang="en-US" sz="2800" b="1" dirty="0"/>
              <a:t>a </a:t>
            </a:r>
            <a:r>
              <a:rPr lang="en-US" sz="2800" b="1" dirty="0" smtClean="0"/>
              <a:t>systematic review2017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antepartum risk of VTE in </a:t>
            </a:r>
            <a:r>
              <a:rPr lang="en-US" dirty="0" smtClean="0"/>
              <a:t>pregnancies after </a:t>
            </a:r>
            <a:r>
              <a:rPr lang="en-US" dirty="0"/>
              <a:t>IVF is doubled that in the background </a:t>
            </a:r>
            <a:r>
              <a:rPr lang="en-US" dirty="0" smtClean="0"/>
              <a:t>pregnant population</a:t>
            </a:r>
            <a:r>
              <a:rPr lang="en-US" dirty="0"/>
              <a:t>, mainly due to a 5- to 10-fold increased </a:t>
            </a:r>
            <a:r>
              <a:rPr lang="en-US" dirty="0" smtClean="0"/>
              <a:t>risk during </a:t>
            </a:r>
            <a:r>
              <a:rPr lang="en-US" dirty="0"/>
              <a:t>the first trimester. </a:t>
            </a: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risk is related to a </a:t>
            </a:r>
            <a:r>
              <a:rPr lang="en-US" dirty="0" smtClean="0"/>
              <a:t>very high </a:t>
            </a:r>
            <a:r>
              <a:rPr lang="en-US" dirty="0"/>
              <a:t>risk of VTE during the entire first trimester </a:t>
            </a:r>
            <a:r>
              <a:rPr lang="en-US" dirty="0" smtClean="0"/>
              <a:t>after OHSS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recommendation from our group of </a:t>
            </a:r>
            <a:r>
              <a:rPr lang="en-US" dirty="0" smtClean="0"/>
              <a:t>authors and </a:t>
            </a:r>
            <a:r>
              <a:rPr lang="en-US" dirty="0"/>
              <a:t>clinical experts (an expert opinion) is that </a:t>
            </a:r>
            <a:r>
              <a:rPr lang="en-US" dirty="0" smtClean="0"/>
              <a:t>IVF patients </a:t>
            </a:r>
            <a:r>
              <a:rPr lang="en-US" dirty="0"/>
              <a:t>with OHSS should be prescribed LMWH </a:t>
            </a:r>
            <a:r>
              <a:rPr lang="en-US" dirty="0" smtClean="0"/>
              <a:t>during the </a:t>
            </a:r>
            <a:r>
              <a:rPr lang="en-US" dirty="0"/>
              <a:t>first trimester. </a:t>
            </a:r>
            <a:endParaRPr lang="en-US" dirty="0" smtClean="0"/>
          </a:p>
          <a:p>
            <a:r>
              <a:rPr lang="en-US" dirty="0" smtClean="0"/>
              <a:t>Other </a:t>
            </a:r>
            <a:r>
              <a:rPr lang="en-US" dirty="0"/>
              <a:t>IVF patients should be </a:t>
            </a:r>
            <a:r>
              <a:rPr lang="en-US" dirty="0" smtClean="0"/>
              <a:t>given </a:t>
            </a:r>
            <a:r>
              <a:rPr lang="en-US" dirty="0" err="1" smtClean="0"/>
              <a:t>thromboprophylaxis</a:t>
            </a:r>
            <a:r>
              <a:rPr lang="en-US" dirty="0" smtClean="0"/>
              <a:t> </a:t>
            </a:r>
            <a:r>
              <a:rPr lang="en-US" dirty="0"/>
              <a:t>based on the same risk factors </a:t>
            </a:r>
            <a:r>
              <a:rPr lang="en-US" dirty="0" smtClean="0"/>
              <a:t>as  other </a:t>
            </a:r>
            <a:r>
              <a:rPr lang="en-US" dirty="0"/>
              <a:t>pregnant women.</a:t>
            </a:r>
          </a:p>
        </p:txBody>
      </p:sp>
    </p:spTree>
    <p:extLst>
      <p:ext uri="{BB962C8B-B14F-4D97-AF65-F5344CB8AC3E}">
        <p14:creationId xmlns:p14="http://schemas.microsoft.com/office/powerpoint/2010/main" xmlns="" val="3127259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1958" y="365125"/>
            <a:ext cx="11437749" cy="6221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107416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5980" y="365125"/>
            <a:ext cx="11794210" cy="6144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66781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In vitro fertilization and increased risk of thromboembolism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relationship between ovarian stimulation and thrombosis was first suggested in </a:t>
            </a:r>
            <a:r>
              <a:rPr lang="en-US" dirty="0" smtClean="0"/>
              <a:t>1965.</a:t>
            </a:r>
          </a:p>
          <a:p>
            <a:r>
              <a:rPr lang="en-US" dirty="0"/>
              <a:t>the antepartum risk of VTE after IVF is doubled </a:t>
            </a:r>
            <a:r>
              <a:rPr lang="en-US" dirty="0" smtClean="0"/>
              <a:t>in </a:t>
            </a:r>
            <a:r>
              <a:rPr lang="en-US" dirty="0"/>
              <a:t>comparison with the background normal pregnant population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The incidence of VTE has been reported as 0.1%–0.5% of all IVF cycles started and the risk of arterial thrombosis is much lower</a:t>
            </a:r>
            <a:r>
              <a:rPr lang="en-US" dirty="0" smtClean="0"/>
              <a:t>.</a:t>
            </a:r>
          </a:p>
          <a:p>
            <a:r>
              <a:rPr lang="en-US" dirty="0"/>
              <a:t>Nearly 70% of reported cases are venous thrombosis and 30% are arterial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5171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VTE was invariably associated with occurrence of pregnancy, and on the other hand, arterial thrombosis was reported earlier and even when pregnancy was not achieved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Merely 40% of patients had coexisting thrombophilia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This </a:t>
            </a:r>
            <a:r>
              <a:rPr lang="en-US" dirty="0"/>
              <a:t>increased risk of VTE in IVF pregnancies is due to a 5–10-fold increased risk in the first trimester</a:t>
            </a:r>
            <a:r>
              <a:rPr lang="en-US" dirty="0" smtClean="0"/>
              <a:t>.</a:t>
            </a:r>
          </a:p>
          <a:p>
            <a:r>
              <a:rPr lang="en-US" dirty="0"/>
              <a:t>Ovarian </a:t>
            </a:r>
            <a:r>
              <a:rPr lang="en-US" dirty="0" err="1"/>
              <a:t>hyperstimulation</a:t>
            </a:r>
            <a:r>
              <a:rPr lang="en-US" dirty="0"/>
              <a:t> syndrome (OHSS)  increases the risk of thrombosis dramatically to 100-fold or an absolute risk of 1.7%. 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4528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/>
              <a:t>risk of VTE may be increased in women with obesity, multiple pregnancy, smoking, advanced age, </a:t>
            </a:r>
            <a:r>
              <a:rPr lang="en-US" dirty="0" err="1"/>
              <a:t>hyperhomocysteinemia</a:t>
            </a:r>
            <a:r>
              <a:rPr lang="en-US" dirty="0"/>
              <a:t>, and cesarean section. </a:t>
            </a:r>
            <a:endParaRPr lang="en-US" dirty="0" smtClean="0"/>
          </a:p>
          <a:p>
            <a:r>
              <a:rPr lang="en-US" dirty="0" smtClean="0"/>
              <a:t>These </a:t>
            </a:r>
            <a:r>
              <a:rPr lang="en-US" dirty="0"/>
              <a:t>known risk factors for thrombosis in spontaneous conceptions have not been studied in depth in IVF pregnancies. </a:t>
            </a:r>
            <a:endParaRPr lang="en-US" dirty="0" smtClean="0"/>
          </a:p>
          <a:p>
            <a:r>
              <a:rPr lang="en-US" dirty="0" smtClean="0"/>
              <a:t>However</a:t>
            </a:r>
            <a:r>
              <a:rPr lang="en-US" dirty="0"/>
              <a:t>, there has been no reported increased risk in FET cycles.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0323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Mechanism of thrombosis in patients undergoing </a:t>
            </a:r>
            <a:r>
              <a:rPr lang="en-US" sz="3600" b="1" dirty="0" smtClean="0"/>
              <a:t>IVF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247254"/>
            <a:ext cx="10515600" cy="3929709"/>
          </a:xfrm>
        </p:spPr>
        <p:txBody>
          <a:bodyPr>
            <a:normAutofit/>
          </a:bodyPr>
          <a:lstStyle/>
          <a:p>
            <a:r>
              <a:rPr lang="en-US" dirty="0"/>
              <a:t>The </a:t>
            </a:r>
            <a:r>
              <a:rPr lang="en-US" dirty="0" err="1"/>
              <a:t>hyperestrogenism</a:t>
            </a:r>
            <a:r>
              <a:rPr lang="en-US" dirty="0"/>
              <a:t> that results from ovarian stimulation is a known </a:t>
            </a:r>
            <a:r>
              <a:rPr lang="en-US" dirty="0" err="1"/>
              <a:t>thrombogenic</a:t>
            </a:r>
            <a:r>
              <a:rPr lang="en-US" dirty="0"/>
              <a:t> agent. </a:t>
            </a:r>
            <a:endParaRPr lang="en-US" dirty="0" smtClean="0"/>
          </a:p>
          <a:p>
            <a:r>
              <a:rPr lang="en-US" dirty="0" smtClean="0"/>
              <a:t>Increase </a:t>
            </a:r>
            <a:r>
              <a:rPr lang="en-US" dirty="0"/>
              <a:t>in </a:t>
            </a:r>
            <a:r>
              <a:rPr lang="en-US" dirty="0" err="1"/>
              <a:t>procoagulant</a:t>
            </a:r>
            <a:r>
              <a:rPr lang="en-US" dirty="0"/>
              <a:t> factors (fibrinogen, von </a:t>
            </a:r>
            <a:r>
              <a:rPr lang="en-US" dirty="0" err="1"/>
              <a:t>Willebrand</a:t>
            </a:r>
            <a:r>
              <a:rPr lang="en-US" dirty="0"/>
              <a:t> factor, factors VIII and V, and increased activated protein C </a:t>
            </a:r>
            <a:r>
              <a:rPr lang="en-US" dirty="0" smtClean="0"/>
              <a:t>resistance)</a:t>
            </a:r>
          </a:p>
          <a:p>
            <a:r>
              <a:rPr lang="en-US" dirty="0" smtClean="0"/>
              <a:t> Enhanced </a:t>
            </a:r>
            <a:r>
              <a:rPr lang="en-US" dirty="0"/>
              <a:t>activation of coagulation (D-dimer</a:t>
            </a:r>
            <a:r>
              <a:rPr lang="en-US" dirty="0" smtClean="0"/>
              <a:t>)</a:t>
            </a:r>
          </a:p>
          <a:p>
            <a:r>
              <a:rPr lang="en-US" dirty="0" smtClean="0"/>
              <a:t> Reduced </a:t>
            </a:r>
            <a:r>
              <a:rPr lang="en-US" dirty="0"/>
              <a:t>fibrinolysis (reduced tissue plasminogen activator and plasminogen activator inhibitor type I</a:t>
            </a:r>
            <a:r>
              <a:rPr lang="en-US" dirty="0" smtClean="0"/>
              <a:t>)</a:t>
            </a:r>
          </a:p>
          <a:p>
            <a:r>
              <a:rPr lang="en-US" dirty="0" smtClean="0"/>
              <a:t>Reduced </a:t>
            </a:r>
            <a:r>
              <a:rPr lang="en-US" dirty="0"/>
              <a:t>natural anticoagulants (</a:t>
            </a:r>
            <a:r>
              <a:rPr lang="en-US" dirty="0" err="1"/>
              <a:t>antithrombin</a:t>
            </a:r>
            <a:r>
              <a:rPr lang="en-US" dirty="0"/>
              <a:t> III and protein S</a:t>
            </a:r>
            <a:r>
              <a:rPr lang="en-US" dirty="0" smtClean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xmlns="" val="324205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Although these changes suggest the possible development of a </a:t>
            </a:r>
            <a:r>
              <a:rPr lang="en-US" dirty="0" err="1"/>
              <a:t>prothrombotic</a:t>
            </a:r>
            <a:r>
              <a:rPr lang="en-US" dirty="0"/>
              <a:t> state, the clinical relevance of these changes is unclear and the levels of most of the parameters remain within normal limits</a:t>
            </a:r>
          </a:p>
          <a:p>
            <a:r>
              <a:rPr lang="en-US" dirty="0"/>
              <a:t>I</a:t>
            </a:r>
            <a:r>
              <a:rPr lang="en-US" dirty="0" smtClean="0"/>
              <a:t>t </a:t>
            </a:r>
            <a:r>
              <a:rPr lang="en-US" dirty="0"/>
              <a:t>is rare to experience VTE before administration of </a:t>
            </a:r>
            <a:r>
              <a:rPr lang="en-US" dirty="0" err="1"/>
              <a:t>hCG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Of over 100 reported cases of thrombosis in IVF, only 1 case was before the administration of </a:t>
            </a:r>
            <a:r>
              <a:rPr lang="en-US" dirty="0" err="1" smtClean="0"/>
              <a:t>hCG</a:t>
            </a:r>
            <a:r>
              <a:rPr lang="en-US" dirty="0" smtClean="0"/>
              <a:t>.</a:t>
            </a:r>
          </a:p>
          <a:p>
            <a:r>
              <a:rPr lang="en-US" dirty="0" smtClean="0"/>
              <a:t>Only </a:t>
            </a:r>
            <a:r>
              <a:rPr lang="en-US" dirty="0"/>
              <a:t>3% of both arterial and VTE have been known to occur before final oocyte maturation </a:t>
            </a:r>
            <a:r>
              <a:rPr lang="en-US" dirty="0" smtClean="0"/>
              <a:t>trigger.</a:t>
            </a:r>
          </a:p>
          <a:p>
            <a:r>
              <a:rPr lang="en-US" dirty="0" smtClean="0"/>
              <a:t>Post-</a:t>
            </a:r>
            <a:r>
              <a:rPr lang="en-US" dirty="0" err="1" smtClean="0"/>
              <a:t>hCG</a:t>
            </a:r>
            <a:r>
              <a:rPr lang="en-US" dirty="0" smtClean="0"/>
              <a:t> </a:t>
            </a:r>
            <a:r>
              <a:rPr lang="en-US" dirty="0"/>
              <a:t>exposure, levels of fibrinogen, and factors II, V, VII, VIII, and IX are elevated in 2 days. Although hemostatic risk is accrued during stimulation phase, final event is often attributable to exogenous </a:t>
            </a:r>
            <a:r>
              <a:rPr lang="en-US" dirty="0" err="1"/>
              <a:t>hCG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945255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Indications for </a:t>
            </a:r>
            <a:r>
              <a:rPr lang="en-US" sz="3200" b="1" dirty="0" err="1"/>
              <a:t>thromboprophylaxis</a:t>
            </a:r>
            <a:r>
              <a:rPr lang="en-US" sz="3200" b="1" dirty="0"/>
              <a:t> in patients undergoing </a:t>
            </a:r>
            <a:r>
              <a:rPr lang="en-US" sz="3200" b="1" dirty="0" smtClean="0"/>
              <a:t>IVF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Thromboprophylaxis</a:t>
            </a:r>
            <a:r>
              <a:rPr lang="en-US" dirty="0"/>
              <a:t> is not indicated in all patients without any risk factors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All women should be assessed for risk of VTE as per the Royal College of Obstetricians and </a:t>
            </a:r>
            <a:r>
              <a:rPr lang="en-US" dirty="0" err="1" smtClean="0"/>
              <a:t>Gynaecologists</a:t>
            </a:r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n-US" dirty="0"/>
              <a:t>or Swedish </a:t>
            </a:r>
            <a:r>
              <a:rPr lang="en-US" dirty="0" smtClean="0"/>
              <a:t>guidelines, </a:t>
            </a:r>
            <a:r>
              <a:rPr lang="en-US" dirty="0"/>
              <a:t>before commencement of treatment, and dose and duration of </a:t>
            </a:r>
            <a:r>
              <a:rPr lang="en-US" dirty="0" err="1"/>
              <a:t>thromboprophylaxis</a:t>
            </a:r>
            <a:r>
              <a:rPr lang="en-US" dirty="0"/>
              <a:t> must be decided in consultation with a hematologist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Wherever </a:t>
            </a:r>
            <a:r>
              <a:rPr lang="en-US" dirty="0" err="1"/>
              <a:t>thromboprophylaxis</a:t>
            </a:r>
            <a:r>
              <a:rPr lang="en-US" dirty="0"/>
              <a:t> is indicated during pregnancy, it should be commenced at the start of stimulation.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40345180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Patients with history of prior VTE, Antiphospholipid syndrome (APAS) without VTE or those with multiple risk factors are at high risk for thrombosis and require </a:t>
            </a:r>
            <a:r>
              <a:rPr lang="en-US" dirty="0" err="1"/>
              <a:t>thromboprophylaxis</a:t>
            </a:r>
            <a:r>
              <a:rPr lang="en-US" dirty="0"/>
              <a:t> during IVF stimulation and pregnancy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Patients who are very high risk for thrombosis include those with mechanical heart valves, VTE with APAS, recurrent VTE, or </a:t>
            </a:r>
            <a:r>
              <a:rPr lang="en-US" dirty="0" err="1"/>
              <a:t>antithrombin</a:t>
            </a:r>
            <a:r>
              <a:rPr lang="en-US" dirty="0"/>
              <a:t> deficiency.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527258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Modifications in In vitro fertilization cycle to prevent venous thromboembolism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8420" y="1825625"/>
            <a:ext cx="10625380" cy="4351338"/>
          </a:xfrm>
        </p:spPr>
        <p:txBody>
          <a:bodyPr/>
          <a:lstStyle/>
          <a:p>
            <a:r>
              <a:rPr lang="en-US" dirty="0"/>
              <a:t>Risk factors for enhancing the probability of thrombosis in IVF include </a:t>
            </a:r>
            <a:r>
              <a:rPr lang="en-US" dirty="0" smtClean="0"/>
              <a:t>:</a:t>
            </a:r>
          </a:p>
          <a:p>
            <a:r>
              <a:rPr lang="en-US" dirty="0" smtClean="0"/>
              <a:t>aggressive stimulation</a:t>
            </a:r>
          </a:p>
          <a:p>
            <a:r>
              <a:rPr lang="en-US" dirty="0" smtClean="0"/>
              <a:t>Elevated </a:t>
            </a:r>
            <a:r>
              <a:rPr lang="en-US" dirty="0"/>
              <a:t>estradiol </a:t>
            </a:r>
            <a:r>
              <a:rPr lang="en-US" dirty="0" smtClean="0"/>
              <a:t>levels</a:t>
            </a:r>
          </a:p>
          <a:p>
            <a:r>
              <a:rPr lang="en-US" dirty="0" smtClean="0"/>
              <a:t>HCG </a:t>
            </a:r>
            <a:r>
              <a:rPr lang="en-US" dirty="0"/>
              <a:t>as a </a:t>
            </a:r>
            <a:r>
              <a:rPr lang="en-US" dirty="0" smtClean="0"/>
              <a:t>trigger</a:t>
            </a:r>
          </a:p>
          <a:p>
            <a:r>
              <a:rPr lang="en-US" dirty="0" smtClean="0"/>
              <a:t> OHSS</a:t>
            </a:r>
          </a:p>
          <a:p>
            <a:r>
              <a:rPr lang="en-US" dirty="0" smtClean="0"/>
              <a:t>Occurrence </a:t>
            </a:r>
            <a:r>
              <a:rPr lang="en-US" dirty="0"/>
              <a:t>of </a:t>
            </a:r>
            <a:r>
              <a:rPr lang="en-US" dirty="0" smtClean="0"/>
              <a:t>pregnancy</a:t>
            </a:r>
          </a:p>
          <a:p>
            <a:r>
              <a:rPr lang="en-US" dirty="0" smtClean="0"/>
              <a:t>Multiple pregnancy</a:t>
            </a:r>
          </a:p>
          <a:p>
            <a:r>
              <a:rPr lang="en-US" dirty="0" smtClean="0"/>
              <a:t>Use </a:t>
            </a:r>
            <a:r>
              <a:rPr lang="en-US" dirty="0"/>
              <a:t>of exogenous estrogen for </a:t>
            </a:r>
            <a:r>
              <a:rPr lang="en-US" dirty="0" smtClean="0"/>
              <a:t>FET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7993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5231</TotalTime>
  <Words>1130</Words>
  <Application>Microsoft Office PowerPoint</Application>
  <PresentationFormat>Custom</PresentationFormat>
  <Paragraphs>64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THROMBOSIS IN IVF</vt:lpstr>
      <vt:lpstr>In vitro fertilization and increased risk of thromboembolism</vt:lpstr>
      <vt:lpstr>Slide 3</vt:lpstr>
      <vt:lpstr>Slide 4</vt:lpstr>
      <vt:lpstr>Mechanism of thrombosis in patients undergoing IVF</vt:lpstr>
      <vt:lpstr>Slide 6</vt:lpstr>
      <vt:lpstr>Indications for thromboprophylaxis in patients undergoing IVF</vt:lpstr>
      <vt:lpstr>Slide 8</vt:lpstr>
      <vt:lpstr>Modifications in In vitro fertilization cycle to prevent venous thromboembolism</vt:lpstr>
      <vt:lpstr>Slide 10</vt:lpstr>
      <vt:lpstr>Slide 11</vt:lpstr>
      <vt:lpstr>Arterial thrombosis </vt:lpstr>
      <vt:lpstr>Risk of thrombosis in women with cancer for fertility preservation</vt:lpstr>
      <vt:lpstr>Slide 14</vt:lpstr>
      <vt:lpstr>Thromboembolism and in vitro fertilization  a systematic review2017</vt:lpstr>
      <vt:lpstr>Slide 16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acer</dc:creator>
  <cp:lastModifiedBy>relate</cp:lastModifiedBy>
  <cp:revision>37</cp:revision>
  <dcterms:created xsi:type="dcterms:W3CDTF">2021-04-09T09:38:53Z</dcterms:created>
  <dcterms:modified xsi:type="dcterms:W3CDTF">2021-04-15T07:43:50Z</dcterms:modified>
</cp:coreProperties>
</file>