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8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8" autoAdjust="0"/>
    <p:restoredTop sz="94660"/>
  </p:normalViewPr>
  <p:slideViewPr>
    <p:cSldViewPr snapToGrid="0">
      <p:cViewPr>
        <p:scale>
          <a:sx n="58" d="100"/>
          <a:sy n="58" d="100"/>
        </p:scale>
        <p:origin x="121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10/19/2020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b="1" dirty="0"/>
              <a:t>Ovarian 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hyperstimulation</a:t>
            </a:r>
            <a:r>
              <a:rPr lang="en-US" sz="4400" b="1" dirty="0" smtClean="0"/>
              <a:t>  </a:t>
            </a:r>
            <a:r>
              <a:rPr lang="en-US" sz="4400" b="1" dirty="0"/>
              <a:t>syndrome (OHSS)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49837" y="2485508"/>
            <a:ext cx="9144000" cy="754025"/>
          </a:xfrm>
        </p:spPr>
        <p:txBody>
          <a:bodyPr>
            <a:noAutofit/>
          </a:bodyPr>
          <a:lstStyle/>
          <a:p>
            <a:pPr algn="ctr"/>
            <a:r>
              <a:rPr lang="en-US" sz="4800" i="1" dirty="0" smtClean="0"/>
              <a:t>SARA MOKHTAR MD</a:t>
            </a:r>
          </a:p>
          <a:p>
            <a:pPr algn="ctr"/>
            <a:r>
              <a:rPr lang="en-US" sz="4800" i="1" dirty="0" smtClean="0"/>
              <a:t>OBSTETRICIAN &amp;Gynecologist</a:t>
            </a:r>
          </a:p>
          <a:p>
            <a:pPr algn="ctr"/>
            <a:r>
              <a:rPr lang="en-US" sz="4800" i="1" dirty="0" smtClean="0"/>
              <a:t>Infertility fellowship</a:t>
            </a:r>
            <a:endParaRPr lang="en-US" sz="4800" i="1" dirty="0"/>
          </a:p>
        </p:txBody>
      </p:sp>
    </p:spTree>
    <p:extLst>
      <p:ext uri="{BB962C8B-B14F-4D97-AF65-F5344CB8AC3E}">
        <p14:creationId xmlns:p14="http://schemas.microsoft.com/office/powerpoint/2010/main" val="251256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Mild OHSS – Mild OHSS is characterized by </a:t>
            </a:r>
            <a:r>
              <a:rPr lang="en-US" dirty="0">
                <a:solidFill>
                  <a:srgbClr val="FFC000"/>
                </a:solidFill>
              </a:rPr>
              <a:t>bilateral ovarian enlargement</a:t>
            </a:r>
            <a:r>
              <a:rPr lang="en-US" dirty="0"/>
              <a:t> with multiple follicular and corpus luteum cysts, abdominal distention and discomfort, mild nausea, and, less frequently, vomiting and diarrhea. There are no biochemical </a:t>
            </a:r>
            <a:r>
              <a:rPr lang="en-US" dirty="0" smtClean="0"/>
              <a:t>abnormalities.</a:t>
            </a:r>
            <a:endParaRPr lang="en-US" dirty="0"/>
          </a:p>
          <a:p>
            <a:r>
              <a:rPr lang="en-US" dirty="0"/>
              <a:t>Mild OHSS is frequently seen after ovarian stimulation with gonadotropins for in vitro fertilization (IVF) in women with a strong ovarian response. Typically, no special care is </a:t>
            </a:r>
            <a:r>
              <a:rPr lang="en-US" dirty="0" smtClean="0"/>
              <a:t>necessary.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385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Moderate OHSS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683" y="1825625"/>
            <a:ext cx="10660117" cy="4351338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The </a:t>
            </a:r>
            <a:r>
              <a:rPr lang="en-US" dirty="0"/>
              <a:t>clinical features of moderate OHSS include those of mild OHSS plus </a:t>
            </a:r>
            <a:r>
              <a:rPr lang="en-US" dirty="0" smtClean="0">
                <a:solidFill>
                  <a:srgbClr val="FFC000"/>
                </a:solidFill>
              </a:rPr>
              <a:t>ultra  sonographic </a:t>
            </a:r>
            <a:r>
              <a:rPr lang="en-US" dirty="0">
                <a:solidFill>
                  <a:srgbClr val="FFC000"/>
                </a:solidFill>
              </a:rPr>
              <a:t>evidence of ascites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Ovaries are frequently enlarged up to 12 cm in their longest dimension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Abdominal discomfort and gastrointestinal symptoms </a:t>
            </a:r>
            <a:r>
              <a:rPr lang="en-US" dirty="0" smtClean="0"/>
              <a:t>( </a:t>
            </a:r>
            <a:r>
              <a:rPr lang="en-US" dirty="0"/>
              <a:t>nausea, vomiting, and diarrhea) are more frequent and intense than in mild OHSS.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sudden increase in weight of more than 3 kg (6.6 </a:t>
            </a:r>
            <a:r>
              <a:rPr lang="en-US" dirty="0" err="1"/>
              <a:t>lbs</a:t>
            </a:r>
            <a:r>
              <a:rPr lang="en-US" dirty="0"/>
              <a:t>) may be an early sign of moderate OHSS 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Laboratory features include a hematocrit above 41 percent and white blood cell concentration (WBC) above 15,000/</a:t>
            </a:r>
            <a:r>
              <a:rPr lang="en-US" dirty="0" err="1"/>
              <a:t>microL</a:t>
            </a:r>
            <a:r>
              <a:rPr lang="en-US" dirty="0"/>
              <a:t>, with </a:t>
            </a:r>
            <a:r>
              <a:rPr lang="en-US" dirty="0" err="1"/>
              <a:t>hypoproteinemia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1686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Severe OHSS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324" y="1513490"/>
            <a:ext cx="10770476" cy="4997669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In </a:t>
            </a:r>
            <a:r>
              <a:rPr lang="en-US" dirty="0"/>
              <a:t>addition to the findings of moderate OHSS, severe OHSS is defined by the </a:t>
            </a:r>
            <a:r>
              <a:rPr lang="en-US" dirty="0">
                <a:solidFill>
                  <a:srgbClr val="FFC000"/>
                </a:solidFill>
              </a:rPr>
              <a:t>presence of clinical evidence of ascites </a:t>
            </a:r>
            <a:r>
              <a:rPr lang="en-US" dirty="0"/>
              <a:t>with severe abdominal pain and, in some patients</a:t>
            </a:r>
            <a:r>
              <a:rPr lang="en-US" dirty="0">
                <a:solidFill>
                  <a:srgbClr val="FFC000"/>
                </a:solidFill>
              </a:rPr>
              <a:t>, pleural effusion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Women </a:t>
            </a:r>
            <a:r>
              <a:rPr lang="en-US" dirty="0"/>
              <a:t>with severe OHSS can gain as much as 15 to 20 kg (33 to 44 </a:t>
            </a:r>
            <a:r>
              <a:rPr lang="en-US" dirty="0" err="1"/>
              <a:t>lbs</a:t>
            </a:r>
            <a:r>
              <a:rPr lang="en-US" dirty="0"/>
              <a:t>) over 5 to 10 days and display </a:t>
            </a:r>
            <a:r>
              <a:rPr lang="en-US" dirty="0">
                <a:solidFill>
                  <a:srgbClr val="FFC000"/>
                </a:solidFill>
              </a:rPr>
              <a:t>progressive leukocytosis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Ascites </a:t>
            </a:r>
            <a:r>
              <a:rPr lang="en-US" dirty="0"/>
              <a:t>and pleural effusion may </a:t>
            </a:r>
            <a:r>
              <a:rPr lang="en-US" dirty="0">
                <a:solidFill>
                  <a:srgbClr val="FFC000"/>
                </a:solidFill>
              </a:rPr>
              <a:t>compromise pulmonary function</a:t>
            </a:r>
            <a:r>
              <a:rPr lang="en-US" dirty="0"/>
              <a:t>, resulting in hypoxia 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>
                <a:solidFill>
                  <a:srgbClr val="FFC000"/>
                </a:solidFill>
              </a:rPr>
              <a:t>Hypovolemia, oliguria or anuria, </a:t>
            </a:r>
            <a:r>
              <a:rPr lang="en-US" dirty="0"/>
              <a:t>and intractable nausea and/or vomiting are frequently present. </a:t>
            </a:r>
            <a:endParaRPr lang="en-US" dirty="0" smtClean="0"/>
          </a:p>
          <a:p>
            <a:r>
              <a:rPr lang="en-US" dirty="0" smtClean="0">
                <a:solidFill>
                  <a:srgbClr val="FFC000"/>
                </a:solidFill>
              </a:rPr>
              <a:t>Creatinine </a:t>
            </a:r>
            <a:r>
              <a:rPr lang="en-US" dirty="0">
                <a:solidFill>
                  <a:srgbClr val="FFC000"/>
                </a:solidFill>
              </a:rPr>
              <a:t>levels are above 1.6 mg/</a:t>
            </a:r>
            <a:r>
              <a:rPr lang="en-US" dirty="0" err="1">
                <a:solidFill>
                  <a:srgbClr val="FFC000"/>
                </a:solidFill>
              </a:rPr>
              <a:t>dL</a:t>
            </a:r>
            <a:r>
              <a:rPr lang="en-US" dirty="0"/>
              <a:t>. Reduced liver perfusion affects its function; anticlotting factors are among the first to be depleted, </a:t>
            </a:r>
            <a:r>
              <a:rPr lang="en-US" dirty="0">
                <a:solidFill>
                  <a:srgbClr val="FFC000"/>
                </a:solidFill>
              </a:rPr>
              <a:t>and </a:t>
            </a:r>
            <a:r>
              <a:rPr lang="en-US" dirty="0" smtClean="0">
                <a:solidFill>
                  <a:srgbClr val="FFC000"/>
                </a:solidFill>
              </a:rPr>
              <a:t>transaminases </a:t>
            </a:r>
            <a:r>
              <a:rPr lang="en-US" dirty="0">
                <a:solidFill>
                  <a:srgbClr val="FFC000"/>
                </a:solidFill>
              </a:rPr>
              <a:t>are </a:t>
            </a:r>
            <a:r>
              <a:rPr lang="en-US" dirty="0" smtClean="0">
                <a:solidFill>
                  <a:srgbClr val="FFC000"/>
                </a:solidFill>
              </a:rPr>
              <a:t>increased. </a:t>
            </a:r>
          </a:p>
          <a:p>
            <a:r>
              <a:rPr lang="en-US" dirty="0" smtClean="0"/>
              <a:t>Other </a:t>
            </a:r>
            <a:r>
              <a:rPr lang="en-US" dirty="0"/>
              <a:t>laboratory findings include a hematocrit &gt;55 percent, WBC &gt;25,000/</a:t>
            </a:r>
            <a:r>
              <a:rPr lang="en-US" dirty="0" err="1"/>
              <a:t>microL</a:t>
            </a:r>
            <a:r>
              <a:rPr lang="en-US" dirty="0"/>
              <a:t>, and electrolyte imbalance (hyponatremia, hyperkalemia</a:t>
            </a:r>
            <a:r>
              <a:rPr lang="en-US" dirty="0" smtClean="0"/>
              <a:t>). </a:t>
            </a:r>
          </a:p>
          <a:p>
            <a:r>
              <a:rPr lang="en-US" dirty="0" err="1" smtClean="0"/>
              <a:t>Hemoconcentration</a:t>
            </a:r>
            <a:r>
              <a:rPr lang="en-US" dirty="0" smtClean="0"/>
              <a:t> </a:t>
            </a:r>
            <a:r>
              <a:rPr lang="en-US" dirty="0"/>
              <a:t>increases the risk for thromboembolism.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392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Critical OHSS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function of vital organs and systems is seriously compromised. Anuria with acute renal failure, cardiac arrhythmia, respiratory insufficiency, and disseminated intravascular coagulation (venous and arterial thrombosis) may result in death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Pleural effusion becomes a massive hydrothorax, accompanied by pericardial effusion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Sepsis and acute respiratory distress syndrome (ARDS) may further complicate the clinical picture. </a:t>
            </a:r>
          </a:p>
        </p:txBody>
      </p:sp>
    </p:spTree>
    <p:extLst>
      <p:ext uri="{BB962C8B-B14F-4D97-AF65-F5344CB8AC3E}">
        <p14:creationId xmlns:p14="http://schemas.microsoft.com/office/powerpoint/2010/main" val="503152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Ovarian </a:t>
            </a:r>
            <a:r>
              <a:rPr lang="en-US" dirty="0" err="1"/>
              <a:t>hyperstimulation</a:t>
            </a:r>
            <a:r>
              <a:rPr lang="en-US" dirty="0"/>
              <a:t> syndrome (OHSS) occurs when the </a:t>
            </a:r>
            <a:r>
              <a:rPr lang="en-US" dirty="0">
                <a:solidFill>
                  <a:srgbClr val="FFFF00"/>
                </a:solidFill>
              </a:rPr>
              <a:t>ovaries are </a:t>
            </a:r>
            <a:r>
              <a:rPr lang="en-US" dirty="0" err="1">
                <a:solidFill>
                  <a:srgbClr val="FFFF00"/>
                </a:solidFill>
              </a:rPr>
              <a:t>hyperstimulated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/>
              <a:t>and enlarged due to fertility treatments (or rarely, mutations in the follicle-stimulating hormone [FSH] receptor), resulting in the shift of serum from the intravascular space to the third space, mainly to the abdominal cavity</a:t>
            </a:r>
            <a:r>
              <a:rPr lang="en-US" dirty="0" smtClean="0"/>
              <a:t>.</a:t>
            </a:r>
          </a:p>
          <a:p>
            <a:r>
              <a:rPr lang="en-US" dirty="0"/>
              <a:t>There are two clinical forms of OHSS, both </a:t>
            </a:r>
            <a:r>
              <a:rPr lang="en-US" dirty="0" err="1"/>
              <a:t>hCG</a:t>
            </a:r>
            <a:r>
              <a:rPr lang="en-US" dirty="0"/>
              <a:t> related: </a:t>
            </a:r>
            <a:endParaRPr lang="en-US" dirty="0" smtClean="0"/>
          </a:p>
          <a:p>
            <a:r>
              <a:rPr lang="en-US" dirty="0" smtClean="0">
                <a:solidFill>
                  <a:srgbClr val="FFC000"/>
                </a:solidFill>
              </a:rPr>
              <a:t>The </a:t>
            </a:r>
            <a:r>
              <a:rPr lang="en-US" dirty="0">
                <a:solidFill>
                  <a:srgbClr val="FFC000"/>
                </a:solidFill>
              </a:rPr>
              <a:t>early-onset </a:t>
            </a:r>
            <a:r>
              <a:rPr lang="en-US" dirty="0"/>
              <a:t>form (occurring in the first eight days after </a:t>
            </a:r>
            <a:r>
              <a:rPr lang="en-US" dirty="0" err="1"/>
              <a:t>hCG</a:t>
            </a:r>
            <a:r>
              <a:rPr lang="en-US" dirty="0"/>
              <a:t> administration) and the </a:t>
            </a:r>
            <a:r>
              <a:rPr lang="en-US" dirty="0">
                <a:solidFill>
                  <a:srgbClr val="FFC000"/>
                </a:solidFill>
              </a:rPr>
              <a:t>late-onset form </a:t>
            </a:r>
            <a:r>
              <a:rPr lang="en-US" dirty="0"/>
              <a:t>(occurring nine or more days after </a:t>
            </a:r>
            <a:r>
              <a:rPr lang="en-US" dirty="0" err="1"/>
              <a:t>hCG</a:t>
            </a:r>
            <a:r>
              <a:rPr lang="en-US" dirty="0"/>
              <a:t> administration, related to pregnancy-induced </a:t>
            </a:r>
            <a:r>
              <a:rPr lang="en-US" dirty="0" err="1"/>
              <a:t>hCG</a:t>
            </a:r>
            <a:r>
              <a:rPr lang="en-US" dirty="0"/>
              <a:t> production) </a:t>
            </a:r>
          </a:p>
        </p:txBody>
      </p:sp>
    </p:spTree>
    <p:extLst>
      <p:ext uri="{BB962C8B-B14F-4D97-AF65-F5344CB8AC3E}">
        <p14:creationId xmlns:p14="http://schemas.microsoft.com/office/powerpoint/2010/main" val="298728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5447" y="1229710"/>
            <a:ext cx="6574221" cy="526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927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PATHOGENESIS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●</a:t>
            </a:r>
            <a:r>
              <a:rPr lang="en-US" dirty="0">
                <a:solidFill>
                  <a:srgbClr val="FFC000"/>
                </a:solidFill>
              </a:rPr>
              <a:t>Recruitment</a:t>
            </a:r>
            <a:r>
              <a:rPr lang="en-US" dirty="0"/>
              <a:t> of a large number of small antral follicles into a functional cohort</a:t>
            </a:r>
          </a:p>
          <a:p>
            <a:pPr marL="0" indent="0">
              <a:buNone/>
            </a:pPr>
            <a:r>
              <a:rPr lang="en-US" dirty="0"/>
              <a:t>●Sustained development of numerous large antral follicles until ovulation (or </a:t>
            </a:r>
            <a:r>
              <a:rPr lang="en-US" dirty="0" err="1">
                <a:solidFill>
                  <a:srgbClr val="FFC000"/>
                </a:solidFill>
              </a:rPr>
              <a:t>luteinization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●Excessive production of vascular endothelial growth factor (</a:t>
            </a:r>
            <a:r>
              <a:rPr lang="en-US" dirty="0">
                <a:solidFill>
                  <a:srgbClr val="FFC000"/>
                </a:solidFill>
              </a:rPr>
              <a:t>VEGF) </a:t>
            </a:r>
            <a:r>
              <a:rPr lang="en-US" dirty="0"/>
              <a:t>by the developing corpora </a:t>
            </a:r>
            <a:r>
              <a:rPr lang="en-US" dirty="0" err="1"/>
              <a:t>lutea</a:t>
            </a:r>
            <a:r>
              <a:rPr lang="en-US" dirty="0"/>
              <a:t>, after </a:t>
            </a:r>
            <a:r>
              <a:rPr lang="en-US" dirty="0" err="1"/>
              <a:t>hCG</a:t>
            </a:r>
            <a:r>
              <a:rPr lang="en-US" dirty="0"/>
              <a:t> administration</a:t>
            </a:r>
          </a:p>
          <a:p>
            <a:pPr marL="0" indent="0">
              <a:buNone/>
            </a:pPr>
            <a:r>
              <a:rPr lang="en-US" dirty="0"/>
              <a:t>●Exaggerated </a:t>
            </a:r>
            <a:r>
              <a:rPr lang="en-US" dirty="0">
                <a:solidFill>
                  <a:srgbClr val="FFC000"/>
                </a:solidFill>
              </a:rPr>
              <a:t>perifollicular neovascularization </a:t>
            </a:r>
            <a:r>
              <a:rPr lang="en-US" dirty="0"/>
              <a:t>with some of the new blood vessels exhibiting increased </a:t>
            </a:r>
            <a:r>
              <a:rPr lang="en-US" dirty="0" smtClean="0"/>
              <a:t>permeability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545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PATHOGENESIS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●</a:t>
            </a:r>
            <a:r>
              <a:rPr lang="en-US" dirty="0">
                <a:solidFill>
                  <a:srgbClr val="FFC000"/>
                </a:solidFill>
              </a:rPr>
              <a:t>Escape of follicular fluid </a:t>
            </a:r>
            <a:r>
              <a:rPr lang="en-US" dirty="0"/>
              <a:t>and perifollicular blood containing large amounts of VEGF into the peritoneal cavity</a:t>
            </a:r>
          </a:p>
          <a:p>
            <a:pPr marL="0" indent="0">
              <a:buNone/>
            </a:pPr>
            <a:r>
              <a:rPr lang="en-US" dirty="0"/>
              <a:t>●Functional impairment of blood vessels (not only within the ovary)</a:t>
            </a:r>
          </a:p>
          <a:p>
            <a:pPr marL="0" indent="0">
              <a:buNone/>
            </a:pPr>
            <a:r>
              <a:rPr lang="en-US" dirty="0"/>
              <a:t>●Massive fluid shift from the intravascular to the third compartment, also known as "</a:t>
            </a:r>
            <a:r>
              <a:rPr lang="en-US" dirty="0">
                <a:solidFill>
                  <a:srgbClr val="FFC000"/>
                </a:solidFill>
              </a:rPr>
              <a:t>third spacing</a:t>
            </a:r>
            <a:r>
              <a:rPr lang="en-US" dirty="0"/>
              <a:t>," resulting in </a:t>
            </a:r>
            <a:r>
              <a:rPr lang="en-US" dirty="0">
                <a:solidFill>
                  <a:srgbClr val="FFC000"/>
                </a:solidFill>
              </a:rPr>
              <a:t>intravascular hypovolemia concomitant with the development of edema, ascites, hydrothorax, diminished renal blood flow, and/or pericardial effusion</a:t>
            </a:r>
          </a:p>
          <a:p>
            <a:pPr marL="0" indent="0">
              <a:buNone/>
            </a:pPr>
            <a:r>
              <a:rPr lang="en-US" dirty="0"/>
              <a:t>●Impairment of cardiac, renal, pulmonary, and liver function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510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factors for </a:t>
            </a:r>
            <a:r>
              <a:rPr lang="en-US" dirty="0" smtClean="0"/>
              <a:t>OHSS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949" y="1825625"/>
            <a:ext cx="10888851" cy="4714660"/>
          </a:xfrm>
        </p:spPr>
        <p:txBody>
          <a:bodyPr numCol="3">
            <a:normAutofit/>
          </a:bodyPr>
          <a:lstStyle/>
          <a:p>
            <a:r>
              <a:rPr lang="en-US" b="1" dirty="0" smtClean="0"/>
              <a:t>Risk factors </a:t>
            </a:r>
            <a:r>
              <a:rPr lang="en-US" b="1" dirty="0"/>
              <a:t>present at baseline: Before gonadotropin </a:t>
            </a:r>
            <a:r>
              <a:rPr lang="en-US" b="1" dirty="0" smtClean="0"/>
              <a:t>administration</a:t>
            </a:r>
          </a:p>
          <a:p>
            <a:r>
              <a:rPr lang="en-US" dirty="0" smtClean="0"/>
              <a:t>Previous OHSS</a:t>
            </a:r>
          </a:p>
          <a:p>
            <a:r>
              <a:rPr lang="en-US" dirty="0" smtClean="0"/>
              <a:t>PCOS</a:t>
            </a:r>
          </a:p>
          <a:p>
            <a:r>
              <a:rPr lang="en-US" dirty="0" smtClean="0"/>
              <a:t>Potential </a:t>
            </a:r>
            <a:r>
              <a:rPr lang="en-US" dirty="0"/>
              <a:t>markers</a:t>
            </a:r>
            <a:r>
              <a:rPr lang="en-US" dirty="0" smtClean="0"/>
              <a:t>:</a:t>
            </a:r>
          </a:p>
          <a:p>
            <a:r>
              <a:rPr lang="en-US" dirty="0" smtClean="0"/>
              <a:t>Basal </a:t>
            </a:r>
            <a:r>
              <a:rPr lang="en-US" dirty="0"/>
              <a:t>serum anti-</a:t>
            </a:r>
            <a:r>
              <a:rPr lang="en-US" dirty="0" err="1"/>
              <a:t>müllerian</a:t>
            </a:r>
            <a:r>
              <a:rPr lang="en-US" dirty="0"/>
              <a:t> hormone &gt;3.3 </a:t>
            </a:r>
            <a:r>
              <a:rPr lang="en-US" dirty="0" smtClean="0"/>
              <a:t>ng/mL</a:t>
            </a:r>
          </a:p>
          <a:p>
            <a:r>
              <a:rPr lang="en-US" dirty="0" smtClean="0"/>
              <a:t>Antral </a:t>
            </a:r>
            <a:r>
              <a:rPr lang="en-US" dirty="0"/>
              <a:t>follicle count &gt;</a:t>
            </a:r>
            <a:r>
              <a:rPr lang="en-US" dirty="0" smtClean="0"/>
              <a:t>8</a:t>
            </a:r>
          </a:p>
          <a:p>
            <a:r>
              <a:rPr lang="en-US" b="1" dirty="0" smtClean="0"/>
              <a:t>Risk </a:t>
            </a:r>
            <a:r>
              <a:rPr lang="en-US" b="1" dirty="0"/>
              <a:t>factors related to ovarian </a:t>
            </a:r>
            <a:r>
              <a:rPr lang="en-US" b="1" dirty="0" smtClean="0"/>
              <a:t>response</a:t>
            </a:r>
          </a:p>
          <a:p>
            <a:r>
              <a:rPr lang="en-US" dirty="0" smtClean="0"/>
              <a:t>Multiple </a:t>
            </a:r>
            <a:r>
              <a:rPr lang="en-US" dirty="0"/>
              <a:t>follicles &gt;20 follicles larger than 10 </a:t>
            </a:r>
            <a:r>
              <a:rPr lang="en-US" dirty="0" smtClean="0"/>
              <a:t>mm</a:t>
            </a:r>
          </a:p>
          <a:p>
            <a:r>
              <a:rPr lang="en-US" dirty="0" smtClean="0"/>
              <a:t>High </a:t>
            </a:r>
            <a:r>
              <a:rPr lang="en-US" dirty="0"/>
              <a:t>or rapidly rising serum estradiol concentration (&gt;3500 </a:t>
            </a:r>
            <a:r>
              <a:rPr lang="en-US" dirty="0" err="1"/>
              <a:t>pg</a:t>
            </a:r>
            <a:r>
              <a:rPr lang="en-US" dirty="0"/>
              <a:t>/mL [12,850 </a:t>
            </a:r>
            <a:r>
              <a:rPr lang="en-US" dirty="0" err="1"/>
              <a:t>pmol</a:t>
            </a:r>
            <a:r>
              <a:rPr lang="en-US" dirty="0"/>
              <a:t>/L] in COH</a:t>
            </a:r>
            <a:r>
              <a:rPr lang="en-US" dirty="0" smtClean="0"/>
              <a:t>)</a:t>
            </a:r>
          </a:p>
          <a:p>
            <a:r>
              <a:rPr lang="en-US" dirty="0" smtClean="0"/>
              <a:t>High </a:t>
            </a:r>
            <a:r>
              <a:rPr lang="en-US" dirty="0"/>
              <a:t>number of oocytes </a:t>
            </a:r>
            <a:r>
              <a:rPr lang="en-US" dirty="0" smtClean="0"/>
              <a:t>retrieved</a:t>
            </a:r>
          </a:p>
          <a:p>
            <a:r>
              <a:rPr lang="en-US" dirty="0" err="1" smtClean="0"/>
              <a:t>hCG</a:t>
            </a:r>
            <a:r>
              <a:rPr lang="en-US" dirty="0" smtClean="0"/>
              <a:t> </a:t>
            </a:r>
            <a:r>
              <a:rPr lang="en-US" dirty="0"/>
              <a:t>given for luteal phase </a:t>
            </a:r>
            <a:r>
              <a:rPr lang="en-US" dirty="0" smtClean="0"/>
              <a:t>supplementation</a:t>
            </a:r>
          </a:p>
          <a:p>
            <a:r>
              <a:rPr lang="en-US" dirty="0" smtClean="0"/>
              <a:t>Elevated </a:t>
            </a:r>
            <a:r>
              <a:rPr lang="en-US" dirty="0"/>
              <a:t>serum/follicular fluid VEGF </a:t>
            </a:r>
            <a:r>
              <a:rPr lang="en-US" dirty="0" smtClean="0"/>
              <a:t>levels</a:t>
            </a:r>
          </a:p>
          <a:p>
            <a:r>
              <a:rPr lang="en-US" dirty="0" smtClean="0"/>
              <a:t>Pregnancy </a:t>
            </a:r>
            <a:r>
              <a:rPr lang="en-US" dirty="0"/>
              <a:t>(increase in endogenous </a:t>
            </a:r>
            <a:r>
              <a:rPr lang="en-US" dirty="0" err="1"/>
              <a:t>hCG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42983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Ovulatory </a:t>
            </a:r>
            <a:r>
              <a:rPr lang="en-US" dirty="0" err="1"/>
              <a:t>hCG</a:t>
            </a:r>
            <a:r>
              <a:rPr lang="en-US" dirty="0"/>
              <a:t> injection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0621" y="1825624"/>
            <a:ext cx="10723179" cy="4701299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 </a:t>
            </a:r>
            <a:r>
              <a:rPr lang="en-US" dirty="0">
                <a:solidFill>
                  <a:srgbClr val="FFC000"/>
                </a:solidFill>
              </a:rPr>
              <a:t>Exogenous </a:t>
            </a:r>
            <a:r>
              <a:rPr lang="en-US" dirty="0" err="1" smtClean="0">
                <a:solidFill>
                  <a:srgbClr val="FFC000"/>
                </a:solidFill>
              </a:rPr>
              <a:t>hCG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smtClean="0"/>
              <a:t>administration </a:t>
            </a:r>
            <a:r>
              <a:rPr lang="en-US" dirty="0"/>
              <a:t>plays a key role in the pathogenesis of OHSS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Regardless of the degree of ovarian response to gonadotropin stimulation, OHSS does not occur unless an ovulatory dose of </a:t>
            </a:r>
            <a:r>
              <a:rPr lang="en-US" dirty="0" err="1"/>
              <a:t>hCG</a:t>
            </a:r>
            <a:r>
              <a:rPr lang="en-US" dirty="0"/>
              <a:t> is </a:t>
            </a:r>
            <a:r>
              <a:rPr lang="en-US" dirty="0" smtClean="0"/>
              <a:t>administered.</a:t>
            </a:r>
          </a:p>
          <a:p>
            <a:r>
              <a:rPr lang="en-US" dirty="0" smtClean="0"/>
              <a:t> </a:t>
            </a:r>
            <a:r>
              <a:rPr lang="en-US" dirty="0"/>
              <a:t>Exogenous </a:t>
            </a:r>
            <a:r>
              <a:rPr lang="en-US" dirty="0" err="1"/>
              <a:t>hCG</a:t>
            </a:r>
            <a:r>
              <a:rPr lang="en-US" dirty="0"/>
              <a:t> induces massive </a:t>
            </a:r>
            <a:r>
              <a:rPr lang="en-US" dirty="0" err="1"/>
              <a:t>luteinization</a:t>
            </a:r>
            <a:r>
              <a:rPr lang="en-US" dirty="0"/>
              <a:t> of granulosa cells, which leads to the production of vasoactive substances such as VEGF that increase vascular permeability. </a:t>
            </a:r>
            <a:endParaRPr lang="en-US" dirty="0" smtClean="0"/>
          </a:p>
          <a:p>
            <a:r>
              <a:rPr lang="en-US" dirty="0" smtClean="0"/>
              <a:t>Such </a:t>
            </a:r>
            <a:r>
              <a:rPr lang="en-US" dirty="0"/>
              <a:t>massive </a:t>
            </a:r>
            <a:r>
              <a:rPr lang="en-US" dirty="0" err="1"/>
              <a:t>luteinization</a:t>
            </a:r>
            <a:r>
              <a:rPr lang="en-US" dirty="0"/>
              <a:t> is usually not observed when the final steps of oocyte maturation are achieved with drugs other than </a:t>
            </a:r>
            <a:r>
              <a:rPr lang="en-US" dirty="0" err="1"/>
              <a:t>hCG</a:t>
            </a:r>
            <a:r>
              <a:rPr lang="en-US" dirty="0"/>
              <a:t> </a:t>
            </a:r>
            <a:r>
              <a:rPr lang="en-US" dirty="0" smtClean="0"/>
              <a:t>( </a:t>
            </a:r>
            <a:r>
              <a:rPr lang="en-US" dirty="0"/>
              <a:t>gonadotropin-releasing hormone [</a:t>
            </a:r>
            <a:r>
              <a:rPr lang="en-US" dirty="0" err="1"/>
              <a:t>GnRH</a:t>
            </a:r>
            <a:r>
              <a:rPr lang="en-US" dirty="0"/>
              <a:t>] agonists)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effect of </a:t>
            </a:r>
            <a:r>
              <a:rPr lang="en-US" dirty="0" err="1"/>
              <a:t>hCG</a:t>
            </a:r>
            <a:r>
              <a:rPr lang="en-US" dirty="0"/>
              <a:t> is related to its </a:t>
            </a:r>
            <a:r>
              <a:rPr lang="en-US" dirty="0">
                <a:solidFill>
                  <a:srgbClr val="FFC000"/>
                </a:solidFill>
              </a:rPr>
              <a:t>high biological activity</a:t>
            </a:r>
            <a:r>
              <a:rPr lang="en-US" dirty="0"/>
              <a:t>, which is six to seven times that of endogenous LH (because of </a:t>
            </a:r>
            <a:r>
              <a:rPr lang="en-US" dirty="0" err="1"/>
              <a:t>hCG's</a:t>
            </a:r>
            <a:r>
              <a:rPr lang="en-US" dirty="0"/>
              <a:t> </a:t>
            </a:r>
            <a:r>
              <a:rPr lang="en-US" dirty="0">
                <a:solidFill>
                  <a:srgbClr val="FFC000"/>
                </a:solidFill>
              </a:rPr>
              <a:t>longer half-life</a:t>
            </a:r>
            <a:r>
              <a:rPr lang="en-US" dirty="0"/>
              <a:t>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334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VEGF/vascular permeability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2081047"/>
            <a:ext cx="10233800" cy="4095915"/>
          </a:xfrm>
        </p:spPr>
        <p:txBody>
          <a:bodyPr>
            <a:normAutofit/>
          </a:bodyPr>
          <a:lstStyle/>
          <a:p>
            <a:r>
              <a:rPr lang="en-US" dirty="0" smtClean="0"/>
              <a:t>VEGF </a:t>
            </a:r>
            <a:r>
              <a:rPr lang="en-US" dirty="0"/>
              <a:t>is a member of the family of heparin-binding proteins that act directly on endothelial cells to induce proliferation and angiogenesis. </a:t>
            </a:r>
            <a:endParaRPr lang="en-US" dirty="0" smtClean="0"/>
          </a:p>
          <a:p>
            <a:r>
              <a:rPr lang="en-US" dirty="0" smtClean="0"/>
              <a:t>VEGF </a:t>
            </a:r>
            <a:r>
              <a:rPr lang="en-US" dirty="0"/>
              <a:t>mRNA and protein are expressed by granulosa and theca cells late in follicular development and after ovulation. </a:t>
            </a:r>
            <a:endParaRPr lang="en-US" dirty="0" smtClean="0"/>
          </a:p>
          <a:p>
            <a:r>
              <a:rPr lang="en-US" dirty="0" smtClean="0"/>
              <a:t>Studies </a:t>
            </a:r>
            <a:r>
              <a:rPr lang="en-US" dirty="0"/>
              <a:t>on </a:t>
            </a:r>
            <a:r>
              <a:rPr lang="en-US" dirty="0" err="1"/>
              <a:t>ascitic</a:t>
            </a:r>
            <a:r>
              <a:rPr lang="en-US" dirty="0"/>
              <a:t> fluid from patients with severe OHSS have demonstrated that VEGF is the major capillary permeability </a:t>
            </a:r>
            <a:r>
              <a:rPr lang="en-US" dirty="0" smtClean="0"/>
              <a:t>agent.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287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MANIFESTATIONS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Early" OHSS </a:t>
            </a:r>
            <a:r>
              <a:rPr lang="en-US" dirty="0"/>
              <a:t>is usually mild to moderate and begins </a:t>
            </a:r>
            <a:r>
              <a:rPr lang="en-US" dirty="0">
                <a:solidFill>
                  <a:srgbClr val="FFC000"/>
                </a:solidFill>
              </a:rPr>
              <a:t>four to seven </a:t>
            </a:r>
            <a:r>
              <a:rPr lang="en-US" dirty="0"/>
              <a:t>days after the ovulatory dose of  </a:t>
            </a:r>
            <a:r>
              <a:rPr lang="en-US" dirty="0" err="1" smtClean="0"/>
              <a:t>hCG</a:t>
            </a:r>
            <a:r>
              <a:rPr lang="en-US" dirty="0" smtClean="0"/>
              <a:t>. </a:t>
            </a:r>
          </a:p>
          <a:p>
            <a:r>
              <a:rPr lang="en-US" dirty="0" smtClean="0"/>
              <a:t>"</a:t>
            </a:r>
            <a:r>
              <a:rPr lang="en-US" dirty="0">
                <a:solidFill>
                  <a:srgbClr val="FFC000"/>
                </a:solidFill>
              </a:rPr>
              <a:t>Late" OHSS </a:t>
            </a:r>
            <a:r>
              <a:rPr lang="en-US" dirty="0"/>
              <a:t>typically begins </a:t>
            </a:r>
            <a:r>
              <a:rPr lang="en-US" dirty="0">
                <a:solidFill>
                  <a:srgbClr val="FFC000"/>
                </a:solidFill>
              </a:rPr>
              <a:t>at least nine days </a:t>
            </a:r>
            <a:r>
              <a:rPr lang="en-US" dirty="0"/>
              <a:t>after the ovulatory dose of </a:t>
            </a:r>
            <a:r>
              <a:rPr lang="en-US" dirty="0" err="1"/>
              <a:t>hCG</a:t>
            </a:r>
            <a:r>
              <a:rPr lang="en-US" dirty="0"/>
              <a:t> in the setting of a conception cycle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Late OHSS is more severe because the rising </a:t>
            </a:r>
            <a:r>
              <a:rPr lang="en-US" dirty="0" err="1"/>
              <a:t>hCG</a:t>
            </a:r>
            <a:r>
              <a:rPr lang="en-US" dirty="0"/>
              <a:t> of pregnancy exacerbates the course of OHSS. </a:t>
            </a:r>
            <a:endParaRPr lang="en-US" dirty="0" smtClean="0"/>
          </a:p>
          <a:p>
            <a:r>
              <a:rPr lang="en-US" dirty="0" smtClean="0"/>
              <a:t>Early </a:t>
            </a:r>
            <a:r>
              <a:rPr lang="en-US" dirty="0"/>
              <a:t>symptoms include abdominal distension and possibly pain due to ovarian enlargement and accumulation of abdominal fluid.</a:t>
            </a:r>
          </a:p>
        </p:txBody>
      </p:sp>
    </p:spTree>
    <p:extLst>
      <p:ext uri="{BB962C8B-B14F-4D97-AF65-F5344CB8AC3E}">
        <p14:creationId xmlns:p14="http://schemas.microsoft.com/office/powerpoint/2010/main" val="2266617457"/>
      </p:ext>
    </p:extLst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Depth</Template>
  <TotalTime>723</TotalTime>
  <Words>1020</Words>
  <Application>Microsoft Office PowerPoint</Application>
  <PresentationFormat>Widescreen</PresentationFormat>
  <Paragraphs>68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Corbel</vt:lpstr>
      <vt:lpstr>Depth</vt:lpstr>
      <vt:lpstr>Ovarian  hyperstimulation  syndrome (OHSS)</vt:lpstr>
      <vt:lpstr>Definition</vt:lpstr>
      <vt:lpstr>PowerPoint Presentation</vt:lpstr>
      <vt:lpstr>PATHOGENESIS</vt:lpstr>
      <vt:lpstr>PATHOGENESIS</vt:lpstr>
      <vt:lpstr>Risk factors for OHSS </vt:lpstr>
      <vt:lpstr>Ovulatory hCG injection </vt:lpstr>
      <vt:lpstr>VEGF/vascular permeability </vt:lpstr>
      <vt:lpstr>CLINICAL MANIFESTATIONS</vt:lpstr>
      <vt:lpstr>Classification </vt:lpstr>
      <vt:lpstr>Moderate OHSS </vt:lpstr>
      <vt:lpstr>Severe OHSS </vt:lpstr>
      <vt:lpstr>Critical OHSS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Ovarian hyperstimulation syndrome (OHSS)</dc:title>
  <dc:creator>acer</dc:creator>
  <cp:lastModifiedBy>acer</cp:lastModifiedBy>
  <cp:revision>20</cp:revision>
  <dcterms:created xsi:type="dcterms:W3CDTF">2020-10-19T04:25:46Z</dcterms:created>
  <dcterms:modified xsi:type="dcterms:W3CDTF">2020-10-19T16:29:27Z</dcterms:modified>
</cp:coreProperties>
</file>