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7" r:id="rId4"/>
    <p:sldId id="278" r:id="rId5"/>
    <p:sldId id="258" r:id="rId6"/>
    <p:sldId id="259" r:id="rId7"/>
    <p:sldId id="260" r:id="rId8"/>
    <p:sldId id="261" r:id="rId9"/>
    <p:sldId id="262" r:id="rId10"/>
    <p:sldId id="263" r:id="rId11"/>
    <p:sldId id="269" r:id="rId12"/>
    <p:sldId id="276" r:id="rId13"/>
    <p:sldId id="270" r:id="rId14"/>
    <p:sldId id="271" r:id="rId15"/>
    <p:sldId id="265" r:id="rId16"/>
    <p:sldId id="267" r:id="rId17"/>
    <p:sldId id="268" r:id="rId18"/>
    <p:sldId id="272" r:id="rId19"/>
    <p:sldId id="273" r:id="rId20"/>
    <p:sldId id="274" r:id="rId21"/>
    <p:sldId id="266" r:id="rId22"/>
    <p:sldId id="275" r:id="rId23"/>
    <p:sldId id="27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4/9/2021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www.ncbi.nlm.nih.gov/pubmed/?term=Somigliana%20E%5bAuthor%5d&amp;cauthor=true&amp;cauthor_uid=24622619" TargetMode="External"/><Relationship Id="rId3" Type="http://schemas.openxmlformats.org/officeDocument/2006/relationships/hyperlink" Target="https://www.ncbi.nlm.nih.gov/pubmed/?term=Vercellini%20P%5bAuthor%5d&amp;cauthor=true&amp;cauthor_uid=24622619" TargetMode="External"/><Relationship Id="rId7" Type="http://schemas.openxmlformats.org/officeDocument/2006/relationships/hyperlink" Target="https://www.ncbi.nlm.nih.gov/pubmed/?term=Frattaruolo%20MP%5bAuthor%5d&amp;cauthor=true&amp;cauthor_uid=24622619" TargetMode="External"/><Relationship Id="rId2" Type="http://schemas.openxmlformats.org/officeDocument/2006/relationships/hyperlink" Target="https://www.ncbi.nlm.nih.gov/pubmed/24622619" TargetMode="External"/><Relationship Id="rId1" Type="http://schemas.openxmlformats.org/officeDocument/2006/relationships/slideLayout" Target="../slideLayouts/slideLayout2.xml"/><Relationship Id="rId6" Type="http://schemas.openxmlformats.org/officeDocument/2006/relationships/hyperlink" Target="https://www.ncbi.nlm.nih.gov/pubmed/?term=Bracco%20B%5bAuthor%5d&amp;cauthor=true&amp;cauthor_uid=24622619" TargetMode="External"/><Relationship Id="rId5" Type="http://schemas.openxmlformats.org/officeDocument/2006/relationships/hyperlink" Target="https://www.ncbi.nlm.nih.gov/pubmed/?term=Dridi%20D%5bAuthor%5d&amp;cauthor=true&amp;cauthor_uid=24622619" TargetMode="External"/><Relationship Id="rId4" Type="http://schemas.openxmlformats.org/officeDocument/2006/relationships/hyperlink" Target="https://www.ncbi.nlm.nih.gov/pubmed/?term=Consonni%20D%5bAuthor%5d&amp;cauthor=true&amp;cauthor_uid=24622619"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ncbi.nlm.nih.gov/pubmed/?term=Park%20CW%5bAuthor%5d&amp;cauthor=true&amp;cauthor_uid=27689040" TargetMode="External"/><Relationship Id="rId2" Type="http://schemas.openxmlformats.org/officeDocument/2006/relationships/hyperlink" Target="https://www.ncbi.nlm.nih.gov/pubmed/27689040" TargetMode="External"/><Relationship Id="rId1" Type="http://schemas.openxmlformats.org/officeDocument/2006/relationships/slideLayout" Target="../slideLayouts/slideLayout2.xml"/><Relationship Id="rId6" Type="http://schemas.openxmlformats.org/officeDocument/2006/relationships/hyperlink" Target="https://www.ncbi.nlm.nih.gov/pubmed/?term=Song%20IO%5bAuthor%5d&amp;cauthor=true&amp;cauthor_uid=27689040" TargetMode="External"/><Relationship Id="rId5" Type="http://schemas.openxmlformats.org/officeDocument/2006/relationships/hyperlink" Target="https://www.ncbi.nlm.nih.gov/pubmed/?term=Yang%20KM%5bAuthor%5d&amp;cauthor=true&amp;cauthor_uid=27689040" TargetMode="External"/><Relationship Id="rId4" Type="http://schemas.openxmlformats.org/officeDocument/2006/relationships/hyperlink" Target="https://www.ncbi.nlm.nih.gov/pubmed/?term=Choi%20MH%5bAuthor%5d&amp;cauthor=true&amp;cauthor_uid=27689040"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ncbi.nlm.nih.gov/pubmed/?term=Younes%20G%5bAuthor%5d&amp;cauthor=true&amp;cauthor_uid=28865548" TargetMode="External"/><Relationship Id="rId2" Type="http://schemas.openxmlformats.org/officeDocument/2006/relationships/hyperlink" Target="https://www.ncbi.nlm.nih.gov/pubmed/28865548" TargetMode="External"/><Relationship Id="rId1" Type="http://schemas.openxmlformats.org/officeDocument/2006/relationships/slideLayout" Target="../slideLayouts/slideLayout2.xml"/><Relationship Id="rId4" Type="http://schemas.openxmlformats.org/officeDocument/2006/relationships/hyperlink" Target="https://www.ncbi.nlm.nih.gov/pubmed/?term=Tulandi%20T%5bAuthor%5d&amp;cauthor=true&amp;cauthor_uid=28865548"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ncbi.nlm.nih.gov/pubmed/?term=Niu%20Z%5bAuthor%5d&amp;cauthor=true&amp;cauthor_uid=24006906" TargetMode="External"/><Relationship Id="rId2" Type="http://schemas.openxmlformats.org/officeDocument/2006/relationships/hyperlink" Target="https://www.ncbi.nlm.nih.gov/pubmed/24006906/" TargetMode="External"/><Relationship Id="rId1" Type="http://schemas.openxmlformats.org/officeDocument/2006/relationships/slideLayout" Target="../slideLayouts/slideLayout2.xml"/><Relationship Id="rId6" Type="http://schemas.openxmlformats.org/officeDocument/2006/relationships/hyperlink" Target="https://www.ncbi.nlm.nih.gov/pubmed/?term=Feng%20Y%5bAuthor%5d&amp;cauthor=true&amp;cauthor_uid=24006906" TargetMode="External"/><Relationship Id="rId5" Type="http://schemas.openxmlformats.org/officeDocument/2006/relationships/hyperlink" Target="https://www.ncbi.nlm.nih.gov/pubmed/?term=Sun%20Y%5bAuthor%5d&amp;cauthor=true&amp;cauthor_uid=24006906" TargetMode="External"/><Relationship Id="rId4" Type="http://schemas.openxmlformats.org/officeDocument/2006/relationships/hyperlink" Target="https://www.ncbi.nlm.nih.gov/pubmed/?term=Chen%20Q%5bAuthor%5d&amp;cauthor=true&amp;cauthor_uid=24006906"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ncbi.nlm.nih.gov/pubmed/?term=Rocha%20TP%5bAuthor%5d&amp;cauthor=true&amp;cauthor_uid=29402199" TargetMode="External"/><Relationship Id="rId2" Type="http://schemas.openxmlformats.org/officeDocument/2006/relationships/hyperlink" Target="https://www.ncbi.nlm.nih.gov/pubmed/29402199" TargetMode="External"/><Relationship Id="rId1" Type="http://schemas.openxmlformats.org/officeDocument/2006/relationships/slideLayout" Target="../slideLayouts/slideLayout2.xml"/><Relationship Id="rId6" Type="http://schemas.openxmlformats.org/officeDocument/2006/relationships/hyperlink" Target="https://www.ncbi.nlm.nih.gov/pubmed/?term=Abr%C3%A3o%20MS%5bAuthor%5d&amp;cauthor=true&amp;cauthor_uid=29402199" TargetMode="External"/><Relationship Id="rId5" Type="http://schemas.openxmlformats.org/officeDocument/2006/relationships/hyperlink" Target="https://www.ncbi.nlm.nih.gov/pubmed/?term=Borrelli%20GM%5bAuthor%5d&amp;cauthor=true&amp;cauthor_uid=29402199" TargetMode="External"/><Relationship Id="rId4" Type="http://schemas.openxmlformats.org/officeDocument/2006/relationships/hyperlink" Target="https://www.ncbi.nlm.nih.gov/pubmed/?term=Andres%20MP%5bAuthor%5d&amp;cauthor=true&amp;cauthor_uid=29402199"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0"/>
            <a:ext cx="7772400" cy="1470025"/>
          </a:xfrm>
        </p:spPr>
        <p:txBody>
          <a:bodyPr>
            <a:normAutofit fontScale="90000"/>
          </a:bodyPr>
          <a:lstStyle/>
          <a:p>
            <a:pPr rtl="1"/>
            <a:r>
              <a:rPr lang="fa-IR" sz="3600" dirty="0" smtClean="0">
                <a:solidFill>
                  <a:srgbClr val="FF0000"/>
                </a:solidFill>
              </a:rPr>
              <a:t>به نام خدا</a:t>
            </a:r>
            <a:br>
              <a:rPr lang="fa-IR" sz="3600" dirty="0" smtClean="0">
                <a:solidFill>
                  <a:srgbClr val="FF0000"/>
                </a:solidFill>
              </a:rPr>
            </a:br>
            <a:r>
              <a:rPr lang="fa-IR" sz="4000" dirty="0" smtClean="0">
                <a:solidFill>
                  <a:srgbClr val="FF0000"/>
                </a:solidFill>
              </a:rPr>
              <a:t/>
            </a:r>
            <a:br>
              <a:rPr lang="fa-IR" sz="4000" dirty="0" smtClean="0">
                <a:solidFill>
                  <a:srgbClr val="FF0000"/>
                </a:solidFill>
              </a:rPr>
            </a:br>
            <a:r>
              <a:rPr lang="fa-IR" sz="4000" dirty="0" smtClean="0">
                <a:solidFill>
                  <a:srgbClr val="FF0000"/>
                </a:solidFill>
              </a:rPr>
              <a:t>نقش آدنومیوز در میزان موفقیت انتقال جنین</a:t>
            </a:r>
            <a:endParaRPr lang="en-US" sz="4000" dirty="0">
              <a:solidFill>
                <a:srgbClr val="FF0000"/>
              </a:solidFill>
            </a:endParaRPr>
          </a:p>
        </p:txBody>
      </p:sp>
      <p:sp>
        <p:nvSpPr>
          <p:cNvPr id="3" name="Subtitle 2"/>
          <p:cNvSpPr>
            <a:spLocks noGrp="1"/>
          </p:cNvSpPr>
          <p:nvPr>
            <p:ph type="subTitle" idx="1"/>
          </p:nvPr>
        </p:nvSpPr>
        <p:spPr>
          <a:xfrm>
            <a:off x="1447800" y="2819400"/>
            <a:ext cx="6400800" cy="1752600"/>
          </a:xfrm>
        </p:spPr>
        <p:txBody>
          <a:bodyPr/>
          <a:lstStyle/>
          <a:p>
            <a:r>
              <a:rPr lang="fa-IR" dirty="0" smtClean="0"/>
              <a:t>دکتر کتایون یزدچی </a:t>
            </a:r>
          </a:p>
          <a:p>
            <a:r>
              <a:rPr lang="fa-IR" sz="2800" dirty="0" smtClean="0"/>
              <a:t>جراح و متخصص زنان و زایمان و فلوشیپ ناباروری</a:t>
            </a:r>
            <a:endParaRPr lang="en-US" sz="2800" dirty="0"/>
          </a:p>
        </p:txBody>
      </p:sp>
      <p:pic>
        <p:nvPicPr>
          <p:cNvPr id="4" name="Picture 3" descr="Adenomyosis-e1425081799873.png"/>
          <p:cNvPicPr>
            <a:picLocks noChangeAspect="1"/>
          </p:cNvPicPr>
          <p:nvPr/>
        </p:nvPicPr>
        <p:blipFill>
          <a:blip r:embed="rId2"/>
          <a:stretch>
            <a:fillRect/>
          </a:stretch>
        </p:blipFill>
        <p:spPr>
          <a:xfrm>
            <a:off x="3124200" y="4210050"/>
            <a:ext cx="2857500" cy="264795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t>آدنومیوز با دو مکانیسم می تواند باروری را تحت تأثیر قرار دهد</a:t>
            </a:r>
            <a:endParaRPr lang="en-US" dirty="0"/>
          </a:p>
        </p:txBody>
      </p:sp>
      <p:sp>
        <p:nvSpPr>
          <p:cNvPr id="3" name="Content Placeholder 2"/>
          <p:cNvSpPr>
            <a:spLocks noGrp="1"/>
          </p:cNvSpPr>
          <p:nvPr>
            <p:ph idx="1"/>
          </p:nvPr>
        </p:nvSpPr>
        <p:spPr/>
        <p:txBody>
          <a:bodyPr>
            <a:normAutofit/>
          </a:bodyPr>
          <a:lstStyle/>
          <a:p>
            <a:pPr lvl="0" algn="r" rtl="1"/>
            <a:r>
              <a:rPr lang="fa-IR" sz="4000" dirty="0" smtClean="0">
                <a:solidFill>
                  <a:schemeClr val="accent6">
                    <a:lumMod val="75000"/>
                  </a:schemeClr>
                </a:solidFill>
              </a:rPr>
              <a:t>اختلال در انتقال رحمی - لوله ای </a:t>
            </a:r>
            <a:r>
              <a:rPr lang="fa-IR" dirty="0" smtClean="0"/>
              <a:t>: آدنومیوز، همراه با تغییر حفره رحم می تواند سوراخ لوله های رحمی را ببندد و انتقال اسپرم را دچار مشکل کند. همچنین آدنومیوز با ایجاد اختلال در پریستالتیسم رحمی ، انتقال اسپرم و انتقال جنین در </a:t>
            </a:r>
            <a:r>
              <a:rPr lang="en-US" dirty="0" smtClean="0"/>
              <a:t>IVF</a:t>
            </a:r>
            <a:r>
              <a:rPr lang="fa-IR" dirty="0" smtClean="0"/>
              <a:t> را دچار مشکل می کند و با کاهش میزان باروری و افزایش حاملگی خارج از رحم همراه است .</a:t>
            </a:r>
            <a:endParaRPr lang="en-US" dirty="0" smtClean="0"/>
          </a:p>
          <a:p>
            <a:pPr algn="r" rtl="1"/>
            <a:r>
              <a:rPr lang="fa-IR" sz="2800" dirty="0" smtClean="0"/>
              <a:t>اختلال درعملکرد و پذیرش آندومتر </a:t>
            </a:r>
            <a:r>
              <a:rPr lang="fa-IR" dirty="0" smtClean="0"/>
              <a:t>و </a:t>
            </a:r>
            <a:r>
              <a:rPr lang="fa-IR" dirty="0" smtClean="0">
                <a:solidFill>
                  <a:schemeClr val="accent6">
                    <a:lumMod val="75000"/>
                  </a:schemeClr>
                </a:solidFill>
              </a:rPr>
              <a:t>اختلال در لانه گزینی .</a:t>
            </a:r>
            <a:endParaRPr lang="en-US"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fontScale="92500" lnSpcReduction="10000"/>
          </a:bodyPr>
          <a:lstStyle/>
          <a:p>
            <a:pPr algn="r" rtl="1"/>
            <a:r>
              <a:rPr lang="fa-IR" dirty="0" smtClean="0"/>
              <a:t>در مطالعه ای </a:t>
            </a:r>
            <a:r>
              <a:rPr lang="en-US" dirty="0" err="1" smtClean="0"/>
              <a:t>chiang</a:t>
            </a:r>
            <a:r>
              <a:rPr lang="en-US" dirty="0" smtClean="0"/>
              <a:t> </a:t>
            </a:r>
            <a:r>
              <a:rPr lang="fa-IR" dirty="0" smtClean="0"/>
              <a:t> و همکارانش در 1999 گزارش کردند که در بیماران تحت درمان با </a:t>
            </a:r>
            <a:r>
              <a:rPr lang="en-US" dirty="0" smtClean="0"/>
              <a:t>IVF </a:t>
            </a:r>
            <a:r>
              <a:rPr lang="fa-IR" dirty="0" smtClean="0"/>
              <a:t> و انتقال جنین که در سونوگرافی رحم بزرگ منتشر بدن توده مشخص داشتن میزان بالای </a:t>
            </a:r>
            <a:r>
              <a:rPr lang="fa-IR" dirty="0" smtClean="0">
                <a:solidFill>
                  <a:schemeClr val="accent6">
                    <a:lumMod val="75000"/>
                  </a:schemeClr>
                </a:solidFill>
              </a:rPr>
              <a:t>سقط </a:t>
            </a:r>
            <a:r>
              <a:rPr lang="fa-IR" dirty="0" smtClean="0">
                <a:solidFill>
                  <a:schemeClr val="accent6">
                    <a:lumMod val="75000"/>
                  </a:schemeClr>
                </a:solidFill>
              </a:rPr>
              <a:t>خودبه خودی </a:t>
            </a:r>
            <a:r>
              <a:rPr lang="fa-IR" dirty="0" smtClean="0"/>
              <a:t>دیده شد</a:t>
            </a:r>
            <a:r>
              <a:rPr lang="en-US" dirty="0" smtClean="0"/>
              <a:t>.</a:t>
            </a:r>
            <a:r>
              <a:rPr lang="fa-IR" dirty="0" smtClean="0"/>
              <a:t> </a:t>
            </a:r>
            <a:endParaRPr lang="en-US" dirty="0" smtClean="0"/>
          </a:p>
          <a:p>
            <a:pPr algn="r" rtl="1"/>
            <a:r>
              <a:rPr lang="en-US" dirty="0" smtClean="0"/>
              <a:t>PIVER </a:t>
            </a:r>
            <a:r>
              <a:rPr lang="fa-IR" dirty="0" smtClean="0"/>
              <a:t> وهمکاران در مقاله ای در سال 2005 توصیه کردند که در  افراد تحت درمان با </a:t>
            </a:r>
            <a:r>
              <a:rPr lang="en-US" dirty="0" smtClean="0"/>
              <a:t>IVF</a:t>
            </a:r>
            <a:r>
              <a:rPr lang="fa-IR" dirty="0" smtClean="0"/>
              <a:t> با دو بار انتقال جنین ناموفق ، جهت تشخیص آدنومیوز به عنوان یکی از عوامل شکست لانه گزینی از </a:t>
            </a:r>
            <a:r>
              <a:rPr lang="en-US" dirty="0" smtClean="0"/>
              <a:t>MRI</a:t>
            </a:r>
            <a:r>
              <a:rPr lang="fa-IR" dirty="0" smtClean="0"/>
              <a:t> استفاده شود </a:t>
            </a:r>
            <a:r>
              <a:rPr lang="en-US" dirty="0" smtClean="0"/>
              <a:t>.</a:t>
            </a:r>
            <a:endParaRPr lang="en-US" dirty="0" smtClean="0"/>
          </a:p>
          <a:p>
            <a:pPr algn="r" rtl="1"/>
            <a:r>
              <a:rPr lang="en-US" dirty="0" smtClean="0"/>
              <a:t>SILVA</a:t>
            </a:r>
            <a:r>
              <a:rPr lang="fa-IR" dirty="0" smtClean="0"/>
              <a:t> در سال 1994 اولین مورد تولد زنده پس از درمان آدنومیوز با آگونیست </a:t>
            </a:r>
            <a:r>
              <a:rPr lang="en-US" dirty="0" err="1" smtClean="0"/>
              <a:t>GnRH</a:t>
            </a:r>
            <a:r>
              <a:rPr lang="fa-IR" dirty="0" smtClean="0"/>
              <a:t> را گزارش کرد </a:t>
            </a:r>
            <a:r>
              <a:rPr lang="en-US" dirty="0" smtClean="0"/>
              <a:t>.</a:t>
            </a:r>
            <a:endParaRPr lang="en-US" dirty="0" smtClean="0"/>
          </a:p>
          <a:p>
            <a:pPr algn="r" rtl="1"/>
            <a:r>
              <a:rPr lang="en-US" dirty="0" smtClean="0"/>
              <a:t>HUANG</a:t>
            </a:r>
            <a:r>
              <a:rPr lang="fa-IR" dirty="0" smtClean="0"/>
              <a:t> در سال 1999 جهت درمان آدنومیوز در 2 بیمار دچار نازایی درمان کوتاه مدت 3 ماهه با آگونیست </a:t>
            </a:r>
            <a:r>
              <a:rPr lang="en-US" dirty="0" err="1" smtClean="0"/>
              <a:t>GnRH</a:t>
            </a:r>
            <a:r>
              <a:rPr lang="en-US" dirty="0" smtClean="0"/>
              <a:t> </a:t>
            </a:r>
            <a:r>
              <a:rPr lang="fa-IR" dirty="0" smtClean="0"/>
              <a:t> و بارداری طی 6 ماه بعد از قطع درمان را گزارش </a:t>
            </a:r>
            <a:r>
              <a:rPr lang="fa-IR" dirty="0" smtClean="0"/>
              <a:t>کرد</a:t>
            </a:r>
            <a:r>
              <a:rPr lang="en-US" dirty="0" smtClean="0"/>
              <a:t>.</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t>مطالعه </a:t>
            </a:r>
            <a:r>
              <a:rPr lang="en-US" dirty="0" err="1" smtClean="0"/>
              <a:t>Mijatovic</a:t>
            </a:r>
            <a:r>
              <a:rPr lang="fa-IR" dirty="0" smtClean="0"/>
              <a:t> و همکاران در 2010، 74 بیمار با آندومتریوز جراحی شده که قبل از </a:t>
            </a:r>
            <a:r>
              <a:rPr lang="en-US" dirty="0" smtClean="0"/>
              <a:t>IVF </a:t>
            </a:r>
            <a:r>
              <a:rPr lang="fa-IR" dirty="0" smtClean="0"/>
              <a:t> تحت درمان با آگونیست </a:t>
            </a:r>
            <a:r>
              <a:rPr lang="en-US" dirty="0" err="1" smtClean="0"/>
              <a:t>GnRH</a:t>
            </a:r>
            <a:r>
              <a:rPr lang="fa-IR" dirty="0" smtClean="0"/>
              <a:t> قرار گرفته بودند ، وجود آدنومیوز اثرمخربی بر نتایج  </a:t>
            </a:r>
            <a:r>
              <a:rPr lang="en-US" dirty="0" smtClean="0"/>
              <a:t>IVF</a:t>
            </a:r>
            <a:r>
              <a:rPr lang="fa-IR" dirty="0" smtClean="0"/>
              <a:t> نداشت. </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t>در مطالعه دیگری در 2011 </a:t>
            </a:r>
            <a:r>
              <a:rPr lang="en-US" dirty="0" err="1" smtClean="0"/>
              <a:t>Tremellen</a:t>
            </a:r>
            <a:r>
              <a:rPr lang="fa-IR" dirty="0" smtClean="0"/>
              <a:t> و همکارانش گزارش کردند که با غیر فعال کردن آدنومیوز با رژیم های سرکوب هیپوفیز در افراد دچار شکست مکرر لانه گزینی ، سریعاً به حاملگی موفق دست یافته اند . </a:t>
            </a:r>
            <a:endParaRPr lang="en-US" dirty="0" smtClean="0"/>
          </a:p>
          <a:p>
            <a:pPr algn="r" rtl="1"/>
            <a:r>
              <a:rPr lang="fa-IR" dirty="0" smtClean="0"/>
              <a:t>در مطالعه دیگری در 2011 در استرالیا ، </a:t>
            </a:r>
            <a:r>
              <a:rPr lang="en-US" dirty="0" smtClean="0"/>
              <a:t>Costello</a:t>
            </a:r>
            <a:r>
              <a:rPr lang="fa-IR" dirty="0" smtClean="0"/>
              <a:t> و همکاران تفاوتی در نتایج </a:t>
            </a:r>
            <a:r>
              <a:rPr lang="en-US" dirty="0" smtClean="0"/>
              <a:t>IVF</a:t>
            </a:r>
            <a:r>
              <a:rPr lang="fa-IR" dirty="0" smtClean="0"/>
              <a:t> در افراد دچار آدنومیوز و گروه کنترل پیدا نکردند اما اعلام کردند برای تایید این نتایج مطالعات آینده نگر بزرگتر و بیشتری لازم است</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pPr algn="r" rtl="1"/>
            <a:r>
              <a:rPr lang="en-US" dirty="0" smtClean="0"/>
              <a:t>SALIN</a:t>
            </a:r>
            <a:r>
              <a:rPr lang="fa-IR" dirty="0" smtClean="0"/>
              <a:t> و همکارانش در مطالعه در سال 2012 اثر آدنومیوز تشخیص داده شده در سونوگرافی بر نتایج اولین دوره ی </a:t>
            </a:r>
            <a:r>
              <a:rPr lang="en-US" dirty="0" smtClean="0"/>
              <a:t>IVF_ICSI</a:t>
            </a:r>
            <a:r>
              <a:rPr lang="fa-IR" dirty="0" smtClean="0"/>
              <a:t> را در در 275 بیمار ( 19 نفر گروه آدنومیوز و 256 نفر گروه کنترل) بررسی کردند و اعلام کردند که </a:t>
            </a:r>
            <a:r>
              <a:rPr lang="fa-IR" dirty="0" smtClean="0">
                <a:solidFill>
                  <a:schemeClr val="accent6">
                    <a:lumMod val="75000"/>
                  </a:schemeClr>
                </a:solidFill>
              </a:rPr>
              <a:t>حاملگی بالینی و ادامه بارداری </a:t>
            </a:r>
            <a:r>
              <a:rPr lang="fa-IR" dirty="0" smtClean="0"/>
              <a:t>در گروه آدنومیوز به طور معنی داری کمتر از گروه کنترل بود (% 11.1 در مقابل% 45.9) همچنین میزان </a:t>
            </a:r>
            <a:r>
              <a:rPr lang="fa-IR" dirty="0" smtClean="0">
                <a:solidFill>
                  <a:schemeClr val="accent6">
                    <a:lumMod val="75000"/>
                  </a:schemeClr>
                </a:solidFill>
              </a:rPr>
              <a:t>سقط</a:t>
            </a:r>
            <a:r>
              <a:rPr lang="fa-IR" dirty="0" smtClean="0"/>
              <a:t> در گروه آدنومیوز به طور معنی داری بالاتر بود (%50 در مقابل %2.8 ) </a:t>
            </a:r>
            <a:endParaRPr lang="en-US" dirty="0" smtClean="0"/>
          </a:p>
          <a:p>
            <a:pPr algn="r" rtl="1"/>
            <a:r>
              <a:rPr lang="fa-IR" dirty="0" smtClean="0"/>
              <a:t>در مطالعه دیگری در سال 2012 ، </a:t>
            </a:r>
            <a:r>
              <a:rPr lang="en-US" dirty="0" err="1" smtClean="0"/>
              <a:t>Thallari</a:t>
            </a:r>
            <a:r>
              <a:rPr lang="fa-IR" dirty="0" smtClean="0"/>
              <a:t> نیز گزارش کرد که میزان </a:t>
            </a:r>
            <a:r>
              <a:rPr lang="fa-IR" dirty="0" smtClean="0">
                <a:solidFill>
                  <a:schemeClr val="accent6">
                    <a:lumMod val="75000"/>
                  </a:schemeClr>
                </a:solidFill>
              </a:rPr>
              <a:t>حاملگی بالینی </a:t>
            </a:r>
            <a:r>
              <a:rPr lang="fa-IR" dirty="0" smtClean="0"/>
              <a:t>در اولین سیکل </a:t>
            </a:r>
            <a:r>
              <a:rPr lang="en-US" dirty="0" smtClean="0"/>
              <a:t>IVF</a:t>
            </a:r>
            <a:r>
              <a:rPr lang="fa-IR" dirty="0" smtClean="0"/>
              <a:t> در گروهی دچار آدنومیوز به طور معنی داری کمتر از گروه کنترل بود (% 23.6در مقابل % 44.6 ) </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t>در مطالعه مروری که نتایج </a:t>
            </a:r>
            <a:r>
              <a:rPr lang="en-US" dirty="0" smtClean="0"/>
              <a:t>ART</a:t>
            </a:r>
            <a:r>
              <a:rPr lang="fa-IR" dirty="0" smtClean="0"/>
              <a:t> در نازایی به علت آدنومیوز را بررسی کرده بودند ، </a:t>
            </a:r>
            <a:r>
              <a:rPr lang="fa-IR" dirty="0" smtClean="0">
                <a:solidFill>
                  <a:schemeClr val="accent6">
                    <a:lumMod val="75000"/>
                  </a:schemeClr>
                </a:solidFill>
              </a:rPr>
              <a:t>پروتکل </a:t>
            </a:r>
            <a:r>
              <a:rPr lang="en-US" dirty="0" smtClean="0">
                <a:solidFill>
                  <a:schemeClr val="accent6">
                    <a:lumMod val="75000"/>
                  </a:schemeClr>
                </a:solidFill>
              </a:rPr>
              <a:t>long</a:t>
            </a:r>
            <a:r>
              <a:rPr lang="fa-IR" dirty="0" smtClean="0"/>
              <a:t> در مقایسه با پروتکل </a:t>
            </a:r>
            <a:r>
              <a:rPr lang="en-US" dirty="0" smtClean="0"/>
              <a:t>short </a:t>
            </a:r>
            <a:r>
              <a:rPr lang="fa-IR" dirty="0" smtClean="0"/>
              <a:t> با نتایج بهتری همراه بود</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t>در متاآنالیز </a:t>
            </a:r>
            <a:r>
              <a:rPr lang="en-US" dirty="0" err="1" smtClean="0"/>
              <a:t>Vercellini</a:t>
            </a:r>
            <a:r>
              <a:rPr lang="en-US" dirty="0" smtClean="0"/>
              <a:t> </a:t>
            </a:r>
            <a:r>
              <a:rPr lang="fa-IR" dirty="0" smtClean="0"/>
              <a:t>و همکاران در 2014 ، دیده شد که آدنومیوز اثر منفی بر نتایج </a:t>
            </a:r>
            <a:r>
              <a:rPr lang="en-US" dirty="0" smtClean="0"/>
              <a:t>IVF </a:t>
            </a:r>
            <a:r>
              <a:rPr lang="fa-IR" dirty="0" smtClean="0"/>
              <a:t> دارد و باعث </a:t>
            </a:r>
            <a:r>
              <a:rPr lang="fa-IR" dirty="0" smtClean="0">
                <a:solidFill>
                  <a:schemeClr val="accent6">
                    <a:lumMod val="75000"/>
                  </a:schemeClr>
                </a:solidFill>
              </a:rPr>
              <a:t>کاهش حاملگی بالینی و لانه گزینی  </a:t>
            </a:r>
            <a:r>
              <a:rPr lang="fa-IR" dirty="0" smtClean="0"/>
              <a:t>می شود و </a:t>
            </a:r>
            <a:r>
              <a:rPr lang="fa-IR" dirty="0" smtClean="0">
                <a:solidFill>
                  <a:schemeClr val="accent6">
                    <a:lumMod val="75000"/>
                  </a:schemeClr>
                </a:solidFill>
              </a:rPr>
              <a:t>سقط زودرس </a:t>
            </a:r>
            <a:r>
              <a:rPr lang="fa-IR" dirty="0" smtClean="0"/>
              <a:t>را افزایش می دهد و غربالگری آدنومیوز قبل از شروع </a:t>
            </a:r>
            <a:r>
              <a:rPr lang="en-US" dirty="0" smtClean="0"/>
              <a:t>IVF </a:t>
            </a:r>
            <a:r>
              <a:rPr lang="fa-IR" dirty="0" smtClean="0"/>
              <a:t> را توصیه کردند و اذعان داشتند که برای اثبات اثر درمان های سرکوب گر هیپوفیز نیاز به بررسی بیشتر است.</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fontScale="70000" lnSpcReduction="20000"/>
          </a:bodyPr>
          <a:lstStyle/>
          <a:p>
            <a:r>
              <a:rPr lang="en-US" u="sng" dirty="0" smtClean="0">
                <a:hlinkClick r:id="rId2" tooltip="Human reproduction (Oxford, England)."/>
              </a:rPr>
              <a:t>Hum </a:t>
            </a:r>
            <a:r>
              <a:rPr lang="en-US" u="sng" dirty="0" err="1" smtClean="0">
                <a:hlinkClick r:id="rId2" tooltip="Human reproduction (Oxford, England)."/>
              </a:rPr>
              <a:t>Reprod</a:t>
            </a:r>
            <a:r>
              <a:rPr lang="en-US" u="sng" dirty="0" smtClean="0">
                <a:hlinkClick r:id="rId2" tooltip="Human reproduction (Oxford, England)."/>
              </a:rPr>
              <a:t>.</a:t>
            </a:r>
            <a:r>
              <a:rPr lang="en-US" dirty="0" smtClean="0"/>
              <a:t> 2014 May;29(5):964-77. </a:t>
            </a:r>
            <a:r>
              <a:rPr lang="en-US" dirty="0" err="1" smtClean="0"/>
              <a:t>doi</a:t>
            </a:r>
            <a:r>
              <a:rPr lang="en-US" dirty="0" smtClean="0"/>
              <a:t>: 10.1093/</a:t>
            </a:r>
            <a:r>
              <a:rPr lang="en-US" dirty="0" err="1" smtClean="0"/>
              <a:t>humrep</a:t>
            </a:r>
            <a:r>
              <a:rPr lang="en-US" dirty="0" smtClean="0"/>
              <a:t>/deu041. </a:t>
            </a:r>
            <a:r>
              <a:rPr lang="en-US" dirty="0" err="1" smtClean="0"/>
              <a:t>Epub</a:t>
            </a:r>
            <a:r>
              <a:rPr lang="en-US" dirty="0" smtClean="0"/>
              <a:t> 2014 Mar 12.</a:t>
            </a:r>
          </a:p>
          <a:p>
            <a:r>
              <a:rPr lang="en-US" b="1" dirty="0" smtClean="0"/>
              <a:t>Uterine </a:t>
            </a:r>
            <a:r>
              <a:rPr lang="en-US" b="1" dirty="0" err="1" smtClean="0"/>
              <a:t>adenomyosis</a:t>
            </a:r>
            <a:r>
              <a:rPr lang="en-US" b="1" dirty="0" smtClean="0"/>
              <a:t> and in vitro fertilization outcome: a systematic review and meta-analysis.</a:t>
            </a:r>
            <a:endParaRPr lang="en-US" dirty="0" smtClean="0"/>
          </a:p>
          <a:p>
            <a:r>
              <a:rPr lang="en-US" u="sng" dirty="0" err="1" smtClean="0">
                <a:hlinkClick r:id="rId3"/>
              </a:rPr>
              <a:t>Vercellini</a:t>
            </a:r>
            <a:r>
              <a:rPr lang="en-US" u="sng" dirty="0" smtClean="0">
                <a:hlinkClick r:id="rId3"/>
              </a:rPr>
              <a:t> P</a:t>
            </a:r>
            <a:r>
              <a:rPr lang="en-US" baseline="30000" dirty="0" smtClean="0"/>
              <a:t>1</a:t>
            </a:r>
            <a:r>
              <a:rPr lang="en-US" dirty="0" smtClean="0"/>
              <a:t>, </a:t>
            </a:r>
            <a:r>
              <a:rPr lang="en-US" u="sng" dirty="0" err="1" smtClean="0">
                <a:hlinkClick r:id="rId4"/>
              </a:rPr>
              <a:t>Consonni</a:t>
            </a:r>
            <a:r>
              <a:rPr lang="en-US" u="sng" dirty="0" smtClean="0">
                <a:hlinkClick r:id="rId4"/>
              </a:rPr>
              <a:t> D</a:t>
            </a:r>
            <a:r>
              <a:rPr lang="en-US" dirty="0" smtClean="0"/>
              <a:t>, </a:t>
            </a:r>
            <a:r>
              <a:rPr lang="en-US" u="sng" dirty="0" err="1" smtClean="0">
                <a:hlinkClick r:id="rId5"/>
              </a:rPr>
              <a:t>Dridi</a:t>
            </a:r>
            <a:r>
              <a:rPr lang="en-US" u="sng" dirty="0" smtClean="0">
                <a:hlinkClick r:id="rId5"/>
              </a:rPr>
              <a:t> D</a:t>
            </a:r>
            <a:r>
              <a:rPr lang="en-US" dirty="0" smtClean="0"/>
              <a:t>, </a:t>
            </a:r>
            <a:r>
              <a:rPr lang="en-US" u="sng" dirty="0" err="1" smtClean="0">
                <a:hlinkClick r:id="rId6"/>
              </a:rPr>
              <a:t>Bracco</a:t>
            </a:r>
            <a:r>
              <a:rPr lang="en-US" u="sng" dirty="0" smtClean="0">
                <a:hlinkClick r:id="rId6"/>
              </a:rPr>
              <a:t> B</a:t>
            </a:r>
            <a:r>
              <a:rPr lang="en-US" dirty="0" smtClean="0"/>
              <a:t>, </a:t>
            </a:r>
            <a:r>
              <a:rPr lang="en-US" u="sng" dirty="0" err="1" smtClean="0">
                <a:hlinkClick r:id="rId7"/>
              </a:rPr>
              <a:t>Frattaruolo</a:t>
            </a:r>
            <a:r>
              <a:rPr lang="en-US" u="sng" dirty="0" smtClean="0">
                <a:hlinkClick r:id="rId7"/>
              </a:rPr>
              <a:t> MP</a:t>
            </a:r>
            <a:r>
              <a:rPr lang="en-US" dirty="0" smtClean="0"/>
              <a:t>, </a:t>
            </a:r>
            <a:r>
              <a:rPr lang="en-US" u="sng" dirty="0" err="1" smtClean="0">
                <a:hlinkClick r:id="rId8"/>
              </a:rPr>
              <a:t>Somigliana</a:t>
            </a:r>
            <a:r>
              <a:rPr lang="en-US" u="sng" dirty="0" smtClean="0">
                <a:hlinkClick r:id="rId8"/>
              </a:rPr>
              <a:t> E</a:t>
            </a:r>
            <a:r>
              <a:rPr lang="en-US" dirty="0" smtClean="0"/>
              <a:t>.</a:t>
            </a:r>
          </a:p>
          <a:p>
            <a:r>
              <a:rPr lang="en-US" b="1" cap="all" dirty="0" smtClean="0"/>
              <a:t>STUDY QUESTION:</a:t>
            </a:r>
            <a:endParaRPr lang="en-US" dirty="0" smtClean="0"/>
          </a:p>
          <a:p>
            <a:r>
              <a:rPr lang="en-US" dirty="0" smtClean="0"/>
              <a:t>Is </a:t>
            </a:r>
            <a:r>
              <a:rPr lang="en-US" dirty="0" err="1" smtClean="0"/>
              <a:t>adenomyosis</a:t>
            </a:r>
            <a:r>
              <a:rPr lang="en-US" dirty="0" smtClean="0"/>
              <a:t> associated with IVF/ICSI outcome in terms of clinical pregnancy rate?</a:t>
            </a:r>
          </a:p>
          <a:p>
            <a:r>
              <a:rPr lang="en-US" b="1" cap="all" dirty="0" smtClean="0"/>
              <a:t>SUMMARY ANSWER:</a:t>
            </a:r>
            <a:endParaRPr lang="en-US" dirty="0" smtClean="0"/>
          </a:p>
          <a:p>
            <a:r>
              <a:rPr lang="en-US" dirty="0" smtClean="0"/>
              <a:t>In a meta-analysis of published data, women with </a:t>
            </a:r>
            <a:r>
              <a:rPr lang="en-US" dirty="0" err="1" smtClean="0"/>
              <a:t>adenomyosis</a:t>
            </a:r>
            <a:r>
              <a:rPr lang="en-US" dirty="0" smtClean="0"/>
              <a:t> had a 28% reduction in the likelihood of clinical pregnancy at IVF/ICSI compared with women without </a:t>
            </a:r>
            <a:r>
              <a:rPr lang="en-US" dirty="0" err="1" smtClean="0"/>
              <a:t>adenomyosis</a:t>
            </a:r>
            <a:r>
              <a:rPr lang="en-US" dirty="0" smtClean="0"/>
              <a:t>.</a:t>
            </a:r>
          </a:p>
          <a:p>
            <a:r>
              <a:rPr lang="en-US" b="1" cap="all" dirty="0" smtClean="0"/>
              <a:t>WHAT IS KNOWN ALREADY:</a:t>
            </a:r>
            <a:endParaRPr lang="en-US" dirty="0" smtClean="0"/>
          </a:p>
          <a:p>
            <a:r>
              <a:rPr lang="en-US" dirty="0" smtClean="0"/>
              <a:t>Estimates of the effect of </a:t>
            </a:r>
            <a:r>
              <a:rPr lang="en-US" dirty="0" err="1" smtClean="0"/>
              <a:t>adenomyosis</a:t>
            </a:r>
            <a:r>
              <a:rPr lang="en-US" dirty="0" smtClean="0"/>
              <a:t> on IVF/ICSI outcome are inconsistent.</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fontScale="47500" lnSpcReduction="20000"/>
          </a:bodyPr>
          <a:lstStyle/>
          <a:p>
            <a:pPr rtl="1"/>
            <a:r>
              <a:rPr lang="en-US" u="sng" dirty="0" err="1" smtClean="0">
                <a:hlinkClick r:id="rId2" tooltip="Clinical and experimental reproductive medicine."/>
              </a:rPr>
              <a:t>Clin</a:t>
            </a:r>
            <a:r>
              <a:rPr lang="en-US" u="sng" dirty="0" smtClean="0">
                <a:hlinkClick r:id="rId2" tooltip="Clinical and experimental reproductive medicine."/>
              </a:rPr>
              <a:t> Exp </a:t>
            </a:r>
            <a:r>
              <a:rPr lang="en-US" u="sng" dirty="0" err="1" smtClean="0">
                <a:hlinkClick r:id="rId2" tooltip="Clinical and experimental reproductive medicine."/>
              </a:rPr>
              <a:t>Reprod</a:t>
            </a:r>
            <a:r>
              <a:rPr lang="en-US" u="sng" dirty="0" smtClean="0">
                <a:hlinkClick r:id="rId2" tooltip="Clinical and experimental reproductive medicine."/>
              </a:rPr>
              <a:t> Med.</a:t>
            </a:r>
            <a:r>
              <a:rPr lang="en-US" dirty="0" smtClean="0"/>
              <a:t> 2016 Sep;43(3):169-73. </a:t>
            </a:r>
            <a:r>
              <a:rPr lang="en-US" dirty="0" err="1" smtClean="0"/>
              <a:t>doi</a:t>
            </a:r>
            <a:r>
              <a:rPr lang="en-US" dirty="0" smtClean="0"/>
              <a:t>: 10.5653/cerm.2016.43.3.169. </a:t>
            </a:r>
            <a:r>
              <a:rPr lang="en-US" dirty="0" err="1" smtClean="0"/>
              <a:t>Epub</a:t>
            </a:r>
            <a:r>
              <a:rPr lang="en-US" dirty="0" smtClean="0"/>
              <a:t> 2016 Sep 22.</a:t>
            </a:r>
          </a:p>
          <a:p>
            <a:r>
              <a:rPr lang="en-US" b="1" dirty="0" smtClean="0"/>
              <a:t>Pregnancy rate in women with </a:t>
            </a:r>
            <a:r>
              <a:rPr lang="en-US" b="1" dirty="0" err="1" smtClean="0"/>
              <a:t>adenomyosis</a:t>
            </a:r>
            <a:r>
              <a:rPr lang="en-US" b="1" dirty="0" smtClean="0"/>
              <a:t> undergoing fresh or frozen embryo transfer </a:t>
            </a:r>
            <a:r>
              <a:rPr lang="en-US" b="1" dirty="0" err="1" smtClean="0"/>
              <a:t>cyclesfollowing</a:t>
            </a:r>
            <a:r>
              <a:rPr lang="en-US" b="1" dirty="0" smtClean="0"/>
              <a:t> </a:t>
            </a:r>
            <a:r>
              <a:rPr lang="en-US" b="1" dirty="0" err="1" smtClean="0"/>
              <a:t>gonadotropin</a:t>
            </a:r>
            <a:r>
              <a:rPr lang="en-US" b="1" dirty="0" smtClean="0"/>
              <a:t>-releasing hormone agonist treatment.</a:t>
            </a:r>
            <a:endParaRPr lang="en-US" dirty="0" smtClean="0"/>
          </a:p>
          <a:p>
            <a:r>
              <a:rPr lang="en-US" u="sng" dirty="0" smtClean="0">
                <a:hlinkClick r:id="rId3"/>
              </a:rPr>
              <a:t>Park CW</a:t>
            </a:r>
            <a:r>
              <a:rPr lang="en-US" baseline="30000" dirty="0" smtClean="0"/>
              <a:t>1</a:t>
            </a:r>
            <a:r>
              <a:rPr lang="en-US" dirty="0" smtClean="0"/>
              <a:t>, </a:t>
            </a:r>
            <a:r>
              <a:rPr lang="en-US" u="sng" dirty="0" err="1" smtClean="0">
                <a:hlinkClick r:id="rId4"/>
              </a:rPr>
              <a:t>Choi</a:t>
            </a:r>
            <a:r>
              <a:rPr lang="en-US" u="sng" dirty="0" smtClean="0">
                <a:hlinkClick r:id="rId4"/>
              </a:rPr>
              <a:t> MH</a:t>
            </a:r>
            <a:r>
              <a:rPr lang="en-US" baseline="30000" dirty="0" smtClean="0"/>
              <a:t>1</a:t>
            </a:r>
            <a:r>
              <a:rPr lang="en-US" dirty="0" smtClean="0"/>
              <a:t>, </a:t>
            </a:r>
            <a:r>
              <a:rPr lang="en-US" u="sng" dirty="0" smtClean="0">
                <a:hlinkClick r:id="rId5"/>
              </a:rPr>
              <a:t>Yang KM</a:t>
            </a:r>
            <a:r>
              <a:rPr lang="en-US" baseline="30000" dirty="0" smtClean="0"/>
              <a:t>1</a:t>
            </a:r>
            <a:r>
              <a:rPr lang="en-US" dirty="0" smtClean="0"/>
              <a:t>, </a:t>
            </a:r>
            <a:r>
              <a:rPr lang="en-US" u="sng" dirty="0" smtClean="0">
                <a:hlinkClick r:id="rId6"/>
              </a:rPr>
              <a:t>Song IO</a:t>
            </a:r>
            <a:r>
              <a:rPr lang="en-US" baseline="30000" dirty="0" smtClean="0"/>
              <a:t>1</a:t>
            </a:r>
            <a:r>
              <a:rPr lang="en-US" dirty="0" smtClean="0"/>
              <a:t>.</a:t>
            </a:r>
          </a:p>
          <a:p>
            <a:r>
              <a:rPr lang="en-US" b="1" u="sng" dirty="0" smtClean="0">
                <a:hlinkClick r:id="rId2" tooltip="Open/close author information list"/>
              </a:rPr>
              <a:t>Author information</a:t>
            </a:r>
            <a:endParaRPr lang="en-US" dirty="0" smtClean="0"/>
          </a:p>
          <a:p>
            <a:r>
              <a:rPr lang="en-US" dirty="0" smtClean="0"/>
              <a:t>.</a:t>
            </a:r>
          </a:p>
          <a:p>
            <a:r>
              <a:rPr lang="en-US" b="1" cap="all" dirty="0" smtClean="0"/>
              <a:t>METHODS:</a:t>
            </a:r>
            <a:endParaRPr lang="en-US" dirty="0" smtClean="0"/>
          </a:p>
          <a:p>
            <a:r>
              <a:rPr lang="en-US" dirty="0" smtClean="0"/>
              <a:t>This retrospective study included 241 IVF cycles of women with </a:t>
            </a:r>
            <a:r>
              <a:rPr lang="en-US" dirty="0" err="1" smtClean="0"/>
              <a:t>adenomyosis</a:t>
            </a:r>
            <a:r>
              <a:rPr lang="en-US" dirty="0" smtClean="0"/>
              <a:t> from January 2006 to January 2012. Fresh ET cycles without (147 cycles, group A) or with (105 cycles, group B) </a:t>
            </a:r>
            <a:r>
              <a:rPr lang="en-US" dirty="0" err="1" smtClean="0"/>
              <a:t>GnRH</a:t>
            </a:r>
            <a:r>
              <a:rPr lang="en-US" dirty="0" smtClean="0"/>
              <a:t> agonist pretreatment, and FET cycles following </a:t>
            </a:r>
            <a:r>
              <a:rPr lang="en-US" dirty="0" err="1" smtClean="0"/>
              <a:t>GnRH</a:t>
            </a:r>
            <a:r>
              <a:rPr lang="en-US" dirty="0" smtClean="0"/>
              <a:t> </a:t>
            </a:r>
            <a:r>
              <a:rPr lang="en-US" dirty="0" err="1" smtClean="0"/>
              <a:t>agonisttreatment</a:t>
            </a:r>
            <a:r>
              <a:rPr lang="en-US" dirty="0" smtClean="0"/>
              <a:t> (43 cycles, group C) were compared. </a:t>
            </a:r>
            <a:r>
              <a:rPr lang="en-US" dirty="0" err="1" smtClean="0"/>
              <a:t>Adenomyosis</a:t>
            </a:r>
            <a:r>
              <a:rPr lang="en-US" dirty="0" smtClean="0"/>
              <a:t> was identified by using </a:t>
            </a:r>
            <a:r>
              <a:rPr lang="en-US" dirty="0" err="1" smtClean="0"/>
              <a:t>transvaginal</a:t>
            </a:r>
            <a:r>
              <a:rPr lang="en-US" dirty="0" smtClean="0"/>
              <a:t> ultrasound at the initial workup and classified into focal and diffuse types. The IVF outcomes were also </a:t>
            </a:r>
            <a:r>
              <a:rPr lang="en-US" dirty="0" err="1" smtClean="0"/>
              <a:t>subanalyzed</a:t>
            </a:r>
            <a:r>
              <a:rPr lang="en-US" dirty="0" smtClean="0"/>
              <a:t> according to the </a:t>
            </a:r>
            <a:r>
              <a:rPr lang="en-US" dirty="0" err="1" smtClean="0"/>
              <a:t>adenomyotic</a:t>
            </a:r>
            <a:r>
              <a:rPr lang="en-US" dirty="0" smtClean="0"/>
              <a:t> region.</a:t>
            </a:r>
          </a:p>
          <a:p>
            <a:r>
              <a:rPr lang="en-US" b="1" cap="all" dirty="0" smtClean="0"/>
              <a:t>RESULTS:</a:t>
            </a:r>
            <a:endParaRPr lang="en-US" dirty="0" smtClean="0"/>
          </a:p>
          <a:p>
            <a:r>
              <a:rPr lang="en-US" dirty="0" err="1" smtClean="0"/>
              <a:t>GnRH</a:t>
            </a:r>
            <a:r>
              <a:rPr lang="en-US" dirty="0" smtClean="0"/>
              <a:t> agonist pretreatment increased the stimulation duration (11.5±2.1 days vs. 9.9±2.0 days) and total dose of </a:t>
            </a:r>
            <a:r>
              <a:rPr lang="en-US" dirty="0" err="1" smtClean="0"/>
              <a:t>gonadotropin</a:t>
            </a:r>
            <a:r>
              <a:rPr lang="en-US" dirty="0" smtClean="0"/>
              <a:t>(3,421±1,141 IU vs. 2,588±1,192 IU), which resulted in a significantly higher number of retrieved </a:t>
            </a:r>
            <a:r>
              <a:rPr lang="en-US" dirty="0" err="1" smtClean="0"/>
              <a:t>oocytes</a:t>
            </a:r>
            <a:r>
              <a:rPr lang="en-US" dirty="0" smtClean="0"/>
              <a:t> (10.0±8.2 vs. 7.9±6.8, p=0.013) in group B than in group A. Controlled ovarian stimulation for freezing resulted in a significantly higher number of retrieved </a:t>
            </a:r>
            <a:r>
              <a:rPr lang="en-US" dirty="0" err="1" smtClean="0"/>
              <a:t>oocytes</a:t>
            </a:r>
            <a:r>
              <a:rPr lang="en-US" dirty="0" smtClean="0"/>
              <a:t> (14.3±9.2 vs. 10.0±8.2, p=0.022) with a lower dose of </a:t>
            </a:r>
            <a:r>
              <a:rPr lang="en-US" dirty="0" err="1" smtClean="0"/>
              <a:t>gonadotropin</a:t>
            </a:r>
            <a:r>
              <a:rPr lang="en-US" dirty="0" smtClean="0"/>
              <a:t> (2,974±1,112 IU vs. 3,421±1,141 IU, p=0.037) in group C than in group B. The clinical pregnancy rate in group C (39.5%) tended to be higher than those in groups B (30.5%) and A (25.2%) but without a significant difference.</a:t>
            </a:r>
          </a:p>
          <a:p>
            <a:r>
              <a:rPr lang="en-US" b="1" cap="all" dirty="0" smtClean="0"/>
              <a:t>CONCLUSION:</a:t>
            </a:r>
            <a:endParaRPr lang="en-US" dirty="0" smtClean="0"/>
          </a:p>
          <a:p>
            <a:r>
              <a:rPr lang="en-US" dirty="0" smtClean="0"/>
              <a:t>FET following </a:t>
            </a:r>
            <a:r>
              <a:rPr lang="en-US" dirty="0" err="1" smtClean="0"/>
              <a:t>GnRH</a:t>
            </a:r>
            <a:r>
              <a:rPr lang="en-US" dirty="0" smtClean="0"/>
              <a:t> agonist pretreatment tended to increase the pregnancy rate in patients with </a:t>
            </a:r>
            <a:r>
              <a:rPr lang="en-US" dirty="0" err="1" smtClean="0"/>
              <a:t>adenomyosis</a:t>
            </a:r>
            <a:r>
              <a:rPr lang="en-US" dirty="0" smtClean="0"/>
              <a:t>. Further large-scale prospective studies are required to confirm this result</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fontScale="55000" lnSpcReduction="20000"/>
          </a:bodyPr>
          <a:lstStyle/>
          <a:p>
            <a:pPr rtl="1"/>
            <a:r>
              <a:rPr lang="en-US" u="sng" dirty="0" err="1" smtClean="0">
                <a:hlinkClick r:id="rId2" tooltip="Fertility and sterility."/>
              </a:rPr>
              <a:t>Fertil</a:t>
            </a:r>
            <a:r>
              <a:rPr lang="en-US" u="sng" dirty="0" smtClean="0">
                <a:hlinkClick r:id="rId2" tooltip="Fertility and sterility."/>
              </a:rPr>
              <a:t> </a:t>
            </a:r>
            <a:r>
              <a:rPr lang="en-US" u="sng" dirty="0" err="1" smtClean="0">
                <a:hlinkClick r:id="rId2" tooltip="Fertility and sterility."/>
              </a:rPr>
              <a:t>Steril</a:t>
            </a:r>
            <a:r>
              <a:rPr lang="en-US" u="sng" dirty="0" smtClean="0">
                <a:hlinkClick r:id="rId2" tooltip="Fertility and sterility."/>
              </a:rPr>
              <a:t>.</a:t>
            </a:r>
            <a:r>
              <a:rPr lang="en-US" dirty="0" smtClean="0"/>
              <a:t> 2017 Sep;108(3):483-490.e3. </a:t>
            </a:r>
            <a:r>
              <a:rPr lang="en-US" dirty="0" err="1" smtClean="0"/>
              <a:t>doi</a:t>
            </a:r>
            <a:r>
              <a:rPr lang="en-US" dirty="0" smtClean="0"/>
              <a:t>: 10.1016/j.fertnstert.2017.06.025.</a:t>
            </a:r>
          </a:p>
          <a:p>
            <a:r>
              <a:rPr lang="en-US" b="1" dirty="0" smtClean="0"/>
              <a:t>Effects of </a:t>
            </a:r>
            <a:r>
              <a:rPr lang="en-US" b="1" dirty="0" err="1" smtClean="0"/>
              <a:t>adenomyosis</a:t>
            </a:r>
            <a:r>
              <a:rPr lang="en-US" b="1" dirty="0" smtClean="0"/>
              <a:t> on in vitro fertilization treatment outcomes: a meta-analysis.</a:t>
            </a:r>
            <a:endParaRPr lang="en-US" dirty="0" smtClean="0"/>
          </a:p>
          <a:p>
            <a:r>
              <a:rPr lang="en-US" u="sng" dirty="0" err="1" smtClean="0">
                <a:hlinkClick r:id="rId3"/>
              </a:rPr>
              <a:t>Younes</a:t>
            </a:r>
            <a:r>
              <a:rPr lang="en-US" u="sng" dirty="0" smtClean="0">
                <a:hlinkClick r:id="rId3"/>
              </a:rPr>
              <a:t> G</a:t>
            </a:r>
            <a:r>
              <a:rPr lang="en-US" baseline="30000" dirty="0" smtClean="0"/>
              <a:t>1</a:t>
            </a:r>
            <a:r>
              <a:rPr lang="en-US" dirty="0" smtClean="0"/>
              <a:t>, </a:t>
            </a:r>
            <a:r>
              <a:rPr lang="en-US" u="sng" dirty="0" err="1" smtClean="0">
                <a:hlinkClick r:id="rId4"/>
              </a:rPr>
              <a:t>Tulandi</a:t>
            </a:r>
            <a:r>
              <a:rPr lang="en-US" u="sng" dirty="0" smtClean="0">
                <a:hlinkClick r:id="rId4"/>
              </a:rPr>
              <a:t> T</a:t>
            </a:r>
            <a:r>
              <a:rPr lang="en-US" baseline="30000" dirty="0" smtClean="0"/>
              <a:t>2</a:t>
            </a:r>
            <a:r>
              <a:rPr lang="en-US" dirty="0" smtClean="0"/>
              <a:t>.</a:t>
            </a:r>
          </a:p>
          <a:p>
            <a:r>
              <a:rPr lang="en-US" b="1" cap="all" dirty="0" smtClean="0"/>
              <a:t>PATIENT(S):</a:t>
            </a:r>
            <a:endParaRPr lang="en-US" dirty="0" smtClean="0"/>
          </a:p>
          <a:p>
            <a:r>
              <a:rPr lang="en-US" dirty="0" smtClean="0"/>
              <a:t>An electronic-based search was performed with the use of the following databases: </a:t>
            </a:r>
            <a:r>
              <a:rPr lang="en-US" dirty="0" err="1" smtClean="0"/>
              <a:t>Pubmed</a:t>
            </a:r>
            <a:r>
              <a:rPr lang="en-US" dirty="0" smtClean="0"/>
              <a:t>, </a:t>
            </a:r>
            <a:r>
              <a:rPr lang="en-US" dirty="0" err="1" smtClean="0"/>
              <a:t>Embase</a:t>
            </a:r>
            <a:r>
              <a:rPr lang="en-US" dirty="0" smtClean="0"/>
              <a:t>, Ovid Medline, Cochrane Central Register of Controlled Trials, and Google Scholar, identifying all related articles up to November 2016. We included 11 comparative studies that evaluated the clinical outcomes of IVF treatments in women with (519 patients) and without (1,535 patients) </a:t>
            </a:r>
            <a:r>
              <a:rPr lang="en-US" dirty="0" err="1" smtClean="0"/>
              <a:t>adenomyosisdiagnosed</a:t>
            </a:r>
            <a:r>
              <a:rPr lang="en-US" dirty="0" smtClean="0"/>
              <a:t> with the use of magnetic resonance imaging or </a:t>
            </a:r>
            <a:r>
              <a:rPr lang="en-US" dirty="0" err="1" smtClean="0"/>
              <a:t>transvaginal</a:t>
            </a:r>
            <a:r>
              <a:rPr lang="en-US" dirty="0" smtClean="0"/>
              <a:t> ultrasound. We also separately evaluated four articles comparing fertility outcomes in two groups of infertile </a:t>
            </a:r>
            <a:r>
              <a:rPr lang="en-US" dirty="0" err="1" smtClean="0"/>
              <a:t>adenomyotic</a:t>
            </a:r>
            <a:r>
              <a:rPr lang="en-US" dirty="0" smtClean="0"/>
              <a:t> patients untreated and treated surgically or medically with the use of </a:t>
            </a:r>
            <a:r>
              <a:rPr lang="en-US" dirty="0" err="1" smtClean="0"/>
              <a:t>GnRH</a:t>
            </a:r>
            <a:r>
              <a:rPr lang="en-US" dirty="0" smtClean="0"/>
              <a:t> agonist (</a:t>
            </a:r>
            <a:r>
              <a:rPr lang="en-US" dirty="0" err="1" smtClean="0"/>
              <a:t>GnRHa</a:t>
            </a:r>
            <a:r>
              <a:rPr lang="en-US" dirty="0" smtClean="0"/>
              <a:t>).</a:t>
            </a:r>
          </a:p>
          <a:p>
            <a:r>
              <a:rPr lang="en-US" b="1" cap="all" dirty="0" smtClean="0"/>
              <a:t>RESULT(S):</a:t>
            </a:r>
            <a:endParaRPr lang="en-US" dirty="0" smtClean="0"/>
          </a:p>
          <a:p>
            <a:r>
              <a:rPr lang="en-US" dirty="0" smtClean="0"/>
              <a:t>The rates of implantation, clinical pregnancy per cycle, clinical pregnancy per embryo transfer, ongoing pregnancy, and live birth among women with </a:t>
            </a:r>
            <a:r>
              <a:rPr lang="en-US" dirty="0" err="1" smtClean="0"/>
              <a:t>adenomyosis</a:t>
            </a:r>
            <a:r>
              <a:rPr lang="en-US" dirty="0" smtClean="0"/>
              <a:t> were significantly lower than in those without </a:t>
            </a:r>
            <a:r>
              <a:rPr lang="en-US" dirty="0" err="1" smtClean="0"/>
              <a:t>adenomyosis</a:t>
            </a:r>
            <a:r>
              <a:rPr lang="en-US" dirty="0" smtClean="0"/>
              <a:t>. The miscarriage rate in women with </a:t>
            </a:r>
            <a:r>
              <a:rPr lang="en-US" dirty="0" err="1" smtClean="0"/>
              <a:t>adenomyosis</a:t>
            </a:r>
            <a:r>
              <a:rPr lang="en-US" dirty="0" smtClean="0"/>
              <a:t> was higher than in those without </a:t>
            </a:r>
            <a:r>
              <a:rPr lang="en-US" dirty="0" err="1" smtClean="0"/>
              <a:t>adenomyosis</a:t>
            </a:r>
            <a:r>
              <a:rPr lang="en-US" dirty="0" smtClean="0"/>
              <a:t>. It appears that surgical treatment or treatment with </a:t>
            </a:r>
            <a:r>
              <a:rPr lang="en-US" dirty="0" err="1" smtClean="0"/>
              <a:t>GnRHa</a:t>
            </a:r>
            <a:r>
              <a:rPr lang="en-US" dirty="0" smtClean="0"/>
              <a:t> increases the spontaneous pregnancy rate in women with </a:t>
            </a:r>
            <a:r>
              <a:rPr lang="en-US" dirty="0" err="1" smtClean="0"/>
              <a:t>adenomyosis</a:t>
            </a:r>
            <a:r>
              <a:rPr lang="en-US" dirty="0" smtClean="0"/>
              <a:t>.</a:t>
            </a:r>
          </a:p>
          <a:p>
            <a:r>
              <a:rPr lang="en-US" b="1" cap="all" dirty="0" smtClean="0"/>
              <a:t>CONCLUSION(S):</a:t>
            </a:r>
            <a:endParaRPr lang="en-US" dirty="0" smtClean="0"/>
          </a:p>
          <a:p>
            <a:r>
              <a:rPr lang="en-US" dirty="0" err="1" smtClean="0"/>
              <a:t>Adenomyosis</a:t>
            </a:r>
            <a:r>
              <a:rPr lang="en-US" dirty="0" smtClean="0"/>
              <a:t> has a detrimental effect on IVF clinical outcomes. Pretreatment with the use of long-term </a:t>
            </a:r>
            <a:r>
              <a:rPr lang="en-US" dirty="0" err="1" smtClean="0"/>
              <a:t>GnRHa</a:t>
            </a:r>
            <a:r>
              <a:rPr lang="en-US" dirty="0" smtClean="0"/>
              <a:t> or long protocol could be beneficial.</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solidFill>
                  <a:srgbClr val="00B0F0"/>
                </a:solidFill>
              </a:rPr>
              <a:t>آدنومیوز</a:t>
            </a:r>
            <a:r>
              <a:rPr lang="fa-IR" dirty="0" smtClean="0"/>
              <a:t> عبارت است از نفوذ آندومتر به داخل میومتر</a:t>
            </a:r>
            <a:endParaRPr lang="en-US" dirty="0"/>
          </a:p>
        </p:txBody>
      </p:sp>
      <p:sp>
        <p:nvSpPr>
          <p:cNvPr id="3" name="Content Placeholder 2"/>
          <p:cNvSpPr>
            <a:spLocks noGrp="1"/>
          </p:cNvSpPr>
          <p:nvPr>
            <p:ph idx="1"/>
          </p:nvPr>
        </p:nvSpPr>
        <p:spPr/>
        <p:txBody>
          <a:bodyPr>
            <a:normAutofit lnSpcReduction="10000"/>
          </a:bodyPr>
          <a:lstStyle/>
          <a:p>
            <a:pPr algn="r" rtl="1"/>
            <a:r>
              <a:rPr lang="fa-IR" dirty="0" smtClean="0"/>
              <a:t>. آدنومیوز ممکن است باعث </a:t>
            </a:r>
            <a:r>
              <a:rPr lang="fa-IR" dirty="0" smtClean="0">
                <a:solidFill>
                  <a:schemeClr val="accent6">
                    <a:lumMod val="75000"/>
                  </a:schemeClr>
                </a:solidFill>
              </a:rPr>
              <a:t>دیسمنوره</a:t>
            </a:r>
            <a:r>
              <a:rPr lang="fa-IR" dirty="0" smtClean="0"/>
              <a:t>، </a:t>
            </a:r>
            <a:r>
              <a:rPr lang="fa-IR" dirty="0" smtClean="0">
                <a:solidFill>
                  <a:schemeClr val="accent6">
                    <a:lumMod val="75000"/>
                  </a:schemeClr>
                </a:solidFill>
              </a:rPr>
              <a:t>هایپرمنوره</a:t>
            </a:r>
            <a:r>
              <a:rPr lang="fa-IR" dirty="0" smtClean="0"/>
              <a:t>، </a:t>
            </a:r>
            <a:r>
              <a:rPr lang="fa-IR" dirty="0" smtClean="0">
                <a:solidFill>
                  <a:schemeClr val="accent6">
                    <a:lumMod val="75000"/>
                  </a:schemeClr>
                </a:solidFill>
              </a:rPr>
              <a:t>نفخ و فشار شکمی </a:t>
            </a:r>
            <a:r>
              <a:rPr lang="fa-IR" dirty="0" smtClean="0"/>
              <a:t>شود. </a:t>
            </a:r>
            <a:endParaRPr lang="en-US" dirty="0" smtClean="0"/>
          </a:p>
          <a:p>
            <a:pPr algn="r" rtl="1"/>
            <a:r>
              <a:rPr lang="fa-IR" dirty="0" smtClean="0"/>
              <a:t>تخمین شیوع آدنومیوز 5 تا 70 درصد می باشد و در 20 تا 30 درصد هیسترکتومی ها گزارش می شود.</a:t>
            </a:r>
            <a:endParaRPr lang="en-US" dirty="0" smtClean="0"/>
          </a:p>
          <a:p>
            <a:pPr algn="r" rtl="1"/>
            <a:r>
              <a:rPr lang="fa-IR" dirty="0" smtClean="0"/>
              <a:t>در گذشته با توجه به تشخیص پس از هیسترکتومی بیشتر در سنین بالای 40 سال دیده می شد ولی با گزارشات مبتنی بر </a:t>
            </a:r>
            <a:r>
              <a:rPr lang="en-US" dirty="0" smtClean="0"/>
              <a:t>MRI</a:t>
            </a:r>
            <a:r>
              <a:rPr lang="fa-IR" dirty="0" smtClean="0"/>
              <a:t> و سونوگرافی امروزه در خانم های مبتلا به دیسمنوره و درد مزمن لگنی در سنین باروری هم بیشتر دیده می شود.</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fontScale="62500" lnSpcReduction="20000"/>
          </a:bodyPr>
          <a:lstStyle/>
          <a:p>
            <a:r>
              <a:rPr lang="en-US" u="sng" dirty="0" err="1" smtClean="0">
                <a:hlinkClick r:id="rId2" tooltip="Gynecological endocrinology : the official journal of the International Society of Gynecological Endocrinology."/>
              </a:rPr>
              <a:t>Gynecol</a:t>
            </a:r>
            <a:r>
              <a:rPr lang="en-US" u="sng" dirty="0" smtClean="0">
                <a:hlinkClick r:id="rId2" tooltip="Gynecological endocrinology : the official journal of the International Society of Gynecological Endocrinology."/>
              </a:rPr>
              <a:t> </a:t>
            </a:r>
            <a:r>
              <a:rPr lang="en-US" u="sng" dirty="0" err="1" smtClean="0">
                <a:hlinkClick r:id="rId2" tooltip="Gynecological endocrinology : the official journal of the International Society of Gynecological Endocrinology."/>
              </a:rPr>
              <a:t>Endocrinol</a:t>
            </a:r>
            <a:r>
              <a:rPr lang="en-US" u="sng" dirty="0" smtClean="0">
                <a:hlinkClick r:id="rId2" tooltip="Gynecological endocrinology : the official journal of the International Society of Gynecological Endocrinology."/>
              </a:rPr>
              <a:t>.</a:t>
            </a:r>
            <a:r>
              <a:rPr lang="en-US" dirty="0" smtClean="0"/>
              <a:t> 2013 Dec;29(12):1026-30. </a:t>
            </a:r>
            <a:r>
              <a:rPr lang="en-US" dirty="0" err="1" smtClean="0"/>
              <a:t>doi</a:t>
            </a:r>
            <a:r>
              <a:rPr lang="en-US" dirty="0" smtClean="0"/>
              <a:t>: 10.3109/09513590.2013.824960. </a:t>
            </a:r>
            <a:r>
              <a:rPr lang="en-US" dirty="0" err="1" smtClean="0"/>
              <a:t>Epub</a:t>
            </a:r>
            <a:r>
              <a:rPr lang="en-US" dirty="0" smtClean="0"/>
              <a:t> 2013 Sep 5.</a:t>
            </a:r>
          </a:p>
          <a:p>
            <a:r>
              <a:rPr lang="en-US" b="1" dirty="0" smtClean="0"/>
              <a:t>Long-term pituitary </a:t>
            </a:r>
            <a:r>
              <a:rPr lang="en-US" b="1" dirty="0" err="1" smtClean="0"/>
              <a:t>downregulation</a:t>
            </a:r>
            <a:r>
              <a:rPr lang="en-US" b="1" dirty="0" smtClean="0"/>
              <a:t> before frozen embryo transfer could improve pregnancy outcomes in women with </a:t>
            </a:r>
            <a:r>
              <a:rPr lang="en-US" b="1" dirty="0" err="1" smtClean="0"/>
              <a:t>adenomyosis</a:t>
            </a:r>
            <a:r>
              <a:rPr lang="en-US" b="1" dirty="0" smtClean="0"/>
              <a:t>.</a:t>
            </a:r>
            <a:endParaRPr lang="en-US" dirty="0" smtClean="0"/>
          </a:p>
          <a:p>
            <a:r>
              <a:rPr lang="en-US" u="sng" dirty="0" err="1" smtClean="0">
                <a:hlinkClick r:id="rId3"/>
              </a:rPr>
              <a:t>Niu</a:t>
            </a:r>
            <a:r>
              <a:rPr lang="en-US" u="sng" dirty="0" smtClean="0">
                <a:hlinkClick r:id="rId3"/>
              </a:rPr>
              <a:t> Z</a:t>
            </a:r>
            <a:r>
              <a:rPr lang="en-US" baseline="30000" dirty="0" smtClean="0"/>
              <a:t>1</a:t>
            </a:r>
            <a:r>
              <a:rPr lang="en-US" dirty="0" smtClean="0"/>
              <a:t>, </a:t>
            </a:r>
            <a:r>
              <a:rPr lang="en-US" u="sng" dirty="0" smtClean="0">
                <a:hlinkClick r:id="rId4"/>
              </a:rPr>
              <a:t>Chen Q</a:t>
            </a:r>
            <a:r>
              <a:rPr lang="en-US" dirty="0" smtClean="0"/>
              <a:t>, </a:t>
            </a:r>
            <a:r>
              <a:rPr lang="en-US" u="sng" dirty="0" smtClean="0">
                <a:hlinkClick r:id="rId5"/>
              </a:rPr>
              <a:t>Sun Y</a:t>
            </a:r>
            <a:r>
              <a:rPr lang="en-US" dirty="0" smtClean="0"/>
              <a:t>, </a:t>
            </a:r>
            <a:r>
              <a:rPr lang="en-US" u="sng" dirty="0" err="1" smtClean="0">
                <a:hlinkClick r:id="rId6"/>
              </a:rPr>
              <a:t>Feng</a:t>
            </a:r>
            <a:r>
              <a:rPr lang="en-US" u="sng" dirty="0" smtClean="0">
                <a:hlinkClick r:id="rId6"/>
              </a:rPr>
              <a:t> Y</a:t>
            </a:r>
            <a:r>
              <a:rPr lang="en-US" dirty="0" smtClean="0"/>
              <a:t>.</a:t>
            </a:r>
          </a:p>
          <a:p>
            <a:r>
              <a:rPr lang="en-US" dirty="0" smtClean="0"/>
              <a:t>Totally, 339 patients with </a:t>
            </a:r>
            <a:r>
              <a:rPr lang="en-US" dirty="0" err="1" smtClean="0"/>
              <a:t>adenomyosis</a:t>
            </a:r>
            <a:r>
              <a:rPr lang="en-US" dirty="0" smtClean="0"/>
              <a:t> were included in this retrospective study, 194 received long-term </a:t>
            </a:r>
            <a:r>
              <a:rPr lang="en-US" dirty="0" err="1" smtClean="0"/>
              <a:t>GnRH</a:t>
            </a:r>
            <a:r>
              <a:rPr lang="en-US" dirty="0" smtClean="0"/>
              <a:t> agonist plus HRT (down-regulation + HRT) and 145 received HRT. There were no differences between the groups in characteristic such as age, body mass index, duration or cause of infertility, serum CA-125 level and basal hormone levels. On the day of progesterone administration, mean endometrial thickness and serum progesterone level were significantly greater in HRT patients. Mean score and number of embryos transferred showed no differences. In down regulation + HRT group, clinical pregnancy, implantation and ongoing pregnancy rates were 51.35%, 32.56% and 48.91%, respectively, significantly higher than that of HRT group (24.83%, 16.07% and 21.38%, respectively). So, we concluded that in FET, long-term </a:t>
            </a:r>
            <a:r>
              <a:rPr lang="en-US" dirty="0" err="1" smtClean="0"/>
              <a:t>GnRH</a:t>
            </a:r>
            <a:r>
              <a:rPr lang="en-US" dirty="0" smtClean="0"/>
              <a:t> agonist pretreatment significantly improved pregnancy outcomes in patients with </a:t>
            </a:r>
            <a:r>
              <a:rPr lang="en-US" dirty="0" err="1" smtClean="0"/>
              <a:t>adenomyosis</a:t>
            </a:r>
            <a:r>
              <a:rPr lang="en-US" dirty="0" smtClean="0"/>
              <a:t>. </a:t>
            </a:r>
          </a:p>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fontScale="55000" lnSpcReduction="20000"/>
          </a:bodyPr>
          <a:lstStyle/>
          <a:p>
            <a:r>
              <a:rPr lang="en-US" u="sng" dirty="0" err="1" smtClean="0">
                <a:hlinkClick r:id="rId2" tooltip="Reproductive sciences (Thousand Oaks, Calif.)."/>
              </a:rPr>
              <a:t>Reprod</a:t>
            </a:r>
            <a:r>
              <a:rPr lang="en-US" u="sng" dirty="0" smtClean="0">
                <a:hlinkClick r:id="rId2" tooltip="Reproductive sciences (Thousand Oaks, Calif.)."/>
              </a:rPr>
              <a:t> Sci.</a:t>
            </a:r>
            <a:r>
              <a:rPr lang="en-US" dirty="0" smtClean="0"/>
              <a:t> 2018 Apr;25(4):480-486. </a:t>
            </a:r>
            <a:r>
              <a:rPr lang="en-US" dirty="0" err="1" smtClean="0"/>
              <a:t>doi</a:t>
            </a:r>
            <a:r>
              <a:rPr lang="en-US" dirty="0" smtClean="0"/>
              <a:t>: 10.1177/1933719118756754. </a:t>
            </a:r>
            <a:r>
              <a:rPr lang="en-US" dirty="0" err="1" smtClean="0"/>
              <a:t>Epub</a:t>
            </a:r>
            <a:r>
              <a:rPr lang="en-US" dirty="0" smtClean="0"/>
              <a:t> 2018 Feb 5.</a:t>
            </a:r>
          </a:p>
          <a:p>
            <a:r>
              <a:rPr lang="en-US" b="1" dirty="0" smtClean="0"/>
              <a:t>Fertility-Sparing Treatment of </a:t>
            </a:r>
            <a:r>
              <a:rPr lang="en-US" b="1" dirty="0" err="1" smtClean="0"/>
              <a:t>Adenomyosis</a:t>
            </a:r>
            <a:r>
              <a:rPr lang="en-US" b="1" dirty="0" smtClean="0"/>
              <a:t> in Patients With Infertility: A Systematic Review of Current Options.</a:t>
            </a:r>
            <a:endParaRPr lang="en-US" dirty="0" smtClean="0"/>
          </a:p>
          <a:p>
            <a:r>
              <a:rPr lang="en-US" u="sng" dirty="0" smtClean="0">
                <a:hlinkClick r:id="rId3"/>
              </a:rPr>
              <a:t>Rocha TP</a:t>
            </a:r>
            <a:r>
              <a:rPr lang="en-US" baseline="30000" dirty="0" smtClean="0"/>
              <a:t>1</a:t>
            </a:r>
            <a:r>
              <a:rPr lang="en-US" dirty="0" smtClean="0"/>
              <a:t>, </a:t>
            </a:r>
            <a:r>
              <a:rPr lang="en-US" u="sng" dirty="0" smtClean="0">
                <a:hlinkClick r:id="rId4"/>
              </a:rPr>
              <a:t>Andres MP</a:t>
            </a:r>
            <a:r>
              <a:rPr lang="en-US" baseline="30000" dirty="0" smtClean="0"/>
              <a:t>1,2</a:t>
            </a:r>
            <a:r>
              <a:rPr lang="en-US" dirty="0" smtClean="0"/>
              <a:t>, </a:t>
            </a:r>
            <a:r>
              <a:rPr lang="en-US" u="sng" dirty="0" err="1" smtClean="0">
                <a:hlinkClick r:id="rId5"/>
              </a:rPr>
              <a:t>Borrelli</a:t>
            </a:r>
            <a:r>
              <a:rPr lang="en-US" u="sng" dirty="0" smtClean="0">
                <a:hlinkClick r:id="rId5"/>
              </a:rPr>
              <a:t> GM</a:t>
            </a:r>
            <a:r>
              <a:rPr lang="en-US" baseline="30000" dirty="0" smtClean="0"/>
              <a:t>1</a:t>
            </a:r>
            <a:r>
              <a:rPr lang="en-US" dirty="0" smtClean="0"/>
              <a:t>, </a:t>
            </a:r>
            <a:r>
              <a:rPr lang="en-US" u="sng" dirty="0" err="1" smtClean="0">
                <a:hlinkClick r:id="rId6"/>
              </a:rPr>
              <a:t>Abrão</a:t>
            </a:r>
            <a:r>
              <a:rPr lang="en-US" u="sng" dirty="0" smtClean="0">
                <a:hlinkClick r:id="rId6"/>
              </a:rPr>
              <a:t> MS</a:t>
            </a:r>
            <a:r>
              <a:rPr lang="en-US" baseline="30000" dirty="0" smtClean="0"/>
              <a:t>1,2</a:t>
            </a:r>
            <a:r>
              <a:rPr lang="en-US" dirty="0" smtClean="0"/>
              <a:t>.</a:t>
            </a:r>
          </a:p>
          <a:p>
            <a:r>
              <a:rPr lang="en-US" b="1" u="sng" dirty="0" smtClean="0">
                <a:hlinkClick r:id="rId2" tooltip="Open/close author information list"/>
              </a:rPr>
              <a:t>Author information</a:t>
            </a:r>
            <a:endParaRPr lang="en-US" dirty="0" smtClean="0"/>
          </a:p>
          <a:p>
            <a:r>
              <a:rPr lang="en-US" b="1" dirty="0" smtClean="0"/>
              <a:t>Abstract</a:t>
            </a:r>
            <a:endParaRPr lang="en-US" dirty="0" smtClean="0"/>
          </a:p>
          <a:p>
            <a:r>
              <a:rPr lang="en-US" dirty="0" err="1" smtClean="0"/>
              <a:t>Adenomyosis</a:t>
            </a:r>
            <a:r>
              <a:rPr lang="en-US" dirty="0" smtClean="0"/>
              <a:t> is a benign gynecological disease observed in women in their reproductive age. Recent studies have shown that </a:t>
            </a:r>
            <a:r>
              <a:rPr lang="en-US" dirty="0" err="1" smtClean="0"/>
              <a:t>adenomyosis</a:t>
            </a:r>
            <a:r>
              <a:rPr lang="en-US" dirty="0" smtClean="0"/>
              <a:t> might be a relevant factor for infertility, either impairing implantation or leading to early miscarriage. However, conservative treatment of infertility related to </a:t>
            </a:r>
            <a:r>
              <a:rPr lang="en-US" dirty="0" err="1" smtClean="0"/>
              <a:t>adenomyosis</a:t>
            </a:r>
            <a:r>
              <a:rPr lang="en-US" dirty="0" smtClean="0"/>
              <a:t> is still unclear. This study systematically reviews the literature for the reproductive outcomes of the available conservative treatments for patients with </a:t>
            </a:r>
            <a:r>
              <a:rPr lang="en-US" dirty="0" err="1" smtClean="0"/>
              <a:t>adenomyosis</a:t>
            </a:r>
            <a:r>
              <a:rPr lang="en-US" dirty="0" smtClean="0"/>
              <a:t>-associated infertility. We conducted a search in </a:t>
            </a:r>
            <a:r>
              <a:rPr lang="en-US" dirty="0" err="1" smtClean="0"/>
              <a:t>PubMed</a:t>
            </a:r>
            <a:r>
              <a:rPr lang="en-US" dirty="0" smtClean="0"/>
              <a:t>/Medline for studies in English published in the last 7 years and included 16 studies. Six studies evaluated surgical treatments of </a:t>
            </a:r>
            <a:r>
              <a:rPr lang="en-US" dirty="0" err="1" smtClean="0"/>
              <a:t>adenomyosis</a:t>
            </a:r>
            <a:r>
              <a:rPr lang="en-US" dirty="0" smtClean="0"/>
              <a:t>. When considering only spontaneous pregnancies, the overall clinical pregnancy rate was very low (18.2%). However, when using </a:t>
            </a:r>
            <a:r>
              <a:rPr lang="en-US" dirty="0" err="1" smtClean="0"/>
              <a:t>GnRH</a:t>
            </a:r>
            <a:r>
              <a:rPr lang="en-US" dirty="0" smtClean="0"/>
              <a:t> analogues for 24 weeks after surgery, the pooled spontaneous pregnancy rate was higher (40.7% </a:t>
            </a:r>
            <a:r>
              <a:rPr lang="en-US" dirty="0" err="1" smtClean="0"/>
              <a:t>vs</a:t>
            </a:r>
            <a:r>
              <a:rPr lang="en-US" dirty="0" smtClean="0"/>
              <a:t> 15.0%; P = .002). No significant difference was observed in the other outcomes. Ten studies evaluated exclusive assisted reproductive techniques for infertility related to </a:t>
            </a:r>
            <a:r>
              <a:rPr lang="en-US" dirty="0" err="1" smtClean="0"/>
              <a:t>adenomyosis</a:t>
            </a:r>
            <a:r>
              <a:rPr lang="en-US" dirty="0" smtClean="0"/>
              <a:t> and showed that the long stimulation protocol had better outcomes compared to short stimulation protocol in pregnancy rate (43.3% </a:t>
            </a:r>
            <a:r>
              <a:rPr lang="en-US" dirty="0" err="1" smtClean="0"/>
              <a:t>vs</a:t>
            </a:r>
            <a:r>
              <a:rPr lang="en-US" dirty="0" smtClean="0"/>
              <a:t> 31.8%; P = .0001), live birth (43.0% </a:t>
            </a:r>
            <a:r>
              <a:rPr lang="en-US" dirty="0" err="1" smtClean="0"/>
              <a:t>vs</a:t>
            </a:r>
            <a:r>
              <a:rPr lang="en-US" dirty="0" smtClean="0"/>
              <a:t> 23.1%; P = .005), and miscarriage (18.5% </a:t>
            </a:r>
            <a:r>
              <a:rPr lang="en-US" dirty="0" err="1" smtClean="0"/>
              <a:t>vs</a:t>
            </a:r>
            <a:r>
              <a:rPr lang="en-US" dirty="0" smtClean="0"/>
              <a:t> 31.1%; P &lt; .0001).</a:t>
            </a:r>
          </a:p>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accent6">
                    <a:lumMod val="75000"/>
                  </a:schemeClr>
                </a:solidFill>
              </a:rPr>
              <a:t>GnRH</a:t>
            </a:r>
            <a:r>
              <a:rPr lang="fa-IR" smtClean="0">
                <a:solidFill>
                  <a:schemeClr val="accent6">
                    <a:lumMod val="75000"/>
                  </a:schemeClr>
                </a:solidFill>
              </a:rPr>
              <a:t> آگونیست</a:t>
            </a:r>
            <a:endParaRPr lang="en-US"/>
          </a:p>
        </p:txBody>
      </p:sp>
      <p:sp>
        <p:nvSpPr>
          <p:cNvPr id="3" name="Content Placeholder 2"/>
          <p:cNvSpPr>
            <a:spLocks noGrp="1"/>
          </p:cNvSpPr>
          <p:nvPr>
            <p:ph idx="1"/>
          </p:nvPr>
        </p:nvSpPr>
        <p:spPr/>
        <p:txBody>
          <a:bodyPr>
            <a:normAutofit fontScale="92500" lnSpcReduction="20000"/>
          </a:bodyPr>
          <a:lstStyle/>
          <a:p>
            <a:pPr algn="r" rtl="1"/>
            <a:r>
              <a:rPr lang="fa-IR" dirty="0" smtClean="0"/>
              <a:t>طبق یافته های محدود انتقال جنین فریز بعد از درمان با </a:t>
            </a:r>
            <a:r>
              <a:rPr lang="en-US" dirty="0" err="1" smtClean="0">
                <a:solidFill>
                  <a:schemeClr val="accent6">
                    <a:lumMod val="75000"/>
                  </a:schemeClr>
                </a:solidFill>
              </a:rPr>
              <a:t>GnRH</a:t>
            </a:r>
            <a:r>
              <a:rPr lang="fa-IR" dirty="0" smtClean="0">
                <a:solidFill>
                  <a:schemeClr val="accent6">
                    <a:lumMod val="75000"/>
                  </a:schemeClr>
                </a:solidFill>
              </a:rPr>
              <a:t> آگونیست</a:t>
            </a:r>
            <a:r>
              <a:rPr lang="fa-IR" dirty="0" smtClean="0"/>
              <a:t> درمان ارجح در بیماران دچار آدنومیوز علامتدار است .</a:t>
            </a:r>
            <a:endParaRPr lang="en-US" dirty="0" smtClean="0"/>
          </a:p>
          <a:p>
            <a:pPr algn="r" rtl="1"/>
            <a:r>
              <a:rPr lang="fa-IR" dirty="0" smtClean="0"/>
              <a:t>انتقال جنین فریز ، پس از یک دوره ی 49 روزه درمان با </a:t>
            </a:r>
            <a:r>
              <a:rPr lang="en-US" dirty="0" err="1" smtClean="0"/>
              <a:t>GnRH</a:t>
            </a:r>
            <a:r>
              <a:rPr lang="fa-IR" dirty="0" smtClean="0"/>
              <a:t> آگونیست قبل از جایگزینی هورمون ، میزان حاملگی در مبتلایان به آدنومیوز را افزایش می دهد. درمان با </a:t>
            </a:r>
            <a:r>
              <a:rPr lang="en-US" dirty="0" err="1" smtClean="0"/>
              <a:t>GnRH</a:t>
            </a:r>
            <a:r>
              <a:rPr lang="fa-IR" dirty="0" smtClean="0"/>
              <a:t> آگونیست ، موقتاً واکنش التهابی بافتی ، آنژیوژنز و تکثیر سلولی در آدنومیوز را کمتر می کند و فرصتی برای لانه گزینی بهتر فراهم می کند . در مطالعات زیادی از </a:t>
            </a:r>
            <a:r>
              <a:rPr lang="en-US" dirty="0" err="1" smtClean="0"/>
              <a:t>GnRH</a:t>
            </a:r>
            <a:r>
              <a:rPr lang="fa-IR" dirty="0" smtClean="0"/>
              <a:t> آگونیست به عنوان درمان کمکی در کنار جراحی استفاده شده است .</a:t>
            </a:r>
            <a:endParaRPr lang="en-US" dirty="0" smtClean="0"/>
          </a:p>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Any questions?</a:t>
            </a:r>
            <a:endParaRPr lang="en-US" dirty="0"/>
          </a:p>
        </p:txBody>
      </p:sp>
      <p:pic>
        <p:nvPicPr>
          <p:cNvPr id="4" name="Content Placeholder 3" descr="images.jpg"/>
          <p:cNvPicPr>
            <a:picLocks noGrp="1" noChangeAspect="1"/>
          </p:cNvPicPr>
          <p:nvPr>
            <p:ph idx="1"/>
          </p:nvPr>
        </p:nvPicPr>
        <p:blipFill>
          <a:blip r:embed="rId2"/>
          <a:stretch>
            <a:fillRect/>
          </a:stretch>
        </p:blipFill>
        <p:spPr>
          <a:xfrm>
            <a:off x="46037" y="1600200"/>
            <a:ext cx="9144000" cy="5029200"/>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1276612299_5.5_fig_1.JPG"/>
          <p:cNvPicPr>
            <a:picLocks noGrp="1" noChangeAspect="1"/>
          </p:cNvPicPr>
          <p:nvPr>
            <p:ph idx="1"/>
          </p:nvPr>
        </p:nvPicPr>
        <p:blipFill>
          <a:blip r:embed="rId2"/>
          <a:stretch>
            <a:fillRect/>
          </a:stretch>
        </p:blipFill>
        <p:spPr>
          <a:xfrm>
            <a:off x="0" y="0"/>
            <a:ext cx="4095750" cy="4029075"/>
          </a:xfrm>
        </p:spPr>
      </p:pic>
      <p:pic>
        <p:nvPicPr>
          <p:cNvPr id="5" name="Picture 4" descr="1276612482_5.5_fig_2.JPG"/>
          <p:cNvPicPr>
            <a:picLocks noChangeAspect="1"/>
          </p:cNvPicPr>
          <p:nvPr/>
        </p:nvPicPr>
        <p:blipFill>
          <a:blip r:embed="rId3"/>
          <a:stretch>
            <a:fillRect/>
          </a:stretch>
        </p:blipFill>
        <p:spPr>
          <a:xfrm>
            <a:off x="5391150" y="0"/>
            <a:ext cx="3752850" cy="4038600"/>
          </a:xfrm>
          <a:prstGeom prst="rect">
            <a:avLst/>
          </a:prstGeom>
        </p:spPr>
      </p:pic>
      <p:pic>
        <p:nvPicPr>
          <p:cNvPr id="6" name="Picture 5" descr="1276613970_5.5_fig_7.JPG"/>
          <p:cNvPicPr>
            <a:picLocks noChangeAspect="1"/>
          </p:cNvPicPr>
          <p:nvPr/>
        </p:nvPicPr>
        <p:blipFill>
          <a:blip r:embed="rId4"/>
          <a:stretch>
            <a:fillRect/>
          </a:stretch>
        </p:blipFill>
        <p:spPr>
          <a:xfrm>
            <a:off x="2743200" y="3886200"/>
            <a:ext cx="3352800" cy="29718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1276614054_5.5_fig_8.JPG"/>
          <p:cNvPicPr>
            <a:picLocks noGrp="1" noChangeAspect="1"/>
          </p:cNvPicPr>
          <p:nvPr>
            <p:ph idx="1"/>
          </p:nvPr>
        </p:nvPicPr>
        <p:blipFill>
          <a:blip r:embed="rId2"/>
          <a:stretch>
            <a:fillRect/>
          </a:stretch>
        </p:blipFill>
        <p:spPr>
          <a:xfrm>
            <a:off x="0" y="0"/>
            <a:ext cx="3467100" cy="2667000"/>
          </a:xfrm>
        </p:spPr>
      </p:pic>
      <p:pic>
        <p:nvPicPr>
          <p:cNvPr id="5" name="Picture 4" descr="1276614436_5.5_fig_10c.JPG"/>
          <p:cNvPicPr>
            <a:picLocks noChangeAspect="1"/>
          </p:cNvPicPr>
          <p:nvPr/>
        </p:nvPicPr>
        <p:blipFill>
          <a:blip r:embed="rId3"/>
          <a:stretch>
            <a:fillRect/>
          </a:stretch>
        </p:blipFill>
        <p:spPr>
          <a:xfrm>
            <a:off x="685800" y="4191000"/>
            <a:ext cx="3518958" cy="2667000"/>
          </a:xfrm>
          <a:prstGeom prst="rect">
            <a:avLst/>
          </a:prstGeom>
        </p:spPr>
      </p:pic>
      <p:pic>
        <p:nvPicPr>
          <p:cNvPr id="6" name="Picture 5" descr="1276614735_5.5_fig_11.JPG"/>
          <p:cNvPicPr>
            <a:picLocks noChangeAspect="1"/>
          </p:cNvPicPr>
          <p:nvPr/>
        </p:nvPicPr>
        <p:blipFill>
          <a:blip r:embed="rId4"/>
          <a:stretch>
            <a:fillRect/>
          </a:stretch>
        </p:blipFill>
        <p:spPr>
          <a:xfrm>
            <a:off x="5334000" y="2971800"/>
            <a:ext cx="3343275" cy="3886200"/>
          </a:xfrm>
          <a:prstGeom prst="rect">
            <a:avLst/>
          </a:prstGeom>
        </p:spPr>
      </p:pic>
      <p:pic>
        <p:nvPicPr>
          <p:cNvPr id="7" name="Picture 6" descr="1276639414_5.5_fig_9.JPG"/>
          <p:cNvPicPr>
            <a:picLocks noChangeAspect="1"/>
          </p:cNvPicPr>
          <p:nvPr/>
        </p:nvPicPr>
        <p:blipFill>
          <a:blip r:embed="rId5"/>
          <a:stretch>
            <a:fillRect/>
          </a:stretch>
        </p:blipFill>
        <p:spPr>
          <a:xfrm>
            <a:off x="3352800" y="228600"/>
            <a:ext cx="3000375" cy="2552700"/>
          </a:xfrm>
          <a:prstGeom prst="rect">
            <a:avLst/>
          </a:prstGeom>
        </p:spPr>
      </p:pic>
      <p:pic>
        <p:nvPicPr>
          <p:cNvPr id="8" name="Picture 7" descr="1276639501_5.5fig10a.JPG"/>
          <p:cNvPicPr>
            <a:picLocks noChangeAspect="1"/>
          </p:cNvPicPr>
          <p:nvPr/>
        </p:nvPicPr>
        <p:blipFill>
          <a:blip r:embed="rId6"/>
          <a:stretch>
            <a:fillRect/>
          </a:stretch>
        </p:blipFill>
        <p:spPr>
          <a:xfrm>
            <a:off x="6324600" y="685800"/>
            <a:ext cx="2876176" cy="20955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en-US" sz="3200" dirty="0" smtClean="0">
                <a:solidFill>
                  <a:prstClr val="black"/>
                </a:solidFill>
                <a:ea typeface="+mn-ea"/>
                <a:cs typeface="+mn-cs"/>
              </a:rPr>
              <a:t>MRI </a:t>
            </a:r>
            <a:r>
              <a:rPr lang="fa-IR" sz="3200" dirty="0" smtClean="0">
                <a:solidFill>
                  <a:prstClr val="black"/>
                </a:solidFill>
                <a:ea typeface="+mn-ea"/>
                <a:cs typeface="Arial"/>
              </a:rPr>
              <a:t> لگن روش استاندارد </a:t>
            </a:r>
            <a:r>
              <a:rPr lang="fa-IR" sz="3200" dirty="0" smtClean="0">
                <a:solidFill>
                  <a:schemeClr val="accent6">
                    <a:lumMod val="75000"/>
                  </a:schemeClr>
                </a:solidFill>
                <a:ea typeface="+mn-ea"/>
                <a:cs typeface="Arial"/>
              </a:rPr>
              <a:t>تشخیص</a:t>
            </a:r>
            <a:r>
              <a:rPr lang="fa-IR" sz="3200" dirty="0" smtClean="0">
                <a:solidFill>
                  <a:prstClr val="black"/>
                </a:solidFill>
                <a:ea typeface="+mn-ea"/>
                <a:cs typeface="Arial"/>
              </a:rPr>
              <a:t> آدنومیوز است</a:t>
            </a:r>
            <a:endParaRPr lang="en-US" dirty="0"/>
          </a:p>
        </p:txBody>
      </p:sp>
      <p:sp>
        <p:nvSpPr>
          <p:cNvPr id="3" name="Content Placeholder 2"/>
          <p:cNvSpPr>
            <a:spLocks noGrp="1"/>
          </p:cNvSpPr>
          <p:nvPr>
            <p:ph idx="1"/>
          </p:nvPr>
        </p:nvSpPr>
        <p:spPr/>
        <p:txBody>
          <a:bodyPr>
            <a:normAutofit lnSpcReduction="10000"/>
          </a:bodyPr>
          <a:lstStyle/>
          <a:p>
            <a:pPr algn="r" rtl="1">
              <a:buNone/>
            </a:pPr>
            <a:r>
              <a:rPr lang="fa-IR" dirty="0" smtClean="0"/>
              <a:t>  سونوگرافی واژینال با وضوح بالا ، تشخیص آدنومیوز را راحت کرده است . </a:t>
            </a:r>
            <a:endParaRPr lang="en-US" dirty="0" smtClean="0"/>
          </a:p>
          <a:p>
            <a:pPr algn="r" rtl="1">
              <a:buNone/>
            </a:pPr>
            <a:r>
              <a:rPr lang="fa-IR" dirty="0" smtClean="0"/>
              <a:t>: رحم کروی بزرگ در غیاب میوم ها ، </a:t>
            </a:r>
          </a:p>
          <a:p>
            <a:pPr algn="r" rtl="1">
              <a:buNone/>
            </a:pPr>
            <a:r>
              <a:rPr lang="fa-IR" dirty="0" smtClean="0"/>
              <a:t>ضخیم شدگی نامتقارن دیواره ی قدامی یا خلفی میومتر،</a:t>
            </a:r>
          </a:p>
          <a:p>
            <a:pPr algn="r" rtl="1">
              <a:buNone/>
            </a:pPr>
            <a:r>
              <a:rPr lang="fa-IR" dirty="0" smtClean="0"/>
              <a:t>مناطق هتروژن با حدود نامشخص در میومتر،</a:t>
            </a:r>
          </a:p>
          <a:p>
            <a:pPr algn="r" rtl="1">
              <a:buNone/>
            </a:pPr>
            <a:r>
              <a:rPr lang="fa-IR" dirty="0" smtClean="0"/>
              <a:t>کیست ها یا حفرات بدون اکو در میومتر، </a:t>
            </a:r>
          </a:p>
          <a:p>
            <a:pPr algn="r" rtl="1">
              <a:buNone/>
            </a:pPr>
            <a:r>
              <a:rPr lang="fa-IR" dirty="0" smtClean="0"/>
              <a:t>افزایش اکوی آندومتر و خطوط کشیده شده از زیر آندومتر</a:t>
            </a:r>
          </a:p>
          <a:p>
            <a:pPr algn="r" rtl="1">
              <a:buNone/>
            </a:pPr>
            <a:r>
              <a:rPr lang="fa-IR" dirty="0" smtClean="0"/>
              <a:t> از بین رفتن مرز بین آندومتر و میومتر</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accent6">
                    <a:lumMod val="75000"/>
                  </a:schemeClr>
                </a:solidFill>
              </a:rPr>
              <a:t>درمان های طبی </a:t>
            </a:r>
            <a:r>
              <a:rPr lang="fa-IR" dirty="0" smtClean="0"/>
              <a:t>آدنومیوز</a:t>
            </a:r>
            <a:endParaRPr lang="en-US" dirty="0"/>
          </a:p>
        </p:txBody>
      </p:sp>
      <p:sp>
        <p:nvSpPr>
          <p:cNvPr id="3" name="Content Placeholder 2"/>
          <p:cNvSpPr>
            <a:spLocks noGrp="1"/>
          </p:cNvSpPr>
          <p:nvPr>
            <p:ph idx="1"/>
          </p:nvPr>
        </p:nvSpPr>
        <p:spPr/>
        <p:txBody>
          <a:bodyPr>
            <a:normAutofit/>
          </a:bodyPr>
          <a:lstStyle/>
          <a:p>
            <a:pPr algn="r" rtl="1"/>
            <a:r>
              <a:rPr lang="fa-IR" dirty="0" smtClean="0"/>
              <a:t>داروهای خوراکی ترکیبی جلوگیری از بارداری ، </a:t>
            </a:r>
          </a:p>
          <a:p>
            <a:pPr algn="r" rtl="1"/>
            <a:r>
              <a:rPr lang="fa-IR" dirty="0" smtClean="0"/>
              <a:t>دانازول ، </a:t>
            </a:r>
          </a:p>
          <a:p>
            <a:pPr algn="r" rtl="1"/>
            <a:r>
              <a:rPr lang="fa-IR" dirty="0" smtClean="0"/>
              <a:t>تعدیل کننده های گیرنده استروژن یا پروژسترون ، </a:t>
            </a:r>
          </a:p>
          <a:p>
            <a:pPr algn="r" rtl="1"/>
            <a:r>
              <a:rPr lang="fa-IR" dirty="0" smtClean="0"/>
              <a:t>مهار کننده های آروماتاز، </a:t>
            </a:r>
          </a:p>
          <a:p>
            <a:pPr algn="r" rtl="1"/>
            <a:r>
              <a:rPr lang="fa-IR" dirty="0" smtClean="0"/>
              <a:t>آگونیست </a:t>
            </a:r>
            <a:r>
              <a:rPr lang="en-US" dirty="0" err="1" smtClean="0"/>
              <a:t>GnRH</a:t>
            </a:r>
            <a:r>
              <a:rPr lang="fa-IR" dirty="0" smtClean="0"/>
              <a:t> ، </a:t>
            </a:r>
          </a:p>
          <a:p>
            <a:pPr algn="r" rtl="1"/>
            <a:r>
              <a:rPr lang="fa-IR" dirty="0" smtClean="0"/>
              <a:t>داینوژست، </a:t>
            </a:r>
          </a:p>
          <a:p>
            <a:pPr algn="r" rtl="1"/>
            <a:r>
              <a:rPr lang="en-US" dirty="0" smtClean="0"/>
              <a:t>IUD</a:t>
            </a:r>
            <a:r>
              <a:rPr lang="fa-IR" dirty="0" smtClean="0"/>
              <a:t> پروژسترونی</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rgbClr val="FF0000"/>
                </a:solidFill>
              </a:rPr>
              <a:t>سایر درمانها</a:t>
            </a:r>
            <a:endParaRPr lang="en-US" dirty="0">
              <a:solidFill>
                <a:srgbClr val="FF0000"/>
              </a:solidFill>
            </a:endParaRPr>
          </a:p>
        </p:txBody>
      </p:sp>
      <p:sp>
        <p:nvSpPr>
          <p:cNvPr id="3" name="Content Placeholder 2"/>
          <p:cNvSpPr>
            <a:spLocks noGrp="1"/>
          </p:cNvSpPr>
          <p:nvPr>
            <p:ph idx="1"/>
          </p:nvPr>
        </p:nvSpPr>
        <p:spPr/>
        <p:txBody>
          <a:bodyPr/>
          <a:lstStyle/>
          <a:p>
            <a:pPr algn="r" rtl="1"/>
            <a:r>
              <a:rPr lang="fa-IR" dirty="0" smtClean="0"/>
              <a:t>امواج اولترا سوند </a:t>
            </a:r>
            <a:r>
              <a:rPr lang="fa-IR" dirty="0" smtClean="0"/>
              <a:t>متمرکز با دانسیته بالا </a:t>
            </a:r>
            <a:r>
              <a:rPr lang="fa-IR" dirty="0" smtClean="0"/>
              <a:t> </a:t>
            </a:r>
            <a:endParaRPr lang="fa-IR" dirty="0" smtClean="0"/>
          </a:p>
          <a:p>
            <a:pPr algn="r" rtl="1"/>
            <a:r>
              <a:rPr lang="fa-IR" dirty="0" smtClean="0"/>
              <a:t>آمبولیزاسیون شریان رحمی نیز از جمله روش های درمانی آدنومیوز در افرادی هستند که </a:t>
            </a:r>
            <a:r>
              <a:rPr lang="fa-IR" dirty="0" smtClean="0">
                <a:solidFill>
                  <a:schemeClr val="accent6">
                    <a:lumMod val="75000"/>
                  </a:schemeClr>
                </a:solidFill>
              </a:rPr>
              <a:t>تمایل به حفظ باروری ندارند.</a:t>
            </a:r>
            <a:endParaRPr lang="en-US"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accent6">
                    <a:lumMod val="75000"/>
                  </a:schemeClr>
                </a:solidFill>
              </a:rPr>
              <a:t>درمان های جراحی</a:t>
            </a:r>
            <a:endParaRPr lang="en-US" dirty="0">
              <a:solidFill>
                <a:schemeClr val="accent6">
                  <a:lumMod val="75000"/>
                </a:schemeClr>
              </a:solidFill>
            </a:endParaRPr>
          </a:p>
        </p:txBody>
      </p:sp>
      <p:sp>
        <p:nvSpPr>
          <p:cNvPr id="3" name="Content Placeholder 2"/>
          <p:cNvSpPr>
            <a:spLocks noGrp="1"/>
          </p:cNvSpPr>
          <p:nvPr>
            <p:ph idx="1"/>
          </p:nvPr>
        </p:nvSpPr>
        <p:spPr/>
        <p:txBody>
          <a:bodyPr/>
          <a:lstStyle/>
          <a:p>
            <a:pPr algn="r" rtl="1"/>
            <a:r>
              <a:rPr lang="fa-IR" dirty="0" smtClean="0"/>
              <a:t>برداشت هیستروسکوپیک سیست های آدنومیوز ، </a:t>
            </a:r>
          </a:p>
          <a:p>
            <a:pPr algn="r" rtl="1"/>
            <a:r>
              <a:rPr lang="fa-IR" dirty="0" smtClean="0"/>
              <a:t>سوزاندن آندومتر ، </a:t>
            </a:r>
          </a:p>
          <a:p>
            <a:pPr algn="r" rtl="1"/>
            <a:r>
              <a:rPr lang="fa-IR" dirty="0" smtClean="0"/>
              <a:t>جراحی سیتورداکتیو </a:t>
            </a:r>
          </a:p>
          <a:p>
            <a:pPr algn="r" rtl="1"/>
            <a:r>
              <a:rPr lang="fa-IR" dirty="0" smtClean="0"/>
              <a:t>هیسترکتومی</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t>در افراد دچار ناباروری ، سقط مکرر و کسانی که تمایل به جراحی ندارند، </a:t>
            </a:r>
            <a:r>
              <a:rPr lang="fa-IR" dirty="0" smtClean="0">
                <a:solidFill>
                  <a:schemeClr val="accent6">
                    <a:lumMod val="75000"/>
                  </a:schemeClr>
                </a:solidFill>
              </a:rPr>
              <a:t>آگونیست های </a:t>
            </a:r>
            <a:r>
              <a:rPr lang="en-US" dirty="0" err="1" smtClean="0">
                <a:solidFill>
                  <a:schemeClr val="accent6">
                    <a:lumMod val="75000"/>
                  </a:schemeClr>
                </a:solidFill>
              </a:rPr>
              <a:t>GnRH</a:t>
            </a:r>
            <a:r>
              <a:rPr lang="fa-IR" dirty="0" smtClean="0"/>
              <a:t> گزینه مناسبی هستند.</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2609</TotalTime>
  <Words>947</Words>
  <Application>Microsoft Office PowerPoint</Application>
  <PresentationFormat>On-screen Show (4:3)</PresentationFormat>
  <Paragraphs>89</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به نام خدا  نقش آدنومیوز در میزان موفقیت انتقال جنین</vt:lpstr>
      <vt:lpstr>آدنومیوز عبارت است از نفوذ آندومتر به داخل میومتر</vt:lpstr>
      <vt:lpstr>Slide 3</vt:lpstr>
      <vt:lpstr>Slide 4</vt:lpstr>
      <vt:lpstr>MRI  لگن روش استاندارد تشخیص آدنومیوز است</vt:lpstr>
      <vt:lpstr>درمان های طبی آدنومیوز</vt:lpstr>
      <vt:lpstr>سایر درمانها</vt:lpstr>
      <vt:lpstr>درمان های جراحی</vt:lpstr>
      <vt:lpstr>Slide 9</vt:lpstr>
      <vt:lpstr>آدنومیوز با دو مکانیسم می تواند باروری را تحت تأثیر قرار دهد</vt:lpstr>
      <vt:lpstr>Slide 11</vt:lpstr>
      <vt:lpstr>Slide 12</vt:lpstr>
      <vt:lpstr>Slide 13</vt:lpstr>
      <vt:lpstr>Slide 14</vt:lpstr>
      <vt:lpstr>Slide 15</vt:lpstr>
      <vt:lpstr>Slide 16</vt:lpstr>
      <vt:lpstr>Slide 17</vt:lpstr>
      <vt:lpstr>Slide 18</vt:lpstr>
      <vt:lpstr>Slide 19</vt:lpstr>
      <vt:lpstr>Slide 20</vt:lpstr>
      <vt:lpstr>Slide 21</vt:lpstr>
      <vt:lpstr>GnRH آگونیست</vt:lpstr>
      <vt:lpstr>Any questions?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vahid</dc:creator>
  <cp:lastModifiedBy>EGP</cp:lastModifiedBy>
  <cp:revision>7</cp:revision>
  <dcterms:created xsi:type="dcterms:W3CDTF">2006-08-16T00:00:00Z</dcterms:created>
  <dcterms:modified xsi:type="dcterms:W3CDTF">2021-04-11T04:19:18Z</dcterms:modified>
</cp:coreProperties>
</file>