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mp4" ContentType="video/mp4"/>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3"/>
  </p:notesMasterIdLst>
  <p:sldIdLst>
    <p:sldId id="256" r:id="rId3"/>
    <p:sldId id="411" r:id="rId4"/>
    <p:sldId id="257" r:id="rId5"/>
    <p:sldId id="415" r:id="rId6"/>
    <p:sldId id="418" r:id="rId7"/>
    <p:sldId id="416" r:id="rId8"/>
    <p:sldId id="417" r:id="rId9"/>
    <p:sldId id="419" r:id="rId10"/>
    <p:sldId id="420" r:id="rId11"/>
    <p:sldId id="446" r:id="rId12"/>
    <p:sldId id="421" r:id="rId13"/>
    <p:sldId id="422" r:id="rId14"/>
    <p:sldId id="423" r:id="rId15"/>
    <p:sldId id="424" r:id="rId16"/>
    <p:sldId id="425" r:id="rId17"/>
    <p:sldId id="426" r:id="rId18"/>
    <p:sldId id="447" r:id="rId19"/>
    <p:sldId id="450" r:id="rId20"/>
    <p:sldId id="448" r:id="rId21"/>
    <p:sldId id="449" r:id="rId22"/>
    <p:sldId id="427" r:id="rId23"/>
    <p:sldId id="429" r:id="rId24"/>
    <p:sldId id="430" r:id="rId25"/>
    <p:sldId id="431" r:id="rId26"/>
    <p:sldId id="452" r:id="rId27"/>
    <p:sldId id="453" r:id="rId28"/>
    <p:sldId id="454" r:id="rId29"/>
    <p:sldId id="455" r:id="rId30"/>
    <p:sldId id="432" r:id="rId31"/>
    <p:sldId id="428" r:id="rId32"/>
    <p:sldId id="433" r:id="rId33"/>
    <p:sldId id="434" r:id="rId34"/>
    <p:sldId id="435" r:id="rId35"/>
    <p:sldId id="437" r:id="rId36"/>
    <p:sldId id="436" r:id="rId37"/>
    <p:sldId id="439" r:id="rId38"/>
    <p:sldId id="440" r:id="rId39"/>
    <p:sldId id="442" r:id="rId40"/>
    <p:sldId id="441" r:id="rId41"/>
    <p:sldId id="444" r:id="rId42"/>
    <p:sldId id="443" r:id="rId43"/>
    <p:sldId id="445" r:id="rId44"/>
    <p:sldId id="438" r:id="rId45"/>
    <p:sldId id="457" r:id="rId46"/>
    <p:sldId id="456" r:id="rId47"/>
    <p:sldId id="458" r:id="rId48"/>
    <p:sldId id="459" r:id="rId49"/>
    <p:sldId id="460" r:id="rId50"/>
    <p:sldId id="461" r:id="rId51"/>
    <p:sldId id="462" r:id="rId52"/>
  </p:sldIdLst>
  <p:sldSz cx="12192000" cy="6858000"/>
  <p:notesSz cx="6858000" cy="9144000"/>
  <p:defaultTextStyle>
    <a:defPPr>
      <a:defRPr lang="es-E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0000"/>
    <a:srgbClr val="A40000"/>
    <a:srgbClr val="E5D9DD"/>
    <a:srgbClr val="CC3300"/>
    <a:srgbClr val="006600"/>
    <a:srgbClr val="7E0000"/>
    <a:srgbClr val="9D1B37"/>
    <a:srgbClr val="CC0000"/>
    <a:srgbClr val="008000"/>
    <a:srgbClr val="41643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9283" autoAdjust="0"/>
  </p:normalViewPr>
  <p:slideViewPr>
    <p:cSldViewPr snapToGrid="0">
      <p:cViewPr varScale="1">
        <p:scale>
          <a:sx n="73" d="100"/>
          <a:sy n="73" d="100"/>
        </p:scale>
        <p:origin x="-606"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B9792AB9-9209-4E2B-80F7-EFFF80CBDB15}" type="datetimeFigureOut">
              <a:rPr lang="fa-IR" smtClean="0"/>
              <a:pPr/>
              <a:t>09/04/1442</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603C42A3-644A-4D12-B0D1-02CDEC8B6866}" type="slidenum">
              <a:rPr lang="fa-IR" smtClean="0"/>
              <a:pPr/>
              <a:t>‹#›</a:t>
            </a:fld>
            <a:endParaRPr lang="fa-IR"/>
          </a:p>
        </p:txBody>
      </p:sp>
    </p:spTree>
    <p:extLst>
      <p:ext uri="{BB962C8B-B14F-4D97-AF65-F5344CB8AC3E}">
        <p14:creationId xmlns="" xmlns:p14="http://schemas.microsoft.com/office/powerpoint/2010/main" val="5001980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 xmlns:a16="http://schemas.microsoft.com/office/drawing/2014/main" id="{6759494A-807D-43E6-96AC-0AAED17551A9}"/>
              </a:ext>
            </a:extLst>
          </p:cNvPr>
          <p:cNvSpPr>
            <a:spLocks noGrp="1" noChangeArrowheads="1"/>
          </p:cNvSpPr>
          <p:nvPr>
            <p:ph type="dt" sz="half" idx="10"/>
          </p:nvPr>
        </p:nvSpPr>
        <p:spPr>
          <a:ln/>
        </p:spPr>
        <p:txBody>
          <a:bodyPr/>
          <a:lstStyle>
            <a:lvl1pPr>
              <a:defRPr/>
            </a:lvl1pPr>
          </a:lstStyle>
          <a:p>
            <a:fld id="{9966B577-09BF-40E5-ABEC-D3670588CE83}" type="datetime8">
              <a:rPr lang="fa-IR" smtClean="0"/>
              <a:pPr/>
              <a:t>آوريل 15، 21</a:t>
            </a:fld>
            <a:endParaRPr lang="fa-IR"/>
          </a:p>
        </p:txBody>
      </p:sp>
      <p:sp>
        <p:nvSpPr>
          <p:cNvPr id="5" name="Rectangle 5">
            <a:extLst>
              <a:ext uri="{FF2B5EF4-FFF2-40B4-BE49-F238E27FC236}">
                <a16:creationId xmlns="" xmlns:a16="http://schemas.microsoft.com/office/drawing/2014/main" id="{0EDA2450-4CBC-4E39-B62A-B2FCB3BFE839}"/>
              </a:ext>
            </a:extLst>
          </p:cNvPr>
          <p:cNvSpPr>
            <a:spLocks noGrp="1" noChangeArrowheads="1"/>
          </p:cNvSpPr>
          <p:nvPr>
            <p:ph type="ftr" sz="quarter" idx="11"/>
          </p:nvPr>
        </p:nvSpPr>
        <p:spPr>
          <a:ln/>
        </p:spPr>
        <p:txBody>
          <a:bodyPr/>
          <a:lstStyle>
            <a:lvl1pPr>
              <a:defRPr/>
            </a:lvl1pPr>
          </a:lstStyle>
          <a:p>
            <a:endParaRPr lang="fa-IR"/>
          </a:p>
        </p:txBody>
      </p:sp>
      <p:sp>
        <p:nvSpPr>
          <p:cNvPr id="6" name="Rectangle 6">
            <a:extLst>
              <a:ext uri="{FF2B5EF4-FFF2-40B4-BE49-F238E27FC236}">
                <a16:creationId xmlns="" xmlns:a16="http://schemas.microsoft.com/office/drawing/2014/main" id="{873F3ABB-033C-452D-8F53-998E719B2644}"/>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4078843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 xmlns:a16="http://schemas.microsoft.com/office/drawing/2014/main" id="{2E16D7D0-2311-495A-BB7B-374D90522C99}"/>
              </a:ext>
            </a:extLst>
          </p:cNvPr>
          <p:cNvSpPr>
            <a:spLocks noGrp="1" noChangeArrowheads="1"/>
          </p:cNvSpPr>
          <p:nvPr>
            <p:ph type="dt" sz="half" idx="10"/>
          </p:nvPr>
        </p:nvSpPr>
        <p:spPr>
          <a:ln/>
        </p:spPr>
        <p:txBody>
          <a:bodyPr/>
          <a:lstStyle>
            <a:lvl1pPr>
              <a:defRPr/>
            </a:lvl1pPr>
          </a:lstStyle>
          <a:p>
            <a:fld id="{2EABEA15-CD52-44B1-BF65-76B2EB4067BD}" type="datetime8">
              <a:rPr lang="fa-IR" smtClean="0"/>
              <a:pPr/>
              <a:t>آوريل 15، 21</a:t>
            </a:fld>
            <a:endParaRPr lang="fa-IR"/>
          </a:p>
        </p:txBody>
      </p:sp>
      <p:sp>
        <p:nvSpPr>
          <p:cNvPr id="5" name="Rectangle 5">
            <a:extLst>
              <a:ext uri="{FF2B5EF4-FFF2-40B4-BE49-F238E27FC236}">
                <a16:creationId xmlns="" xmlns:a16="http://schemas.microsoft.com/office/drawing/2014/main" id="{A5F18147-5D6E-46E2-BCBD-771D11A9DE1C}"/>
              </a:ext>
            </a:extLst>
          </p:cNvPr>
          <p:cNvSpPr>
            <a:spLocks noGrp="1" noChangeArrowheads="1"/>
          </p:cNvSpPr>
          <p:nvPr>
            <p:ph type="ftr" sz="quarter" idx="11"/>
          </p:nvPr>
        </p:nvSpPr>
        <p:spPr>
          <a:ln/>
        </p:spPr>
        <p:txBody>
          <a:bodyPr/>
          <a:lstStyle>
            <a:lvl1pPr>
              <a:defRPr/>
            </a:lvl1pPr>
          </a:lstStyle>
          <a:p>
            <a:endParaRPr lang="fa-IR"/>
          </a:p>
        </p:txBody>
      </p:sp>
      <p:sp>
        <p:nvSpPr>
          <p:cNvPr id="6" name="Rectangle 6">
            <a:extLst>
              <a:ext uri="{FF2B5EF4-FFF2-40B4-BE49-F238E27FC236}">
                <a16:creationId xmlns="" xmlns:a16="http://schemas.microsoft.com/office/drawing/2014/main" id="{DF631E2E-FE59-4BD1-984A-94675EA97D36}"/>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3016913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 xmlns:a16="http://schemas.microsoft.com/office/drawing/2014/main" id="{C1A878C8-D4FF-4203-8077-106C8D96C120}"/>
              </a:ext>
            </a:extLst>
          </p:cNvPr>
          <p:cNvSpPr>
            <a:spLocks noGrp="1" noChangeArrowheads="1"/>
          </p:cNvSpPr>
          <p:nvPr>
            <p:ph type="dt" sz="half" idx="10"/>
          </p:nvPr>
        </p:nvSpPr>
        <p:spPr>
          <a:ln/>
        </p:spPr>
        <p:txBody>
          <a:bodyPr/>
          <a:lstStyle>
            <a:lvl1pPr>
              <a:defRPr/>
            </a:lvl1pPr>
          </a:lstStyle>
          <a:p>
            <a:fld id="{8F0AA92D-9EF8-482B-9905-DF7D211800BE}" type="datetime8">
              <a:rPr lang="fa-IR" smtClean="0"/>
              <a:pPr/>
              <a:t>آوريل 15، 21</a:t>
            </a:fld>
            <a:endParaRPr lang="fa-IR"/>
          </a:p>
        </p:txBody>
      </p:sp>
      <p:sp>
        <p:nvSpPr>
          <p:cNvPr id="5" name="Rectangle 5">
            <a:extLst>
              <a:ext uri="{FF2B5EF4-FFF2-40B4-BE49-F238E27FC236}">
                <a16:creationId xmlns="" xmlns:a16="http://schemas.microsoft.com/office/drawing/2014/main" id="{B9651162-680B-4531-A01A-2063734763F5}"/>
              </a:ext>
            </a:extLst>
          </p:cNvPr>
          <p:cNvSpPr>
            <a:spLocks noGrp="1" noChangeArrowheads="1"/>
          </p:cNvSpPr>
          <p:nvPr>
            <p:ph type="ftr" sz="quarter" idx="11"/>
          </p:nvPr>
        </p:nvSpPr>
        <p:spPr>
          <a:ln/>
        </p:spPr>
        <p:txBody>
          <a:bodyPr/>
          <a:lstStyle>
            <a:lvl1pPr>
              <a:defRPr/>
            </a:lvl1pPr>
          </a:lstStyle>
          <a:p>
            <a:endParaRPr lang="fa-IR"/>
          </a:p>
        </p:txBody>
      </p:sp>
      <p:sp>
        <p:nvSpPr>
          <p:cNvPr id="6" name="Rectangle 6">
            <a:extLst>
              <a:ext uri="{FF2B5EF4-FFF2-40B4-BE49-F238E27FC236}">
                <a16:creationId xmlns="" xmlns:a16="http://schemas.microsoft.com/office/drawing/2014/main" id="{5EE7375A-9682-4607-A68D-3BF46F4A1532}"/>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1922579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1" y="0"/>
            <a:ext cx="12213167" cy="6870700"/>
            <a:chOff x="0" y="0"/>
            <a:chExt cx="5770" cy="4328"/>
          </a:xfrm>
        </p:grpSpPr>
        <p:sp>
          <p:nvSpPr>
            <p:cNvPr id="5"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w="9525">
              <a:noFill/>
              <a:miter lim="800000"/>
              <a:headEnd/>
              <a:tailEnd/>
            </a:ln>
            <a:effectLst/>
          </p:spPr>
          <p:txBody>
            <a:bodyPr wrap="none" anchor="ctr"/>
            <a:lstStyle/>
            <a:p>
              <a:pPr algn="ctr">
                <a:defRPr/>
              </a:pPr>
              <a:endParaRPr kumimoji="1" lang="fa-IR">
                <a:latin typeface="Arial" charset="0"/>
                <a:cs typeface="Arial" charset="0"/>
              </a:endParaRPr>
            </a:p>
          </p:txBody>
        </p:sp>
        <p:sp>
          <p:nvSpPr>
            <p:cNvPr id="6"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w="9525">
              <a:noFill/>
              <a:miter lim="800000"/>
              <a:headEnd/>
              <a:tailEnd/>
            </a:ln>
            <a:effectLst/>
          </p:spPr>
          <p:txBody>
            <a:bodyPr wrap="none" anchor="ctr"/>
            <a:lstStyle/>
            <a:p>
              <a:pPr algn="ctr">
                <a:defRPr/>
              </a:pPr>
              <a:endParaRPr kumimoji="1" lang="fa-IR">
                <a:latin typeface="Arial" charset="0"/>
                <a:cs typeface="Arial" charset="0"/>
              </a:endParaRPr>
            </a:p>
          </p:txBody>
        </p:sp>
        <p:sp>
          <p:nvSpPr>
            <p:cNvPr id="7"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a:noFill/>
            </a:ln>
            <a:effectLst/>
            <a:extLst/>
          </p:spPr>
          <p:txBody>
            <a:bodyPr wrap="none" anchor="ctr"/>
            <a:lstStyle/>
            <a:p>
              <a:pPr algn="ctr">
                <a:defRPr/>
              </a:pPr>
              <a:endParaRPr kumimoji="1" lang="fa-IR"/>
            </a:p>
          </p:txBody>
        </p:sp>
        <p:grpSp>
          <p:nvGrpSpPr>
            <p:cNvPr id="8" name="Group 6"/>
            <p:cNvGrpSpPr>
              <a:grpSpLocks/>
            </p:cNvGrpSpPr>
            <p:nvPr/>
          </p:nvGrpSpPr>
          <p:grpSpPr bwMode="auto">
            <a:xfrm>
              <a:off x="4944" y="-1"/>
              <a:ext cx="816" cy="3976"/>
              <a:chOff x="4944" y="-1"/>
              <a:chExt cx="816" cy="3976"/>
            </a:xfrm>
          </p:grpSpPr>
          <p:grpSp>
            <p:nvGrpSpPr>
              <p:cNvPr id="20" name="Group 7"/>
              <p:cNvGrpSpPr>
                <a:grpSpLocks/>
              </p:cNvGrpSpPr>
              <p:nvPr userDrawn="1"/>
            </p:nvGrpSpPr>
            <p:grpSpPr bwMode="auto">
              <a:xfrm>
                <a:off x="5280" y="-1"/>
                <a:ext cx="480" cy="1432"/>
                <a:chOff x="5280" y="-1"/>
                <a:chExt cx="480" cy="1432"/>
              </a:xfrm>
            </p:grpSpPr>
            <p:grpSp>
              <p:nvGrpSpPr>
                <p:cNvPr id="41" name="Group 8"/>
                <p:cNvGrpSpPr>
                  <a:grpSpLocks/>
                </p:cNvGrpSpPr>
                <p:nvPr userDrawn="1"/>
              </p:nvGrpSpPr>
              <p:grpSpPr bwMode="auto">
                <a:xfrm rot="-5400000">
                  <a:off x="5484" y="-2"/>
                  <a:ext cx="174" cy="176"/>
                  <a:chOff x="1676" y="323"/>
                  <a:chExt cx="1691" cy="2560"/>
                </a:xfrm>
              </p:grpSpPr>
              <p:grpSp>
                <p:nvGrpSpPr>
                  <p:cNvPr id="50" name="Group 9"/>
                  <p:cNvGrpSpPr>
                    <a:grpSpLocks/>
                  </p:cNvGrpSpPr>
                  <p:nvPr/>
                </p:nvGrpSpPr>
                <p:grpSpPr bwMode="auto">
                  <a:xfrm>
                    <a:off x="1676" y="323"/>
                    <a:ext cx="1691" cy="2560"/>
                    <a:chOff x="1676" y="323"/>
                    <a:chExt cx="1691" cy="2560"/>
                  </a:xfrm>
                </p:grpSpPr>
                <p:sp>
                  <p:nvSpPr>
                    <p:cNvPr id="57" name="Freeform 10"/>
                    <p:cNvSpPr>
                      <a:spLocks/>
                    </p:cNvSpPr>
                    <p:nvPr/>
                  </p:nvSpPr>
                  <p:spPr bwMode="auto">
                    <a:xfrm>
                      <a:off x="2142" y="323"/>
                      <a:ext cx="1234" cy="2560"/>
                    </a:xfrm>
                    <a:custGeom>
                      <a:avLst/>
                      <a:gdLst>
                        <a:gd name="T0" fmla="*/ 337 w 1231"/>
                        <a:gd name="T1" fmla="*/ 283 h 2560"/>
                        <a:gd name="T2" fmla="*/ 415 w 1231"/>
                        <a:gd name="T3" fmla="*/ 115 h 2560"/>
                        <a:gd name="T4" fmla="*/ 583 w 1231"/>
                        <a:gd name="T5" fmla="*/ 7 h 2560"/>
                        <a:gd name="T6" fmla="*/ 895 w 1231"/>
                        <a:gd name="T7" fmla="*/ 61 h 2560"/>
                        <a:gd name="T8" fmla="*/ 1051 w 1231"/>
                        <a:gd name="T9" fmla="*/ 349 h 2560"/>
                        <a:gd name="T10" fmla="*/ 979 w 1231"/>
                        <a:gd name="T11" fmla="*/ 769 h 2560"/>
                        <a:gd name="T12" fmla="*/ 943 w 1231"/>
                        <a:gd name="T13" fmla="*/ 943 h 2560"/>
                        <a:gd name="T14" fmla="*/ 1105 w 1231"/>
                        <a:gd name="T15" fmla="*/ 1075 h 2560"/>
                        <a:gd name="T16" fmla="*/ 1231 w 1231"/>
                        <a:gd name="T17" fmla="*/ 1525 h 2560"/>
                        <a:gd name="T18" fmla="*/ 1123 w 1231"/>
                        <a:gd name="T19" fmla="*/ 1969 h 2560"/>
                        <a:gd name="T20" fmla="*/ 907 w 1231"/>
                        <a:gd name="T21" fmla="*/ 2077 h 2560"/>
                        <a:gd name="T22" fmla="*/ 721 w 1231"/>
                        <a:gd name="T23" fmla="*/ 2059 h 2560"/>
                        <a:gd name="T24" fmla="*/ 655 w 1231"/>
                        <a:gd name="T25" fmla="*/ 2251 h 2560"/>
                        <a:gd name="T26" fmla="*/ 529 w 1231"/>
                        <a:gd name="T27" fmla="*/ 2527 h 2560"/>
                        <a:gd name="T28" fmla="*/ 211 w 1231"/>
                        <a:gd name="T29" fmla="*/ 2509 h 2560"/>
                        <a:gd name="T30" fmla="*/ 31 w 1231"/>
                        <a:gd name="T31" fmla="*/ 2227 h 2560"/>
                        <a:gd name="T32" fmla="*/ 25 w 1231"/>
                        <a:gd name="T33" fmla="*/ 1969 h 2560"/>
                        <a:gd name="T34" fmla="*/ 145 w 1231"/>
                        <a:gd name="T35" fmla="*/ 1651 h 2560"/>
                        <a:gd name="T36" fmla="*/ 259 w 1231"/>
                        <a:gd name="T37" fmla="*/ 1513 h 2560"/>
                        <a:gd name="T38" fmla="*/ 217 w 1231"/>
                        <a:gd name="T39" fmla="*/ 1729 h 2560"/>
                        <a:gd name="T40" fmla="*/ 73 w 1231"/>
                        <a:gd name="T41" fmla="*/ 2023 h 2560"/>
                        <a:gd name="T42" fmla="*/ 169 w 1231"/>
                        <a:gd name="T43" fmla="*/ 2323 h 2560"/>
                        <a:gd name="T44" fmla="*/ 439 w 1231"/>
                        <a:gd name="T45" fmla="*/ 2431 h 2560"/>
                        <a:gd name="T46" fmla="*/ 595 w 1231"/>
                        <a:gd name="T47" fmla="*/ 2227 h 2560"/>
                        <a:gd name="T48" fmla="*/ 577 w 1231"/>
                        <a:gd name="T49" fmla="*/ 1807 h 2560"/>
                        <a:gd name="T50" fmla="*/ 493 w 1231"/>
                        <a:gd name="T51" fmla="*/ 1531 h 2560"/>
                        <a:gd name="T52" fmla="*/ 535 w 1231"/>
                        <a:gd name="T53" fmla="*/ 1459 h 2560"/>
                        <a:gd name="T54" fmla="*/ 625 w 1231"/>
                        <a:gd name="T55" fmla="*/ 1633 h 2560"/>
                        <a:gd name="T56" fmla="*/ 721 w 1231"/>
                        <a:gd name="T57" fmla="*/ 1933 h 2560"/>
                        <a:gd name="T58" fmla="*/ 967 w 1231"/>
                        <a:gd name="T59" fmla="*/ 1963 h 2560"/>
                        <a:gd name="T60" fmla="*/ 1135 w 1231"/>
                        <a:gd name="T61" fmla="*/ 1687 h 2560"/>
                        <a:gd name="T62" fmla="*/ 1117 w 1231"/>
                        <a:gd name="T63" fmla="*/ 1273 h 2560"/>
                        <a:gd name="T64" fmla="*/ 883 w 1231"/>
                        <a:gd name="T65" fmla="*/ 1057 h 2560"/>
                        <a:gd name="T66" fmla="*/ 679 w 1231"/>
                        <a:gd name="T67" fmla="*/ 1129 h 2560"/>
                        <a:gd name="T68" fmla="*/ 577 w 1231"/>
                        <a:gd name="T69" fmla="*/ 1117 h 2560"/>
                        <a:gd name="T70" fmla="*/ 619 w 1231"/>
                        <a:gd name="T71" fmla="*/ 1033 h 2560"/>
                        <a:gd name="T72" fmla="*/ 811 w 1231"/>
                        <a:gd name="T73" fmla="*/ 937 h 2560"/>
                        <a:gd name="T74" fmla="*/ 949 w 1231"/>
                        <a:gd name="T75" fmla="*/ 613 h 2560"/>
                        <a:gd name="T76" fmla="*/ 883 w 1231"/>
                        <a:gd name="T77" fmla="*/ 175 h 2560"/>
                        <a:gd name="T78" fmla="*/ 619 w 1231"/>
                        <a:gd name="T79" fmla="*/ 103 h 2560"/>
                        <a:gd name="T80" fmla="*/ 391 w 1231"/>
                        <a:gd name="T81" fmla="*/ 355 h 2560"/>
                        <a:gd name="T82" fmla="*/ 403 w 1231"/>
                        <a:gd name="T83" fmla="*/ 763 h 2560"/>
                        <a:gd name="T84" fmla="*/ 343 w 1231"/>
                        <a:gd name="T85" fmla="*/ 949 h 2560"/>
                        <a:gd name="T86" fmla="*/ 289 w 1231"/>
                        <a:gd name="T87" fmla="*/ 685 h 2560"/>
                        <a:gd name="T88" fmla="*/ 307 w 1231"/>
                        <a:gd name="T89" fmla="*/ 367 h 25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58" name="Freeform 11"/>
                    <p:cNvSpPr>
                      <a:spLocks/>
                    </p:cNvSpPr>
                    <p:nvPr/>
                  </p:nvSpPr>
                  <p:spPr bwMode="auto">
                    <a:xfrm>
                      <a:off x="1686" y="381"/>
                      <a:ext cx="865" cy="2065"/>
                    </a:xfrm>
                    <a:custGeom>
                      <a:avLst/>
                      <a:gdLst>
                        <a:gd name="T0" fmla="*/ 785 w 865"/>
                        <a:gd name="T1" fmla="*/ 530 h 2071"/>
                        <a:gd name="T2" fmla="*/ 797 w 865"/>
                        <a:gd name="T3" fmla="*/ 350 h 2071"/>
                        <a:gd name="T4" fmla="*/ 863 w 865"/>
                        <a:gd name="T5" fmla="*/ 206 h 2071"/>
                        <a:gd name="T6" fmla="*/ 809 w 865"/>
                        <a:gd name="T7" fmla="*/ 218 h 2071"/>
                        <a:gd name="T8" fmla="*/ 749 w 865"/>
                        <a:gd name="T9" fmla="*/ 218 h 2071"/>
                        <a:gd name="T10" fmla="*/ 683 w 865"/>
                        <a:gd name="T11" fmla="*/ 116 h 2071"/>
                        <a:gd name="T12" fmla="*/ 611 w 865"/>
                        <a:gd name="T13" fmla="*/ 32 h 2071"/>
                        <a:gd name="T14" fmla="*/ 509 w 865"/>
                        <a:gd name="T15" fmla="*/ 2 h 2071"/>
                        <a:gd name="T16" fmla="*/ 407 w 865"/>
                        <a:gd name="T17" fmla="*/ 20 h 2071"/>
                        <a:gd name="T18" fmla="*/ 281 w 865"/>
                        <a:gd name="T19" fmla="*/ 74 h 2071"/>
                        <a:gd name="T20" fmla="*/ 173 w 865"/>
                        <a:gd name="T21" fmla="*/ 206 h 2071"/>
                        <a:gd name="T22" fmla="*/ 119 w 865"/>
                        <a:gd name="T23" fmla="*/ 404 h 2071"/>
                        <a:gd name="T24" fmla="*/ 131 w 865"/>
                        <a:gd name="T25" fmla="*/ 590 h 2071"/>
                        <a:gd name="T26" fmla="*/ 173 w 865"/>
                        <a:gd name="T27" fmla="*/ 782 h 2071"/>
                        <a:gd name="T28" fmla="*/ 197 w 865"/>
                        <a:gd name="T29" fmla="*/ 884 h 2071"/>
                        <a:gd name="T30" fmla="*/ 167 w 865"/>
                        <a:gd name="T31" fmla="*/ 986 h 2071"/>
                        <a:gd name="T32" fmla="*/ 65 w 865"/>
                        <a:gd name="T33" fmla="*/ 1124 h 2071"/>
                        <a:gd name="T34" fmla="*/ 17 w 865"/>
                        <a:gd name="T35" fmla="*/ 1298 h 2071"/>
                        <a:gd name="T36" fmla="*/ 5 w 865"/>
                        <a:gd name="T37" fmla="*/ 1550 h 2071"/>
                        <a:gd name="T38" fmla="*/ 47 w 865"/>
                        <a:gd name="T39" fmla="*/ 1748 h 2071"/>
                        <a:gd name="T40" fmla="*/ 131 w 865"/>
                        <a:gd name="T41" fmla="*/ 1898 h 2071"/>
                        <a:gd name="T42" fmla="*/ 299 w 865"/>
                        <a:gd name="T43" fmla="*/ 1988 h 2071"/>
                        <a:gd name="T44" fmla="*/ 425 w 865"/>
                        <a:gd name="T45" fmla="*/ 1982 h 2071"/>
                        <a:gd name="T46" fmla="*/ 467 w 865"/>
                        <a:gd name="T47" fmla="*/ 1994 h 2071"/>
                        <a:gd name="T48" fmla="*/ 497 w 865"/>
                        <a:gd name="T49" fmla="*/ 2066 h 2071"/>
                        <a:gd name="T50" fmla="*/ 497 w 865"/>
                        <a:gd name="T51" fmla="*/ 1964 h 2071"/>
                        <a:gd name="T52" fmla="*/ 557 w 865"/>
                        <a:gd name="T53" fmla="*/ 1778 h 2071"/>
                        <a:gd name="T54" fmla="*/ 617 w 865"/>
                        <a:gd name="T55" fmla="*/ 1658 h 2071"/>
                        <a:gd name="T56" fmla="*/ 581 w 865"/>
                        <a:gd name="T57" fmla="*/ 1700 h 2071"/>
                        <a:gd name="T58" fmla="*/ 515 w 865"/>
                        <a:gd name="T59" fmla="*/ 1820 h 2071"/>
                        <a:gd name="T60" fmla="*/ 407 w 865"/>
                        <a:gd name="T61" fmla="*/ 1904 h 2071"/>
                        <a:gd name="T62" fmla="*/ 269 w 865"/>
                        <a:gd name="T63" fmla="*/ 1898 h 2071"/>
                        <a:gd name="T64" fmla="*/ 179 w 865"/>
                        <a:gd name="T65" fmla="*/ 1814 h 2071"/>
                        <a:gd name="T66" fmla="*/ 113 w 865"/>
                        <a:gd name="T67" fmla="*/ 1640 h 2071"/>
                        <a:gd name="T68" fmla="*/ 107 w 865"/>
                        <a:gd name="T69" fmla="*/ 1394 h 2071"/>
                        <a:gd name="T70" fmla="*/ 137 w 865"/>
                        <a:gd name="T71" fmla="*/ 1190 h 2071"/>
                        <a:gd name="T72" fmla="*/ 203 w 865"/>
                        <a:gd name="T73" fmla="*/ 1070 h 2071"/>
                        <a:gd name="T74" fmla="*/ 323 w 865"/>
                        <a:gd name="T75" fmla="*/ 1022 h 2071"/>
                        <a:gd name="T76" fmla="*/ 509 w 865"/>
                        <a:gd name="T77" fmla="*/ 1076 h 2071"/>
                        <a:gd name="T78" fmla="*/ 611 w 865"/>
                        <a:gd name="T79" fmla="*/ 1124 h 2071"/>
                        <a:gd name="T80" fmla="*/ 665 w 865"/>
                        <a:gd name="T81" fmla="*/ 1100 h 2071"/>
                        <a:gd name="T82" fmla="*/ 659 w 865"/>
                        <a:gd name="T83" fmla="*/ 1046 h 2071"/>
                        <a:gd name="T84" fmla="*/ 611 w 865"/>
                        <a:gd name="T85" fmla="*/ 1004 h 2071"/>
                        <a:gd name="T86" fmla="*/ 497 w 865"/>
                        <a:gd name="T87" fmla="*/ 980 h 2071"/>
                        <a:gd name="T88" fmla="*/ 323 w 865"/>
                        <a:gd name="T89" fmla="*/ 896 h 2071"/>
                        <a:gd name="T90" fmla="*/ 233 w 865"/>
                        <a:gd name="T91" fmla="*/ 680 h 2071"/>
                        <a:gd name="T92" fmla="*/ 209 w 865"/>
                        <a:gd name="T93" fmla="*/ 416 h 2071"/>
                        <a:gd name="T94" fmla="*/ 317 w 865"/>
                        <a:gd name="T95" fmla="*/ 170 h 2071"/>
                        <a:gd name="T96" fmla="*/ 485 w 865"/>
                        <a:gd name="T97" fmla="*/ 110 h 2071"/>
                        <a:gd name="T98" fmla="*/ 617 w 865"/>
                        <a:gd name="T99" fmla="*/ 164 h 2071"/>
                        <a:gd name="T100" fmla="*/ 707 w 865"/>
                        <a:gd name="T101" fmla="*/ 290 h 2071"/>
                        <a:gd name="T102" fmla="*/ 737 w 865"/>
                        <a:gd name="T103" fmla="*/ 428 h 2071"/>
                        <a:gd name="T104" fmla="*/ 773 w 865"/>
                        <a:gd name="T105" fmla="*/ 602 h 2071"/>
                        <a:gd name="T106" fmla="*/ 809 w 865"/>
                        <a:gd name="T107" fmla="*/ 584 h 2071"/>
                        <a:gd name="T108" fmla="*/ 785 w 865"/>
                        <a:gd name="T109" fmla="*/ 530 h 207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grpSp>
              <p:sp>
                <p:nvSpPr>
                  <p:cNvPr id="51" name="Oval 12"/>
                  <p:cNvSpPr>
                    <a:spLocks noChangeArrowheads="1"/>
                  </p:cNvSpPr>
                  <p:nvPr/>
                </p:nvSpPr>
                <p:spPr bwMode="auto">
                  <a:xfrm>
                    <a:off x="2395" y="1428"/>
                    <a:ext cx="175" cy="247"/>
                  </a:xfrm>
                  <a:prstGeom prst="ellipse">
                    <a:avLst/>
                  </a:prstGeom>
                  <a:solidFill>
                    <a:srgbClr val="E7D6B7"/>
                  </a:solidFill>
                  <a:ln w="9525">
                    <a:noFill/>
                    <a:round/>
                    <a:headEnd/>
                    <a:tailEnd/>
                  </a:ln>
                  <a:effectLst/>
                </p:spPr>
                <p:txBody>
                  <a:bodyPr wrap="none" anchor="ctr"/>
                  <a:lstStyle/>
                  <a:p>
                    <a:pPr>
                      <a:defRPr/>
                    </a:pPr>
                    <a:endParaRPr lang="fa-IR">
                      <a:latin typeface="Arial" charset="0"/>
                      <a:cs typeface="Arial" charset="0"/>
                    </a:endParaRPr>
                  </a:p>
                </p:txBody>
              </p:sp>
              <p:sp>
                <p:nvSpPr>
                  <p:cNvPr id="52" name="Freeform 13"/>
                  <p:cNvSpPr>
                    <a:spLocks/>
                  </p:cNvSpPr>
                  <p:nvPr/>
                </p:nvSpPr>
                <p:spPr bwMode="auto">
                  <a:xfrm>
                    <a:off x="2628" y="745"/>
                    <a:ext cx="262" cy="524"/>
                  </a:xfrm>
                  <a:custGeom>
                    <a:avLst/>
                    <a:gdLst>
                      <a:gd name="T0" fmla="*/ 3 w 266"/>
                      <a:gd name="T1" fmla="*/ 483 h 521"/>
                      <a:gd name="T2" fmla="*/ 27 w 266"/>
                      <a:gd name="T3" fmla="*/ 273 h 521"/>
                      <a:gd name="T4" fmla="*/ 111 w 266"/>
                      <a:gd name="T5" fmla="*/ 45 h 521"/>
                      <a:gd name="T6" fmla="*/ 183 w 266"/>
                      <a:gd name="T7" fmla="*/ 3 h 521"/>
                      <a:gd name="T8" fmla="*/ 237 w 266"/>
                      <a:gd name="T9" fmla="*/ 39 h 521"/>
                      <a:gd name="T10" fmla="*/ 261 w 266"/>
                      <a:gd name="T11" fmla="*/ 129 h 521"/>
                      <a:gd name="T12" fmla="*/ 207 w 266"/>
                      <a:gd name="T13" fmla="*/ 273 h 521"/>
                      <a:gd name="T14" fmla="*/ 105 w 266"/>
                      <a:gd name="T15" fmla="*/ 477 h 521"/>
                      <a:gd name="T16" fmla="*/ 45 w 266"/>
                      <a:gd name="T17" fmla="*/ 501 h 521"/>
                      <a:gd name="T18" fmla="*/ 3 w 266"/>
                      <a:gd name="T19" fmla="*/ 483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53" name="Freeform 14"/>
                  <p:cNvSpPr>
                    <a:spLocks/>
                  </p:cNvSpPr>
                  <p:nvPr/>
                </p:nvSpPr>
                <p:spPr bwMode="auto">
                  <a:xfrm>
                    <a:off x="2696" y="1588"/>
                    <a:ext cx="398" cy="349"/>
                  </a:xfrm>
                  <a:custGeom>
                    <a:avLst/>
                    <a:gdLst>
                      <a:gd name="T0" fmla="*/ 100 w 392"/>
                      <a:gd name="T1" fmla="*/ 201 h 340"/>
                      <a:gd name="T2" fmla="*/ 16 w 392"/>
                      <a:gd name="T3" fmla="*/ 87 h 340"/>
                      <a:gd name="T4" fmla="*/ 4 w 392"/>
                      <a:gd name="T5" fmla="*/ 45 h 340"/>
                      <a:gd name="T6" fmla="*/ 28 w 392"/>
                      <a:gd name="T7" fmla="*/ 3 h 340"/>
                      <a:gd name="T8" fmla="*/ 130 w 392"/>
                      <a:gd name="T9" fmla="*/ 27 h 340"/>
                      <a:gd name="T10" fmla="*/ 250 w 392"/>
                      <a:gd name="T11" fmla="*/ 75 h 340"/>
                      <a:gd name="T12" fmla="*/ 364 w 392"/>
                      <a:gd name="T13" fmla="*/ 159 h 340"/>
                      <a:gd name="T14" fmla="*/ 388 w 392"/>
                      <a:gd name="T15" fmla="*/ 273 h 340"/>
                      <a:gd name="T16" fmla="*/ 340 w 392"/>
                      <a:gd name="T17" fmla="*/ 333 h 340"/>
                      <a:gd name="T18" fmla="*/ 244 w 392"/>
                      <a:gd name="T19" fmla="*/ 315 h 340"/>
                      <a:gd name="T20" fmla="*/ 100 w 392"/>
                      <a:gd name="T21" fmla="*/ 20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54" name="Freeform 15"/>
                  <p:cNvSpPr>
                    <a:spLocks/>
                  </p:cNvSpPr>
                  <p:nvPr/>
                </p:nvSpPr>
                <p:spPr bwMode="auto">
                  <a:xfrm>
                    <a:off x="2444" y="1923"/>
                    <a:ext cx="146" cy="567"/>
                  </a:xfrm>
                  <a:custGeom>
                    <a:avLst/>
                    <a:gdLst>
                      <a:gd name="T0" fmla="*/ 18 w 151"/>
                      <a:gd name="T1" fmla="*/ 165 h 558"/>
                      <a:gd name="T2" fmla="*/ 42 w 151"/>
                      <a:gd name="T3" fmla="*/ 39 h 558"/>
                      <a:gd name="T4" fmla="*/ 66 w 151"/>
                      <a:gd name="T5" fmla="*/ 3 h 558"/>
                      <a:gd name="T6" fmla="*/ 108 w 151"/>
                      <a:gd name="T7" fmla="*/ 27 h 558"/>
                      <a:gd name="T8" fmla="*/ 138 w 151"/>
                      <a:gd name="T9" fmla="*/ 165 h 558"/>
                      <a:gd name="T10" fmla="*/ 144 w 151"/>
                      <a:gd name="T11" fmla="*/ 423 h 558"/>
                      <a:gd name="T12" fmla="*/ 96 w 151"/>
                      <a:gd name="T13" fmla="*/ 543 h 558"/>
                      <a:gd name="T14" fmla="*/ 24 w 151"/>
                      <a:gd name="T15" fmla="*/ 513 h 558"/>
                      <a:gd name="T16" fmla="*/ 0 w 151"/>
                      <a:gd name="T17" fmla="*/ 315 h 558"/>
                      <a:gd name="T18" fmla="*/ 18 w 151"/>
                      <a:gd name="T19" fmla="*/ 165 h 5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55" name="Freeform 16"/>
                  <p:cNvSpPr>
                    <a:spLocks/>
                  </p:cNvSpPr>
                  <p:nvPr/>
                </p:nvSpPr>
                <p:spPr bwMode="auto">
                  <a:xfrm>
                    <a:off x="1909" y="1588"/>
                    <a:ext cx="389" cy="247"/>
                  </a:xfrm>
                  <a:custGeom>
                    <a:avLst/>
                    <a:gdLst>
                      <a:gd name="T0" fmla="*/ 175 w 392"/>
                      <a:gd name="T1" fmla="*/ 61 h 253"/>
                      <a:gd name="T2" fmla="*/ 307 w 392"/>
                      <a:gd name="T3" fmla="*/ 19 h 253"/>
                      <a:gd name="T4" fmla="*/ 367 w 392"/>
                      <a:gd name="T5" fmla="*/ 7 h 253"/>
                      <a:gd name="T6" fmla="*/ 385 w 392"/>
                      <a:gd name="T7" fmla="*/ 61 h 253"/>
                      <a:gd name="T8" fmla="*/ 325 w 392"/>
                      <a:gd name="T9" fmla="*/ 133 h 253"/>
                      <a:gd name="T10" fmla="*/ 193 w 392"/>
                      <a:gd name="T11" fmla="*/ 223 h 253"/>
                      <a:gd name="T12" fmla="*/ 37 w 392"/>
                      <a:gd name="T13" fmla="*/ 247 h 253"/>
                      <a:gd name="T14" fmla="*/ 1 w 392"/>
                      <a:gd name="T15" fmla="*/ 187 h 253"/>
                      <a:gd name="T16" fmla="*/ 43 w 392"/>
                      <a:gd name="T17" fmla="*/ 115 h 253"/>
                      <a:gd name="T18" fmla="*/ 175 w 392"/>
                      <a:gd name="T19" fmla="*/ 61 h 2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56" name="Freeform 17"/>
                  <p:cNvSpPr>
                    <a:spLocks/>
                  </p:cNvSpPr>
                  <p:nvPr/>
                </p:nvSpPr>
                <p:spPr bwMode="auto">
                  <a:xfrm>
                    <a:off x="2094" y="934"/>
                    <a:ext cx="233" cy="378"/>
                  </a:xfrm>
                  <a:custGeom>
                    <a:avLst/>
                    <a:gdLst>
                      <a:gd name="T0" fmla="*/ 78 w 238"/>
                      <a:gd name="T1" fmla="*/ 270 h 386"/>
                      <a:gd name="T2" fmla="*/ 24 w 238"/>
                      <a:gd name="T3" fmla="*/ 192 h 386"/>
                      <a:gd name="T4" fmla="*/ 0 w 238"/>
                      <a:gd name="T5" fmla="*/ 96 h 386"/>
                      <a:gd name="T6" fmla="*/ 24 w 238"/>
                      <a:gd name="T7" fmla="*/ 12 h 386"/>
                      <a:gd name="T8" fmla="*/ 120 w 238"/>
                      <a:gd name="T9" fmla="*/ 24 h 386"/>
                      <a:gd name="T10" fmla="*/ 180 w 238"/>
                      <a:gd name="T11" fmla="*/ 132 h 386"/>
                      <a:gd name="T12" fmla="*/ 234 w 238"/>
                      <a:gd name="T13" fmla="*/ 306 h 386"/>
                      <a:gd name="T14" fmla="*/ 204 w 238"/>
                      <a:gd name="T15" fmla="*/ 378 h 386"/>
                      <a:gd name="T16" fmla="*/ 168 w 238"/>
                      <a:gd name="T17" fmla="*/ 354 h 386"/>
                      <a:gd name="T18" fmla="*/ 78 w 238"/>
                      <a:gd name="T19" fmla="*/ 270 h 3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grpSp>
            <p:pic>
              <p:nvPicPr>
                <p:cNvPr id="42" name="Picture 18"/>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280" y="144"/>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9"/>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574" y="144"/>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20"/>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424" y="336"/>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21"/>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376" y="576"/>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22"/>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574" y="52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23"/>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472" y="76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24"/>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574" y="100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25"/>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574" y="124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21" name="Group 26"/>
              <p:cNvGrpSpPr>
                <a:grpSpLocks/>
              </p:cNvGrpSpPr>
              <p:nvPr userDrawn="1"/>
            </p:nvGrpSpPr>
            <p:grpSpPr bwMode="auto">
              <a:xfrm>
                <a:off x="4944" y="1008"/>
                <a:ext cx="522" cy="2967"/>
                <a:chOff x="4944" y="1008"/>
                <a:chExt cx="522" cy="2967"/>
              </a:xfrm>
            </p:grpSpPr>
            <p:pic>
              <p:nvPicPr>
                <p:cNvPr id="22" name="Picture 27"/>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136" y="100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 name="Picture 28"/>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184" y="1200"/>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 name="Picture 29"/>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136" y="1584"/>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30"/>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280" y="172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Picture 31"/>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040" y="1824"/>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32"/>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088" y="2016"/>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33"/>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280" y="2064"/>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34"/>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232" y="235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35"/>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992" y="220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36"/>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992" y="244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7"/>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136" y="259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8"/>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232" y="139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9"/>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944" y="2736"/>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40"/>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992" y="307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41"/>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232" y="331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42"/>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992" y="340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43"/>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088" y="355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44"/>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992" y="379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45"/>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5184" y="3696"/>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sp>
          <p:nvSpPr>
            <p:cNvPr id="9" name="Freeform 46"/>
            <p:cNvSpPr>
              <a:spLocks/>
            </p:cNvSpPr>
            <p:nvPr/>
          </p:nvSpPr>
          <p:spPr bwMode="auto">
            <a:xfrm>
              <a:off x="5010" y="3092"/>
              <a:ext cx="750" cy="1222"/>
            </a:xfrm>
            <a:custGeom>
              <a:avLst/>
              <a:gdLst>
                <a:gd name="T0" fmla="*/ 372 w 750"/>
                <a:gd name="T1" fmla="*/ 154 h 1222"/>
                <a:gd name="T2" fmla="*/ 378 w 750"/>
                <a:gd name="T3" fmla="*/ 412 h 1222"/>
                <a:gd name="T4" fmla="*/ 312 w 750"/>
                <a:gd name="T5" fmla="*/ 724 h 1222"/>
                <a:gd name="T6" fmla="*/ 138 w 750"/>
                <a:gd name="T7" fmla="*/ 928 h 1222"/>
                <a:gd name="T8" fmla="*/ 0 w 750"/>
                <a:gd name="T9" fmla="*/ 976 h 1222"/>
                <a:gd name="T10" fmla="*/ 0 w 750"/>
                <a:gd name="T11" fmla="*/ 1222 h 1222"/>
                <a:gd name="T12" fmla="*/ 750 w 750"/>
                <a:gd name="T13" fmla="*/ 1222 h 1222"/>
                <a:gd name="T14" fmla="*/ 750 w 750"/>
                <a:gd name="T15" fmla="*/ 178 h 1222"/>
                <a:gd name="T16" fmla="*/ 372 w 750"/>
                <a:gd name="T17" fmla="*/ 154 h 12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10" name="Freeform 47"/>
            <p:cNvSpPr>
              <a:spLocks/>
            </p:cNvSpPr>
            <p:nvPr/>
          </p:nvSpPr>
          <p:spPr bwMode="auto">
            <a:xfrm>
              <a:off x="5001" y="3060"/>
              <a:ext cx="768" cy="1260"/>
            </a:xfrm>
            <a:custGeom>
              <a:avLst/>
              <a:gdLst>
                <a:gd name="T0" fmla="*/ 0 w 768"/>
                <a:gd name="T1" fmla="*/ 1260 h 1260"/>
                <a:gd name="T2" fmla="*/ 0 w 768"/>
                <a:gd name="T3" fmla="*/ 1134 h 1260"/>
                <a:gd name="T4" fmla="*/ 210 w 768"/>
                <a:gd name="T5" fmla="*/ 1032 h 1260"/>
                <a:gd name="T6" fmla="*/ 324 w 768"/>
                <a:gd name="T7" fmla="*/ 918 h 1260"/>
                <a:gd name="T8" fmla="*/ 414 w 768"/>
                <a:gd name="T9" fmla="*/ 714 h 1260"/>
                <a:gd name="T10" fmla="*/ 450 w 768"/>
                <a:gd name="T11" fmla="*/ 456 h 1260"/>
                <a:gd name="T12" fmla="*/ 438 w 768"/>
                <a:gd name="T13" fmla="*/ 258 h 1260"/>
                <a:gd name="T14" fmla="*/ 684 w 768"/>
                <a:gd name="T15" fmla="*/ 0 h 1260"/>
                <a:gd name="T16" fmla="*/ 768 w 768"/>
                <a:gd name="T17" fmla="*/ 18 h 1260"/>
                <a:gd name="T18" fmla="*/ 768 w 768"/>
                <a:gd name="T19" fmla="*/ 1254 h 1260"/>
                <a:gd name="T20" fmla="*/ 0 w 768"/>
                <a:gd name="T2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a:noFill/>
            </a:ln>
            <a:effectLst/>
            <a:extLst/>
          </p:spPr>
          <p:txBody>
            <a:bodyPr wrap="none" anchor="ctr"/>
            <a:lstStyle/>
            <a:p>
              <a:pPr>
                <a:defRPr/>
              </a:pPr>
              <a:endParaRPr lang="fa-IR"/>
            </a:p>
          </p:txBody>
        </p:sp>
        <p:sp>
          <p:nvSpPr>
            <p:cNvPr id="11" name="Freeform 48"/>
            <p:cNvSpPr>
              <a:spLocks/>
            </p:cNvSpPr>
            <p:nvPr/>
          </p:nvSpPr>
          <p:spPr bwMode="auto">
            <a:xfrm>
              <a:off x="4994" y="1775"/>
              <a:ext cx="776" cy="2543"/>
            </a:xfrm>
            <a:custGeom>
              <a:avLst/>
              <a:gdLst>
                <a:gd name="T0" fmla="*/ 550 w 776"/>
                <a:gd name="T1" fmla="*/ 115 h 2543"/>
                <a:gd name="T2" fmla="*/ 460 w 776"/>
                <a:gd name="T3" fmla="*/ 529 h 2543"/>
                <a:gd name="T4" fmla="*/ 298 w 776"/>
                <a:gd name="T5" fmla="*/ 925 h 2543"/>
                <a:gd name="T6" fmla="*/ 76 w 776"/>
                <a:gd name="T7" fmla="*/ 1267 h 2543"/>
                <a:gd name="T8" fmla="*/ 4 w 776"/>
                <a:gd name="T9" fmla="*/ 1339 h 2543"/>
                <a:gd name="T10" fmla="*/ 100 w 776"/>
                <a:gd name="T11" fmla="*/ 1351 h 2543"/>
                <a:gd name="T12" fmla="*/ 286 w 776"/>
                <a:gd name="T13" fmla="*/ 1399 h 2543"/>
                <a:gd name="T14" fmla="*/ 394 w 776"/>
                <a:gd name="T15" fmla="*/ 1525 h 2543"/>
                <a:gd name="T16" fmla="*/ 478 w 776"/>
                <a:gd name="T17" fmla="*/ 1705 h 2543"/>
                <a:gd name="T18" fmla="*/ 478 w 776"/>
                <a:gd name="T19" fmla="*/ 1969 h 2543"/>
                <a:gd name="T20" fmla="*/ 370 w 776"/>
                <a:gd name="T21" fmla="*/ 2263 h 2543"/>
                <a:gd name="T22" fmla="*/ 124 w 776"/>
                <a:gd name="T23" fmla="*/ 2479 h 2543"/>
                <a:gd name="T24" fmla="*/ 22 w 776"/>
                <a:gd name="T25" fmla="*/ 2515 h 2543"/>
                <a:gd name="T26" fmla="*/ 196 w 776"/>
                <a:gd name="T27" fmla="*/ 2533 h 2543"/>
                <a:gd name="T28" fmla="*/ 388 w 776"/>
                <a:gd name="T29" fmla="*/ 2455 h 2543"/>
                <a:gd name="T30" fmla="*/ 502 w 776"/>
                <a:gd name="T31" fmla="*/ 2299 h 2543"/>
                <a:gd name="T32" fmla="*/ 598 w 776"/>
                <a:gd name="T33" fmla="*/ 2197 h 2543"/>
                <a:gd name="T34" fmla="*/ 694 w 776"/>
                <a:gd name="T35" fmla="*/ 2197 h 2543"/>
                <a:gd name="T36" fmla="*/ 742 w 776"/>
                <a:gd name="T37" fmla="*/ 2230 h 2543"/>
                <a:gd name="T38" fmla="*/ 712 w 776"/>
                <a:gd name="T39" fmla="*/ 2137 h 2543"/>
                <a:gd name="T40" fmla="*/ 664 w 776"/>
                <a:gd name="T41" fmla="*/ 1807 h 2543"/>
                <a:gd name="T42" fmla="*/ 670 w 776"/>
                <a:gd name="T43" fmla="*/ 1561 h 2543"/>
                <a:gd name="T44" fmla="*/ 718 w 776"/>
                <a:gd name="T45" fmla="*/ 1393 h 2543"/>
                <a:gd name="T46" fmla="*/ 748 w 776"/>
                <a:gd name="T47" fmla="*/ 1219 h 2543"/>
                <a:gd name="T48" fmla="*/ 550 w 776"/>
                <a:gd name="T49" fmla="*/ 11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a:noFill/>
            </a:ln>
            <a:effectLst/>
            <a:extLst/>
          </p:spPr>
          <p:txBody>
            <a:bodyPr wrap="none" anchor="ctr"/>
            <a:lstStyle/>
            <a:p>
              <a:pPr>
                <a:defRPr/>
              </a:pPr>
              <a:endParaRPr lang="fa-IR"/>
            </a:p>
          </p:txBody>
        </p:sp>
        <p:sp>
          <p:nvSpPr>
            <p:cNvPr id="12" name="Freeform 49" descr="kimonopat1"/>
            <p:cNvSpPr>
              <a:spLocks/>
            </p:cNvSpPr>
            <p:nvPr/>
          </p:nvSpPr>
          <p:spPr bwMode="auto">
            <a:xfrm>
              <a:off x="5046" y="2229"/>
              <a:ext cx="617" cy="1376"/>
            </a:xfrm>
            <a:custGeom>
              <a:avLst/>
              <a:gdLst>
                <a:gd name="T0" fmla="*/ 486 w 617"/>
                <a:gd name="T1" fmla="*/ 3 h 1376"/>
                <a:gd name="T2" fmla="*/ 402 w 617"/>
                <a:gd name="T3" fmla="*/ 381 h 1376"/>
                <a:gd name="T4" fmla="*/ 216 w 617"/>
                <a:gd name="T5" fmla="*/ 777 h 1376"/>
                <a:gd name="T6" fmla="*/ 0 w 617"/>
                <a:gd name="T7" fmla="*/ 1119 h 1376"/>
                <a:gd name="T8" fmla="*/ 102 w 617"/>
                <a:gd name="T9" fmla="*/ 1101 h 1376"/>
                <a:gd name="T10" fmla="*/ 282 w 617"/>
                <a:gd name="T11" fmla="*/ 1119 h 1376"/>
                <a:gd name="T12" fmla="*/ 378 w 617"/>
                <a:gd name="T13" fmla="*/ 1185 h 1376"/>
                <a:gd name="T14" fmla="*/ 432 w 617"/>
                <a:gd name="T15" fmla="*/ 1269 h 1376"/>
                <a:gd name="T16" fmla="*/ 444 w 617"/>
                <a:gd name="T17" fmla="*/ 1365 h 1376"/>
                <a:gd name="T18" fmla="*/ 498 w 617"/>
                <a:gd name="T19" fmla="*/ 1203 h 1376"/>
                <a:gd name="T20" fmla="*/ 564 w 617"/>
                <a:gd name="T21" fmla="*/ 825 h 1376"/>
                <a:gd name="T22" fmla="*/ 606 w 617"/>
                <a:gd name="T23" fmla="*/ 363 h 1376"/>
                <a:gd name="T24" fmla="*/ 486 w 617"/>
                <a:gd name="T25" fmla="*/ 3 h 13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3" cstate="print"/>
              <a:srcRect/>
              <a:tile tx="0" ty="0" sx="100000" sy="100000" flip="none" algn="tl"/>
            </a:blipFill>
            <a:ln w="9525" cap="flat" cmpd="sng">
              <a:noFill/>
              <a:prstDash val="solid"/>
              <a:round/>
              <a:headEnd/>
              <a:tailEnd/>
            </a:ln>
            <a:effectLst/>
          </p:spPr>
          <p:txBody>
            <a:bodyPr wrap="none" anchor="ctr"/>
            <a:lstStyle/>
            <a:p>
              <a:pPr>
                <a:defRPr/>
              </a:pPr>
              <a:endParaRPr lang="en-US">
                <a:latin typeface="Arial" charset="0"/>
                <a:cs typeface="Arial" charset="0"/>
              </a:endParaRPr>
            </a:p>
          </p:txBody>
        </p:sp>
        <p:sp>
          <p:nvSpPr>
            <p:cNvPr id="13" name="Freeform 50" descr="kimonopat1"/>
            <p:cNvSpPr>
              <a:spLocks/>
            </p:cNvSpPr>
            <p:nvPr/>
          </p:nvSpPr>
          <p:spPr bwMode="auto">
            <a:xfrm>
              <a:off x="5193" y="269"/>
              <a:ext cx="576" cy="3180"/>
            </a:xfrm>
            <a:custGeom>
              <a:avLst/>
              <a:gdLst>
                <a:gd name="T0" fmla="*/ 42 w 576"/>
                <a:gd name="T1" fmla="*/ 61 h 3180"/>
                <a:gd name="T2" fmla="*/ 156 w 576"/>
                <a:gd name="T3" fmla="*/ 517 h 3180"/>
                <a:gd name="T4" fmla="*/ 288 w 576"/>
                <a:gd name="T5" fmla="*/ 991 h 3180"/>
                <a:gd name="T6" fmla="*/ 414 w 576"/>
                <a:gd name="T7" fmla="*/ 1435 h 3180"/>
                <a:gd name="T8" fmla="*/ 576 w 576"/>
                <a:gd name="T9" fmla="*/ 1807 h 3180"/>
                <a:gd name="T10" fmla="*/ 576 w 576"/>
                <a:gd name="T11" fmla="*/ 3055 h 3180"/>
                <a:gd name="T12" fmla="*/ 414 w 576"/>
                <a:gd name="T13" fmla="*/ 2557 h 3180"/>
                <a:gd name="T14" fmla="*/ 252 w 576"/>
                <a:gd name="T15" fmla="*/ 1765 h 3180"/>
                <a:gd name="T16" fmla="*/ 126 w 576"/>
                <a:gd name="T17" fmla="*/ 961 h 3180"/>
                <a:gd name="T18" fmla="*/ 12 w 576"/>
                <a:gd name="T19" fmla="*/ 151 h 3180"/>
                <a:gd name="T20" fmla="*/ 42 w 576"/>
                <a:gd name="T21" fmla="*/ 61 h 31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3" cstate="print"/>
              <a:srcRect/>
              <a:tile tx="0" ty="0" sx="100000" sy="100000" flip="none" algn="tl"/>
            </a:blipFill>
            <a:ln w="9525" cap="flat" cmpd="sng">
              <a:noFill/>
              <a:prstDash val="solid"/>
              <a:round/>
              <a:headEnd/>
              <a:tailEnd/>
            </a:ln>
            <a:effectLst/>
          </p:spPr>
          <p:txBody>
            <a:bodyPr wrap="none" anchor="ctr"/>
            <a:lstStyle/>
            <a:p>
              <a:pPr>
                <a:defRPr/>
              </a:pPr>
              <a:endParaRPr lang="en-US">
                <a:latin typeface="Arial" charset="0"/>
                <a:cs typeface="Arial" charset="0"/>
              </a:endParaRPr>
            </a:p>
          </p:txBody>
        </p:sp>
        <p:sp>
          <p:nvSpPr>
            <p:cNvPr id="14" name="Freeform 51"/>
            <p:cNvSpPr>
              <a:spLocks/>
            </p:cNvSpPr>
            <p:nvPr/>
          </p:nvSpPr>
          <p:spPr bwMode="auto">
            <a:xfrm>
              <a:off x="5197" y="165"/>
              <a:ext cx="573" cy="1935"/>
            </a:xfrm>
            <a:custGeom>
              <a:avLst/>
              <a:gdLst>
                <a:gd name="T0" fmla="*/ 69 w 573"/>
                <a:gd name="T1" fmla="*/ 63 h 1935"/>
                <a:gd name="T2" fmla="*/ 207 w 573"/>
                <a:gd name="T3" fmla="*/ 549 h 1935"/>
                <a:gd name="T4" fmla="*/ 381 w 573"/>
                <a:gd name="T5" fmla="*/ 1101 h 1935"/>
                <a:gd name="T6" fmla="*/ 573 w 573"/>
                <a:gd name="T7" fmla="*/ 1575 h 1935"/>
                <a:gd name="T8" fmla="*/ 573 w 573"/>
                <a:gd name="T9" fmla="*/ 1935 h 1935"/>
                <a:gd name="T10" fmla="*/ 321 w 573"/>
                <a:gd name="T11" fmla="*/ 1449 h 1935"/>
                <a:gd name="T12" fmla="*/ 147 w 573"/>
                <a:gd name="T13" fmla="*/ 699 h 1935"/>
                <a:gd name="T14" fmla="*/ 15 w 573"/>
                <a:gd name="T15" fmla="*/ 171 h 1935"/>
                <a:gd name="T16" fmla="*/ 69 w 573"/>
                <a:gd name="T17" fmla="*/ 63 h 19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15" name="Freeform 52"/>
            <p:cNvSpPr>
              <a:spLocks/>
            </p:cNvSpPr>
            <p:nvPr/>
          </p:nvSpPr>
          <p:spPr bwMode="auto">
            <a:xfrm>
              <a:off x="5004" y="0"/>
              <a:ext cx="363"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round/>
              <a:headEnd/>
              <a:tailEnd/>
            </a:ln>
            <a:effectLst/>
          </p:spPr>
          <p:txBody>
            <a:bodyPr wrap="none" anchor="ctr"/>
            <a:lstStyle/>
            <a:p>
              <a:pPr>
                <a:defRPr/>
              </a:pPr>
              <a:endParaRPr lang="en-US">
                <a:latin typeface="Arial" charset="0"/>
                <a:cs typeface="Arial" charset="0"/>
              </a:endParaRPr>
            </a:p>
          </p:txBody>
        </p:sp>
        <p:sp>
          <p:nvSpPr>
            <p:cNvPr id="16" name="Freeform 53"/>
            <p:cNvSpPr>
              <a:spLocks/>
            </p:cNvSpPr>
            <p:nvPr/>
          </p:nvSpPr>
          <p:spPr bwMode="auto">
            <a:xfrm>
              <a:off x="5004" y="1"/>
              <a:ext cx="189"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a:noFill/>
            </a:ln>
            <a:effectLst/>
            <a:extLst/>
          </p:spPr>
          <p:txBody>
            <a:bodyPr wrap="none" anchor="ctr"/>
            <a:lstStyle/>
            <a:p>
              <a:pPr>
                <a:defRPr/>
              </a:pPr>
              <a:endParaRPr lang="fa-IR"/>
            </a:p>
          </p:txBody>
        </p:sp>
        <p:sp>
          <p:nvSpPr>
            <p:cNvPr id="17"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miter lim="800000"/>
              <a:headEnd/>
              <a:tailEnd/>
            </a:ln>
            <a:effectLst/>
          </p:spPr>
          <p:txBody>
            <a:bodyPr wrap="none" anchor="ctr"/>
            <a:lstStyle/>
            <a:p>
              <a:pPr algn="ctr">
                <a:defRPr/>
              </a:pPr>
              <a:endParaRPr kumimoji="1" lang="fa-IR">
                <a:latin typeface="Arial" charset="0"/>
                <a:cs typeface="Arial" charset="0"/>
              </a:endParaRPr>
            </a:p>
          </p:txBody>
        </p:sp>
        <p:sp>
          <p:nvSpPr>
            <p:cNvPr id="18" name="Freeform 55"/>
            <p:cNvSpPr>
              <a:spLocks/>
            </p:cNvSpPr>
            <p:nvPr/>
          </p:nvSpPr>
          <p:spPr bwMode="auto">
            <a:xfrm>
              <a:off x="5013" y="3924"/>
              <a:ext cx="734" cy="390"/>
            </a:xfrm>
            <a:custGeom>
              <a:avLst/>
              <a:gdLst>
                <a:gd name="T0" fmla="*/ 1 w 692"/>
                <a:gd name="T1" fmla="*/ 357 h 378"/>
                <a:gd name="T2" fmla="*/ 109 w 692"/>
                <a:gd name="T3" fmla="*/ 341 h 378"/>
                <a:gd name="T4" fmla="*/ 241 w 692"/>
                <a:gd name="T5" fmla="*/ 305 h 378"/>
                <a:gd name="T6" fmla="*/ 353 w 692"/>
                <a:gd name="T7" fmla="*/ 209 h 378"/>
                <a:gd name="T8" fmla="*/ 429 w 692"/>
                <a:gd name="T9" fmla="*/ 89 h 378"/>
                <a:gd name="T10" fmla="*/ 493 w 692"/>
                <a:gd name="T11" fmla="*/ 17 h 378"/>
                <a:gd name="T12" fmla="*/ 577 w 692"/>
                <a:gd name="T13" fmla="*/ 1 h 378"/>
                <a:gd name="T14" fmla="*/ 629 w 692"/>
                <a:gd name="T15" fmla="*/ 21 h 378"/>
                <a:gd name="T16" fmla="*/ 673 w 692"/>
                <a:gd name="T17" fmla="*/ 65 h 378"/>
                <a:gd name="T18" fmla="*/ 673 w 692"/>
                <a:gd name="T19" fmla="*/ 137 h 378"/>
                <a:gd name="T20" fmla="*/ 561 w 692"/>
                <a:gd name="T21" fmla="*/ 225 h 378"/>
                <a:gd name="T22" fmla="*/ 425 w 692"/>
                <a:gd name="T23" fmla="*/ 297 h 378"/>
                <a:gd name="T24" fmla="*/ 245 w 692"/>
                <a:gd name="T25" fmla="*/ 357 h 378"/>
                <a:gd name="T26" fmla="*/ 113 w 692"/>
                <a:gd name="T27" fmla="*/ 377 h 378"/>
                <a:gd name="T28" fmla="*/ 1 w 692"/>
                <a:gd name="T29" fmla="*/ 35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a:noFill/>
            </a:ln>
            <a:effectLst/>
            <a:extLst/>
          </p:spPr>
          <p:txBody>
            <a:bodyPr wrap="none" anchor="ctr"/>
            <a:lstStyle/>
            <a:p>
              <a:pPr>
                <a:defRPr/>
              </a:pPr>
              <a:endParaRPr lang="fa-IR"/>
            </a:p>
          </p:txBody>
        </p:sp>
        <p:sp>
          <p:nvSpPr>
            <p:cNvPr id="19" name="AutoShape 56"/>
            <p:cNvSpPr>
              <a:spLocks noChangeArrowheads="1"/>
            </p:cNvSpPr>
            <p:nvPr/>
          </p:nvSpPr>
          <p:spPr bwMode="hidden">
            <a:xfrm rot="5400000">
              <a:off x="2724" y="2089"/>
              <a:ext cx="4320" cy="142"/>
            </a:xfrm>
            <a:custGeom>
              <a:avLst/>
              <a:gdLst>
                <a:gd name="T0" fmla="*/ 852 w 21600"/>
                <a:gd name="T1" fmla="*/ 0 h 21600"/>
                <a:gd name="T2" fmla="*/ 432 w 21600"/>
                <a:gd name="T3" fmla="*/ 1 h 21600"/>
                <a:gd name="T4" fmla="*/ 12 w 21600"/>
                <a:gd name="T5" fmla="*/ 0 h 21600"/>
                <a:gd name="T6" fmla="*/ 432 w 21600"/>
                <a:gd name="T7" fmla="*/ 0 h 21600"/>
                <a:gd name="T8" fmla="*/ 0 60000 65536"/>
                <a:gd name="T9" fmla="*/ 0 60000 65536"/>
                <a:gd name="T10" fmla="*/ 0 60000 65536"/>
                <a:gd name="T11" fmla="*/ 0 60000 65536"/>
                <a:gd name="T12" fmla="*/ 2105 w 21600"/>
                <a:gd name="T13" fmla="*/ 2130 h 21600"/>
                <a:gd name="T14" fmla="*/ 19495 w 21600"/>
                <a:gd name="T15" fmla="*/ 19470 h 21600"/>
              </a:gdLst>
              <a:ahLst/>
              <a:cxnLst>
                <a:cxn ang="T8">
                  <a:pos x="T0" y="T1"/>
                </a:cxn>
                <a:cxn ang="T9">
                  <a:pos x="T2" y="T3"/>
                </a:cxn>
                <a:cxn ang="T10">
                  <a:pos x="T4" y="T5"/>
                </a:cxn>
                <a:cxn ang="T11">
                  <a:pos x="T6" y="T7"/>
                </a:cxn>
              </a:cxnLst>
              <a:rect l="T12" t="T13" r="T14" b="T15"/>
              <a:pathLst>
                <a:path w="21600" h="21600">
                  <a:moveTo>
                    <a:pt x="0" y="0"/>
                  </a:moveTo>
                  <a:lnTo>
                    <a:pt x="607" y="21600"/>
                  </a:lnTo>
                  <a:lnTo>
                    <a:pt x="20993" y="21600"/>
                  </a:lnTo>
                  <a:lnTo>
                    <a:pt x="21600" y="0"/>
                  </a:lnTo>
                  <a:lnTo>
                    <a:pt x="0" y="0"/>
                  </a:lnTo>
                  <a:close/>
                </a:path>
              </a:pathLst>
            </a:custGeom>
            <a:gradFill rotWithShape="0">
              <a:gsLst>
                <a:gs pos="0">
                  <a:schemeClr val="bg1"/>
                </a:gs>
                <a:gs pos="100000">
                  <a:schemeClr val="bg2"/>
                </a:gs>
              </a:gsLst>
              <a:lin ang="0" scaled="1"/>
            </a:gradFill>
            <a:ln w="9525">
              <a:noFill/>
              <a:miter lim="800000"/>
              <a:headEnd/>
              <a:tailEnd/>
            </a:ln>
            <a:effectLst/>
          </p:spPr>
          <p:txBody>
            <a:bodyPr rot="10800000" vert="eaVert" wrap="none" anchor="ctr"/>
            <a:lstStyle/>
            <a:p>
              <a:pPr>
                <a:defRPr/>
              </a:pPr>
              <a:endParaRPr lang="en-US">
                <a:latin typeface="Arial" charset="0"/>
                <a:cs typeface="Arial" charset="0"/>
              </a:endParaRPr>
            </a:p>
          </p:txBody>
        </p:sp>
      </p:grpSp>
      <p:sp>
        <p:nvSpPr>
          <p:cNvPr id="17465" name="Rectangle 57"/>
          <p:cNvSpPr>
            <a:spLocks noGrp="1" noChangeArrowheads="1"/>
          </p:cNvSpPr>
          <p:nvPr>
            <p:ph type="ctrTitle" sz="quarter"/>
          </p:nvPr>
        </p:nvSpPr>
        <p:spPr>
          <a:xfrm>
            <a:off x="914400" y="1370013"/>
            <a:ext cx="9287933" cy="2057400"/>
          </a:xfrm>
        </p:spPr>
        <p:txBody>
          <a:bodyPr/>
          <a:lstStyle>
            <a:lvl1pPr>
              <a:defRPr/>
            </a:lvl1pPr>
          </a:lstStyle>
          <a:p>
            <a:pPr lvl="0"/>
            <a:r>
              <a:rPr lang="en-US" noProof="0"/>
              <a:t>Click to edit Master title style</a:t>
            </a:r>
          </a:p>
        </p:txBody>
      </p:sp>
      <p:sp>
        <p:nvSpPr>
          <p:cNvPr id="17466" name="Rectangle 58"/>
          <p:cNvSpPr>
            <a:spLocks noGrp="1" noChangeArrowheads="1"/>
          </p:cNvSpPr>
          <p:nvPr>
            <p:ph type="subTitle" sz="quarter" idx="1"/>
          </p:nvPr>
        </p:nvSpPr>
        <p:spPr>
          <a:xfrm>
            <a:off x="2302934" y="3886200"/>
            <a:ext cx="7520517" cy="1752600"/>
          </a:xfrm>
        </p:spPr>
        <p:txBody>
          <a:bodyPr/>
          <a:lstStyle>
            <a:lvl1pPr marL="0" indent="0" algn="ctr">
              <a:buFontTx/>
              <a:buNone/>
              <a:defRPr/>
            </a:lvl1pPr>
          </a:lstStyle>
          <a:p>
            <a:pPr lvl="0"/>
            <a:r>
              <a:rPr lang="en-US" noProof="0"/>
              <a:t>Click to edit Master subtitle style</a:t>
            </a:r>
          </a:p>
        </p:txBody>
      </p:sp>
      <p:sp>
        <p:nvSpPr>
          <p:cNvPr id="59" name="Rectangle 59"/>
          <p:cNvSpPr>
            <a:spLocks noGrp="1" noChangeArrowheads="1"/>
          </p:cNvSpPr>
          <p:nvPr>
            <p:ph type="dt" sz="quarter" idx="10"/>
          </p:nvPr>
        </p:nvSpPr>
        <p:spPr/>
        <p:txBody>
          <a:bodyPr/>
          <a:lstStyle>
            <a:lvl1pPr>
              <a:defRPr/>
            </a:lvl1pPr>
          </a:lstStyle>
          <a:p>
            <a:pPr>
              <a:defRPr/>
            </a:pPr>
            <a:fld id="{D8AA1905-C609-4280-BB38-9C2BA2D6613A}" type="datetime8">
              <a:rPr lang="fa-IR" smtClean="0"/>
              <a:pPr>
                <a:defRPr/>
              </a:pPr>
              <a:t>آوريل 15، 21</a:t>
            </a:fld>
            <a:endParaRPr lang="en-US"/>
          </a:p>
        </p:txBody>
      </p:sp>
      <p:sp>
        <p:nvSpPr>
          <p:cNvPr id="60" name="Rectangle 60"/>
          <p:cNvSpPr>
            <a:spLocks noGrp="1" noChangeArrowheads="1"/>
          </p:cNvSpPr>
          <p:nvPr>
            <p:ph type="ftr" sz="quarter" idx="11"/>
          </p:nvPr>
        </p:nvSpPr>
        <p:spPr/>
        <p:txBody>
          <a:bodyPr/>
          <a:lstStyle>
            <a:lvl1pPr>
              <a:defRPr/>
            </a:lvl1pPr>
          </a:lstStyle>
          <a:p>
            <a:pPr>
              <a:defRPr/>
            </a:pPr>
            <a:endParaRPr lang="en-US"/>
          </a:p>
        </p:txBody>
      </p:sp>
      <p:sp>
        <p:nvSpPr>
          <p:cNvPr id="61" name="Rectangle 61"/>
          <p:cNvSpPr>
            <a:spLocks noGrp="1" noChangeArrowheads="1"/>
          </p:cNvSpPr>
          <p:nvPr>
            <p:ph type="sldNum" sz="quarter" idx="12"/>
          </p:nvPr>
        </p:nvSpPr>
        <p:spPr/>
        <p:txBody>
          <a:bodyPr/>
          <a:lstStyle>
            <a:lvl1pPr>
              <a:defRPr/>
            </a:lvl1pPr>
          </a:lstStyle>
          <a:p>
            <a:pPr>
              <a:defRPr/>
            </a:pPr>
            <a:fld id="{12E96002-1FD9-46B7-8682-36B8738D5631}" type="slidenum">
              <a:rPr lang="en-US"/>
              <a:pPr>
                <a:defRPr/>
              </a:pPr>
              <a:t>‹#›</a:t>
            </a:fld>
            <a:endParaRPr lang="en-US"/>
          </a:p>
        </p:txBody>
      </p:sp>
    </p:spTree>
    <p:extLst>
      <p:ext uri="{BB962C8B-B14F-4D97-AF65-F5344CB8AC3E}">
        <p14:creationId xmlns="" xmlns:p14="http://schemas.microsoft.com/office/powerpoint/2010/main" val="5314882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59"/>
          <p:cNvSpPr>
            <a:spLocks noGrp="1" noChangeArrowheads="1"/>
          </p:cNvSpPr>
          <p:nvPr>
            <p:ph type="dt" sz="half" idx="10"/>
          </p:nvPr>
        </p:nvSpPr>
        <p:spPr>
          <a:ln/>
        </p:spPr>
        <p:txBody>
          <a:bodyPr/>
          <a:lstStyle>
            <a:lvl1pPr>
              <a:defRPr/>
            </a:lvl1pPr>
          </a:lstStyle>
          <a:p>
            <a:pPr>
              <a:defRPr/>
            </a:pPr>
            <a:fld id="{112AAE10-85DB-4EBD-9029-3C40A7F10EDB}" type="datetime8">
              <a:rPr lang="fa-IR" smtClean="0"/>
              <a:pPr>
                <a:defRPr/>
              </a:pPr>
              <a:t>آوريل 15، 21</a:t>
            </a:fld>
            <a:endParaRPr lang="en-US"/>
          </a:p>
        </p:txBody>
      </p:sp>
      <p:sp>
        <p:nvSpPr>
          <p:cNvPr id="5" name="Rectangle 60"/>
          <p:cNvSpPr>
            <a:spLocks noGrp="1" noChangeArrowheads="1"/>
          </p:cNvSpPr>
          <p:nvPr>
            <p:ph type="ftr" sz="quarter" idx="11"/>
          </p:nvPr>
        </p:nvSpPr>
        <p:spPr>
          <a:ln/>
        </p:spPr>
        <p:txBody>
          <a:bodyPr/>
          <a:lstStyle>
            <a:lvl1pPr>
              <a:defRPr/>
            </a:lvl1pPr>
          </a:lstStyle>
          <a:p>
            <a:pPr>
              <a:defRPr/>
            </a:pPr>
            <a:endParaRPr lang="en-US"/>
          </a:p>
        </p:txBody>
      </p:sp>
      <p:sp>
        <p:nvSpPr>
          <p:cNvPr id="6" name="Rectangle 61"/>
          <p:cNvSpPr>
            <a:spLocks noGrp="1" noChangeArrowheads="1"/>
          </p:cNvSpPr>
          <p:nvPr>
            <p:ph type="sldNum" sz="quarter" idx="12"/>
          </p:nvPr>
        </p:nvSpPr>
        <p:spPr>
          <a:ln/>
        </p:spPr>
        <p:txBody>
          <a:bodyPr/>
          <a:lstStyle>
            <a:lvl1pPr>
              <a:defRPr/>
            </a:lvl1pPr>
          </a:lstStyle>
          <a:p>
            <a:pPr>
              <a:defRPr/>
            </a:pPr>
            <a:fld id="{E8263B12-A874-4268-B9AB-818FEF76959D}" type="slidenum">
              <a:rPr lang="en-US"/>
              <a:pPr>
                <a:defRPr/>
              </a:pPr>
              <a:t>‹#›</a:t>
            </a:fld>
            <a:endParaRPr lang="en-US"/>
          </a:p>
        </p:txBody>
      </p:sp>
    </p:spTree>
    <p:extLst>
      <p:ext uri="{BB962C8B-B14F-4D97-AF65-F5344CB8AC3E}">
        <p14:creationId xmlns="" xmlns:p14="http://schemas.microsoft.com/office/powerpoint/2010/main" val="10289680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9"/>
          <p:cNvSpPr>
            <a:spLocks noGrp="1" noChangeArrowheads="1"/>
          </p:cNvSpPr>
          <p:nvPr>
            <p:ph type="dt" sz="half" idx="10"/>
          </p:nvPr>
        </p:nvSpPr>
        <p:spPr>
          <a:ln/>
        </p:spPr>
        <p:txBody>
          <a:bodyPr/>
          <a:lstStyle>
            <a:lvl1pPr>
              <a:defRPr/>
            </a:lvl1pPr>
          </a:lstStyle>
          <a:p>
            <a:pPr>
              <a:defRPr/>
            </a:pPr>
            <a:fld id="{7ED9C48D-5984-461A-B14A-886EFC68348E}" type="datetime8">
              <a:rPr lang="fa-IR" smtClean="0"/>
              <a:pPr>
                <a:defRPr/>
              </a:pPr>
              <a:t>آوريل 15، 21</a:t>
            </a:fld>
            <a:endParaRPr lang="en-US"/>
          </a:p>
        </p:txBody>
      </p:sp>
      <p:sp>
        <p:nvSpPr>
          <p:cNvPr id="5" name="Rectangle 60"/>
          <p:cNvSpPr>
            <a:spLocks noGrp="1" noChangeArrowheads="1"/>
          </p:cNvSpPr>
          <p:nvPr>
            <p:ph type="ftr" sz="quarter" idx="11"/>
          </p:nvPr>
        </p:nvSpPr>
        <p:spPr>
          <a:ln/>
        </p:spPr>
        <p:txBody>
          <a:bodyPr/>
          <a:lstStyle>
            <a:lvl1pPr>
              <a:defRPr/>
            </a:lvl1pPr>
          </a:lstStyle>
          <a:p>
            <a:pPr>
              <a:defRPr/>
            </a:pPr>
            <a:endParaRPr lang="en-US"/>
          </a:p>
        </p:txBody>
      </p:sp>
      <p:sp>
        <p:nvSpPr>
          <p:cNvPr id="6" name="Rectangle 61"/>
          <p:cNvSpPr>
            <a:spLocks noGrp="1" noChangeArrowheads="1"/>
          </p:cNvSpPr>
          <p:nvPr>
            <p:ph type="sldNum" sz="quarter" idx="12"/>
          </p:nvPr>
        </p:nvSpPr>
        <p:spPr>
          <a:ln/>
        </p:spPr>
        <p:txBody>
          <a:bodyPr/>
          <a:lstStyle>
            <a:lvl1pPr>
              <a:defRPr/>
            </a:lvl1pPr>
          </a:lstStyle>
          <a:p>
            <a:pPr>
              <a:defRPr/>
            </a:pPr>
            <a:fld id="{0C42D41C-0D7D-42A9-BE31-0CCB5FB35DC9}" type="slidenum">
              <a:rPr lang="en-US"/>
              <a:pPr>
                <a:defRPr/>
              </a:pPr>
              <a:t>‹#›</a:t>
            </a:fld>
            <a:endParaRPr lang="en-US"/>
          </a:p>
        </p:txBody>
      </p:sp>
    </p:spTree>
    <p:extLst>
      <p:ext uri="{BB962C8B-B14F-4D97-AF65-F5344CB8AC3E}">
        <p14:creationId xmlns="" xmlns:p14="http://schemas.microsoft.com/office/powerpoint/2010/main" val="31486239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351367" y="1598613"/>
            <a:ext cx="4821767"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5376334" y="1598613"/>
            <a:ext cx="4823884"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Rectangle 59"/>
          <p:cNvSpPr>
            <a:spLocks noGrp="1" noChangeArrowheads="1"/>
          </p:cNvSpPr>
          <p:nvPr>
            <p:ph type="dt" sz="half" idx="10"/>
          </p:nvPr>
        </p:nvSpPr>
        <p:spPr>
          <a:ln/>
        </p:spPr>
        <p:txBody>
          <a:bodyPr/>
          <a:lstStyle>
            <a:lvl1pPr>
              <a:defRPr/>
            </a:lvl1pPr>
          </a:lstStyle>
          <a:p>
            <a:pPr>
              <a:defRPr/>
            </a:pPr>
            <a:fld id="{2EA98A29-2C35-4DA3-9540-60A505628BB8}" type="datetime8">
              <a:rPr lang="fa-IR" smtClean="0"/>
              <a:pPr>
                <a:defRPr/>
              </a:pPr>
              <a:t>آوريل 15، 21</a:t>
            </a:fld>
            <a:endParaRPr lang="en-US"/>
          </a:p>
        </p:txBody>
      </p:sp>
      <p:sp>
        <p:nvSpPr>
          <p:cNvPr id="6" name="Rectangle 60"/>
          <p:cNvSpPr>
            <a:spLocks noGrp="1" noChangeArrowheads="1"/>
          </p:cNvSpPr>
          <p:nvPr>
            <p:ph type="ftr" sz="quarter" idx="11"/>
          </p:nvPr>
        </p:nvSpPr>
        <p:spPr>
          <a:ln/>
        </p:spPr>
        <p:txBody>
          <a:bodyPr/>
          <a:lstStyle>
            <a:lvl1pPr>
              <a:defRPr/>
            </a:lvl1pPr>
          </a:lstStyle>
          <a:p>
            <a:pPr>
              <a:defRPr/>
            </a:pPr>
            <a:endParaRPr lang="en-US"/>
          </a:p>
        </p:txBody>
      </p:sp>
      <p:sp>
        <p:nvSpPr>
          <p:cNvPr id="7" name="Rectangle 61"/>
          <p:cNvSpPr>
            <a:spLocks noGrp="1" noChangeArrowheads="1"/>
          </p:cNvSpPr>
          <p:nvPr>
            <p:ph type="sldNum" sz="quarter" idx="12"/>
          </p:nvPr>
        </p:nvSpPr>
        <p:spPr>
          <a:ln/>
        </p:spPr>
        <p:txBody>
          <a:bodyPr/>
          <a:lstStyle>
            <a:lvl1pPr>
              <a:defRPr/>
            </a:lvl1pPr>
          </a:lstStyle>
          <a:p>
            <a:pPr>
              <a:defRPr/>
            </a:pPr>
            <a:fld id="{70824A47-5318-4890-A023-5F3BAE64945F}" type="slidenum">
              <a:rPr lang="en-US"/>
              <a:pPr>
                <a:defRPr/>
              </a:pPr>
              <a:t>‹#›</a:t>
            </a:fld>
            <a:endParaRPr lang="en-US"/>
          </a:p>
        </p:txBody>
      </p:sp>
    </p:spTree>
    <p:extLst>
      <p:ext uri="{BB962C8B-B14F-4D97-AF65-F5344CB8AC3E}">
        <p14:creationId xmlns="" xmlns:p14="http://schemas.microsoft.com/office/powerpoint/2010/main" val="810870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Rectangle 59"/>
          <p:cNvSpPr>
            <a:spLocks noGrp="1" noChangeArrowheads="1"/>
          </p:cNvSpPr>
          <p:nvPr>
            <p:ph type="dt" sz="half" idx="10"/>
          </p:nvPr>
        </p:nvSpPr>
        <p:spPr>
          <a:ln/>
        </p:spPr>
        <p:txBody>
          <a:bodyPr/>
          <a:lstStyle>
            <a:lvl1pPr>
              <a:defRPr/>
            </a:lvl1pPr>
          </a:lstStyle>
          <a:p>
            <a:pPr>
              <a:defRPr/>
            </a:pPr>
            <a:fld id="{629E4439-4AFF-4D21-82E9-8FC976144ED9}" type="datetime8">
              <a:rPr lang="fa-IR" smtClean="0"/>
              <a:pPr>
                <a:defRPr/>
              </a:pPr>
              <a:t>آوريل 15، 21</a:t>
            </a:fld>
            <a:endParaRPr lang="en-US"/>
          </a:p>
        </p:txBody>
      </p:sp>
      <p:sp>
        <p:nvSpPr>
          <p:cNvPr id="8" name="Rectangle 60"/>
          <p:cNvSpPr>
            <a:spLocks noGrp="1" noChangeArrowheads="1"/>
          </p:cNvSpPr>
          <p:nvPr>
            <p:ph type="ftr" sz="quarter" idx="11"/>
          </p:nvPr>
        </p:nvSpPr>
        <p:spPr>
          <a:ln/>
        </p:spPr>
        <p:txBody>
          <a:bodyPr/>
          <a:lstStyle>
            <a:lvl1pPr>
              <a:defRPr/>
            </a:lvl1pPr>
          </a:lstStyle>
          <a:p>
            <a:pPr>
              <a:defRPr/>
            </a:pPr>
            <a:endParaRPr lang="en-US"/>
          </a:p>
        </p:txBody>
      </p:sp>
      <p:sp>
        <p:nvSpPr>
          <p:cNvPr id="9" name="Rectangle 61"/>
          <p:cNvSpPr>
            <a:spLocks noGrp="1" noChangeArrowheads="1"/>
          </p:cNvSpPr>
          <p:nvPr>
            <p:ph type="sldNum" sz="quarter" idx="12"/>
          </p:nvPr>
        </p:nvSpPr>
        <p:spPr>
          <a:ln/>
        </p:spPr>
        <p:txBody>
          <a:bodyPr/>
          <a:lstStyle>
            <a:lvl1pPr>
              <a:defRPr/>
            </a:lvl1pPr>
          </a:lstStyle>
          <a:p>
            <a:pPr>
              <a:defRPr/>
            </a:pPr>
            <a:fld id="{9817F467-CCEB-4BE3-932D-D6A1B44B2198}" type="slidenum">
              <a:rPr lang="en-US"/>
              <a:pPr>
                <a:defRPr/>
              </a:pPr>
              <a:t>‹#›</a:t>
            </a:fld>
            <a:endParaRPr lang="en-US"/>
          </a:p>
        </p:txBody>
      </p:sp>
    </p:spTree>
    <p:extLst>
      <p:ext uri="{BB962C8B-B14F-4D97-AF65-F5344CB8AC3E}">
        <p14:creationId xmlns="" xmlns:p14="http://schemas.microsoft.com/office/powerpoint/2010/main" val="525925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Rectangle 59"/>
          <p:cNvSpPr>
            <a:spLocks noGrp="1" noChangeArrowheads="1"/>
          </p:cNvSpPr>
          <p:nvPr>
            <p:ph type="dt" sz="half" idx="10"/>
          </p:nvPr>
        </p:nvSpPr>
        <p:spPr>
          <a:ln/>
        </p:spPr>
        <p:txBody>
          <a:bodyPr/>
          <a:lstStyle>
            <a:lvl1pPr>
              <a:defRPr/>
            </a:lvl1pPr>
          </a:lstStyle>
          <a:p>
            <a:pPr>
              <a:defRPr/>
            </a:pPr>
            <a:fld id="{A3F84830-8BC3-4210-BFAF-C41C8632A9E0}" type="datetime8">
              <a:rPr lang="fa-IR" smtClean="0"/>
              <a:pPr>
                <a:defRPr/>
              </a:pPr>
              <a:t>آوريل 15، 21</a:t>
            </a:fld>
            <a:endParaRPr lang="en-US"/>
          </a:p>
        </p:txBody>
      </p:sp>
      <p:sp>
        <p:nvSpPr>
          <p:cNvPr id="4" name="Rectangle 60"/>
          <p:cNvSpPr>
            <a:spLocks noGrp="1" noChangeArrowheads="1"/>
          </p:cNvSpPr>
          <p:nvPr>
            <p:ph type="ftr" sz="quarter" idx="11"/>
          </p:nvPr>
        </p:nvSpPr>
        <p:spPr>
          <a:ln/>
        </p:spPr>
        <p:txBody>
          <a:bodyPr/>
          <a:lstStyle>
            <a:lvl1pPr>
              <a:defRPr/>
            </a:lvl1pPr>
          </a:lstStyle>
          <a:p>
            <a:pPr>
              <a:defRPr/>
            </a:pPr>
            <a:endParaRPr lang="en-US"/>
          </a:p>
        </p:txBody>
      </p:sp>
      <p:sp>
        <p:nvSpPr>
          <p:cNvPr id="5" name="Rectangle 61"/>
          <p:cNvSpPr>
            <a:spLocks noGrp="1" noChangeArrowheads="1"/>
          </p:cNvSpPr>
          <p:nvPr>
            <p:ph type="sldNum" sz="quarter" idx="12"/>
          </p:nvPr>
        </p:nvSpPr>
        <p:spPr>
          <a:ln/>
        </p:spPr>
        <p:txBody>
          <a:bodyPr/>
          <a:lstStyle>
            <a:lvl1pPr>
              <a:defRPr/>
            </a:lvl1pPr>
          </a:lstStyle>
          <a:p>
            <a:pPr>
              <a:defRPr/>
            </a:pPr>
            <a:fld id="{1F32F2EE-F87C-4D3F-A0A0-A7B5935E6C61}" type="slidenum">
              <a:rPr lang="en-US"/>
              <a:pPr>
                <a:defRPr/>
              </a:pPr>
              <a:t>‹#›</a:t>
            </a:fld>
            <a:endParaRPr lang="en-US"/>
          </a:p>
        </p:txBody>
      </p:sp>
    </p:spTree>
    <p:extLst>
      <p:ext uri="{BB962C8B-B14F-4D97-AF65-F5344CB8AC3E}">
        <p14:creationId xmlns="" xmlns:p14="http://schemas.microsoft.com/office/powerpoint/2010/main" val="33236347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9"/>
          <p:cNvSpPr>
            <a:spLocks noGrp="1" noChangeArrowheads="1"/>
          </p:cNvSpPr>
          <p:nvPr>
            <p:ph type="dt" sz="half" idx="10"/>
          </p:nvPr>
        </p:nvSpPr>
        <p:spPr>
          <a:ln/>
        </p:spPr>
        <p:txBody>
          <a:bodyPr/>
          <a:lstStyle>
            <a:lvl1pPr>
              <a:defRPr/>
            </a:lvl1pPr>
          </a:lstStyle>
          <a:p>
            <a:pPr>
              <a:defRPr/>
            </a:pPr>
            <a:fld id="{DC432BAF-7D5F-42C0-AA37-CFA2750AB7FB}" type="datetime8">
              <a:rPr lang="fa-IR" smtClean="0"/>
              <a:pPr>
                <a:defRPr/>
              </a:pPr>
              <a:t>آوريل 15، 21</a:t>
            </a:fld>
            <a:endParaRPr lang="en-US"/>
          </a:p>
        </p:txBody>
      </p:sp>
      <p:sp>
        <p:nvSpPr>
          <p:cNvPr id="3" name="Rectangle 60"/>
          <p:cNvSpPr>
            <a:spLocks noGrp="1" noChangeArrowheads="1"/>
          </p:cNvSpPr>
          <p:nvPr>
            <p:ph type="ftr" sz="quarter" idx="11"/>
          </p:nvPr>
        </p:nvSpPr>
        <p:spPr>
          <a:ln/>
        </p:spPr>
        <p:txBody>
          <a:bodyPr/>
          <a:lstStyle>
            <a:lvl1pPr>
              <a:defRPr/>
            </a:lvl1pPr>
          </a:lstStyle>
          <a:p>
            <a:pPr>
              <a:defRPr/>
            </a:pPr>
            <a:endParaRPr lang="en-US"/>
          </a:p>
        </p:txBody>
      </p:sp>
      <p:sp>
        <p:nvSpPr>
          <p:cNvPr id="4" name="Rectangle 61"/>
          <p:cNvSpPr>
            <a:spLocks noGrp="1" noChangeArrowheads="1"/>
          </p:cNvSpPr>
          <p:nvPr>
            <p:ph type="sldNum" sz="quarter" idx="12"/>
          </p:nvPr>
        </p:nvSpPr>
        <p:spPr>
          <a:ln/>
        </p:spPr>
        <p:txBody>
          <a:bodyPr/>
          <a:lstStyle>
            <a:lvl1pPr>
              <a:defRPr/>
            </a:lvl1pPr>
          </a:lstStyle>
          <a:p>
            <a:pPr>
              <a:defRPr/>
            </a:pPr>
            <a:fld id="{51B280C2-F6AB-42D5-9645-CD8981839ACD}" type="slidenum">
              <a:rPr lang="en-US"/>
              <a:pPr>
                <a:defRPr/>
              </a:pPr>
              <a:t>‹#›</a:t>
            </a:fld>
            <a:endParaRPr lang="en-US"/>
          </a:p>
        </p:txBody>
      </p:sp>
    </p:spTree>
    <p:extLst>
      <p:ext uri="{BB962C8B-B14F-4D97-AF65-F5344CB8AC3E}">
        <p14:creationId xmlns="" xmlns:p14="http://schemas.microsoft.com/office/powerpoint/2010/main" val="32857207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9"/>
          <p:cNvSpPr>
            <a:spLocks noGrp="1" noChangeArrowheads="1"/>
          </p:cNvSpPr>
          <p:nvPr>
            <p:ph type="dt" sz="half" idx="10"/>
          </p:nvPr>
        </p:nvSpPr>
        <p:spPr>
          <a:ln/>
        </p:spPr>
        <p:txBody>
          <a:bodyPr/>
          <a:lstStyle>
            <a:lvl1pPr>
              <a:defRPr/>
            </a:lvl1pPr>
          </a:lstStyle>
          <a:p>
            <a:pPr>
              <a:defRPr/>
            </a:pPr>
            <a:fld id="{ABCAA795-A226-452A-8CE1-50F6D2163478}" type="datetime8">
              <a:rPr lang="fa-IR" smtClean="0"/>
              <a:pPr>
                <a:defRPr/>
              </a:pPr>
              <a:t>آوريل 15، 21</a:t>
            </a:fld>
            <a:endParaRPr lang="en-US"/>
          </a:p>
        </p:txBody>
      </p:sp>
      <p:sp>
        <p:nvSpPr>
          <p:cNvPr id="6" name="Rectangle 60"/>
          <p:cNvSpPr>
            <a:spLocks noGrp="1" noChangeArrowheads="1"/>
          </p:cNvSpPr>
          <p:nvPr>
            <p:ph type="ftr" sz="quarter" idx="11"/>
          </p:nvPr>
        </p:nvSpPr>
        <p:spPr>
          <a:ln/>
        </p:spPr>
        <p:txBody>
          <a:bodyPr/>
          <a:lstStyle>
            <a:lvl1pPr>
              <a:defRPr/>
            </a:lvl1pPr>
          </a:lstStyle>
          <a:p>
            <a:pPr>
              <a:defRPr/>
            </a:pPr>
            <a:endParaRPr lang="en-US"/>
          </a:p>
        </p:txBody>
      </p:sp>
      <p:sp>
        <p:nvSpPr>
          <p:cNvPr id="7" name="Rectangle 61"/>
          <p:cNvSpPr>
            <a:spLocks noGrp="1" noChangeArrowheads="1"/>
          </p:cNvSpPr>
          <p:nvPr>
            <p:ph type="sldNum" sz="quarter" idx="12"/>
          </p:nvPr>
        </p:nvSpPr>
        <p:spPr>
          <a:ln/>
        </p:spPr>
        <p:txBody>
          <a:bodyPr/>
          <a:lstStyle>
            <a:lvl1pPr>
              <a:defRPr/>
            </a:lvl1pPr>
          </a:lstStyle>
          <a:p>
            <a:pPr>
              <a:defRPr/>
            </a:pPr>
            <a:fld id="{99ADDB0F-F64A-4E18-BDE2-EB373B6A1F5E}" type="slidenum">
              <a:rPr lang="en-US"/>
              <a:pPr>
                <a:defRPr/>
              </a:pPr>
              <a:t>‹#›</a:t>
            </a:fld>
            <a:endParaRPr lang="en-US"/>
          </a:p>
        </p:txBody>
      </p:sp>
    </p:spTree>
    <p:extLst>
      <p:ext uri="{BB962C8B-B14F-4D97-AF65-F5344CB8AC3E}">
        <p14:creationId xmlns="" xmlns:p14="http://schemas.microsoft.com/office/powerpoint/2010/main" val="3260515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 xmlns:a16="http://schemas.microsoft.com/office/drawing/2014/main" id="{FC05E9C4-A56E-43AF-B1E1-77A684F864F1}"/>
              </a:ext>
            </a:extLst>
          </p:cNvPr>
          <p:cNvSpPr>
            <a:spLocks noGrp="1" noChangeArrowheads="1"/>
          </p:cNvSpPr>
          <p:nvPr>
            <p:ph type="dt" sz="half" idx="10"/>
          </p:nvPr>
        </p:nvSpPr>
        <p:spPr>
          <a:ln/>
        </p:spPr>
        <p:txBody>
          <a:bodyPr/>
          <a:lstStyle>
            <a:lvl1pPr>
              <a:defRPr/>
            </a:lvl1pPr>
          </a:lstStyle>
          <a:p>
            <a:fld id="{0D2184A8-E179-4EE6-941C-6B210434A18E}" type="datetime8">
              <a:rPr lang="fa-IR" smtClean="0"/>
              <a:pPr/>
              <a:t>آوريل 15، 21</a:t>
            </a:fld>
            <a:endParaRPr lang="fa-IR"/>
          </a:p>
        </p:txBody>
      </p:sp>
      <p:sp>
        <p:nvSpPr>
          <p:cNvPr id="5" name="Rectangle 5">
            <a:extLst>
              <a:ext uri="{FF2B5EF4-FFF2-40B4-BE49-F238E27FC236}">
                <a16:creationId xmlns="" xmlns:a16="http://schemas.microsoft.com/office/drawing/2014/main" id="{EB67A4DC-243B-4F17-9779-75A3ACBC1267}"/>
              </a:ext>
            </a:extLst>
          </p:cNvPr>
          <p:cNvSpPr>
            <a:spLocks noGrp="1" noChangeArrowheads="1"/>
          </p:cNvSpPr>
          <p:nvPr>
            <p:ph type="ftr" sz="quarter" idx="11"/>
          </p:nvPr>
        </p:nvSpPr>
        <p:spPr>
          <a:ln/>
        </p:spPr>
        <p:txBody>
          <a:bodyPr/>
          <a:lstStyle>
            <a:lvl1pPr>
              <a:defRPr/>
            </a:lvl1pPr>
          </a:lstStyle>
          <a:p>
            <a:endParaRPr lang="fa-IR"/>
          </a:p>
        </p:txBody>
      </p:sp>
      <p:sp>
        <p:nvSpPr>
          <p:cNvPr id="6" name="Rectangle 6">
            <a:extLst>
              <a:ext uri="{FF2B5EF4-FFF2-40B4-BE49-F238E27FC236}">
                <a16:creationId xmlns="" xmlns:a16="http://schemas.microsoft.com/office/drawing/2014/main" id="{A243B003-835C-4B97-A931-F4D40F474AC6}"/>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6995277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9"/>
          <p:cNvSpPr>
            <a:spLocks noGrp="1" noChangeArrowheads="1"/>
          </p:cNvSpPr>
          <p:nvPr>
            <p:ph type="dt" sz="half" idx="10"/>
          </p:nvPr>
        </p:nvSpPr>
        <p:spPr>
          <a:ln/>
        </p:spPr>
        <p:txBody>
          <a:bodyPr/>
          <a:lstStyle>
            <a:lvl1pPr>
              <a:defRPr/>
            </a:lvl1pPr>
          </a:lstStyle>
          <a:p>
            <a:pPr>
              <a:defRPr/>
            </a:pPr>
            <a:fld id="{D7034B8E-9947-4639-B2A4-10C1FC85BEC2}" type="datetime8">
              <a:rPr lang="fa-IR" smtClean="0"/>
              <a:pPr>
                <a:defRPr/>
              </a:pPr>
              <a:t>آوريل 15، 21</a:t>
            </a:fld>
            <a:endParaRPr lang="en-US"/>
          </a:p>
        </p:txBody>
      </p:sp>
      <p:sp>
        <p:nvSpPr>
          <p:cNvPr id="6" name="Rectangle 60"/>
          <p:cNvSpPr>
            <a:spLocks noGrp="1" noChangeArrowheads="1"/>
          </p:cNvSpPr>
          <p:nvPr>
            <p:ph type="ftr" sz="quarter" idx="11"/>
          </p:nvPr>
        </p:nvSpPr>
        <p:spPr>
          <a:ln/>
        </p:spPr>
        <p:txBody>
          <a:bodyPr/>
          <a:lstStyle>
            <a:lvl1pPr>
              <a:defRPr/>
            </a:lvl1pPr>
          </a:lstStyle>
          <a:p>
            <a:pPr>
              <a:defRPr/>
            </a:pPr>
            <a:endParaRPr lang="en-US"/>
          </a:p>
        </p:txBody>
      </p:sp>
      <p:sp>
        <p:nvSpPr>
          <p:cNvPr id="7" name="Rectangle 61"/>
          <p:cNvSpPr>
            <a:spLocks noGrp="1" noChangeArrowheads="1"/>
          </p:cNvSpPr>
          <p:nvPr>
            <p:ph type="sldNum" sz="quarter" idx="12"/>
          </p:nvPr>
        </p:nvSpPr>
        <p:spPr>
          <a:ln/>
        </p:spPr>
        <p:txBody>
          <a:bodyPr/>
          <a:lstStyle>
            <a:lvl1pPr>
              <a:defRPr/>
            </a:lvl1pPr>
          </a:lstStyle>
          <a:p>
            <a:pPr>
              <a:defRPr/>
            </a:pPr>
            <a:fld id="{CFDB7EC8-7DA0-4496-9F9A-D161E6FD290C}" type="slidenum">
              <a:rPr lang="en-US"/>
              <a:pPr>
                <a:defRPr/>
              </a:pPr>
              <a:t>‹#›</a:t>
            </a:fld>
            <a:endParaRPr lang="en-US"/>
          </a:p>
        </p:txBody>
      </p:sp>
    </p:spTree>
    <p:extLst>
      <p:ext uri="{BB962C8B-B14F-4D97-AF65-F5344CB8AC3E}">
        <p14:creationId xmlns="" xmlns:p14="http://schemas.microsoft.com/office/powerpoint/2010/main" val="32167663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59"/>
          <p:cNvSpPr>
            <a:spLocks noGrp="1" noChangeArrowheads="1"/>
          </p:cNvSpPr>
          <p:nvPr>
            <p:ph type="dt" sz="half" idx="10"/>
          </p:nvPr>
        </p:nvSpPr>
        <p:spPr>
          <a:ln/>
        </p:spPr>
        <p:txBody>
          <a:bodyPr/>
          <a:lstStyle>
            <a:lvl1pPr>
              <a:defRPr/>
            </a:lvl1pPr>
          </a:lstStyle>
          <a:p>
            <a:pPr>
              <a:defRPr/>
            </a:pPr>
            <a:fld id="{C8FAA496-0DC5-49A8-AD92-D5AA5E555A16}" type="datetime8">
              <a:rPr lang="fa-IR" smtClean="0"/>
              <a:pPr>
                <a:defRPr/>
              </a:pPr>
              <a:t>آوريل 15، 21</a:t>
            </a:fld>
            <a:endParaRPr lang="en-US"/>
          </a:p>
        </p:txBody>
      </p:sp>
      <p:sp>
        <p:nvSpPr>
          <p:cNvPr id="5" name="Rectangle 60"/>
          <p:cNvSpPr>
            <a:spLocks noGrp="1" noChangeArrowheads="1"/>
          </p:cNvSpPr>
          <p:nvPr>
            <p:ph type="ftr" sz="quarter" idx="11"/>
          </p:nvPr>
        </p:nvSpPr>
        <p:spPr>
          <a:ln/>
        </p:spPr>
        <p:txBody>
          <a:bodyPr/>
          <a:lstStyle>
            <a:lvl1pPr>
              <a:defRPr/>
            </a:lvl1pPr>
          </a:lstStyle>
          <a:p>
            <a:pPr>
              <a:defRPr/>
            </a:pPr>
            <a:endParaRPr lang="en-US"/>
          </a:p>
        </p:txBody>
      </p:sp>
      <p:sp>
        <p:nvSpPr>
          <p:cNvPr id="6" name="Rectangle 61"/>
          <p:cNvSpPr>
            <a:spLocks noGrp="1" noChangeArrowheads="1"/>
          </p:cNvSpPr>
          <p:nvPr>
            <p:ph type="sldNum" sz="quarter" idx="12"/>
          </p:nvPr>
        </p:nvSpPr>
        <p:spPr>
          <a:ln/>
        </p:spPr>
        <p:txBody>
          <a:bodyPr/>
          <a:lstStyle>
            <a:lvl1pPr>
              <a:defRPr/>
            </a:lvl1pPr>
          </a:lstStyle>
          <a:p>
            <a:pPr>
              <a:defRPr/>
            </a:pPr>
            <a:fld id="{BE48AAA8-73B7-42A5-BD0C-F2FDA0AFAA00}" type="slidenum">
              <a:rPr lang="en-US"/>
              <a:pPr>
                <a:defRPr/>
              </a:pPr>
              <a:t>‹#›</a:t>
            </a:fld>
            <a:endParaRPr lang="en-US"/>
          </a:p>
        </p:txBody>
      </p:sp>
    </p:spTree>
    <p:extLst>
      <p:ext uri="{BB962C8B-B14F-4D97-AF65-F5344CB8AC3E}">
        <p14:creationId xmlns="" xmlns:p14="http://schemas.microsoft.com/office/powerpoint/2010/main" val="33684409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0285" y="227014"/>
            <a:ext cx="2491316" cy="5868987"/>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292100" y="227014"/>
            <a:ext cx="7274984"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59"/>
          <p:cNvSpPr>
            <a:spLocks noGrp="1" noChangeArrowheads="1"/>
          </p:cNvSpPr>
          <p:nvPr>
            <p:ph type="dt" sz="half" idx="10"/>
          </p:nvPr>
        </p:nvSpPr>
        <p:spPr>
          <a:ln/>
        </p:spPr>
        <p:txBody>
          <a:bodyPr/>
          <a:lstStyle>
            <a:lvl1pPr>
              <a:defRPr/>
            </a:lvl1pPr>
          </a:lstStyle>
          <a:p>
            <a:pPr>
              <a:defRPr/>
            </a:pPr>
            <a:fld id="{6FC5639D-490F-4807-A2D6-08D88DE063C7}" type="datetime8">
              <a:rPr lang="fa-IR" smtClean="0"/>
              <a:pPr>
                <a:defRPr/>
              </a:pPr>
              <a:t>آوريل 15، 21</a:t>
            </a:fld>
            <a:endParaRPr lang="en-US"/>
          </a:p>
        </p:txBody>
      </p:sp>
      <p:sp>
        <p:nvSpPr>
          <p:cNvPr id="5" name="Rectangle 60"/>
          <p:cNvSpPr>
            <a:spLocks noGrp="1" noChangeArrowheads="1"/>
          </p:cNvSpPr>
          <p:nvPr>
            <p:ph type="ftr" sz="quarter" idx="11"/>
          </p:nvPr>
        </p:nvSpPr>
        <p:spPr>
          <a:ln/>
        </p:spPr>
        <p:txBody>
          <a:bodyPr/>
          <a:lstStyle>
            <a:lvl1pPr>
              <a:defRPr/>
            </a:lvl1pPr>
          </a:lstStyle>
          <a:p>
            <a:pPr>
              <a:defRPr/>
            </a:pPr>
            <a:endParaRPr lang="en-US"/>
          </a:p>
        </p:txBody>
      </p:sp>
      <p:sp>
        <p:nvSpPr>
          <p:cNvPr id="6" name="Rectangle 61"/>
          <p:cNvSpPr>
            <a:spLocks noGrp="1" noChangeArrowheads="1"/>
          </p:cNvSpPr>
          <p:nvPr>
            <p:ph type="sldNum" sz="quarter" idx="12"/>
          </p:nvPr>
        </p:nvSpPr>
        <p:spPr>
          <a:ln/>
        </p:spPr>
        <p:txBody>
          <a:bodyPr/>
          <a:lstStyle>
            <a:lvl1pPr>
              <a:defRPr/>
            </a:lvl1pPr>
          </a:lstStyle>
          <a:p>
            <a:pPr>
              <a:defRPr/>
            </a:pPr>
            <a:fld id="{F9FBF6AF-1D15-4818-91A1-60F4660208C9}" type="slidenum">
              <a:rPr lang="en-US"/>
              <a:pPr>
                <a:defRPr/>
              </a:pPr>
              <a:t>‹#›</a:t>
            </a:fld>
            <a:endParaRPr lang="en-US"/>
          </a:p>
        </p:txBody>
      </p:sp>
    </p:spTree>
    <p:extLst>
      <p:ext uri="{BB962C8B-B14F-4D97-AF65-F5344CB8AC3E}">
        <p14:creationId xmlns="" xmlns:p14="http://schemas.microsoft.com/office/powerpoint/2010/main" val="1757720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 xmlns:a16="http://schemas.microsoft.com/office/drawing/2014/main" id="{673BC82A-9FA9-4F9C-8651-F1BE5B450C8C}"/>
              </a:ext>
            </a:extLst>
          </p:cNvPr>
          <p:cNvSpPr>
            <a:spLocks noGrp="1" noChangeArrowheads="1"/>
          </p:cNvSpPr>
          <p:nvPr>
            <p:ph type="dt" sz="half" idx="10"/>
          </p:nvPr>
        </p:nvSpPr>
        <p:spPr>
          <a:ln/>
        </p:spPr>
        <p:txBody>
          <a:bodyPr/>
          <a:lstStyle>
            <a:lvl1pPr>
              <a:defRPr/>
            </a:lvl1pPr>
          </a:lstStyle>
          <a:p>
            <a:fld id="{54A84EB8-D83F-4881-8BF2-9208CC594915}" type="datetime8">
              <a:rPr lang="fa-IR" smtClean="0"/>
              <a:pPr/>
              <a:t>آوريل 15، 21</a:t>
            </a:fld>
            <a:endParaRPr lang="fa-IR"/>
          </a:p>
        </p:txBody>
      </p:sp>
      <p:sp>
        <p:nvSpPr>
          <p:cNvPr id="5" name="Rectangle 5">
            <a:extLst>
              <a:ext uri="{FF2B5EF4-FFF2-40B4-BE49-F238E27FC236}">
                <a16:creationId xmlns="" xmlns:a16="http://schemas.microsoft.com/office/drawing/2014/main" id="{CE05E296-DA7A-4091-A57E-F5BB7651AFF7}"/>
              </a:ext>
            </a:extLst>
          </p:cNvPr>
          <p:cNvSpPr>
            <a:spLocks noGrp="1" noChangeArrowheads="1"/>
          </p:cNvSpPr>
          <p:nvPr>
            <p:ph type="ftr" sz="quarter" idx="11"/>
          </p:nvPr>
        </p:nvSpPr>
        <p:spPr>
          <a:ln/>
        </p:spPr>
        <p:txBody>
          <a:bodyPr/>
          <a:lstStyle>
            <a:lvl1pPr>
              <a:defRPr/>
            </a:lvl1pPr>
          </a:lstStyle>
          <a:p>
            <a:endParaRPr lang="fa-IR"/>
          </a:p>
        </p:txBody>
      </p:sp>
      <p:sp>
        <p:nvSpPr>
          <p:cNvPr id="6" name="Rectangle 6">
            <a:extLst>
              <a:ext uri="{FF2B5EF4-FFF2-40B4-BE49-F238E27FC236}">
                <a16:creationId xmlns="" xmlns:a16="http://schemas.microsoft.com/office/drawing/2014/main" id="{F984F687-BBA4-4CEC-92FD-141437E576EA}"/>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4275183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 xmlns:a16="http://schemas.microsoft.com/office/drawing/2014/main" id="{4E545910-8CE2-4D17-A340-9C4018855253}"/>
              </a:ext>
            </a:extLst>
          </p:cNvPr>
          <p:cNvSpPr>
            <a:spLocks noGrp="1" noChangeArrowheads="1"/>
          </p:cNvSpPr>
          <p:nvPr>
            <p:ph type="dt" sz="half" idx="10"/>
          </p:nvPr>
        </p:nvSpPr>
        <p:spPr>
          <a:ln/>
        </p:spPr>
        <p:txBody>
          <a:bodyPr/>
          <a:lstStyle>
            <a:lvl1pPr>
              <a:defRPr/>
            </a:lvl1pPr>
          </a:lstStyle>
          <a:p>
            <a:fld id="{66C5EF30-21A4-4637-93FC-D4EA2611EC69}" type="datetime8">
              <a:rPr lang="fa-IR" smtClean="0"/>
              <a:pPr/>
              <a:t>آوريل 15، 21</a:t>
            </a:fld>
            <a:endParaRPr lang="fa-IR"/>
          </a:p>
        </p:txBody>
      </p:sp>
      <p:sp>
        <p:nvSpPr>
          <p:cNvPr id="6" name="Rectangle 5">
            <a:extLst>
              <a:ext uri="{FF2B5EF4-FFF2-40B4-BE49-F238E27FC236}">
                <a16:creationId xmlns="" xmlns:a16="http://schemas.microsoft.com/office/drawing/2014/main" id="{E7BBAAC5-CBC7-446E-85C5-CA57B240AD5B}"/>
              </a:ext>
            </a:extLst>
          </p:cNvPr>
          <p:cNvSpPr>
            <a:spLocks noGrp="1" noChangeArrowheads="1"/>
          </p:cNvSpPr>
          <p:nvPr>
            <p:ph type="ftr" sz="quarter" idx="11"/>
          </p:nvPr>
        </p:nvSpPr>
        <p:spPr>
          <a:ln/>
        </p:spPr>
        <p:txBody>
          <a:bodyPr/>
          <a:lstStyle>
            <a:lvl1pPr>
              <a:defRPr/>
            </a:lvl1pPr>
          </a:lstStyle>
          <a:p>
            <a:endParaRPr lang="fa-IR"/>
          </a:p>
        </p:txBody>
      </p:sp>
      <p:sp>
        <p:nvSpPr>
          <p:cNvPr id="7" name="Rectangle 6">
            <a:extLst>
              <a:ext uri="{FF2B5EF4-FFF2-40B4-BE49-F238E27FC236}">
                <a16:creationId xmlns="" xmlns:a16="http://schemas.microsoft.com/office/drawing/2014/main" id="{81E237B4-5932-4744-8E15-36ECB0197FBF}"/>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3470775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 xmlns:a16="http://schemas.microsoft.com/office/drawing/2014/main" id="{0665D5D1-FCBB-417C-B680-F8BF435E56C9}"/>
              </a:ext>
            </a:extLst>
          </p:cNvPr>
          <p:cNvSpPr>
            <a:spLocks noGrp="1" noChangeArrowheads="1"/>
          </p:cNvSpPr>
          <p:nvPr>
            <p:ph type="dt" sz="half" idx="10"/>
          </p:nvPr>
        </p:nvSpPr>
        <p:spPr>
          <a:ln/>
        </p:spPr>
        <p:txBody>
          <a:bodyPr/>
          <a:lstStyle>
            <a:lvl1pPr>
              <a:defRPr/>
            </a:lvl1pPr>
          </a:lstStyle>
          <a:p>
            <a:fld id="{2DB3B647-FD36-4C1A-BA20-4A02E7E7D2EC}" type="datetime8">
              <a:rPr lang="fa-IR" smtClean="0"/>
              <a:pPr/>
              <a:t>آوريل 15، 21</a:t>
            </a:fld>
            <a:endParaRPr lang="fa-IR"/>
          </a:p>
        </p:txBody>
      </p:sp>
      <p:sp>
        <p:nvSpPr>
          <p:cNvPr id="8" name="Rectangle 5">
            <a:extLst>
              <a:ext uri="{FF2B5EF4-FFF2-40B4-BE49-F238E27FC236}">
                <a16:creationId xmlns="" xmlns:a16="http://schemas.microsoft.com/office/drawing/2014/main" id="{F7BD80D6-1CEC-4895-8C34-9459DEE4AE50}"/>
              </a:ext>
            </a:extLst>
          </p:cNvPr>
          <p:cNvSpPr>
            <a:spLocks noGrp="1" noChangeArrowheads="1"/>
          </p:cNvSpPr>
          <p:nvPr>
            <p:ph type="ftr" sz="quarter" idx="11"/>
          </p:nvPr>
        </p:nvSpPr>
        <p:spPr>
          <a:ln/>
        </p:spPr>
        <p:txBody>
          <a:bodyPr/>
          <a:lstStyle>
            <a:lvl1pPr>
              <a:defRPr/>
            </a:lvl1pPr>
          </a:lstStyle>
          <a:p>
            <a:endParaRPr lang="fa-IR"/>
          </a:p>
        </p:txBody>
      </p:sp>
      <p:sp>
        <p:nvSpPr>
          <p:cNvPr id="9" name="Rectangle 6">
            <a:extLst>
              <a:ext uri="{FF2B5EF4-FFF2-40B4-BE49-F238E27FC236}">
                <a16:creationId xmlns="" xmlns:a16="http://schemas.microsoft.com/office/drawing/2014/main" id="{0B501F9D-719E-42D2-BDD4-EFF6C63F1D0A}"/>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3815596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 xmlns:a16="http://schemas.microsoft.com/office/drawing/2014/main" id="{E47DE6E1-CA6C-46A6-A2B4-7A4AD6A7372D}"/>
              </a:ext>
            </a:extLst>
          </p:cNvPr>
          <p:cNvSpPr>
            <a:spLocks noGrp="1" noChangeArrowheads="1"/>
          </p:cNvSpPr>
          <p:nvPr>
            <p:ph type="dt" sz="half" idx="10"/>
          </p:nvPr>
        </p:nvSpPr>
        <p:spPr>
          <a:ln/>
        </p:spPr>
        <p:txBody>
          <a:bodyPr/>
          <a:lstStyle>
            <a:lvl1pPr>
              <a:defRPr/>
            </a:lvl1pPr>
          </a:lstStyle>
          <a:p>
            <a:fld id="{9DDEEA46-0B09-4164-BCDB-CDE5976D6D6F}" type="datetime8">
              <a:rPr lang="fa-IR" smtClean="0"/>
              <a:pPr/>
              <a:t>آوريل 15، 21</a:t>
            </a:fld>
            <a:endParaRPr lang="fa-IR"/>
          </a:p>
        </p:txBody>
      </p:sp>
      <p:sp>
        <p:nvSpPr>
          <p:cNvPr id="4" name="Rectangle 5">
            <a:extLst>
              <a:ext uri="{FF2B5EF4-FFF2-40B4-BE49-F238E27FC236}">
                <a16:creationId xmlns="" xmlns:a16="http://schemas.microsoft.com/office/drawing/2014/main" id="{5E347822-7621-4450-AAEF-2293E7542E4D}"/>
              </a:ext>
            </a:extLst>
          </p:cNvPr>
          <p:cNvSpPr>
            <a:spLocks noGrp="1" noChangeArrowheads="1"/>
          </p:cNvSpPr>
          <p:nvPr>
            <p:ph type="ftr" sz="quarter" idx="11"/>
          </p:nvPr>
        </p:nvSpPr>
        <p:spPr>
          <a:ln/>
        </p:spPr>
        <p:txBody>
          <a:bodyPr/>
          <a:lstStyle>
            <a:lvl1pPr>
              <a:defRPr/>
            </a:lvl1pPr>
          </a:lstStyle>
          <a:p>
            <a:endParaRPr lang="fa-IR"/>
          </a:p>
        </p:txBody>
      </p:sp>
      <p:sp>
        <p:nvSpPr>
          <p:cNvPr id="5" name="Rectangle 6">
            <a:extLst>
              <a:ext uri="{FF2B5EF4-FFF2-40B4-BE49-F238E27FC236}">
                <a16:creationId xmlns="" xmlns:a16="http://schemas.microsoft.com/office/drawing/2014/main" id="{1F9FA9A1-4974-48AC-B2DA-490984298C20}"/>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4163073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 xmlns:a16="http://schemas.microsoft.com/office/drawing/2014/main" id="{1E43456D-E0CC-4F83-A3A2-FC9885EADBE0}"/>
              </a:ext>
            </a:extLst>
          </p:cNvPr>
          <p:cNvSpPr>
            <a:spLocks noGrp="1" noChangeArrowheads="1"/>
          </p:cNvSpPr>
          <p:nvPr>
            <p:ph type="dt" sz="half" idx="10"/>
          </p:nvPr>
        </p:nvSpPr>
        <p:spPr>
          <a:ln/>
        </p:spPr>
        <p:txBody>
          <a:bodyPr/>
          <a:lstStyle>
            <a:lvl1pPr>
              <a:defRPr/>
            </a:lvl1pPr>
          </a:lstStyle>
          <a:p>
            <a:fld id="{843FF567-9DB9-48C8-B440-46F943F2CEA8}" type="datetime8">
              <a:rPr lang="fa-IR" smtClean="0"/>
              <a:pPr/>
              <a:t>آوريل 15، 21</a:t>
            </a:fld>
            <a:endParaRPr lang="fa-IR"/>
          </a:p>
        </p:txBody>
      </p:sp>
      <p:sp>
        <p:nvSpPr>
          <p:cNvPr id="3" name="Rectangle 5">
            <a:extLst>
              <a:ext uri="{FF2B5EF4-FFF2-40B4-BE49-F238E27FC236}">
                <a16:creationId xmlns="" xmlns:a16="http://schemas.microsoft.com/office/drawing/2014/main" id="{64761062-E8B1-4BD8-8B47-C900FDB7FCDD}"/>
              </a:ext>
            </a:extLst>
          </p:cNvPr>
          <p:cNvSpPr>
            <a:spLocks noGrp="1" noChangeArrowheads="1"/>
          </p:cNvSpPr>
          <p:nvPr>
            <p:ph type="ftr" sz="quarter" idx="11"/>
          </p:nvPr>
        </p:nvSpPr>
        <p:spPr>
          <a:ln/>
        </p:spPr>
        <p:txBody>
          <a:bodyPr/>
          <a:lstStyle>
            <a:lvl1pPr>
              <a:defRPr/>
            </a:lvl1pPr>
          </a:lstStyle>
          <a:p>
            <a:endParaRPr lang="fa-IR"/>
          </a:p>
        </p:txBody>
      </p:sp>
      <p:sp>
        <p:nvSpPr>
          <p:cNvPr id="4" name="Rectangle 6">
            <a:extLst>
              <a:ext uri="{FF2B5EF4-FFF2-40B4-BE49-F238E27FC236}">
                <a16:creationId xmlns="" xmlns:a16="http://schemas.microsoft.com/office/drawing/2014/main" id="{A4B7D992-7F46-431D-AB9D-F537D003014A}"/>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2020782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 xmlns:a16="http://schemas.microsoft.com/office/drawing/2014/main" id="{63707C8C-5BE3-4956-9CEA-A14B6DB9A3B6}"/>
              </a:ext>
            </a:extLst>
          </p:cNvPr>
          <p:cNvSpPr>
            <a:spLocks noGrp="1" noChangeArrowheads="1"/>
          </p:cNvSpPr>
          <p:nvPr>
            <p:ph type="dt" sz="half" idx="10"/>
          </p:nvPr>
        </p:nvSpPr>
        <p:spPr>
          <a:ln/>
        </p:spPr>
        <p:txBody>
          <a:bodyPr/>
          <a:lstStyle>
            <a:lvl1pPr>
              <a:defRPr/>
            </a:lvl1pPr>
          </a:lstStyle>
          <a:p>
            <a:fld id="{B856E9C3-25ED-4833-B029-30DB79B1DE88}" type="datetime8">
              <a:rPr lang="fa-IR" smtClean="0"/>
              <a:pPr/>
              <a:t>آوريل 15، 21</a:t>
            </a:fld>
            <a:endParaRPr lang="fa-IR"/>
          </a:p>
        </p:txBody>
      </p:sp>
      <p:sp>
        <p:nvSpPr>
          <p:cNvPr id="6" name="Rectangle 5">
            <a:extLst>
              <a:ext uri="{FF2B5EF4-FFF2-40B4-BE49-F238E27FC236}">
                <a16:creationId xmlns="" xmlns:a16="http://schemas.microsoft.com/office/drawing/2014/main" id="{39A5F8B9-2CB8-4AA5-9A47-DA0C3385FF71}"/>
              </a:ext>
            </a:extLst>
          </p:cNvPr>
          <p:cNvSpPr>
            <a:spLocks noGrp="1" noChangeArrowheads="1"/>
          </p:cNvSpPr>
          <p:nvPr>
            <p:ph type="ftr" sz="quarter" idx="11"/>
          </p:nvPr>
        </p:nvSpPr>
        <p:spPr>
          <a:ln/>
        </p:spPr>
        <p:txBody>
          <a:bodyPr/>
          <a:lstStyle>
            <a:lvl1pPr>
              <a:defRPr/>
            </a:lvl1pPr>
          </a:lstStyle>
          <a:p>
            <a:endParaRPr lang="fa-IR"/>
          </a:p>
        </p:txBody>
      </p:sp>
      <p:sp>
        <p:nvSpPr>
          <p:cNvPr id="7" name="Rectangle 6">
            <a:extLst>
              <a:ext uri="{FF2B5EF4-FFF2-40B4-BE49-F238E27FC236}">
                <a16:creationId xmlns="" xmlns:a16="http://schemas.microsoft.com/office/drawing/2014/main" id="{037CCA65-F85D-4CCB-A1E1-7857CEF95B7B}"/>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2120161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 xmlns:a16="http://schemas.microsoft.com/office/drawing/2014/main" id="{4EE43E41-2745-4B91-B9B3-2D82167D6B26}"/>
              </a:ext>
            </a:extLst>
          </p:cNvPr>
          <p:cNvSpPr>
            <a:spLocks noGrp="1" noChangeArrowheads="1"/>
          </p:cNvSpPr>
          <p:nvPr>
            <p:ph type="dt" sz="half" idx="10"/>
          </p:nvPr>
        </p:nvSpPr>
        <p:spPr>
          <a:ln/>
        </p:spPr>
        <p:txBody>
          <a:bodyPr/>
          <a:lstStyle>
            <a:lvl1pPr>
              <a:defRPr/>
            </a:lvl1pPr>
          </a:lstStyle>
          <a:p>
            <a:fld id="{27EDA5D8-82F7-4765-8A39-F32CBF74CB0C}" type="datetime8">
              <a:rPr lang="fa-IR" smtClean="0"/>
              <a:pPr/>
              <a:t>آوريل 15، 21</a:t>
            </a:fld>
            <a:endParaRPr lang="fa-IR"/>
          </a:p>
        </p:txBody>
      </p:sp>
      <p:sp>
        <p:nvSpPr>
          <p:cNvPr id="6" name="Rectangle 5">
            <a:extLst>
              <a:ext uri="{FF2B5EF4-FFF2-40B4-BE49-F238E27FC236}">
                <a16:creationId xmlns="" xmlns:a16="http://schemas.microsoft.com/office/drawing/2014/main" id="{3DD64AD1-DB2D-4C35-8D50-28F4E9ABD409}"/>
              </a:ext>
            </a:extLst>
          </p:cNvPr>
          <p:cNvSpPr>
            <a:spLocks noGrp="1" noChangeArrowheads="1"/>
          </p:cNvSpPr>
          <p:nvPr>
            <p:ph type="ftr" sz="quarter" idx="11"/>
          </p:nvPr>
        </p:nvSpPr>
        <p:spPr>
          <a:ln/>
        </p:spPr>
        <p:txBody>
          <a:bodyPr/>
          <a:lstStyle>
            <a:lvl1pPr>
              <a:defRPr/>
            </a:lvl1pPr>
          </a:lstStyle>
          <a:p>
            <a:endParaRPr lang="fa-IR"/>
          </a:p>
        </p:txBody>
      </p:sp>
      <p:sp>
        <p:nvSpPr>
          <p:cNvPr id="7" name="Rectangle 6">
            <a:extLst>
              <a:ext uri="{FF2B5EF4-FFF2-40B4-BE49-F238E27FC236}">
                <a16:creationId xmlns="" xmlns:a16="http://schemas.microsoft.com/office/drawing/2014/main" id="{8108B80A-EE54-49A9-A3AC-5CC4D790CDC9}"/>
              </a:ext>
            </a:extLst>
          </p:cNvPr>
          <p:cNvSpPr>
            <a:spLocks noGrp="1" noChangeArrowheads="1"/>
          </p:cNvSpPr>
          <p:nvPr>
            <p:ph type="sldNum" sz="quarter" idx="12"/>
          </p:nvPr>
        </p:nvSpPr>
        <p:spPr>
          <a:ln/>
        </p:spPr>
        <p:txBody>
          <a:bodyPr/>
          <a:lstStyle>
            <a:lvl1pPr>
              <a:defRPr/>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2104239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wmf"/><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6.png"/><Relationship Id="rId2" Type="http://schemas.openxmlformats.org/officeDocument/2006/relationships/slideLayout" Target="../slideLayouts/slideLayout13.xml"/><Relationship Id="rId16"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4.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 xmlns:a16="http://schemas.microsoft.com/office/drawing/2014/main" id="{7EACA0AE-DAB4-4A6F-B3F0-F939BA42DAB9}"/>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fa-IR"/>
              <a:t>Haga clic para cambiar el estilo de título	</a:t>
            </a:r>
          </a:p>
        </p:txBody>
      </p:sp>
      <p:sp>
        <p:nvSpPr>
          <p:cNvPr id="1027" name="Rectangle 3">
            <a:extLst>
              <a:ext uri="{FF2B5EF4-FFF2-40B4-BE49-F238E27FC236}">
                <a16:creationId xmlns="" xmlns:a16="http://schemas.microsoft.com/office/drawing/2014/main" id="{1D0A56FD-AD21-44A2-9233-1375FD12197E}"/>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fa-IR"/>
              <a:t>Haga clic para modificar el estilo de texto del patrón</a:t>
            </a:r>
          </a:p>
          <a:p>
            <a:pPr lvl="1"/>
            <a:r>
              <a:rPr lang="es-ES" altLang="fa-IR"/>
              <a:t>Segundo nivel</a:t>
            </a:r>
          </a:p>
          <a:p>
            <a:pPr lvl="2"/>
            <a:r>
              <a:rPr lang="es-ES" altLang="fa-IR"/>
              <a:t>Tercer nivel</a:t>
            </a:r>
          </a:p>
          <a:p>
            <a:pPr lvl="3"/>
            <a:r>
              <a:rPr lang="es-ES" altLang="fa-IR"/>
              <a:t>Cuarto nivel</a:t>
            </a:r>
          </a:p>
          <a:p>
            <a:pPr lvl="4"/>
            <a:r>
              <a:rPr lang="es-ES" altLang="fa-IR"/>
              <a:t>Quinto nivel</a:t>
            </a:r>
          </a:p>
        </p:txBody>
      </p:sp>
      <p:sp>
        <p:nvSpPr>
          <p:cNvPr id="1028" name="Rectangle 4">
            <a:extLst>
              <a:ext uri="{FF2B5EF4-FFF2-40B4-BE49-F238E27FC236}">
                <a16:creationId xmlns="" xmlns:a16="http://schemas.microsoft.com/office/drawing/2014/main" id="{B0E9C840-BAF0-4196-B786-1B738D8B9D81}"/>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Arial" charset="0"/>
                <a:cs typeface="Arial" charset="0"/>
              </a:defRPr>
            </a:lvl1pPr>
          </a:lstStyle>
          <a:p>
            <a:fld id="{44FB7DED-2ADE-47D1-A071-570B25EE9956}" type="datetime8">
              <a:rPr lang="fa-IR" smtClean="0"/>
              <a:pPr/>
              <a:t>آوريل 15، 21</a:t>
            </a:fld>
            <a:endParaRPr lang="fa-IR"/>
          </a:p>
        </p:txBody>
      </p:sp>
      <p:sp>
        <p:nvSpPr>
          <p:cNvPr id="1029" name="Rectangle 5">
            <a:extLst>
              <a:ext uri="{FF2B5EF4-FFF2-40B4-BE49-F238E27FC236}">
                <a16:creationId xmlns="" xmlns:a16="http://schemas.microsoft.com/office/drawing/2014/main" id="{50122197-0E8F-4000-BF76-34584E3DCA09}"/>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Arial" charset="0"/>
                <a:cs typeface="Arial" charset="0"/>
              </a:defRPr>
            </a:lvl1pPr>
          </a:lstStyle>
          <a:p>
            <a:endParaRPr lang="fa-IR"/>
          </a:p>
        </p:txBody>
      </p:sp>
      <p:sp>
        <p:nvSpPr>
          <p:cNvPr id="1030" name="Rectangle 6">
            <a:extLst>
              <a:ext uri="{FF2B5EF4-FFF2-40B4-BE49-F238E27FC236}">
                <a16:creationId xmlns="" xmlns:a16="http://schemas.microsoft.com/office/drawing/2014/main" id="{9C433326-C3E8-4F36-9F8E-C97746002758}"/>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FC28BA1F-5001-43DD-BD92-D305F6A61EBC}" type="slidenum">
              <a:rPr lang="fa-IR" smtClean="0"/>
              <a:pPr/>
              <a:t>‹#›</a:t>
            </a:fld>
            <a:endParaRPr lang="fa-IR"/>
          </a:p>
        </p:txBody>
      </p:sp>
    </p:spTree>
    <p:extLst>
      <p:ext uri="{BB962C8B-B14F-4D97-AF65-F5344CB8AC3E}">
        <p14:creationId xmlns="" xmlns:p14="http://schemas.microsoft.com/office/powerpoint/2010/main" val="12968665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1" eaLnBrk="1" fontAlgn="base" hangingPunct="1">
        <a:spcBef>
          <a:spcPct val="0"/>
        </a:spcBef>
        <a:spcAft>
          <a:spcPct val="0"/>
        </a:spcAft>
        <a:defRPr sz="44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charset="0"/>
          <a:cs typeface="Arial" charset="0"/>
        </a:defRPr>
      </a:lvl2pPr>
      <a:lvl3pPr algn="ctr" rtl="1" eaLnBrk="1" fontAlgn="base" hangingPunct="1">
        <a:spcBef>
          <a:spcPct val="0"/>
        </a:spcBef>
        <a:spcAft>
          <a:spcPct val="0"/>
        </a:spcAft>
        <a:defRPr sz="4400">
          <a:solidFill>
            <a:schemeClr val="tx2"/>
          </a:solidFill>
          <a:latin typeface="Arial" charset="0"/>
          <a:cs typeface="Arial" charset="0"/>
        </a:defRPr>
      </a:lvl3pPr>
      <a:lvl4pPr algn="ctr" rtl="1" eaLnBrk="1" fontAlgn="base" hangingPunct="1">
        <a:spcBef>
          <a:spcPct val="0"/>
        </a:spcBef>
        <a:spcAft>
          <a:spcPct val="0"/>
        </a:spcAft>
        <a:defRPr sz="4400">
          <a:solidFill>
            <a:schemeClr val="tx2"/>
          </a:solidFill>
          <a:latin typeface="Arial" charset="0"/>
          <a:cs typeface="Arial" charset="0"/>
        </a:defRPr>
      </a:lvl4pPr>
      <a:lvl5pPr algn="ctr" rtl="1" eaLnBrk="1" fontAlgn="base" hangingPunct="1">
        <a:spcBef>
          <a:spcPct val="0"/>
        </a:spcBef>
        <a:spcAft>
          <a:spcPct val="0"/>
        </a:spcAft>
        <a:defRPr sz="4400">
          <a:solidFill>
            <a:schemeClr val="tx2"/>
          </a:solidFill>
          <a:latin typeface="Arial" charset="0"/>
          <a:cs typeface="Arial" charset="0"/>
        </a:defRPr>
      </a:lvl5pPr>
      <a:lvl6pPr marL="457200" algn="ctr" rtl="1" eaLnBrk="1" fontAlgn="base" hangingPunct="1">
        <a:spcBef>
          <a:spcPct val="0"/>
        </a:spcBef>
        <a:spcAft>
          <a:spcPct val="0"/>
        </a:spcAft>
        <a:defRPr sz="4400">
          <a:solidFill>
            <a:schemeClr val="tx2"/>
          </a:solidFill>
          <a:latin typeface="Arial" charset="0"/>
          <a:cs typeface="Arial" charset="0"/>
        </a:defRPr>
      </a:lvl6pPr>
      <a:lvl7pPr marL="914400" algn="ctr" rtl="1" eaLnBrk="1" fontAlgn="base" hangingPunct="1">
        <a:spcBef>
          <a:spcPct val="0"/>
        </a:spcBef>
        <a:spcAft>
          <a:spcPct val="0"/>
        </a:spcAft>
        <a:defRPr sz="4400">
          <a:solidFill>
            <a:schemeClr val="tx2"/>
          </a:solidFill>
          <a:latin typeface="Arial" charset="0"/>
          <a:cs typeface="Arial" charset="0"/>
        </a:defRPr>
      </a:lvl7pPr>
      <a:lvl8pPr marL="1371600" algn="ctr" rtl="1" eaLnBrk="1" fontAlgn="base" hangingPunct="1">
        <a:spcBef>
          <a:spcPct val="0"/>
        </a:spcBef>
        <a:spcAft>
          <a:spcPct val="0"/>
        </a:spcAft>
        <a:defRPr sz="4400">
          <a:solidFill>
            <a:schemeClr val="tx2"/>
          </a:solidFill>
          <a:latin typeface="Arial" charset="0"/>
          <a:cs typeface="Arial" charset="0"/>
        </a:defRPr>
      </a:lvl8pPr>
      <a:lvl9pPr marL="1828800" algn="ctr" rtl="1"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r" rtl="1" eaLnBrk="1" fontAlgn="base" hangingPunct="1">
        <a:spcBef>
          <a:spcPct val="20000"/>
        </a:spcBef>
        <a:spcAft>
          <a:spcPct val="0"/>
        </a:spcAft>
        <a:buChar char="•"/>
        <a:defRPr sz="3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a:solidFill>
            <a:schemeClr val="tx1"/>
          </a:solidFill>
          <a:latin typeface="+mn-lt"/>
          <a:cs typeface="+mn-cs"/>
        </a:defRPr>
      </a:lvl2pPr>
      <a:lvl3pPr marL="1143000" indent="-228600" algn="r" rtl="1" eaLnBrk="1" fontAlgn="base" hangingPunct="1">
        <a:spcBef>
          <a:spcPct val="20000"/>
        </a:spcBef>
        <a:spcAft>
          <a:spcPct val="0"/>
        </a:spcAft>
        <a:buChar char="•"/>
        <a:defRPr sz="2400">
          <a:solidFill>
            <a:schemeClr val="tx1"/>
          </a:solidFill>
          <a:latin typeface="+mn-lt"/>
          <a:cs typeface="+mn-cs"/>
        </a:defRPr>
      </a:lvl3pPr>
      <a:lvl4pPr marL="1600200" indent="-228600" algn="r" rtl="1" eaLnBrk="1" fontAlgn="base" hangingPunct="1">
        <a:spcBef>
          <a:spcPct val="20000"/>
        </a:spcBef>
        <a:spcAft>
          <a:spcPct val="0"/>
        </a:spcAft>
        <a:buChar char="–"/>
        <a:defRPr sz="2000">
          <a:solidFill>
            <a:schemeClr val="tx1"/>
          </a:solidFill>
          <a:latin typeface="+mn-lt"/>
          <a:cs typeface="+mn-cs"/>
        </a:defRPr>
      </a:lvl4pPr>
      <a:lvl5pPr marL="2057400" indent="-228600" algn="r" rtl="1" eaLnBrk="1" fontAlgn="base" hangingPunct="1">
        <a:spcBef>
          <a:spcPct val="20000"/>
        </a:spcBef>
        <a:spcAft>
          <a:spcPct val="0"/>
        </a:spcAft>
        <a:buChar char="»"/>
        <a:defRPr sz="2000">
          <a:solidFill>
            <a:schemeClr val="tx1"/>
          </a:solidFill>
          <a:latin typeface="+mn-lt"/>
          <a:cs typeface="+mn-cs"/>
        </a:defRPr>
      </a:lvl5pPr>
      <a:lvl6pPr marL="2514600" indent="-228600" algn="r" rtl="1" eaLnBrk="1" fontAlgn="base" hangingPunct="1">
        <a:spcBef>
          <a:spcPct val="20000"/>
        </a:spcBef>
        <a:spcAft>
          <a:spcPct val="0"/>
        </a:spcAft>
        <a:buChar char="»"/>
        <a:defRPr sz="2000">
          <a:solidFill>
            <a:schemeClr val="tx1"/>
          </a:solidFill>
          <a:latin typeface="+mn-lt"/>
          <a:cs typeface="+mn-cs"/>
        </a:defRPr>
      </a:lvl6pPr>
      <a:lvl7pPr marL="2971800" indent="-228600" algn="r" rtl="1" eaLnBrk="1" fontAlgn="base" hangingPunct="1">
        <a:spcBef>
          <a:spcPct val="20000"/>
        </a:spcBef>
        <a:spcAft>
          <a:spcPct val="0"/>
        </a:spcAft>
        <a:buChar char="»"/>
        <a:defRPr sz="2000">
          <a:solidFill>
            <a:schemeClr val="tx1"/>
          </a:solidFill>
          <a:latin typeface="+mn-lt"/>
          <a:cs typeface="+mn-cs"/>
        </a:defRPr>
      </a:lvl7pPr>
      <a:lvl8pPr marL="3429000" indent="-228600" algn="r" rtl="1" eaLnBrk="1" fontAlgn="base" hangingPunct="1">
        <a:spcBef>
          <a:spcPct val="20000"/>
        </a:spcBef>
        <a:spcAft>
          <a:spcPct val="0"/>
        </a:spcAft>
        <a:buChar char="»"/>
        <a:defRPr sz="2000">
          <a:solidFill>
            <a:schemeClr val="tx1"/>
          </a:solidFill>
          <a:latin typeface="+mn-lt"/>
          <a:cs typeface="+mn-cs"/>
        </a:defRPr>
      </a:lvl8pPr>
      <a:lvl9pPr marL="3886200" indent="-228600" algn="r" rtl="1"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 y="0"/>
            <a:ext cx="12213167" cy="6870700"/>
            <a:chOff x="0" y="0"/>
            <a:chExt cx="5770" cy="4328"/>
          </a:xfrm>
        </p:grpSpPr>
        <p:sp>
          <p:nvSpPr>
            <p:cNvPr id="1032"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w="9525">
              <a:noFill/>
              <a:miter lim="800000"/>
              <a:headEnd/>
              <a:tailEnd/>
            </a:ln>
            <a:effectLst/>
          </p:spPr>
          <p:txBody>
            <a:bodyPr wrap="none" anchor="ctr"/>
            <a:lstStyle/>
            <a:p>
              <a:pPr algn="ctr">
                <a:defRPr/>
              </a:pPr>
              <a:endParaRPr kumimoji="1" lang="fa-IR">
                <a:latin typeface="Arial" charset="0"/>
                <a:cs typeface="Arial" charset="0"/>
              </a:endParaRPr>
            </a:p>
          </p:txBody>
        </p:sp>
        <p:sp>
          <p:nvSpPr>
            <p:cNvPr id="1033"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w="9525">
              <a:noFill/>
              <a:miter lim="800000"/>
              <a:headEnd/>
              <a:tailEnd/>
            </a:ln>
            <a:effectLst/>
          </p:spPr>
          <p:txBody>
            <a:bodyPr wrap="none" anchor="ctr"/>
            <a:lstStyle/>
            <a:p>
              <a:pPr algn="ctr">
                <a:defRPr/>
              </a:pPr>
              <a:endParaRPr kumimoji="1" lang="fa-IR">
                <a:latin typeface="Arial" charset="0"/>
                <a:cs typeface="Arial" charset="0"/>
              </a:endParaRPr>
            </a:p>
          </p:txBody>
        </p:sp>
        <p:sp>
          <p:nvSpPr>
            <p:cNvPr id="16389"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a:noFill/>
            </a:ln>
            <a:effectLst/>
            <a:extLst/>
          </p:spPr>
          <p:txBody>
            <a:bodyPr wrap="none" anchor="ctr"/>
            <a:lstStyle/>
            <a:p>
              <a:pPr algn="ctr">
                <a:defRPr/>
              </a:pPr>
              <a:endParaRPr kumimoji="1" lang="fa-IR"/>
            </a:p>
          </p:txBody>
        </p:sp>
        <p:grpSp>
          <p:nvGrpSpPr>
            <p:cNvPr id="1035" name="Group 6"/>
            <p:cNvGrpSpPr>
              <a:grpSpLocks/>
            </p:cNvGrpSpPr>
            <p:nvPr/>
          </p:nvGrpSpPr>
          <p:grpSpPr bwMode="auto">
            <a:xfrm>
              <a:off x="4944" y="1"/>
              <a:ext cx="816" cy="3974"/>
              <a:chOff x="4944" y="1"/>
              <a:chExt cx="816" cy="3974"/>
            </a:xfrm>
          </p:grpSpPr>
          <p:grpSp>
            <p:nvGrpSpPr>
              <p:cNvPr id="1047" name="Group 7"/>
              <p:cNvGrpSpPr>
                <a:grpSpLocks/>
              </p:cNvGrpSpPr>
              <p:nvPr userDrawn="1"/>
            </p:nvGrpSpPr>
            <p:grpSpPr bwMode="auto">
              <a:xfrm>
                <a:off x="5280" y="1"/>
                <a:ext cx="480" cy="1430"/>
                <a:chOff x="5280" y="1"/>
                <a:chExt cx="480" cy="1430"/>
              </a:xfrm>
            </p:grpSpPr>
            <p:grpSp>
              <p:nvGrpSpPr>
                <p:cNvPr id="1068" name="Group 8"/>
                <p:cNvGrpSpPr>
                  <a:grpSpLocks/>
                </p:cNvGrpSpPr>
                <p:nvPr userDrawn="1"/>
              </p:nvGrpSpPr>
              <p:grpSpPr bwMode="auto">
                <a:xfrm rot="-5400000">
                  <a:off x="5484" y="0"/>
                  <a:ext cx="174" cy="176"/>
                  <a:chOff x="1657" y="323"/>
                  <a:chExt cx="1691" cy="2560"/>
                </a:xfrm>
              </p:grpSpPr>
              <p:grpSp>
                <p:nvGrpSpPr>
                  <p:cNvPr id="1077" name="Group 9"/>
                  <p:cNvGrpSpPr>
                    <a:grpSpLocks/>
                  </p:cNvGrpSpPr>
                  <p:nvPr/>
                </p:nvGrpSpPr>
                <p:grpSpPr bwMode="auto">
                  <a:xfrm>
                    <a:off x="1657" y="323"/>
                    <a:ext cx="1691" cy="2560"/>
                    <a:chOff x="1657" y="323"/>
                    <a:chExt cx="1691" cy="2560"/>
                  </a:xfrm>
                </p:grpSpPr>
                <p:sp>
                  <p:nvSpPr>
                    <p:cNvPr id="1084" name="Freeform 10"/>
                    <p:cNvSpPr>
                      <a:spLocks/>
                    </p:cNvSpPr>
                    <p:nvPr/>
                  </p:nvSpPr>
                  <p:spPr bwMode="auto">
                    <a:xfrm>
                      <a:off x="2143" y="323"/>
                      <a:ext cx="1234" cy="2560"/>
                    </a:xfrm>
                    <a:custGeom>
                      <a:avLst/>
                      <a:gdLst>
                        <a:gd name="T0" fmla="*/ 337 w 1231"/>
                        <a:gd name="T1" fmla="*/ 283 h 2560"/>
                        <a:gd name="T2" fmla="*/ 415 w 1231"/>
                        <a:gd name="T3" fmla="*/ 115 h 2560"/>
                        <a:gd name="T4" fmla="*/ 583 w 1231"/>
                        <a:gd name="T5" fmla="*/ 7 h 2560"/>
                        <a:gd name="T6" fmla="*/ 895 w 1231"/>
                        <a:gd name="T7" fmla="*/ 61 h 2560"/>
                        <a:gd name="T8" fmla="*/ 1051 w 1231"/>
                        <a:gd name="T9" fmla="*/ 349 h 2560"/>
                        <a:gd name="T10" fmla="*/ 979 w 1231"/>
                        <a:gd name="T11" fmla="*/ 769 h 2560"/>
                        <a:gd name="T12" fmla="*/ 943 w 1231"/>
                        <a:gd name="T13" fmla="*/ 943 h 2560"/>
                        <a:gd name="T14" fmla="*/ 1105 w 1231"/>
                        <a:gd name="T15" fmla="*/ 1075 h 2560"/>
                        <a:gd name="T16" fmla="*/ 1231 w 1231"/>
                        <a:gd name="T17" fmla="*/ 1525 h 2560"/>
                        <a:gd name="T18" fmla="*/ 1123 w 1231"/>
                        <a:gd name="T19" fmla="*/ 1969 h 2560"/>
                        <a:gd name="T20" fmla="*/ 907 w 1231"/>
                        <a:gd name="T21" fmla="*/ 2077 h 2560"/>
                        <a:gd name="T22" fmla="*/ 721 w 1231"/>
                        <a:gd name="T23" fmla="*/ 2059 h 2560"/>
                        <a:gd name="T24" fmla="*/ 655 w 1231"/>
                        <a:gd name="T25" fmla="*/ 2251 h 2560"/>
                        <a:gd name="T26" fmla="*/ 529 w 1231"/>
                        <a:gd name="T27" fmla="*/ 2527 h 2560"/>
                        <a:gd name="T28" fmla="*/ 211 w 1231"/>
                        <a:gd name="T29" fmla="*/ 2509 h 2560"/>
                        <a:gd name="T30" fmla="*/ 31 w 1231"/>
                        <a:gd name="T31" fmla="*/ 2227 h 2560"/>
                        <a:gd name="T32" fmla="*/ 25 w 1231"/>
                        <a:gd name="T33" fmla="*/ 1969 h 2560"/>
                        <a:gd name="T34" fmla="*/ 145 w 1231"/>
                        <a:gd name="T35" fmla="*/ 1651 h 2560"/>
                        <a:gd name="T36" fmla="*/ 259 w 1231"/>
                        <a:gd name="T37" fmla="*/ 1513 h 2560"/>
                        <a:gd name="T38" fmla="*/ 217 w 1231"/>
                        <a:gd name="T39" fmla="*/ 1729 h 2560"/>
                        <a:gd name="T40" fmla="*/ 73 w 1231"/>
                        <a:gd name="T41" fmla="*/ 2023 h 2560"/>
                        <a:gd name="T42" fmla="*/ 169 w 1231"/>
                        <a:gd name="T43" fmla="*/ 2323 h 2560"/>
                        <a:gd name="T44" fmla="*/ 439 w 1231"/>
                        <a:gd name="T45" fmla="*/ 2431 h 2560"/>
                        <a:gd name="T46" fmla="*/ 595 w 1231"/>
                        <a:gd name="T47" fmla="*/ 2227 h 2560"/>
                        <a:gd name="T48" fmla="*/ 577 w 1231"/>
                        <a:gd name="T49" fmla="*/ 1807 h 2560"/>
                        <a:gd name="T50" fmla="*/ 493 w 1231"/>
                        <a:gd name="T51" fmla="*/ 1531 h 2560"/>
                        <a:gd name="T52" fmla="*/ 535 w 1231"/>
                        <a:gd name="T53" fmla="*/ 1459 h 2560"/>
                        <a:gd name="T54" fmla="*/ 625 w 1231"/>
                        <a:gd name="T55" fmla="*/ 1633 h 2560"/>
                        <a:gd name="T56" fmla="*/ 721 w 1231"/>
                        <a:gd name="T57" fmla="*/ 1933 h 2560"/>
                        <a:gd name="T58" fmla="*/ 967 w 1231"/>
                        <a:gd name="T59" fmla="*/ 1963 h 2560"/>
                        <a:gd name="T60" fmla="*/ 1135 w 1231"/>
                        <a:gd name="T61" fmla="*/ 1687 h 2560"/>
                        <a:gd name="T62" fmla="*/ 1117 w 1231"/>
                        <a:gd name="T63" fmla="*/ 1273 h 2560"/>
                        <a:gd name="T64" fmla="*/ 883 w 1231"/>
                        <a:gd name="T65" fmla="*/ 1057 h 2560"/>
                        <a:gd name="T66" fmla="*/ 679 w 1231"/>
                        <a:gd name="T67" fmla="*/ 1129 h 2560"/>
                        <a:gd name="T68" fmla="*/ 577 w 1231"/>
                        <a:gd name="T69" fmla="*/ 1117 h 2560"/>
                        <a:gd name="T70" fmla="*/ 619 w 1231"/>
                        <a:gd name="T71" fmla="*/ 1033 h 2560"/>
                        <a:gd name="T72" fmla="*/ 811 w 1231"/>
                        <a:gd name="T73" fmla="*/ 937 h 2560"/>
                        <a:gd name="T74" fmla="*/ 949 w 1231"/>
                        <a:gd name="T75" fmla="*/ 613 h 2560"/>
                        <a:gd name="T76" fmla="*/ 883 w 1231"/>
                        <a:gd name="T77" fmla="*/ 175 h 2560"/>
                        <a:gd name="T78" fmla="*/ 619 w 1231"/>
                        <a:gd name="T79" fmla="*/ 103 h 2560"/>
                        <a:gd name="T80" fmla="*/ 391 w 1231"/>
                        <a:gd name="T81" fmla="*/ 355 h 2560"/>
                        <a:gd name="T82" fmla="*/ 403 w 1231"/>
                        <a:gd name="T83" fmla="*/ 763 h 2560"/>
                        <a:gd name="T84" fmla="*/ 343 w 1231"/>
                        <a:gd name="T85" fmla="*/ 949 h 2560"/>
                        <a:gd name="T86" fmla="*/ 289 w 1231"/>
                        <a:gd name="T87" fmla="*/ 685 h 2560"/>
                        <a:gd name="T88" fmla="*/ 307 w 1231"/>
                        <a:gd name="T89" fmla="*/ 367 h 25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1085" name="Freeform 11"/>
                    <p:cNvSpPr>
                      <a:spLocks/>
                    </p:cNvSpPr>
                    <p:nvPr/>
                  </p:nvSpPr>
                  <p:spPr bwMode="auto">
                    <a:xfrm>
                      <a:off x="1686" y="381"/>
                      <a:ext cx="865" cy="2065"/>
                    </a:xfrm>
                    <a:custGeom>
                      <a:avLst/>
                      <a:gdLst>
                        <a:gd name="T0" fmla="*/ 785 w 865"/>
                        <a:gd name="T1" fmla="*/ 530 h 2071"/>
                        <a:gd name="T2" fmla="*/ 797 w 865"/>
                        <a:gd name="T3" fmla="*/ 350 h 2071"/>
                        <a:gd name="T4" fmla="*/ 863 w 865"/>
                        <a:gd name="T5" fmla="*/ 206 h 2071"/>
                        <a:gd name="T6" fmla="*/ 809 w 865"/>
                        <a:gd name="T7" fmla="*/ 218 h 2071"/>
                        <a:gd name="T8" fmla="*/ 749 w 865"/>
                        <a:gd name="T9" fmla="*/ 218 h 2071"/>
                        <a:gd name="T10" fmla="*/ 683 w 865"/>
                        <a:gd name="T11" fmla="*/ 116 h 2071"/>
                        <a:gd name="T12" fmla="*/ 611 w 865"/>
                        <a:gd name="T13" fmla="*/ 32 h 2071"/>
                        <a:gd name="T14" fmla="*/ 509 w 865"/>
                        <a:gd name="T15" fmla="*/ 2 h 2071"/>
                        <a:gd name="T16" fmla="*/ 407 w 865"/>
                        <a:gd name="T17" fmla="*/ 20 h 2071"/>
                        <a:gd name="T18" fmla="*/ 281 w 865"/>
                        <a:gd name="T19" fmla="*/ 74 h 2071"/>
                        <a:gd name="T20" fmla="*/ 173 w 865"/>
                        <a:gd name="T21" fmla="*/ 206 h 2071"/>
                        <a:gd name="T22" fmla="*/ 119 w 865"/>
                        <a:gd name="T23" fmla="*/ 404 h 2071"/>
                        <a:gd name="T24" fmla="*/ 131 w 865"/>
                        <a:gd name="T25" fmla="*/ 590 h 2071"/>
                        <a:gd name="T26" fmla="*/ 173 w 865"/>
                        <a:gd name="T27" fmla="*/ 782 h 2071"/>
                        <a:gd name="T28" fmla="*/ 197 w 865"/>
                        <a:gd name="T29" fmla="*/ 884 h 2071"/>
                        <a:gd name="T30" fmla="*/ 167 w 865"/>
                        <a:gd name="T31" fmla="*/ 986 h 2071"/>
                        <a:gd name="T32" fmla="*/ 65 w 865"/>
                        <a:gd name="T33" fmla="*/ 1124 h 2071"/>
                        <a:gd name="T34" fmla="*/ 17 w 865"/>
                        <a:gd name="T35" fmla="*/ 1298 h 2071"/>
                        <a:gd name="T36" fmla="*/ 5 w 865"/>
                        <a:gd name="T37" fmla="*/ 1550 h 2071"/>
                        <a:gd name="T38" fmla="*/ 47 w 865"/>
                        <a:gd name="T39" fmla="*/ 1748 h 2071"/>
                        <a:gd name="T40" fmla="*/ 131 w 865"/>
                        <a:gd name="T41" fmla="*/ 1898 h 2071"/>
                        <a:gd name="T42" fmla="*/ 299 w 865"/>
                        <a:gd name="T43" fmla="*/ 1988 h 2071"/>
                        <a:gd name="T44" fmla="*/ 425 w 865"/>
                        <a:gd name="T45" fmla="*/ 1982 h 2071"/>
                        <a:gd name="T46" fmla="*/ 467 w 865"/>
                        <a:gd name="T47" fmla="*/ 1994 h 2071"/>
                        <a:gd name="T48" fmla="*/ 497 w 865"/>
                        <a:gd name="T49" fmla="*/ 2066 h 2071"/>
                        <a:gd name="T50" fmla="*/ 497 w 865"/>
                        <a:gd name="T51" fmla="*/ 1964 h 2071"/>
                        <a:gd name="T52" fmla="*/ 557 w 865"/>
                        <a:gd name="T53" fmla="*/ 1778 h 2071"/>
                        <a:gd name="T54" fmla="*/ 617 w 865"/>
                        <a:gd name="T55" fmla="*/ 1658 h 2071"/>
                        <a:gd name="T56" fmla="*/ 581 w 865"/>
                        <a:gd name="T57" fmla="*/ 1700 h 2071"/>
                        <a:gd name="T58" fmla="*/ 515 w 865"/>
                        <a:gd name="T59" fmla="*/ 1820 h 2071"/>
                        <a:gd name="T60" fmla="*/ 407 w 865"/>
                        <a:gd name="T61" fmla="*/ 1904 h 2071"/>
                        <a:gd name="T62" fmla="*/ 269 w 865"/>
                        <a:gd name="T63" fmla="*/ 1898 h 2071"/>
                        <a:gd name="T64" fmla="*/ 179 w 865"/>
                        <a:gd name="T65" fmla="*/ 1814 h 2071"/>
                        <a:gd name="T66" fmla="*/ 113 w 865"/>
                        <a:gd name="T67" fmla="*/ 1640 h 2071"/>
                        <a:gd name="T68" fmla="*/ 107 w 865"/>
                        <a:gd name="T69" fmla="*/ 1394 h 2071"/>
                        <a:gd name="T70" fmla="*/ 137 w 865"/>
                        <a:gd name="T71" fmla="*/ 1190 h 2071"/>
                        <a:gd name="T72" fmla="*/ 203 w 865"/>
                        <a:gd name="T73" fmla="*/ 1070 h 2071"/>
                        <a:gd name="T74" fmla="*/ 323 w 865"/>
                        <a:gd name="T75" fmla="*/ 1022 h 2071"/>
                        <a:gd name="T76" fmla="*/ 509 w 865"/>
                        <a:gd name="T77" fmla="*/ 1076 h 2071"/>
                        <a:gd name="T78" fmla="*/ 611 w 865"/>
                        <a:gd name="T79" fmla="*/ 1124 h 2071"/>
                        <a:gd name="T80" fmla="*/ 665 w 865"/>
                        <a:gd name="T81" fmla="*/ 1100 h 2071"/>
                        <a:gd name="T82" fmla="*/ 659 w 865"/>
                        <a:gd name="T83" fmla="*/ 1046 h 2071"/>
                        <a:gd name="T84" fmla="*/ 611 w 865"/>
                        <a:gd name="T85" fmla="*/ 1004 h 2071"/>
                        <a:gd name="T86" fmla="*/ 497 w 865"/>
                        <a:gd name="T87" fmla="*/ 980 h 2071"/>
                        <a:gd name="T88" fmla="*/ 323 w 865"/>
                        <a:gd name="T89" fmla="*/ 896 h 2071"/>
                        <a:gd name="T90" fmla="*/ 233 w 865"/>
                        <a:gd name="T91" fmla="*/ 680 h 2071"/>
                        <a:gd name="T92" fmla="*/ 209 w 865"/>
                        <a:gd name="T93" fmla="*/ 416 h 2071"/>
                        <a:gd name="T94" fmla="*/ 317 w 865"/>
                        <a:gd name="T95" fmla="*/ 170 h 2071"/>
                        <a:gd name="T96" fmla="*/ 485 w 865"/>
                        <a:gd name="T97" fmla="*/ 110 h 2071"/>
                        <a:gd name="T98" fmla="*/ 617 w 865"/>
                        <a:gd name="T99" fmla="*/ 164 h 2071"/>
                        <a:gd name="T100" fmla="*/ 707 w 865"/>
                        <a:gd name="T101" fmla="*/ 290 h 2071"/>
                        <a:gd name="T102" fmla="*/ 737 w 865"/>
                        <a:gd name="T103" fmla="*/ 428 h 2071"/>
                        <a:gd name="T104" fmla="*/ 773 w 865"/>
                        <a:gd name="T105" fmla="*/ 602 h 2071"/>
                        <a:gd name="T106" fmla="*/ 809 w 865"/>
                        <a:gd name="T107" fmla="*/ 584 h 2071"/>
                        <a:gd name="T108" fmla="*/ 785 w 865"/>
                        <a:gd name="T109" fmla="*/ 530 h 207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grpSp>
              <p:sp>
                <p:nvSpPr>
                  <p:cNvPr id="1078" name="Oval 12"/>
                  <p:cNvSpPr>
                    <a:spLocks noChangeArrowheads="1"/>
                  </p:cNvSpPr>
                  <p:nvPr/>
                </p:nvSpPr>
                <p:spPr bwMode="auto">
                  <a:xfrm>
                    <a:off x="2396" y="1428"/>
                    <a:ext cx="175" cy="247"/>
                  </a:xfrm>
                  <a:prstGeom prst="ellipse">
                    <a:avLst/>
                  </a:prstGeom>
                  <a:solidFill>
                    <a:srgbClr val="E7D6B7"/>
                  </a:solidFill>
                  <a:ln w="9525">
                    <a:noFill/>
                    <a:round/>
                    <a:headEnd/>
                    <a:tailEnd/>
                  </a:ln>
                  <a:effectLst/>
                </p:spPr>
                <p:txBody>
                  <a:bodyPr wrap="none" anchor="ctr"/>
                  <a:lstStyle/>
                  <a:p>
                    <a:pPr>
                      <a:defRPr/>
                    </a:pPr>
                    <a:endParaRPr lang="fa-IR">
                      <a:latin typeface="Arial" charset="0"/>
                      <a:cs typeface="Arial" charset="0"/>
                    </a:endParaRPr>
                  </a:p>
                </p:txBody>
              </p:sp>
              <p:sp>
                <p:nvSpPr>
                  <p:cNvPr id="1079" name="Freeform 13"/>
                  <p:cNvSpPr>
                    <a:spLocks/>
                  </p:cNvSpPr>
                  <p:nvPr/>
                </p:nvSpPr>
                <p:spPr bwMode="auto">
                  <a:xfrm>
                    <a:off x="2629" y="745"/>
                    <a:ext cx="262" cy="524"/>
                  </a:xfrm>
                  <a:custGeom>
                    <a:avLst/>
                    <a:gdLst>
                      <a:gd name="T0" fmla="*/ 3 w 266"/>
                      <a:gd name="T1" fmla="*/ 483 h 521"/>
                      <a:gd name="T2" fmla="*/ 27 w 266"/>
                      <a:gd name="T3" fmla="*/ 273 h 521"/>
                      <a:gd name="T4" fmla="*/ 111 w 266"/>
                      <a:gd name="T5" fmla="*/ 45 h 521"/>
                      <a:gd name="T6" fmla="*/ 183 w 266"/>
                      <a:gd name="T7" fmla="*/ 3 h 521"/>
                      <a:gd name="T8" fmla="*/ 237 w 266"/>
                      <a:gd name="T9" fmla="*/ 39 h 521"/>
                      <a:gd name="T10" fmla="*/ 261 w 266"/>
                      <a:gd name="T11" fmla="*/ 129 h 521"/>
                      <a:gd name="T12" fmla="*/ 207 w 266"/>
                      <a:gd name="T13" fmla="*/ 273 h 521"/>
                      <a:gd name="T14" fmla="*/ 105 w 266"/>
                      <a:gd name="T15" fmla="*/ 477 h 521"/>
                      <a:gd name="T16" fmla="*/ 45 w 266"/>
                      <a:gd name="T17" fmla="*/ 501 h 521"/>
                      <a:gd name="T18" fmla="*/ 3 w 266"/>
                      <a:gd name="T19" fmla="*/ 483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1080" name="Freeform 14"/>
                  <p:cNvSpPr>
                    <a:spLocks/>
                  </p:cNvSpPr>
                  <p:nvPr/>
                </p:nvSpPr>
                <p:spPr bwMode="auto">
                  <a:xfrm>
                    <a:off x="2697" y="1588"/>
                    <a:ext cx="398" cy="349"/>
                  </a:xfrm>
                  <a:custGeom>
                    <a:avLst/>
                    <a:gdLst>
                      <a:gd name="T0" fmla="*/ 100 w 392"/>
                      <a:gd name="T1" fmla="*/ 201 h 340"/>
                      <a:gd name="T2" fmla="*/ 16 w 392"/>
                      <a:gd name="T3" fmla="*/ 87 h 340"/>
                      <a:gd name="T4" fmla="*/ 4 w 392"/>
                      <a:gd name="T5" fmla="*/ 45 h 340"/>
                      <a:gd name="T6" fmla="*/ 28 w 392"/>
                      <a:gd name="T7" fmla="*/ 3 h 340"/>
                      <a:gd name="T8" fmla="*/ 130 w 392"/>
                      <a:gd name="T9" fmla="*/ 27 h 340"/>
                      <a:gd name="T10" fmla="*/ 250 w 392"/>
                      <a:gd name="T11" fmla="*/ 75 h 340"/>
                      <a:gd name="T12" fmla="*/ 364 w 392"/>
                      <a:gd name="T13" fmla="*/ 159 h 340"/>
                      <a:gd name="T14" fmla="*/ 388 w 392"/>
                      <a:gd name="T15" fmla="*/ 273 h 340"/>
                      <a:gd name="T16" fmla="*/ 340 w 392"/>
                      <a:gd name="T17" fmla="*/ 333 h 340"/>
                      <a:gd name="T18" fmla="*/ 244 w 392"/>
                      <a:gd name="T19" fmla="*/ 315 h 340"/>
                      <a:gd name="T20" fmla="*/ 100 w 392"/>
                      <a:gd name="T21" fmla="*/ 20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1081" name="Freeform 15"/>
                  <p:cNvSpPr>
                    <a:spLocks/>
                  </p:cNvSpPr>
                  <p:nvPr/>
                </p:nvSpPr>
                <p:spPr bwMode="auto">
                  <a:xfrm>
                    <a:off x="2444" y="1923"/>
                    <a:ext cx="146" cy="567"/>
                  </a:xfrm>
                  <a:custGeom>
                    <a:avLst/>
                    <a:gdLst>
                      <a:gd name="T0" fmla="*/ 18 w 151"/>
                      <a:gd name="T1" fmla="*/ 165 h 558"/>
                      <a:gd name="T2" fmla="*/ 42 w 151"/>
                      <a:gd name="T3" fmla="*/ 39 h 558"/>
                      <a:gd name="T4" fmla="*/ 66 w 151"/>
                      <a:gd name="T5" fmla="*/ 3 h 558"/>
                      <a:gd name="T6" fmla="*/ 108 w 151"/>
                      <a:gd name="T7" fmla="*/ 27 h 558"/>
                      <a:gd name="T8" fmla="*/ 138 w 151"/>
                      <a:gd name="T9" fmla="*/ 165 h 558"/>
                      <a:gd name="T10" fmla="*/ 144 w 151"/>
                      <a:gd name="T11" fmla="*/ 423 h 558"/>
                      <a:gd name="T12" fmla="*/ 96 w 151"/>
                      <a:gd name="T13" fmla="*/ 543 h 558"/>
                      <a:gd name="T14" fmla="*/ 24 w 151"/>
                      <a:gd name="T15" fmla="*/ 513 h 558"/>
                      <a:gd name="T16" fmla="*/ 0 w 151"/>
                      <a:gd name="T17" fmla="*/ 315 h 558"/>
                      <a:gd name="T18" fmla="*/ 18 w 151"/>
                      <a:gd name="T19" fmla="*/ 165 h 5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1082" name="Freeform 16"/>
                  <p:cNvSpPr>
                    <a:spLocks/>
                  </p:cNvSpPr>
                  <p:nvPr/>
                </p:nvSpPr>
                <p:spPr bwMode="auto">
                  <a:xfrm>
                    <a:off x="1910" y="1588"/>
                    <a:ext cx="389" cy="247"/>
                  </a:xfrm>
                  <a:custGeom>
                    <a:avLst/>
                    <a:gdLst>
                      <a:gd name="T0" fmla="*/ 175 w 392"/>
                      <a:gd name="T1" fmla="*/ 61 h 253"/>
                      <a:gd name="T2" fmla="*/ 307 w 392"/>
                      <a:gd name="T3" fmla="*/ 19 h 253"/>
                      <a:gd name="T4" fmla="*/ 367 w 392"/>
                      <a:gd name="T5" fmla="*/ 7 h 253"/>
                      <a:gd name="T6" fmla="*/ 385 w 392"/>
                      <a:gd name="T7" fmla="*/ 61 h 253"/>
                      <a:gd name="T8" fmla="*/ 325 w 392"/>
                      <a:gd name="T9" fmla="*/ 133 h 253"/>
                      <a:gd name="T10" fmla="*/ 193 w 392"/>
                      <a:gd name="T11" fmla="*/ 223 h 253"/>
                      <a:gd name="T12" fmla="*/ 37 w 392"/>
                      <a:gd name="T13" fmla="*/ 247 h 253"/>
                      <a:gd name="T14" fmla="*/ 1 w 392"/>
                      <a:gd name="T15" fmla="*/ 187 h 253"/>
                      <a:gd name="T16" fmla="*/ 43 w 392"/>
                      <a:gd name="T17" fmla="*/ 115 h 253"/>
                      <a:gd name="T18" fmla="*/ 175 w 392"/>
                      <a:gd name="T19" fmla="*/ 61 h 2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1083" name="Freeform 17"/>
                  <p:cNvSpPr>
                    <a:spLocks/>
                  </p:cNvSpPr>
                  <p:nvPr/>
                </p:nvSpPr>
                <p:spPr bwMode="auto">
                  <a:xfrm>
                    <a:off x="2094" y="934"/>
                    <a:ext cx="233" cy="378"/>
                  </a:xfrm>
                  <a:custGeom>
                    <a:avLst/>
                    <a:gdLst>
                      <a:gd name="T0" fmla="*/ 78 w 238"/>
                      <a:gd name="T1" fmla="*/ 270 h 386"/>
                      <a:gd name="T2" fmla="*/ 24 w 238"/>
                      <a:gd name="T3" fmla="*/ 192 h 386"/>
                      <a:gd name="T4" fmla="*/ 0 w 238"/>
                      <a:gd name="T5" fmla="*/ 96 h 386"/>
                      <a:gd name="T6" fmla="*/ 24 w 238"/>
                      <a:gd name="T7" fmla="*/ 12 h 386"/>
                      <a:gd name="T8" fmla="*/ 120 w 238"/>
                      <a:gd name="T9" fmla="*/ 24 h 386"/>
                      <a:gd name="T10" fmla="*/ 180 w 238"/>
                      <a:gd name="T11" fmla="*/ 132 h 386"/>
                      <a:gd name="T12" fmla="*/ 234 w 238"/>
                      <a:gd name="T13" fmla="*/ 306 h 386"/>
                      <a:gd name="T14" fmla="*/ 204 w 238"/>
                      <a:gd name="T15" fmla="*/ 378 h 386"/>
                      <a:gd name="T16" fmla="*/ 168 w 238"/>
                      <a:gd name="T17" fmla="*/ 354 h 386"/>
                      <a:gd name="T18" fmla="*/ 78 w 238"/>
                      <a:gd name="T19" fmla="*/ 270 h 3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grpSp>
            <p:pic>
              <p:nvPicPr>
                <p:cNvPr id="1069" name="Picture 18"/>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280" y="144"/>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0" name="Picture 19"/>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574" y="144"/>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1" name="Picture 20"/>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424" y="336"/>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2" name="Picture 21"/>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376" y="576"/>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3" name="Picture 22"/>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574" y="52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4" name="Picture 23"/>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472" y="76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5" name="Picture 24"/>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574" y="100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6" name="Picture 25"/>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574" y="124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1048" name="Group 26"/>
              <p:cNvGrpSpPr>
                <a:grpSpLocks/>
              </p:cNvGrpSpPr>
              <p:nvPr userDrawn="1"/>
            </p:nvGrpSpPr>
            <p:grpSpPr bwMode="auto">
              <a:xfrm>
                <a:off x="4944" y="1008"/>
                <a:ext cx="522" cy="2967"/>
                <a:chOff x="4944" y="1008"/>
                <a:chExt cx="522" cy="2967"/>
              </a:xfrm>
            </p:grpSpPr>
            <p:pic>
              <p:nvPicPr>
                <p:cNvPr id="1049" name="Picture 27"/>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136" y="100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0" name="Picture 28"/>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184" y="1200"/>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1" name="Picture 29"/>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136" y="1584"/>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2" name="Picture 30"/>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280" y="172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3" name="Picture 31"/>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040" y="1824"/>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4" name="Picture 32"/>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088" y="2016"/>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5" name="Picture 33"/>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280" y="2064"/>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6" name="Picture 34"/>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232" y="235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7" name="Picture 35"/>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4992" y="220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8" name="Picture 36"/>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4992" y="244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9" name="Picture 37"/>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136" y="259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0" name="Picture 38"/>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232" y="139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1" name="Picture 39"/>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4944" y="2736"/>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2" name="Picture 40"/>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4992" y="307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3" name="Picture 41"/>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232" y="331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4" name="Picture 42"/>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4992" y="3408"/>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5" name="Picture 43"/>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088" y="355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6" name="Picture 44"/>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4992" y="3792"/>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7" name="Picture 45"/>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5184" y="3696"/>
                  <a:ext cx="186" cy="1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sp>
          <p:nvSpPr>
            <p:cNvPr id="1036" name="Freeform 46"/>
            <p:cNvSpPr>
              <a:spLocks/>
            </p:cNvSpPr>
            <p:nvPr/>
          </p:nvSpPr>
          <p:spPr bwMode="auto">
            <a:xfrm>
              <a:off x="5010" y="3092"/>
              <a:ext cx="750" cy="1222"/>
            </a:xfrm>
            <a:custGeom>
              <a:avLst/>
              <a:gdLst>
                <a:gd name="T0" fmla="*/ 372 w 750"/>
                <a:gd name="T1" fmla="*/ 154 h 1222"/>
                <a:gd name="T2" fmla="*/ 378 w 750"/>
                <a:gd name="T3" fmla="*/ 412 h 1222"/>
                <a:gd name="T4" fmla="*/ 312 w 750"/>
                <a:gd name="T5" fmla="*/ 724 h 1222"/>
                <a:gd name="T6" fmla="*/ 138 w 750"/>
                <a:gd name="T7" fmla="*/ 928 h 1222"/>
                <a:gd name="T8" fmla="*/ 0 w 750"/>
                <a:gd name="T9" fmla="*/ 976 h 1222"/>
                <a:gd name="T10" fmla="*/ 0 w 750"/>
                <a:gd name="T11" fmla="*/ 1222 h 1222"/>
                <a:gd name="T12" fmla="*/ 750 w 750"/>
                <a:gd name="T13" fmla="*/ 1222 h 1222"/>
                <a:gd name="T14" fmla="*/ 750 w 750"/>
                <a:gd name="T15" fmla="*/ 178 h 1222"/>
                <a:gd name="T16" fmla="*/ 372 w 750"/>
                <a:gd name="T17" fmla="*/ 154 h 12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16431" name="Freeform 47"/>
            <p:cNvSpPr>
              <a:spLocks/>
            </p:cNvSpPr>
            <p:nvPr/>
          </p:nvSpPr>
          <p:spPr bwMode="auto">
            <a:xfrm>
              <a:off x="5001" y="3060"/>
              <a:ext cx="768" cy="1260"/>
            </a:xfrm>
            <a:custGeom>
              <a:avLst/>
              <a:gdLst>
                <a:gd name="T0" fmla="*/ 0 w 768"/>
                <a:gd name="T1" fmla="*/ 1260 h 1260"/>
                <a:gd name="T2" fmla="*/ 0 w 768"/>
                <a:gd name="T3" fmla="*/ 1134 h 1260"/>
                <a:gd name="T4" fmla="*/ 210 w 768"/>
                <a:gd name="T5" fmla="*/ 1032 h 1260"/>
                <a:gd name="T6" fmla="*/ 324 w 768"/>
                <a:gd name="T7" fmla="*/ 918 h 1260"/>
                <a:gd name="T8" fmla="*/ 414 w 768"/>
                <a:gd name="T9" fmla="*/ 714 h 1260"/>
                <a:gd name="T10" fmla="*/ 450 w 768"/>
                <a:gd name="T11" fmla="*/ 456 h 1260"/>
                <a:gd name="T12" fmla="*/ 438 w 768"/>
                <a:gd name="T13" fmla="*/ 258 h 1260"/>
                <a:gd name="T14" fmla="*/ 684 w 768"/>
                <a:gd name="T15" fmla="*/ 0 h 1260"/>
                <a:gd name="T16" fmla="*/ 768 w 768"/>
                <a:gd name="T17" fmla="*/ 18 h 1260"/>
                <a:gd name="T18" fmla="*/ 768 w 768"/>
                <a:gd name="T19" fmla="*/ 1254 h 1260"/>
                <a:gd name="T20" fmla="*/ 0 w 768"/>
                <a:gd name="T2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a:noFill/>
            </a:ln>
            <a:effectLst/>
            <a:extLst/>
          </p:spPr>
          <p:txBody>
            <a:bodyPr wrap="none" anchor="ctr"/>
            <a:lstStyle/>
            <a:p>
              <a:pPr>
                <a:defRPr/>
              </a:pPr>
              <a:endParaRPr lang="fa-IR"/>
            </a:p>
          </p:txBody>
        </p:sp>
        <p:sp>
          <p:nvSpPr>
            <p:cNvPr id="16432" name="Freeform 48"/>
            <p:cNvSpPr>
              <a:spLocks/>
            </p:cNvSpPr>
            <p:nvPr/>
          </p:nvSpPr>
          <p:spPr bwMode="auto">
            <a:xfrm>
              <a:off x="4994" y="1775"/>
              <a:ext cx="776" cy="2543"/>
            </a:xfrm>
            <a:custGeom>
              <a:avLst/>
              <a:gdLst>
                <a:gd name="T0" fmla="*/ 550 w 776"/>
                <a:gd name="T1" fmla="*/ 115 h 2543"/>
                <a:gd name="T2" fmla="*/ 460 w 776"/>
                <a:gd name="T3" fmla="*/ 529 h 2543"/>
                <a:gd name="T4" fmla="*/ 298 w 776"/>
                <a:gd name="T5" fmla="*/ 925 h 2543"/>
                <a:gd name="T6" fmla="*/ 76 w 776"/>
                <a:gd name="T7" fmla="*/ 1267 h 2543"/>
                <a:gd name="T8" fmla="*/ 4 w 776"/>
                <a:gd name="T9" fmla="*/ 1339 h 2543"/>
                <a:gd name="T10" fmla="*/ 100 w 776"/>
                <a:gd name="T11" fmla="*/ 1351 h 2543"/>
                <a:gd name="T12" fmla="*/ 286 w 776"/>
                <a:gd name="T13" fmla="*/ 1399 h 2543"/>
                <a:gd name="T14" fmla="*/ 394 w 776"/>
                <a:gd name="T15" fmla="*/ 1525 h 2543"/>
                <a:gd name="T16" fmla="*/ 478 w 776"/>
                <a:gd name="T17" fmla="*/ 1705 h 2543"/>
                <a:gd name="T18" fmla="*/ 478 w 776"/>
                <a:gd name="T19" fmla="*/ 1969 h 2543"/>
                <a:gd name="T20" fmla="*/ 370 w 776"/>
                <a:gd name="T21" fmla="*/ 2263 h 2543"/>
                <a:gd name="T22" fmla="*/ 124 w 776"/>
                <a:gd name="T23" fmla="*/ 2479 h 2543"/>
                <a:gd name="T24" fmla="*/ 22 w 776"/>
                <a:gd name="T25" fmla="*/ 2515 h 2543"/>
                <a:gd name="T26" fmla="*/ 196 w 776"/>
                <a:gd name="T27" fmla="*/ 2533 h 2543"/>
                <a:gd name="T28" fmla="*/ 388 w 776"/>
                <a:gd name="T29" fmla="*/ 2455 h 2543"/>
                <a:gd name="T30" fmla="*/ 502 w 776"/>
                <a:gd name="T31" fmla="*/ 2299 h 2543"/>
                <a:gd name="T32" fmla="*/ 598 w 776"/>
                <a:gd name="T33" fmla="*/ 2197 h 2543"/>
                <a:gd name="T34" fmla="*/ 694 w 776"/>
                <a:gd name="T35" fmla="*/ 2197 h 2543"/>
                <a:gd name="T36" fmla="*/ 742 w 776"/>
                <a:gd name="T37" fmla="*/ 2230 h 2543"/>
                <a:gd name="T38" fmla="*/ 712 w 776"/>
                <a:gd name="T39" fmla="*/ 2137 h 2543"/>
                <a:gd name="T40" fmla="*/ 664 w 776"/>
                <a:gd name="T41" fmla="*/ 1807 h 2543"/>
                <a:gd name="T42" fmla="*/ 670 w 776"/>
                <a:gd name="T43" fmla="*/ 1561 h 2543"/>
                <a:gd name="T44" fmla="*/ 718 w 776"/>
                <a:gd name="T45" fmla="*/ 1393 h 2543"/>
                <a:gd name="T46" fmla="*/ 748 w 776"/>
                <a:gd name="T47" fmla="*/ 1219 h 2543"/>
                <a:gd name="T48" fmla="*/ 550 w 776"/>
                <a:gd name="T49" fmla="*/ 11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a:noFill/>
            </a:ln>
            <a:effectLst/>
            <a:extLst/>
          </p:spPr>
          <p:txBody>
            <a:bodyPr wrap="none" anchor="ctr"/>
            <a:lstStyle/>
            <a:p>
              <a:pPr>
                <a:defRPr/>
              </a:pPr>
              <a:endParaRPr lang="fa-IR"/>
            </a:p>
          </p:txBody>
        </p:sp>
        <p:sp>
          <p:nvSpPr>
            <p:cNvPr id="1039" name="Freeform 49" descr="kimonopat1"/>
            <p:cNvSpPr>
              <a:spLocks/>
            </p:cNvSpPr>
            <p:nvPr/>
          </p:nvSpPr>
          <p:spPr bwMode="auto">
            <a:xfrm>
              <a:off x="5046" y="2229"/>
              <a:ext cx="617" cy="1376"/>
            </a:xfrm>
            <a:custGeom>
              <a:avLst/>
              <a:gdLst>
                <a:gd name="T0" fmla="*/ 486 w 617"/>
                <a:gd name="T1" fmla="*/ 3 h 1376"/>
                <a:gd name="T2" fmla="*/ 402 w 617"/>
                <a:gd name="T3" fmla="*/ 381 h 1376"/>
                <a:gd name="T4" fmla="*/ 216 w 617"/>
                <a:gd name="T5" fmla="*/ 777 h 1376"/>
                <a:gd name="T6" fmla="*/ 0 w 617"/>
                <a:gd name="T7" fmla="*/ 1119 h 1376"/>
                <a:gd name="T8" fmla="*/ 102 w 617"/>
                <a:gd name="T9" fmla="*/ 1101 h 1376"/>
                <a:gd name="T10" fmla="*/ 282 w 617"/>
                <a:gd name="T11" fmla="*/ 1119 h 1376"/>
                <a:gd name="T12" fmla="*/ 378 w 617"/>
                <a:gd name="T13" fmla="*/ 1185 h 1376"/>
                <a:gd name="T14" fmla="*/ 432 w 617"/>
                <a:gd name="T15" fmla="*/ 1269 h 1376"/>
                <a:gd name="T16" fmla="*/ 444 w 617"/>
                <a:gd name="T17" fmla="*/ 1365 h 1376"/>
                <a:gd name="T18" fmla="*/ 498 w 617"/>
                <a:gd name="T19" fmla="*/ 1203 h 1376"/>
                <a:gd name="T20" fmla="*/ 564 w 617"/>
                <a:gd name="T21" fmla="*/ 825 h 1376"/>
                <a:gd name="T22" fmla="*/ 606 w 617"/>
                <a:gd name="T23" fmla="*/ 363 h 1376"/>
                <a:gd name="T24" fmla="*/ 486 w 617"/>
                <a:gd name="T25" fmla="*/ 3 h 13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14" cstate="print"/>
              <a:srcRect/>
              <a:tile tx="0" ty="0" sx="100000" sy="100000" flip="none" algn="tl"/>
            </a:blipFill>
            <a:ln w="9525" cap="flat" cmpd="sng">
              <a:noFill/>
              <a:prstDash val="solid"/>
              <a:round/>
              <a:headEnd/>
              <a:tailEnd/>
            </a:ln>
            <a:effectLst/>
          </p:spPr>
          <p:txBody>
            <a:bodyPr wrap="none" anchor="ctr"/>
            <a:lstStyle/>
            <a:p>
              <a:pPr>
                <a:defRPr/>
              </a:pPr>
              <a:endParaRPr lang="en-US">
                <a:latin typeface="Arial" charset="0"/>
                <a:cs typeface="Arial" charset="0"/>
              </a:endParaRPr>
            </a:p>
          </p:txBody>
        </p:sp>
        <p:sp>
          <p:nvSpPr>
            <p:cNvPr id="1040" name="Freeform 50" descr="kimonopat1"/>
            <p:cNvSpPr>
              <a:spLocks/>
            </p:cNvSpPr>
            <p:nvPr/>
          </p:nvSpPr>
          <p:spPr bwMode="auto">
            <a:xfrm>
              <a:off x="5193" y="269"/>
              <a:ext cx="576" cy="3180"/>
            </a:xfrm>
            <a:custGeom>
              <a:avLst/>
              <a:gdLst>
                <a:gd name="T0" fmla="*/ 42 w 576"/>
                <a:gd name="T1" fmla="*/ 61 h 3180"/>
                <a:gd name="T2" fmla="*/ 156 w 576"/>
                <a:gd name="T3" fmla="*/ 517 h 3180"/>
                <a:gd name="T4" fmla="*/ 288 w 576"/>
                <a:gd name="T5" fmla="*/ 991 h 3180"/>
                <a:gd name="T6" fmla="*/ 414 w 576"/>
                <a:gd name="T7" fmla="*/ 1435 h 3180"/>
                <a:gd name="T8" fmla="*/ 576 w 576"/>
                <a:gd name="T9" fmla="*/ 1807 h 3180"/>
                <a:gd name="T10" fmla="*/ 576 w 576"/>
                <a:gd name="T11" fmla="*/ 3055 h 3180"/>
                <a:gd name="T12" fmla="*/ 414 w 576"/>
                <a:gd name="T13" fmla="*/ 2557 h 3180"/>
                <a:gd name="T14" fmla="*/ 252 w 576"/>
                <a:gd name="T15" fmla="*/ 1765 h 3180"/>
                <a:gd name="T16" fmla="*/ 126 w 576"/>
                <a:gd name="T17" fmla="*/ 961 h 3180"/>
                <a:gd name="T18" fmla="*/ 12 w 576"/>
                <a:gd name="T19" fmla="*/ 151 h 3180"/>
                <a:gd name="T20" fmla="*/ 42 w 576"/>
                <a:gd name="T21" fmla="*/ 61 h 31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14" cstate="print"/>
              <a:srcRect/>
              <a:tile tx="0" ty="0" sx="100000" sy="100000" flip="none" algn="tl"/>
            </a:blipFill>
            <a:ln w="9525" cap="flat" cmpd="sng">
              <a:noFill/>
              <a:prstDash val="solid"/>
              <a:round/>
              <a:headEnd/>
              <a:tailEnd/>
            </a:ln>
            <a:effectLst/>
          </p:spPr>
          <p:txBody>
            <a:bodyPr wrap="none" anchor="ctr"/>
            <a:lstStyle/>
            <a:p>
              <a:pPr>
                <a:defRPr/>
              </a:pPr>
              <a:endParaRPr lang="en-US">
                <a:latin typeface="Arial" charset="0"/>
                <a:cs typeface="Arial" charset="0"/>
              </a:endParaRPr>
            </a:p>
          </p:txBody>
        </p:sp>
        <p:sp>
          <p:nvSpPr>
            <p:cNvPr id="1041" name="Freeform 51"/>
            <p:cNvSpPr>
              <a:spLocks/>
            </p:cNvSpPr>
            <p:nvPr/>
          </p:nvSpPr>
          <p:spPr bwMode="auto">
            <a:xfrm>
              <a:off x="5197" y="165"/>
              <a:ext cx="573" cy="1935"/>
            </a:xfrm>
            <a:custGeom>
              <a:avLst/>
              <a:gdLst>
                <a:gd name="T0" fmla="*/ 69 w 573"/>
                <a:gd name="T1" fmla="*/ 63 h 1935"/>
                <a:gd name="T2" fmla="*/ 207 w 573"/>
                <a:gd name="T3" fmla="*/ 549 h 1935"/>
                <a:gd name="T4" fmla="*/ 381 w 573"/>
                <a:gd name="T5" fmla="*/ 1101 h 1935"/>
                <a:gd name="T6" fmla="*/ 573 w 573"/>
                <a:gd name="T7" fmla="*/ 1575 h 1935"/>
                <a:gd name="T8" fmla="*/ 573 w 573"/>
                <a:gd name="T9" fmla="*/ 1935 h 1935"/>
                <a:gd name="T10" fmla="*/ 321 w 573"/>
                <a:gd name="T11" fmla="*/ 1449 h 1935"/>
                <a:gd name="T12" fmla="*/ 147 w 573"/>
                <a:gd name="T13" fmla="*/ 699 h 1935"/>
                <a:gd name="T14" fmla="*/ 15 w 573"/>
                <a:gd name="T15" fmla="*/ 171 h 1935"/>
                <a:gd name="T16" fmla="*/ 69 w 573"/>
                <a:gd name="T17" fmla="*/ 63 h 19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en-US">
                <a:latin typeface="Arial" charset="0"/>
                <a:cs typeface="Arial" charset="0"/>
              </a:endParaRPr>
            </a:p>
          </p:txBody>
        </p:sp>
        <p:sp>
          <p:nvSpPr>
            <p:cNvPr id="1042" name="Freeform 52"/>
            <p:cNvSpPr>
              <a:spLocks/>
            </p:cNvSpPr>
            <p:nvPr/>
          </p:nvSpPr>
          <p:spPr bwMode="auto">
            <a:xfrm>
              <a:off x="5004" y="0"/>
              <a:ext cx="363"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round/>
              <a:headEnd/>
              <a:tailEnd/>
            </a:ln>
            <a:effectLst/>
          </p:spPr>
          <p:txBody>
            <a:bodyPr wrap="none" anchor="ctr"/>
            <a:lstStyle/>
            <a:p>
              <a:pPr>
                <a:defRPr/>
              </a:pPr>
              <a:endParaRPr lang="en-US">
                <a:latin typeface="Arial" charset="0"/>
                <a:cs typeface="Arial" charset="0"/>
              </a:endParaRPr>
            </a:p>
          </p:txBody>
        </p:sp>
        <p:sp>
          <p:nvSpPr>
            <p:cNvPr id="16437" name="Freeform 53"/>
            <p:cNvSpPr>
              <a:spLocks/>
            </p:cNvSpPr>
            <p:nvPr/>
          </p:nvSpPr>
          <p:spPr bwMode="auto">
            <a:xfrm>
              <a:off x="5004" y="1"/>
              <a:ext cx="189"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a:noFill/>
            </a:ln>
            <a:effectLst/>
            <a:extLst/>
          </p:spPr>
          <p:txBody>
            <a:bodyPr wrap="none" anchor="ctr"/>
            <a:lstStyle/>
            <a:p>
              <a:pPr>
                <a:defRPr/>
              </a:pPr>
              <a:endParaRPr lang="fa-IR"/>
            </a:p>
          </p:txBody>
        </p:sp>
        <p:sp>
          <p:nvSpPr>
            <p:cNvPr id="1044"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miter lim="800000"/>
              <a:headEnd/>
              <a:tailEnd/>
            </a:ln>
            <a:effectLst/>
          </p:spPr>
          <p:txBody>
            <a:bodyPr wrap="none" anchor="ctr"/>
            <a:lstStyle/>
            <a:p>
              <a:pPr algn="ctr">
                <a:defRPr/>
              </a:pPr>
              <a:endParaRPr kumimoji="1" lang="fa-IR">
                <a:latin typeface="Arial" charset="0"/>
                <a:cs typeface="Arial" charset="0"/>
              </a:endParaRPr>
            </a:p>
          </p:txBody>
        </p:sp>
        <p:sp>
          <p:nvSpPr>
            <p:cNvPr id="16439" name="Freeform 55"/>
            <p:cNvSpPr>
              <a:spLocks/>
            </p:cNvSpPr>
            <p:nvPr/>
          </p:nvSpPr>
          <p:spPr bwMode="auto">
            <a:xfrm>
              <a:off x="5013" y="3924"/>
              <a:ext cx="734" cy="390"/>
            </a:xfrm>
            <a:custGeom>
              <a:avLst/>
              <a:gdLst>
                <a:gd name="T0" fmla="*/ 1 w 692"/>
                <a:gd name="T1" fmla="*/ 357 h 378"/>
                <a:gd name="T2" fmla="*/ 109 w 692"/>
                <a:gd name="T3" fmla="*/ 341 h 378"/>
                <a:gd name="T4" fmla="*/ 241 w 692"/>
                <a:gd name="T5" fmla="*/ 305 h 378"/>
                <a:gd name="T6" fmla="*/ 353 w 692"/>
                <a:gd name="T7" fmla="*/ 209 h 378"/>
                <a:gd name="T8" fmla="*/ 429 w 692"/>
                <a:gd name="T9" fmla="*/ 89 h 378"/>
                <a:gd name="T10" fmla="*/ 493 w 692"/>
                <a:gd name="T11" fmla="*/ 17 h 378"/>
                <a:gd name="T12" fmla="*/ 577 w 692"/>
                <a:gd name="T13" fmla="*/ 1 h 378"/>
                <a:gd name="T14" fmla="*/ 629 w 692"/>
                <a:gd name="T15" fmla="*/ 21 h 378"/>
                <a:gd name="T16" fmla="*/ 673 w 692"/>
                <a:gd name="T17" fmla="*/ 65 h 378"/>
                <a:gd name="T18" fmla="*/ 673 w 692"/>
                <a:gd name="T19" fmla="*/ 137 h 378"/>
                <a:gd name="T20" fmla="*/ 561 w 692"/>
                <a:gd name="T21" fmla="*/ 225 h 378"/>
                <a:gd name="T22" fmla="*/ 425 w 692"/>
                <a:gd name="T23" fmla="*/ 297 h 378"/>
                <a:gd name="T24" fmla="*/ 245 w 692"/>
                <a:gd name="T25" fmla="*/ 357 h 378"/>
                <a:gd name="T26" fmla="*/ 113 w 692"/>
                <a:gd name="T27" fmla="*/ 377 h 378"/>
                <a:gd name="T28" fmla="*/ 1 w 692"/>
                <a:gd name="T29" fmla="*/ 35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a:noFill/>
            </a:ln>
            <a:effectLst/>
            <a:extLst/>
          </p:spPr>
          <p:txBody>
            <a:bodyPr wrap="none" anchor="ctr"/>
            <a:lstStyle/>
            <a:p>
              <a:pPr>
                <a:defRPr/>
              </a:pPr>
              <a:endParaRPr lang="fa-IR"/>
            </a:p>
          </p:txBody>
        </p:sp>
        <p:sp>
          <p:nvSpPr>
            <p:cNvPr id="1046" name="AutoShape 56"/>
            <p:cNvSpPr>
              <a:spLocks noChangeArrowheads="1"/>
            </p:cNvSpPr>
            <p:nvPr/>
          </p:nvSpPr>
          <p:spPr bwMode="hidden">
            <a:xfrm rot="5400000">
              <a:off x="2724" y="2089"/>
              <a:ext cx="4320" cy="142"/>
            </a:xfrm>
            <a:custGeom>
              <a:avLst/>
              <a:gdLst>
                <a:gd name="T0" fmla="*/ 852 w 21600"/>
                <a:gd name="T1" fmla="*/ 0 h 21600"/>
                <a:gd name="T2" fmla="*/ 432 w 21600"/>
                <a:gd name="T3" fmla="*/ 1 h 21600"/>
                <a:gd name="T4" fmla="*/ 12 w 21600"/>
                <a:gd name="T5" fmla="*/ 0 h 21600"/>
                <a:gd name="T6" fmla="*/ 432 w 21600"/>
                <a:gd name="T7" fmla="*/ 0 h 21600"/>
                <a:gd name="T8" fmla="*/ 0 60000 65536"/>
                <a:gd name="T9" fmla="*/ 0 60000 65536"/>
                <a:gd name="T10" fmla="*/ 0 60000 65536"/>
                <a:gd name="T11" fmla="*/ 0 60000 65536"/>
                <a:gd name="T12" fmla="*/ 2105 w 21600"/>
                <a:gd name="T13" fmla="*/ 2130 h 21600"/>
                <a:gd name="T14" fmla="*/ 19495 w 21600"/>
                <a:gd name="T15" fmla="*/ 19470 h 21600"/>
              </a:gdLst>
              <a:ahLst/>
              <a:cxnLst>
                <a:cxn ang="T8">
                  <a:pos x="T0" y="T1"/>
                </a:cxn>
                <a:cxn ang="T9">
                  <a:pos x="T2" y="T3"/>
                </a:cxn>
                <a:cxn ang="T10">
                  <a:pos x="T4" y="T5"/>
                </a:cxn>
                <a:cxn ang="T11">
                  <a:pos x="T6" y="T7"/>
                </a:cxn>
              </a:cxnLst>
              <a:rect l="T12" t="T13" r="T14" b="T15"/>
              <a:pathLst>
                <a:path w="21600" h="21600">
                  <a:moveTo>
                    <a:pt x="0" y="0"/>
                  </a:moveTo>
                  <a:lnTo>
                    <a:pt x="607" y="21600"/>
                  </a:lnTo>
                  <a:lnTo>
                    <a:pt x="20993" y="21600"/>
                  </a:lnTo>
                  <a:lnTo>
                    <a:pt x="21600" y="0"/>
                  </a:lnTo>
                  <a:lnTo>
                    <a:pt x="0" y="0"/>
                  </a:lnTo>
                  <a:close/>
                </a:path>
              </a:pathLst>
            </a:custGeom>
            <a:gradFill rotWithShape="0">
              <a:gsLst>
                <a:gs pos="0">
                  <a:schemeClr val="bg1"/>
                </a:gs>
                <a:gs pos="100000">
                  <a:schemeClr val="bg2"/>
                </a:gs>
              </a:gsLst>
              <a:lin ang="0" scaled="1"/>
            </a:gradFill>
            <a:ln w="9525">
              <a:noFill/>
              <a:miter lim="800000"/>
              <a:headEnd/>
              <a:tailEnd/>
            </a:ln>
            <a:effectLst/>
          </p:spPr>
          <p:txBody>
            <a:bodyPr rot="10800000" vert="eaVert" wrap="none" anchor="ctr"/>
            <a:lstStyle/>
            <a:p>
              <a:pPr>
                <a:defRPr/>
              </a:pPr>
              <a:endParaRPr lang="en-US">
                <a:latin typeface="Arial" charset="0"/>
                <a:cs typeface="Arial" charset="0"/>
              </a:endParaRPr>
            </a:p>
          </p:txBody>
        </p:sp>
      </p:grpSp>
      <p:sp>
        <p:nvSpPr>
          <p:cNvPr id="1027" name="Rectangle 57"/>
          <p:cNvSpPr>
            <a:spLocks noGrp="1" noChangeArrowheads="1"/>
          </p:cNvSpPr>
          <p:nvPr>
            <p:ph type="title"/>
          </p:nvPr>
        </p:nvSpPr>
        <p:spPr bwMode="auto">
          <a:xfrm>
            <a:off x="292101" y="227013"/>
            <a:ext cx="99695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58"/>
          <p:cNvSpPr>
            <a:spLocks noGrp="1" noChangeArrowheads="1"/>
          </p:cNvSpPr>
          <p:nvPr>
            <p:ph type="body" idx="1"/>
          </p:nvPr>
        </p:nvSpPr>
        <p:spPr bwMode="auto">
          <a:xfrm>
            <a:off x="351367" y="1598613"/>
            <a:ext cx="9848851" cy="4497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443" name="Rectangle 59"/>
          <p:cNvSpPr>
            <a:spLocks noGrp="1" noChangeArrowheads="1"/>
          </p:cNvSpPr>
          <p:nvPr>
            <p:ph type="dt" sz="half" idx="2"/>
          </p:nvPr>
        </p:nvSpPr>
        <p:spPr bwMode="auto">
          <a:xfrm>
            <a:off x="402168" y="6242051"/>
            <a:ext cx="2377017" cy="4746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000">
                <a:latin typeface="Arial" pitchFamily="34" charset="0"/>
                <a:cs typeface="Arial" pitchFamily="34" charset="0"/>
              </a:defRPr>
            </a:lvl1pPr>
          </a:lstStyle>
          <a:p>
            <a:pPr>
              <a:defRPr/>
            </a:pPr>
            <a:fld id="{7C1ADA6E-244D-452D-B75D-C851513DDFA1}" type="datetime8">
              <a:rPr lang="fa-IR" smtClean="0"/>
              <a:pPr>
                <a:defRPr/>
              </a:pPr>
              <a:t>آوريل 15، 21</a:t>
            </a:fld>
            <a:endParaRPr lang="en-US"/>
          </a:p>
        </p:txBody>
      </p:sp>
      <p:sp>
        <p:nvSpPr>
          <p:cNvPr id="16444" name="Rectangle 60"/>
          <p:cNvSpPr>
            <a:spLocks noGrp="1" noChangeArrowheads="1"/>
          </p:cNvSpPr>
          <p:nvPr>
            <p:ph type="ftr" sz="quarter" idx="3"/>
          </p:nvPr>
        </p:nvSpPr>
        <p:spPr bwMode="auto">
          <a:xfrm>
            <a:off x="3009900" y="6248401"/>
            <a:ext cx="4607984" cy="4746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latin typeface="Arial" pitchFamily="34" charset="0"/>
                <a:cs typeface="Arial" pitchFamily="34" charset="0"/>
              </a:defRPr>
            </a:lvl1pPr>
          </a:lstStyle>
          <a:p>
            <a:pPr>
              <a:defRPr/>
            </a:pPr>
            <a:endParaRPr lang="en-US"/>
          </a:p>
        </p:txBody>
      </p:sp>
      <p:sp>
        <p:nvSpPr>
          <p:cNvPr id="16445" name="Rectangle 61"/>
          <p:cNvSpPr>
            <a:spLocks noGrp="1" noChangeArrowheads="1"/>
          </p:cNvSpPr>
          <p:nvPr>
            <p:ph type="sldNum" sz="quarter" idx="4"/>
          </p:nvPr>
        </p:nvSpPr>
        <p:spPr bwMode="auto">
          <a:xfrm>
            <a:off x="7823201" y="6248401"/>
            <a:ext cx="2341033" cy="4746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latin typeface="Arial" pitchFamily="34" charset="0"/>
                <a:cs typeface="Arial" pitchFamily="34" charset="0"/>
              </a:defRPr>
            </a:lvl1pPr>
          </a:lstStyle>
          <a:p>
            <a:pPr>
              <a:defRPr/>
            </a:pPr>
            <a:fld id="{54A6002E-B47B-4100-97AD-C84D3280BD05}" type="slidenum">
              <a:rPr lang="en-US"/>
              <a:pPr>
                <a:defRPr/>
              </a:pPr>
              <a:t>‹#›</a:t>
            </a:fld>
            <a:endParaRPr lang="en-US"/>
          </a:p>
        </p:txBody>
      </p:sp>
    </p:spTree>
    <p:extLst>
      <p:ext uri="{BB962C8B-B14F-4D97-AF65-F5344CB8AC3E}">
        <p14:creationId xmlns="" xmlns:p14="http://schemas.microsoft.com/office/powerpoint/2010/main" val="34599065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pitchFamily="34" charset="0"/>
          <a:cs typeface="Arial" pitchFamily="34" charset="0"/>
        </a:defRPr>
      </a:lvl2pPr>
      <a:lvl3pPr algn="l" rtl="0" eaLnBrk="0" fontAlgn="base" hangingPunct="0">
        <a:spcBef>
          <a:spcPct val="0"/>
        </a:spcBef>
        <a:spcAft>
          <a:spcPct val="0"/>
        </a:spcAft>
        <a:defRPr sz="4000">
          <a:solidFill>
            <a:schemeClr val="tx2"/>
          </a:solidFill>
          <a:latin typeface="Arial" pitchFamily="34" charset="0"/>
          <a:cs typeface="Arial" pitchFamily="34" charset="0"/>
        </a:defRPr>
      </a:lvl3pPr>
      <a:lvl4pPr algn="l" rtl="0" eaLnBrk="0" fontAlgn="base" hangingPunct="0">
        <a:spcBef>
          <a:spcPct val="0"/>
        </a:spcBef>
        <a:spcAft>
          <a:spcPct val="0"/>
        </a:spcAft>
        <a:defRPr sz="4000">
          <a:solidFill>
            <a:schemeClr val="tx2"/>
          </a:solidFill>
          <a:latin typeface="Arial" pitchFamily="34" charset="0"/>
          <a:cs typeface="Arial" pitchFamily="34" charset="0"/>
        </a:defRPr>
      </a:lvl4pPr>
      <a:lvl5pPr algn="l" rtl="0" eaLnBrk="0" fontAlgn="base" hangingPunct="0">
        <a:spcBef>
          <a:spcPct val="0"/>
        </a:spcBef>
        <a:spcAft>
          <a:spcPct val="0"/>
        </a:spcAft>
        <a:defRPr sz="4000">
          <a:solidFill>
            <a:schemeClr val="tx2"/>
          </a:solidFill>
          <a:latin typeface="Arial" pitchFamily="34" charset="0"/>
          <a:cs typeface="Arial" pitchFamily="34" charset="0"/>
        </a:defRPr>
      </a:lvl5pPr>
      <a:lvl6pPr marL="457200" algn="l" rtl="0" fontAlgn="base">
        <a:spcBef>
          <a:spcPct val="0"/>
        </a:spcBef>
        <a:spcAft>
          <a:spcPct val="0"/>
        </a:spcAft>
        <a:defRPr sz="4000">
          <a:solidFill>
            <a:schemeClr val="tx2"/>
          </a:solidFill>
          <a:latin typeface="Arial" pitchFamily="34" charset="0"/>
          <a:cs typeface="Arial" pitchFamily="34" charset="0"/>
        </a:defRPr>
      </a:lvl6pPr>
      <a:lvl7pPr marL="914400" algn="l" rtl="0" fontAlgn="base">
        <a:spcBef>
          <a:spcPct val="0"/>
        </a:spcBef>
        <a:spcAft>
          <a:spcPct val="0"/>
        </a:spcAft>
        <a:defRPr sz="4000">
          <a:solidFill>
            <a:schemeClr val="tx2"/>
          </a:solidFill>
          <a:latin typeface="Arial" pitchFamily="34" charset="0"/>
          <a:cs typeface="Arial" pitchFamily="34" charset="0"/>
        </a:defRPr>
      </a:lvl7pPr>
      <a:lvl8pPr marL="1371600" algn="l" rtl="0" fontAlgn="base">
        <a:spcBef>
          <a:spcPct val="0"/>
        </a:spcBef>
        <a:spcAft>
          <a:spcPct val="0"/>
        </a:spcAft>
        <a:defRPr sz="4000">
          <a:solidFill>
            <a:schemeClr val="tx2"/>
          </a:solidFill>
          <a:latin typeface="Arial" pitchFamily="34" charset="0"/>
          <a:cs typeface="Arial" pitchFamily="34" charset="0"/>
        </a:defRPr>
      </a:lvl8pPr>
      <a:lvl9pPr marL="1828800" algn="l" rtl="0" fontAlgn="base">
        <a:spcBef>
          <a:spcPct val="0"/>
        </a:spcBef>
        <a:spcAft>
          <a:spcPct val="0"/>
        </a:spcAft>
        <a:defRPr sz="40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Blip>
          <a:blip r:embed="rId15"/>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80000"/>
        <a:buBlip>
          <a:blip r:embed="rId16"/>
        </a:buBlip>
        <a:defRPr sz="2800">
          <a:solidFill>
            <a:schemeClr val="tx1"/>
          </a:solidFill>
          <a:latin typeface="+mn-lt"/>
          <a:cs typeface="+mn-cs"/>
        </a:defRPr>
      </a:lvl2pPr>
      <a:lvl3pPr marL="1143000" indent="-228600" algn="l" rtl="0" eaLnBrk="0" fontAlgn="base" hangingPunct="0">
        <a:spcBef>
          <a:spcPct val="20000"/>
        </a:spcBef>
        <a:spcAft>
          <a:spcPct val="0"/>
        </a:spcAft>
        <a:buSzPct val="70000"/>
        <a:buBlip>
          <a:blip r:embed="rId17"/>
        </a:buBlip>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13.xml"/><Relationship Id="rId1" Type="http://schemas.openxmlformats.org/officeDocument/2006/relationships/video" Target="../media/media1.mp4"/><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media" Target="../media/media2.mp4"/><Relationship Id="rId2" Type="http://schemas.openxmlformats.org/officeDocument/2006/relationships/slideLayout" Target="../slideLayouts/slideLayout2.xml"/><Relationship Id="rId1" Type="http://schemas.openxmlformats.org/officeDocument/2006/relationships/video" Target="../media/media2.mp4"/><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2.xml"/><Relationship Id="rId1" Type="http://schemas.openxmlformats.org/officeDocument/2006/relationships/video" Target="../media/media1.mp4"/><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89BE17-C58D-4574-919E-5AA506C507F4}"/>
              </a:ext>
            </a:extLst>
          </p:cNvPr>
          <p:cNvSpPr>
            <a:spLocks noGrp="1"/>
          </p:cNvSpPr>
          <p:nvPr>
            <p:ph type="ctrTitle"/>
          </p:nvPr>
        </p:nvSpPr>
        <p:spPr>
          <a:xfrm>
            <a:off x="1987826" y="871464"/>
            <a:ext cx="9289773" cy="1470025"/>
          </a:xfrm>
        </p:spPr>
        <p:txBody>
          <a:bodyPr/>
          <a:lstStyle/>
          <a:p>
            <a:r>
              <a:rPr lang="en-US" b="1" dirty="0">
                <a:solidFill>
                  <a:srgbClr val="002060"/>
                </a:solidFill>
                <a:latin typeface="Perpetua"/>
              </a:rPr>
              <a:t>Endometrial preparation for frozen Embryo Transfer</a:t>
            </a:r>
            <a:endParaRPr lang="fa-IR" dirty="0">
              <a:solidFill>
                <a:srgbClr val="002060"/>
              </a:solidFill>
            </a:endParaRPr>
          </a:p>
        </p:txBody>
      </p:sp>
      <p:sp>
        <p:nvSpPr>
          <p:cNvPr id="3" name="Subtitle 2">
            <a:extLst>
              <a:ext uri="{FF2B5EF4-FFF2-40B4-BE49-F238E27FC236}">
                <a16:creationId xmlns="" xmlns:a16="http://schemas.microsoft.com/office/drawing/2014/main" id="{9C508795-001C-4FA7-9756-95997DADFCB7}"/>
              </a:ext>
            </a:extLst>
          </p:cNvPr>
          <p:cNvSpPr>
            <a:spLocks noGrp="1"/>
          </p:cNvSpPr>
          <p:nvPr>
            <p:ph type="subTitle" idx="1"/>
          </p:nvPr>
        </p:nvSpPr>
        <p:spPr/>
        <p:txBody>
          <a:bodyPr/>
          <a:lstStyle/>
          <a:p>
            <a:pPr lvl="0" rtl="0" fontAlgn="auto">
              <a:spcBef>
                <a:spcPts val="580"/>
              </a:spcBef>
              <a:spcAft>
                <a:spcPts val="0"/>
              </a:spcAft>
              <a:buClr>
                <a:srgbClr val="D34817"/>
              </a:buClr>
              <a:buSzPct val="85000"/>
            </a:pPr>
            <a:r>
              <a:rPr lang="en-US" altLang="en-US" sz="4400" b="1" dirty="0" err="1">
                <a:solidFill>
                  <a:srgbClr val="006664"/>
                </a:solidFill>
                <a:effectLst>
                  <a:outerShdw blurRad="38100" dist="38100" dir="2700000" algn="tl">
                    <a:srgbClr val="000000">
                      <a:alpha val="43137"/>
                    </a:srgbClr>
                  </a:outerShdw>
                </a:effectLst>
                <a:latin typeface="Aparajita" panose="020B0604020202020204" pitchFamily="34" charset="0"/>
                <a:cs typeface="Aparajita" panose="020B0604020202020204" pitchFamily="34" charset="0"/>
              </a:rPr>
              <a:t>Atousa</a:t>
            </a:r>
            <a:r>
              <a:rPr lang="en-US" altLang="en-US" sz="4400" b="1" dirty="0">
                <a:solidFill>
                  <a:srgbClr val="006664"/>
                </a:solidFill>
                <a:effectLst>
                  <a:outerShdw blurRad="38100" dist="38100" dir="2700000" algn="tl">
                    <a:srgbClr val="000000">
                      <a:alpha val="43137"/>
                    </a:srgbClr>
                  </a:outerShdw>
                </a:effectLst>
                <a:latin typeface="Aparajita" panose="020B0604020202020204" pitchFamily="34" charset="0"/>
                <a:cs typeface="Aparajita" panose="020B0604020202020204" pitchFamily="34" charset="0"/>
              </a:rPr>
              <a:t> Karimi </a:t>
            </a:r>
            <a:r>
              <a:rPr lang="en-US" altLang="en-US" sz="4400" b="1" dirty="0">
                <a:solidFill>
                  <a:srgbClr val="C00000"/>
                </a:solidFill>
                <a:effectLst>
                  <a:outerShdw blurRad="38100" dist="38100" dir="2700000" algn="tl">
                    <a:srgbClr val="000000">
                      <a:alpha val="43137"/>
                    </a:srgbClr>
                  </a:outerShdw>
                </a:effectLst>
                <a:latin typeface="Aparajita" panose="020B0604020202020204" pitchFamily="34" charset="0"/>
                <a:cs typeface="Aparajita" panose="020B0604020202020204" pitchFamily="34" charset="0"/>
              </a:rPr>
              <a:t>, M.D.</a:t>
            </a:r>
            <a:br>
              <a:rPr lang="en-US" altLang="en-US" sz="4400" b="1" dirty="0">
                <a:solidFill>
                  <a:srgbClr val="C00000"/>
                </a:solidFill>
                <a:effectLst>
                  <a:outerShdw blurRad="38100" dist="38100" dir="2700000" algn="tl">
                    <a:srgbClr val="000000">
                      <a:alpha val="43137"/>
                    </a:srgbClr>
                  </a:outerShdw>
                </a:effectLst>
                <a:latin typeface="Aparajita" panose="020B0604020202020204" pitchFamily="34" charset="0"/>
                <a:cs typeface="Aparajita" panose="020B0604020202020204" pitchFamily="34" charset="0"/>
              </a:rPr>
            </a:br>
            <a:r>
              <a:rPr lang="en-US" altLang="en-US" sz="4400" b="1" dirty="0">
                <a:solidFill>
                  <a:srgbClr val="C00000"/>
                </a:solidFill>
                <a:effectLst>
                  <a:outerShdw blurRad="38100" dist="38100" dir="2700000" algn="tl">
                    <a:srgbClr val="000000">
                      <a:alpha val="43137"/>
                    </a:srgbClr>
                  </a:outerShdw>
                </a:effectLst>
                <a:latin typeface="Aparajita" panose="020B0604020202020204" pitchFamily="34" charset="0"/>
                <a:cs typeface="Aparajita" panose="020B0604020202020204" pitchFamily="34" charset="0"/>
              </a:rPr>
              <a:t>Fellowship of Infertility</a:t>
            </a:r>
            <a:endParaRPr lang="en-US" kern="1200" dirty="0">
              <a:solidFill>
                <a:srgbClr val="696464"/>
              </a:solidFill>
              <a:effectLst>
                <a:outerShdw blurRad="38100" dist="38100" dir="2700000" algn="tl">
                  <a:srgbClr val="000000">
                    <a:alpha val="43137"/>
                  </a:srgbClr>
                </a:outerShdw>
              </a:effectLst>
              <a:latin typeface="Aparajita" panose="020B0604020202020204" pitchFamily="34" charset="0"/>
              <a:cs typeface="Aparajita" panose="020B0604020202020204" pitchFamily="34" charset="0"/>
            </a:endParaRPr>
          </a:p>
          <a:p>
            <a:endParaRPr lang="fa-IR" dirty="0"/>
          </a:p>
        </p:txBody>
      </p:sp>
      <p:sp>
        <p:nvSpPr>
          <p:cNvPr id="4" name="Slide Number Placeholder 3">
            <a:extLst>
              <a:ext uri="{FF2B5EF4-FFF2-40B4-BE49-F238E27FC236}">
                <a16:creationId xmlns="" xmlns:a16="http://schemas.microsoft.com/office/drawing/2014/main" id="{B11BC86A-F01D-49D8-95E2-F4754D1B9C84}"/>
              </a:ext>
            </a:extLst>
          </p:cNvPr>
          <p:cNvSpPr>
            <a:spLocks noGrp="1"/>
          </p:cNvSpPr>
          <p:nvPr>
            <p:ph type="sldNum" sz="quarter" idx="12"/>
          </p:nvPr>
        </p:nvSpPr>
        <p:spPr/>
        <p:txBody>
          <a:bodyPr/>
          <a:lstStyle/>
          <a:p>
            <a:fld id="{FC28BA1F-5001-43DD-BD92-D305F6A61EBC}" type="slidenum">
              <a:rPr lang="fa-IR" smtClean="0"/>
              <a:pPr/>
              <a:t>1</a:t>
            </a:fld>
            <a:endParaRPr lang="fa-IR"/>
          </a:p>
        </p:txBody>
      </p:sp>
      <p:pic>
        <p:nvPicPr>
          <p:cNvPr id="7" name="Picture 6">
            <a:extLst>
              <a:ext uri="{FF2B5EF4-FFF2-40B4-BE49-F238E27FC236}">
                <a16:creationId xmlns="" xmlns:a16="http://schemas.microsoft.com/office/drawing/2014/main" id="{6183FAAC-EAB3-49B2-AA96-FBC95CF9A5BD}"/>
              </a:ext>
            </a:extLst>
          </p:cNvPr>
          <p:cNvPicPr>
            <a:picLocks noChangeAspect="1"/>
          </p:cNvPicPr>
          <p:nvPr/>
        </p:nvPicPr>
        <p:blipFill rotWithShape="1">
          <a:blip r:embed="rId2" cstate="print"/>
          <a:srcRect l="41420" t="36328" r="43971" b="30435"/>
          <a:stretch/>
        </p:blipFill>
        <p:spPr>
          <a:xfrm>
            <a:off x="79512" y="92777"/>
            <a:ext cx="1669775" cy="22793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15475014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1391411B-09EA-437C-A39E-E782FCAD8F8B}"/>
              </a:ext>
            </a:extLst>
          </p:cNvPr>
          <p:cNvSpPr>
            <a:spLocks noGrp="1"/>
          </p:cNvSpPr>
          <p:nvPr>
            <p:ph idx="1"/>
          </p:nvPr>
        </p:nvSpPr>
        <p:spPr>
          <a:xfrm>
            <a:off x="1510748" y="689113"/>
            <a:ext cx="10071652" cy="5437051"/>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When FET is combined with a recipient’s natural cycle, </a:t>
            </a:r>
            <a:r>
              <a:rPr lang="en-US" b="1" dirty="0">
                <a:solidFill>
                  <a:srgbClr val="CC0000"/>
                </a:solidFill>
                <a:latin typeface="Aparajita" panose="020B0604020202020204" pitchFamily="34" charset="0"/>
                <a:cs typeface="Aparajita" panose="020B0604020202020204" pitchFamily="34" charset="0"/>
              </a:rPr>
              <a:t>no</a:t>
            </a:r>
            <a:r>
              <a:rPr lang="en-US" b="1" dirty="0">
                <a:latin typeface="Aparajita" panose="020B0604020202020204" pitchFamily="34" charset="0"/>
                <a:cs typeface="Aparajita" panose="020B0604020202020204" pitchFamily="34" charset="0"/>
              </a:rPr>
              <a:t> exogenous treatment is given and transfer is timed to </a:t>
            </a:r>
            <a:r>
              <a:rPr lang="en-US" b="1" u="sng" dirty="0">
                <a:solidFill>
                  <a:srgbClr val="CC0000"/>
                </a:solidFill>
                <a:latin typeface="Aparajita" panose="020B0604020202020204" pitchFamily="34" charset="0"/>
                <a:cs typeface="Aparajita" panose="020B0604020202020204" pitchFamily="34" charset="0"/>
              </a:rPr>
              <a:t>spontaneous</a:t>
            </a:r>
            <a:r>
              <a:rPr lang="en-US" b="1" dirty="0">
                <a:latin typeface="Aparajita" panose="020B0604020202020204" pitchFamily="34" charset="0"/>
                <a:cs typeface="Aparajita" panose="020B0604020202020204" pitchFamily="34" charset="0"/>
              </a:rPr>
              <a:t> ovulation, performed </a:t>
            </a:r>
            <a:r>
              <a:rPr lang="en-US" b="1" dirty="0">
                <a:solidFill>
                  <a:srgbClr val="CC0000"/>
                </a:solidFill>
                <a:latin typeface="Aparajita" panose="020B0604020202020204" pitchFamily="34" charset="0"/>
                <a:cs typeface="Aparajita" panose="020B0604020202020204" pitchFamily="34" charset="0"/>
              </a:rPr>
              <a:t>7</a:t>
            </a:r>
            <a:r>
              <a:rPr lang="en-US" b="1" dirty="0">
                <a:latin typeface="Aparajita" panose="020B0604020202020204" pitchFamily="34" charset="0"/>
                <a:cs typeface="Aparajita" panose="020B0604020202020204" pitchFamily="34" charset="0"/>
              </a:rPr>
              <a:t> days following detection of the serum LH surge.</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FA17B821-97CE-45F2-8B53-521948289714}"/>
              </a:ext>
            </a:extLst>
          </p:cNvPr>
          <p:cNvSpPr>
            <a:spLocks noGrp="1"/>
          </p:cNvSpPr>
          <p:nvPr>
            <p:ph type="sldNum" sz="quarter" idx="12"/>
          </p:nvPr>
        </p:nvSpPr>
        <p:spPr/>
        <p:txBody>
          <a:bodyPr/>
          <a:lstStyle/>
          <a:p>
            <a:fld id="{FC28BA1F-5001-43DD-BD92-D305F6A61EBC}" type="slidenum">
              <a:rPr lang="fa-IR" smtClean="0"/>
              <a:pPr/>
              <a:t>10</a:t>
            </a:fld>
            <a:endParaRPr lang="fa-IR"/>
          </a:p>
        </p:txBody>
      </p:sp>
      <p:pic>
        <p:nvPicPr>
          <p:cNvPr id="5" name="Picture 4">
            <a:extLst>
              <a:ext uri="{FF2B5EF4-FFF2-40B4-BE49-F238E27FC236}">
                <a16:creationId xmlns="" xmlns:a16="http://schemas.microsoft.com/office/drawing/2014/main" id="{594FED1F-E763-4F06-AAA7-7DF60E26211E}"/>
              </a:ext>
            </a:extLst>
          </p:cNvPr>
          <p:cNvPicPr>
            <a:picLocks noChangeAspect="1"/>
          </p:cNvPicPr>
          <p:nvPr/>
        </p:nvPicPr>
        <p:blipFill rotWithShape="1">
          <a:blip r:embed="rId2" cstate="print"/>
          <a:srcRect l="41536" t="14687" r="39681" b="45507"/>
          <a:stretch/>
        </p:blipFill>
        <p:spPr>
          <a:xfrm>
            <a:off x="39757" y="92766"/>
            <a:ext cx="1338469" cy="17020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15098253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A91FD900-7C0D-4370-AA32-B8F5B23FCCC3}"/>
              </a:ext>
            </a:extLst>
          </p:cNvPr>
          <p:cNvSpPr>
            <a:spLocks noGrp="1"/>
          </p:cNvSpPr>
          <p:nvPr>
            <p:ph idx="1"/>
          </p:nvPr>
        </p:nvSpPr>
        <p:spPr>
          <a:xfrm>
            <a:off x="1643270" y="278297"/>
            <a:ext cx="10084904" cy="5847868"/>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However, there will be a significant proportion of women for whom this approach is </a:t>
            </a:r>
            <a:r>
              <a:rPr lang="en-US" b="1" dirty="0">
                <a:solidFill>
                  <a:srgbClr val="C00000"/>
                </a:solidFill>
                <a:latin typeface="Aparajita" panose="020B0604020202020204" pitchFamily="34" charset="0"/>
                <a:cs typeface="Aparajita" panose="020B0604020202020204" pitchFamily="34" charset="0"/>
              </a:rPr>
              <a:t>not</a:t>
            </a:r>
            <a:r>
              <a:rPr lang="en-US" b="1" dirty="0">
                <a:latin typeface="Aparajita" panose="020B0604020202020204" pitchFamily="34" charset="0"/>
                <a:cs typeface="Aparajita" panose="020B0604020202020204" pitchFamily="34" charset="0"/>
              </a:rPr>
              <a:t> suitable, such as, women with anovulatory polycystic ovary syndrome.</a:t>
            </a:r>
          </a:p>
          <a:p>
            <a:pPr marL="0" indent="0" algn="just" rtl="0">
              <a:lnSpc>
                <a:spcPct val="150000"/>
              </a:lnSpc>
              <a:buNone/>
            </a:pPr>
            <a:r>
              <a:rPr lang="en-US" b="1" dirty="0">
                <a:latin typeface="Aparajita" panose="020B0604020202020204" pitchFamily="34" charset="0"/>
                <a:cs typeface="Aparajita" panose="020B0604020202020204" pitchFamily="34" charset="0"/>
              </a:rPr>
              <a:t>Some clinics advocate the use of human chorionic gonadotropin (</a:t>
            </a:r>
            <a:r>
              <a:rPr lang="en-US" b="1" dirty="0" err="1">
                <a:solidFill>
                  <a:srgbClr val="CC3300"/>
                </a:solidFill>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to trigger ovulation and to aid in the </a:t>
            </a:r>
            <a:r>
              <a:rPr lang="en-US" b="1" u="sng" dirty="0">
                <a:latin typeface="Aparajita" panose="020B0604020202020204" pitchFamily="34" charset="0"/>
                <a:cs typeface="Aparajita" panose="020B0604020202020204" pitchFamily="34" charset="0"/>
              </a:rPr>
              <a:t>timing</a:t>
            </a:r>
            <a:r>
              <a:rPr lang="en-US" b="1" dirty="0">
                <a:latin typeface="Aparajita" panose="020B0604020202020204" pitchFamily="34" charset="0"/>
                <a:cs typeface="Aparajita" panose="020B0604020202020204" pitchFamily="34" charset="0"/>
              </a:rPr>
              <a:t> of embryo replacement.</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C0EE3B91-C75A-4C9E-A4CB-F64C307F9A00}"/>
              </a:ext>
            </a:extLst>
          </p:cNvPr>
          <p:cNvSpPr>
            <a:spLocks noGrp="1"/>
          </p:cNvSpPr>
          <p:nvPr>
            <p:ph type="sldNum" sz="quarter" idx="12"/>
          </p:nvPr>
        </p:nvSpPr>
        <p:spPr/>
        <p:txBody>
          <a:bodyPr/>
          <a:lstStyle/>
          <a:p>
            <a:fld id="{FC28BA1F-5001-43DD-BD92-D305F6A61EBC}" type="slidenum">
              <a:rPr lang="fa-IR" smtClean="0"/>
              <a:pPr/>
              <a:t>11</a:t>
            </a:fld>
            <a:endParaRPr lang="fa-IR"/>
          </a:p>
        </p:txBody>
      </p:sp>
      <p:pic>
        <p:nvPicPr>
          <p:cNvPr id="5" name="Content Placeholder 3">
            <a:extLst>
              <a:ext uri="{FF2B5EF4-FFF2-40B4-BE49-F238E27FC236}">
                <a16:creationId xmlns="" xmlns:a16="http://schemas.microsoft.com/office/drawing/2014/main" id="{EB00985C-DE88-40E7-AFC5-A40224C715DC}"/>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085439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335FBA3D-0A81-4645-A46F-762EDE86A99A}"/>
              </a:ext>
            </a:extLst>
          </p:cNvPr>
          <p:cNvSpPr>
            <a:spLocks noGrp="1"/>
          </p:cNvSpPr>
          <p:nvPr>
            <p:ph idx="1"/>
          </p:nvPr>
        </p:nvSpPr>
        <p:spPr>
          <a:xfrm>
            <a:off x="1683026" y="136525"/>
            <a:ext cx="10217426" cy="5989639"/>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A small RCT has shown that the  use of an </a:t>
            </a:r>
            <a:r>
              <a:rPr lang="en-US" sz="2800" b="1" dirty="0" err="1">
                <a:latin typeface="Aparajita" panose="020B0604020202020204" pitchFamily="34" charset="0"/>
                <a:cs typeface="Aparajita" panose="020B0604020202020204" pitchFamily="34" charset="0"/>
              </a:rPr>
              <a:t>hCG</a:t>
            </a:r>
            <a:r>
              <a:rPr lang="en-US" sz="2800" b="1" dirty="0">
                <a:latin typeface="Aparajita" panose="020B0604020202020204" pitchFamily="34" charset="0"/>
                <a:cs typeface="Aparajita" panose="020B0604020202020204" pitchFamily="34" charset="0"/>
              </a:rPr>
              <a:t>  trigger  (compared to ultrasound</a:t>
            </a:r>
          </a:p>
          <a:p>
            <a:pPr marL="0" indent="0" algn="just" rtl="0">
              <a:lnSpc>
                <a:spcPct val="150000"/>
              </a:lnSpc>
              <a:buNone/>
            </a:pPr>
            <a:r>
              <a:rPr lang="en-US" sz="2800" b="1" dirty="0">
                <a:latin typeface="Aparajita" panose="020B0604020202020204" pitchFamily="34" charset="0"/>
                <a:cs typeface="Aparajita" panose="020B0604020202020204" pitchFamily="34" charset="0"/>
              </a:rPr>
              <a:t>and LH monitoring) decreased the number of monitoring visits required with no difference in pregnancy rate.</a:t>
            </a:r>
          </a:p>
          <a:p>
            <a:pPr marL="0" indent="0" algn="just" rtl="0">
              <a:lnSpc>
                <a:spcPct val="150000"/>
              </a:lnSpc>
              <a:buNone/>
            </a:pPr>
            <a:r>
              <a:rPr lang="en-US" sz="2800" b="1" dirty="0">
                <a:latin typeface="Aparajita" panose="020B0604020202020204" pitchFamily="34" charset="0"/>
                <a:cs typeface="Aparajita" panose="020B0604020202020204" pitchFamily="34" charset="0"/>
              </a:rPr>
              <a:t>However, if urinary LH testing is undertaken, multiple visits for ultrasound monitoring should be unnecessary. </a:t>
            </a:r>
          </a:p>
          <a:p>
            <a:pPr marL="0" indent="0" algn="just" rtl="0">
              <a:lnSpc>
                <a:spcPct val="150000"/>
              </a:lnSpc>
              <a:buNone/>
            </a:pPr>
            <a:r>
              <a:rPr lang="en-US" sz="2800" b="1" dirty="0">
                <a:latin typeface="Aparajita" panose="020B0604020202020204" pitchFamily="34" charset="0"/>
                <a:cs typeface="Aparajita" panose="020B0604020202020204" pitchFamily="34" charset="0"/>
              </a:rPr>
              <a:t>A further RCT contradicted these findings and was terminated after interim analysis because of a significantly increased  ongoing pregnancy rate in the group having LH-timed embryo transfer compared to those randomized to an </a:t>
            </a:r>
            <a:r>
              <a:rPr lang="en-US" sz="2800" b="1" dirty="0" err="1">
                <a:latin typeface="Aparajita" panose="020B0604020202020204" pitchFamily="34" charset="0"/>
                <a:cs typeface="Aparajita" panose="020B0604020202020204" pitchFamily="34" charset="0"/>
              </a:rPr>
              <a:t>hCG</a:t>
            </a:r>
            <a:r>
              <a:rPr lang="en-US" sz="2800" b="1" dirty="0">
                <a:latin typeface="Aparajita" panose="020B0604020202020204" pitchFamily="34" charset="0"/>
                <a:cs typeface="Aparajita" panose="020B0604020202020204" pitchFamily="34" charset="0"/>
              </a:rPr>
              <a:t> trigger.</a:t>
            </a:r>
            <a:endParaRPr lang="fa-IR" sz="2800"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BEEB05B3-BFF8-4D14-96B4-FEB7B7ED6453}"/>
              </a:ext>
            </a:extLst>
          </p:cNvPr>
          <p:cNvSpPr>
            <a:spLocks noGrp="1"/>
          </p:cNvSpPr>
          <p:nvPr>
            <p:ph type="sldNum" sz="quarter" idx="12"/>
          </p:nvPr>
        </p:nvSpPr>
        <p:spPr/>
        <p:txBody>
          <a:bodyPr/>
          <a:lstStyle/>
          <a:p>
            <a:fld id="{FC28BA1F-5001-43DD-BD92-D305F6A61EBC}" type="slidenum">
              <a:rPr lang="fa-IR" smtClean="0"/>
              <a:pPr/>
              <a:t>12</a:t>
            </a:fld>
            <a:endParaRPr lang="fa-IR"/>
          </a:p>
        </p:txBody>
      </p:sp>
      <p:pic>
        <p:nvPicPr>
          <p:cNvPr id="5" name="Content Placeholder 3">
            <a:extLst>
              <a:ext uri="{FF2B5EF4-FFF2-40B4-BE49-F238E27FC236}">
                <a16:creationId xmlns="" xmlns:a16="http://schemas.microsoft.com/office/drawing/2014/main" id="{B3E53B50-B6E2-428B-BFC8-45724BC04BB3}"/>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563328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786C434-E83C-4402-9688-A00AC04815D4}"/>
              </a:ext>
            </a:extLst>
          </p:cNvPr>
          <p:cNvSpPr>
            <a:spLocks noGrp="1"/>
          </p:cNvSpPr>
          <p:nvPr>
            <p:ph idx="1"/>
          </p:nvPr>
        </p:nvSpPr>
        <p:spPr>
          <a:xfrm>
            <a:off x="1775791" y="291549"/>
            <a:ext cx="9806608" cy="5834616"/>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The question of luteal-phase progesterone supplementation in natural cycle FER has been addressed in two RCTs with </a:t>
            </a:r>
            <a:r>
              <a:rPr lang="en-US" sz="2800" b="1" dirty="0">
                <a:solidFill>
                  <a:srgbClr val="C00000"/>
                </a:solidFill>
                <a:latin typeface="Aparajita" panose="020B0604020202020204" pitchFamily="34" charset="0"/>
                <a:cs typeface="Aparajita" panose="020B0604020202020204" pitchFamily="34" charset="0"/>
              </a:rPr>
              <a:t>mixed results</a:t>
            </a:r>
            <a:r>
              <a:rPr lang="en-US" sz="2800" b="1" dirty="0">
                <a:latin typeface="Aparajita" panose="020B0604020202020204" pitchFamily="34" charset="0"/>
                <a:cs typeface="Aparajita" panose="020B0604020202020204" pitchFamily="34" charset="0"/>
              </a:rPr>
              <a:t>. </a:t>
            </a:r>
          </a:p>
          <a:p>
            <a:pPr marL="0" indent="0" algn="just" rtl="0">
              <a:lnSpc>
                <a:spcPct val="150000"/>
              </a:lnSpc>
              <a:buNone/>
            </a:pPr>
            <a:r>
              <a:rPr lang="en-US" sz="2800" b="1" dirty="0">
                <a:latin typeface="Aparajita" panose="020B0604020202020204" pitchFamily="34" charset="0"/>
                <a:cs typeface="Aparajita" panose="020B0604020202020204" pitchFamily="34" charset="0"/>
              </a:rPr>
              <a:t>One study found a significant increase in LBR, though not CPR, in women receiving vaginal progesterone .</a:t>
            </a:r>
          </a:p>
          <a:p>
            <a:pPr marL="0" indent="0" algn="just" rtl="0">
              <a:lnSpc>
                <a:spcPct val="150000"/>
              </a:lnSpc>
              <a:buNone/>
            </a:pPr>
            <a:r>
              <a:rPr lang="en-US" sz="2800" b="1" dirty="0">
                <a:latin typeface="Aparajita" panose="020B0604020202020204" pitchFamily="34" charset="0"/>
                <a:cs typeface="Aparajita" panose="020B0604020202020204" pitchFamily="34" charset="0"/>
              </a:rPr>
              <a:t>However, a further RCT (using an </a:t>
            </a:r>
            <a:r>
              <a:rPr lang="en-US" sz="2800" b="1" dirty="0" err="1">
                <a:latin typeface="Aparajita" panose="020B0604020202020204" pitchFamily="34" charset="0"/>
                <a:cs typeface="Aparajita" panose="020B0604020202020204" pitchFamily="34" charset="0"/>
              </a:rPr>
              <a:t>hCG</a:t>
            </a:r>
            <a:r>
              <a:rPr lang="en-US" sz="2800" b="1" dirty="0">
                <a:latin typeface="Aparajita" panose="020B0604020202020204" pitchFamily="34" charset="0"/>
                <a:cs typeface="Aparajita" panose="020B0604020202020204" pitchFamily="34" charset="0"/>
              </a:rPr>
              <a:t> trigger) found no improvement in CPR when luteal intramuscular progesterone was given.</a:t>
            </a:r>
            <a:endParaRPr lang="fa-IR" sz="2800"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8601CA33-8BB7-4A26-8144-D949CEFA2BB4}"/>
              </a:ext>
            </a:extLst>
          </p:cNvPr>
          <p:cNvSpPr>
            <a:spLocks noGrp="1"/>
          </p:cNvSpPr>
          <p:nvPr>
            <p:ph type="sldNum" sz="quarter" idx="12"/>
          </p:nvPr>
        </p:nvSpPr>
        <p:spPr/>
        <p:txBody>
          <a:bodyPr/>
          <a:lstStyle/>
          <a:p>
            <a:fld id="{FC28BA1F-5001-43DD-BD92-D305F6A61EBC}" type="slidenum">
              <a:rPr lang="fa-IR" smtClean="0"/>
              <a:pPr/>
              <a:t>13</a:t>
            </a:fld>
            <a:endParaRPr lang="fa-IR"/>
          </a:p>
        </p:txBody>
      </p:sp>
      <p:pic>
        <p:nvPicPr>
          <p:cNvPr id="5" name="Content Placeholder 3">
            <a:extLst>
              <a:ext uri="{FF2B5EF4-FFF2-40B4-BE49-F238E27FC236}">
                <a16:creationId xmlns="" xmlns:a16="http://schemas.microsoft.com/office/drawing/2014/main" id="{7B778D7D-CD74-441D-88D1-D11C6C7795B5}"/>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119119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B21AA93-726D-4CA6-BDF9-CCBB70DC24DB}"/>
              </a:ext>
            </a:extLst>
          </p:cNvPr>
          <p:cNvSpPr>
            <a:spLocks noGrp="1"/>
          </p:cNvSpPr>
          <p:nvPr>
            <p:ph type="title"/>
          </p:nvPr>
        </p:nvSpPr>
        <p:spPr>
          <a:xfrm>
            <a:off x="963084" y="669787"/>
            <a:ext cx="10363200" cy="1362075"/>
          </a:xfrm>
        </p:spPr>
        <p:txBody>
          <a:bodyPr/>
          <a:lstStyle/>
          <a:p>
            <a:r>
              <a:rPr lang="en-US" dirty="0">
                <a:solidFill>
                  <a:srgbClr val="660000"/>
                </a:solidFill>
                <a:latin typeface="MyriadPro-Bold"/>
              </a:rPr>
              <a:t>Hormone-replacement cycles</a:t>
            </a:r>
            <a:endParaRPr lang="fa-IR" dirty="0"/>
          </a:p>
        </p:txBody>
      </p:sp>
      <p:sp>
        <p:nvSpPr>
          <p:cNvPr id="4" name="Slide Number Placeholder 3">
            <a:extLst>
              <a:ext uri="{FF2B5EF4-FFF2-40B4-BE49-F238E27FC236}">
                <a16:creationId xmlns="" xmlns:a16="http://schemas.microsoft.com/office/drawing/2014/main" id="{F333590E-90F3-4017-9F74-744155734C63}"/>
              </a:ext>
            </a:extLst>
          </p:cNvPr>
          <p:cNvSpPr>
            <a:spLocks noGrp="1"/>
          </p:cNvSpPr>
          <p:nvPr>
            <p:ph type="sldNum" sz="quarter" idx="12"/>
          </p:nvPr>
        </p:nvSpPr>
        <p:spPr/>
        <p:txBody>
          <a:bodyPr/>
          <a:lstStyle/>
          <a:p>
            <a:fld id="{FC28BA1F-5001-43DD-BD92-D305F6A61EBC}" type="slidenum">
              <a:rPr lang="fa-IR" smtClean="0"/>
              <a:pPr/>
              <a:t>14</a:t>
            </a:fld>
            <a:endParaRPr lang="fa-IR"/>
          </a:p>
        </p:txBody>
      </p:sp>
    </p:spTree>
    <p:extLst>
      <p:ext uri="{BB962C8B-B14F-4D97-AF65-F5344CB8AC3E}">
        <p14:creationId xmlns="" xmlns:p14="http://schemas.microsoft.com/office/powerpoint/2010/main" val="3728544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8B6F1ED1-FB6C-4CCF-A9AB-455EC35D2692}"/>
              </a:ext>
            </a:extLst>
          </p:cNvPr>
          <p:cNvSpPr>
            <a:spLocks noGrp="1"/>
          </p:cNvSpPr>
          <p:nvPr>
            <p:ph idx="1"/>
          </p:nvPr>
        </p:nvSpPr>
        <p:spPr>
          <a:xfrm>
            <a:off x="1762538" y="265043"/>
            <a:ext cx="9819861" cy="5861121"/>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One benefit of medicated FER cycles may be increased </a:t>
            </a:r>
            <a:r>
              <a:rPr lang="en-US" b="1" u="sng" dirty="0">
                <a:latin typeface="Aparajita" panose="020B0604020202020204" pitchFamily="34" charset="0"/>
                <a:cs typeface="Aparajita" panose="020B0604020202020204" pitchFamily="34" charset="0"/>
              </a:rPr>
              <a:t>flexibility</a:t>
            </a:r>
            <a:r>
              <a:rPr lang="en-US" b="1" dirty="0">
                <a:latin typeface="Aparajita" panose="020B0604020202020204" pitchFamily="34" charset="0"/>
                <a:cs typeface="Aparajita" panose="020B0604020202020204" pitchFamily="34" charset="0"/>
              </a:rPr>
              <a:t> as to the timing of embryo transfer that may suit both the patient and the clinic (e.g., the avoidance of weekend thawing and transfers).</a:t>
            </a:r>
          </a:p>
          <a:p>
            <a:pPr marL="0" indent="0" algn="just" rtl="0">
              <a:lnSpc>
                <a:spcPct val="150000"/>
              </a:lnSpc>
              <a:buNone/>
            </a:pPr>
            <a:r>
              <a:rPr lang="en-US" b="1" dirty="0">
                <a:latin typeface="Aparajita" panose="020B0604020202020204" pitchFamily="34" charset="0"/>
                <a:cs typeface="Aparajita" panose="020B0604020202020204" pitchFamily="34" charset="0"/>
              </a:rPr>
              <a:t> A number of </a:t>
            </a:r>
            <a:r>
              <a:rPr lang="en-US" b="1" dirty="0">
                <a:solidFill>
                  <a:srgbClr val="CC0000"/>
                </a:solidFill>
                <a:latin typeface="Aparajita" panose="020B0604020202020204" pitchFamily="34" charset="0"/>
                <a:cs typeface="Aparajita" panose="020B0604020202020204" pitchFamily="34" charset="0"/>
              </a:rPr>
              <a:t>different</a:t>
            </a:r>
            <a:r>
              <a:rPr lang="en-US" b="1" dirty="0">
                <a:latin typeface="Aparajita" panose="020B0604020202020204" pitchFamily="34" charset="0"/>
                <a:cs typeface="Aparajita" panose="020B0604020202020204" pitchFamily="34" charset="0"/>
              </a:rPr>
              <a:t> protocols exist.</a:t>
            </a:r>
          </a:p>
          <a:p>
            <a:pPr marL="0" indent="0" algn="just" rtl="0">
              <a:lnSpc>
                <a:spcPct val="150000"/>
              </a:lnSpc>
              <a:buNone/>
            </a:pPr>
            <a:r>
              <a:rPr lang="en-US" b="1" dirty="0">
                <a:latin typeface="Aparajita" panose="020B0604020202020204" pitchFamily="34" charset="0"/>
                <a:cs typeface="Aparajita" panose="020B0604020202020204" pitchFamily="34" charset="0"/>
              </a:rPr>
              <a:t>First, ovarian down-regulation can be achieved by the  use of a gonadotropin-releasing hormone (GnRH) agonist  for two to three weeks, after which estrogen and then progesterone is used .    </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02AC9F88-A1AD-492B-8F7A-7790160F8A99}"/>
              </a:ext>
            </a:extLst>
          </p:cNvPr>
          <p:cNvSpPr>
            <a:spLocks noGrp="1"/>
          </p:cNvSpPr>
          <p:nvPr>
            <p:ph type="sldNum" sz="quarter" idx="12"/>
          </p:nvPr>
        </p:nvSpPr>
        <p:spPr/>
        <p:txBody>
          <a:bodyPr/>
          <a:lstStyle/>
          <a:p>
            <a:fld id="{FC28BA1F-5001-43DD-BD92-D305F6A61EBC}" type="slidenum">
              <a:rPr lang="fa-IR" smtClean="0"/>
              <a:pPr/>
              <a:t>15</a:t>
            </a:fld>
            <a:endParaRPr lang="fa-IR"/>
          </a:p>
        </p:txBody>
      </p:sp>
      <p:pic>
        <p:nvPicPr>
          <p:cNvPr id="5" name="Content Placeholder 3">
            <a:extLst>
              <a:ext uri="{FF2B5EF4-FFF2-40B4-BE49-F238E27FC236}">
                <a16:creationId xmlns="" xmlns:a16="http://schemas.microsoft.com/office/drawing/2014/main" id="{9EA6E275-4541-4378-9405-64C8E56878FF}"/>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882182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73BB3D39-A71E-42BB-9F5F-A7E535ABFA38}"/>
              </a:ext>
            </a:extLst>
          </p:cNvPr>
          <p:cNvSpPr>
            <a:spLocks noGrp="1"/>
          </p:cNvSpPr>
          <p:nvPr>
            <p:ph idx="1"/>
          </p:nvPr>
        </p:nvSpPr>
        <p:spPr>
          <a:xfrm>
            <a:off x="1815547" y="136525"/>
            <a:ext cx="9766851" cy="5989639"/>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A simpler regime commencing estrogen on day 2 of the cycle (which prevents follicular recruitment) with the addition of progesterone later, </a:t>
            </a:r>
            <a:r>
              <a:rPr lang="en-US" sz="2800" b="1" dirty="0">
                <a:solidFill>
                  <a:srgbClr val="860000"/>
                </a:solidFill>
                <a:latin typeface="Aparajita" panose="020B0604020202020204" pitchFamily="34" charset="0"/>
                <a:cs typeface="Aparajita" panose="020B0604020202020204" pitchFamily="34" charset="0"/>
              </a:rPr>
              <a:t>with or without </a:t>
            </a:r>
            <a:r>
              <a:rPr lang="en-US" sz="2800" b="1" dirty="0">
                <a:latin typeface="Aparajita" panose="020B0604020202020204" pitchFamily="34" charset="0"/>
                <a:cs typeface="Aparajita" panose="020B0604020202020204" pitchFamily="34" charset="0"/>
              </a:rPr>
              <a:t>the use of a GnRH antagonist, is also commonly followed. </a:t>
            </a:r>
          </a:p>
          <a:p>
            <a:pPr marL="0" indent="0" algn="just" rtl="0">
              <a:lnSpc>
                <a:spcPct val="150000"/>
              </a:lnSpc>
              <a:buNone/>
            </a:pPr>
            <a:r>
              <a:rPr lang="en-US" sz="2800" b="1" dirty="0">
                <a:latin typeface="Aparajita" panose="020B0604020202020204" pitchFamily="34" charset="0"/>
                <a:cs typeface="Aparajita" panose="020B0604020202020204" pitchFamily="34" charset="0"/>
              </a:rPr>
              <a:t>Four RCTs have evaluated the use of a GnRH analogue and subsequent hormone replacement compared to using estrogen and progesterone alone. </a:t>
            </a:r>
          </a:p>
          <a:p>
            <a:pPr marL="0" indent="0" algn="just" rtl="0">
              <a:lnSpc>
                <a:spcPct val="150000"/>
              </a:lnSpc>
              <a:buNone/>
            </a:pPr>
            <a:r>
              <a:rPr lang="en-US" sz="2800" b="1" dirty="0">
                <a:latin typeface="Aparajita" panose="020B0604020202020204" pitchFamily="34" charset="0"/>
                <a:cs typeface="Aparajita" panose="020B0604020202020204" pitchFamily="34" charset="0"/>
              </a:rPr>
              <a:t>A meta-analysis showed </a:t>
            </a:r>
            <a:r>
              <a:rPr lang="en-US" sz="2800" b="1" dirty="0">
                <a:solidFill>
                  <a:srgbClr val="860000"/>
                </a:solidFill>
                <a:latin typeface="Aparajita" panose="020B0604020202020204" pitchFamily="34" charset="0"/>
                <a:cs typeface="Aparajita" panose="020B0604020202020204" pitchFamily="34" charset="0"/>
              </a:rPr>
              <a:t>no difference </a:t>
            </a:r>
            <a:r>
              <a:rPr lang="en-US" sz="2800" b="1" dirty="0">
                <a:latin typeface="Aparajita" panose="020B0604020202020204" pitchFamily="34" charset="0"/>
                <a:cs typeface="Aparajita" panose="020B0604020202020204" pitchFamily="34" charset="0"/>
              </a:rPr>
              <a:t>in pregnancy rate, cycle cancelation, endometrial thickness, or miscarriage rate. </a:t>
            </a:r>
          </a:p>
          <a:p>
            <a:pPr marL="0" indent="0" algn="just" rtl="0">
              <a:lnSpc>
                <a:spcPct val="150000"/>
              </a:lnSpc>
              <a:buNone/>
            </a:pPr>
            <a:endParaRPr lang="fa-IR" sz="2600"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0C83CA78-5A66-4F33-AD0A-ECA83BEA5B6A}"/>
              </a:ext>
            </a:extLst>
          </p:cNvPr>
          <p:cNvSpPr>
            <a:spLocks noGrp="1"/>
          </p:cNvSpPr>
          <p:nvPr>
            <p:ph type="sldNum" sz="quarter" idx="12"/>
          </p:nvPr>
        </p:nvSpPr>
        <p:spPr/>
        <p:txBody>
          <a:bodyPr/>
          <a:lstStyle/>
          <a:p>
            <a:fld id="{FC28BA1F-5001-43DD-BD92-D305F6A61EBC}" type="slidenum">
              <a:rPr lang="fa-IR" smtClean="0"/>
              <a:pPr/>
              <a:t>16</a:t>
            </a:fld>
            <a:endParaRPr lang="fa-IR"/>
          </a:p>
        </p:txBody>
      </p:sp>
      <p:pic>
        <p:nvPicPr>
          <p:cNvPr id="5" name="Content Placeholder 3">
            <a:extLst>
              <a:ext uri="{FF2B5EF4-FFF2-40B4-BE49-F238E27FC236}">
                <a16:creationId xmlns="" xmlns:a16="http://schemas.microsoft.com/office/drawing/2014/main" id="{7DC45B65-4997-48AD-86F2-8580BFE63B3A}"/>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6620729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39163A0-BD66-4111-B92F-091C19E9FC40}"/>
              </a:ext>
            </a:extLst>
          </p:cNvPr>
          <p:cNvSpPr>
            <a:spLocks noGrp="1"/>
          </p:cNvSpPr>
          <p:nvPr>
            <p:ph idx="1"/>
          </p:nvPr>
        </p:nvSpPr>
        <p:spPr>
          <a:xfrm>
            <a:off x="1510748" y="136525"/>
            <a:ext cx="10071652" cy="5989639"/>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Multiple E2 preparations have been described for use in FET cycles, but none have been proven superior .</a:t>
            </a:r>
          </a:p>
          <a:p>
            <a:pPr marL="0" indent="0" algn="just" rtl="0">
              <a:lnSpc>
                <a:spcPct val="150000"/>
              </a:lnSpc>
              <a:buNone/>
            </a:pPr>
            <a:r>
              <a:rPr lang="en-US" b="1" dirty="0">
                <a:latin typeface="Aparajita" panose="020B0604020202020204" pitchFamily="34" charset="0"/>
                <a:cs typeface="Aparajita" panose="020B0604020202020204" pitchFamily="34" charset="0"/>
              </a:rPr>
              <a:t>Transvaginal US is used to assess endometrial thickness during estrogen therapy and estrogen administration continues until an optimal thickness of ≥6.5 to 8 mm is reached . </a:t>
            </a:r>
          </a:p>
          <a:p>
            <a:pPr marL="0" indent="0" algn="just" rtl="0">
              <a:lnSpc>
                <a:spcPct val="150000"/>
              </a:lnSpc>
              <a:buNone/>
            </a:pPr>
            <a:r>
              <a:rPr lang="en-US" b="1" dirty="0">
                <a:latin typeface="Aparajita" panose="020B0604020202020204" pitchFamily="34" charset="0"/>
                <a:cs typeface="Aparajita" panose="020B0604020202020204" pitchFamily="34" charset="0"/>
              </a:rPr>
              <a:t>Progesterone supplementation begins </a:t>
            </a:r>
            <a:r>
              <a:rPr lang="en-US" b="1" dirty="0">
                <a:solidFill>
                  <a:srgbClr val="860000"/>
                </a:solidFill>
                <a:latin typeface="Aparajita" panose="020B0604020202020204" pitchFamily="34" charset="0"/>
                <a:cs typeface="Aparajita" panose="020B0604020202020204" pitchFamily="34" charset="0"/>
              </a:rPr>
              <a:t>48 to 72 </a:t>
            </a:r>
            <a:r>
              <a:rPr lang="en-US" b="1" dirty="0">
                <a:latin typeface="Aparajita" panose="020B0604020202020204" pitchFamily="34" charset="0"/>
                <a:cs typeface="Aparajita" panose="020B0604020202020204" pitchFamily="34" charset="0"/>
              </a:rPr>
              <a:t>hours prior to transfer when cleavage-stage embryos are used and </a:t>
            </a:r>
            <a:r>
              <a:rPr lang="en-US" b="1" dirty="0">
                <a:solidFill>
                  <a:srgbClr val="A40000"/>
                </a:solidFill>
                <a:latin typeface="Aparajita" panose="020B0604020202020204" pitchFamily="34" charset="0"/>
                <a:cs typeface="Aparajita" panose="020B0604020202020204" pitchFamily="34" charset="0"/>
              </a:rPr>
              <a:t>6 to 7 </a:t>
            </a:r>
            <a:r>
              <a:rPr lang="en-US" b="1" dirty="0">
                <a:latin typeface="Aparajita" panose="020B0604020202020204" pitchFamily="34" charset="0"/>
                <a:cs typeface="Aparajita" panose="020B0604020202020204" pitchFamily="34" charset="0"/>
              </a:rPr>
              <a:t>days prior to transfer when blastocysts will be thawed.</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948A89F3-064B-45B7-8130-EFAA134C9892}"/>
              </a:ext>
            </a:extLst>
          </p:cNvPr>
          <p:cNvSpPr>
            <a:spLocks noGrp="1"/>
          </p:cNvSpPr>
          <p:nvPr>
            <p:ph type="sldNum" sz="quarter" idx="12"/>
          </p:nvPr>
        </p:nvSpPr>
        <p:spPr/>
        <p:txBody>
          <a:bodyPr/>
          <a:lstStyle/>
          <a:p>
            <a:fld id="{FC28BA1F-5001-43DD-BD92-D305F6A61EBC}" type="slidenum">
              <a:rPr lang="fa-IR" smtClean="0"/>
              <a:pPr/>
              <a:t>17</a:t>
            </a:fld>
            <a:endParaRPr lang="fa-IR"/>
          </a:p>
        </p:txBody>
      </p:sp>
      <p:pic>
        <p:nvPicPr>
          <p:cNvPr id="5" name="Picture 4">
            <a:extLst>
              <a:ext uri="{FF2B5EF4-FFF2-40B4-BE49-F238E27FC236}">
                <a16:creationId xmlns="" xmlns:a16="http://schemas.microsoft.com/office/drawing/2014/main" id="{664315B4-1260-4FF8-98E1-3D34B990A04D}"/>
              </a:ext>
            </a:extLst>
          </p:cNvPr>
          <p:cNvPicPr>
            <a:picLocks noChangeAspect="1"/>
          </p:cNvPicPr>
          <p:nvPr/>
        </p:nvPicPr>
        <p:blipFill rotWithShape="1">
          <a:blip r:embed="rId2" cstate="print"/>
          <a:srcRect l="41536" t="14687" r="39681" b="45507"/>
          <a:stretch/>
        </p:blipFill>
        <p:spPr>
          <a:xfrm>
            <a:off x="39757" y="92766"/>
            <a:ext cx="1338469" cy="17020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29723618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CA1C10C-EC2D-4647-95FF-9CB8E4E9E386}"/>
              </a:ext>
            </a:extLst>
          </p:cNvPr>
          <p:cNvSpPr>
            <a:spLocks noGrp="1"/>
          </p:cNvSpPr>
          <p:nvPr>
            <p:ph idx="1"/>
          </p:nvPr>
        </p:nvSpPr>
        <p:spPr>
          <a:xfrm>
            <a:off x="1669773" y="238539"/>
            <a:ext cx="10124661" cy="5887625"/>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When performing FET, it is usual to administer E until the        endometrial thickness on ultrasound has reached approximately </a:t>
            </a:r>
            <a:r>
              <a:rPr lang="en-US" b="1" dirty="0">
                <a:solidFill>
                  <a:srgbClr val="7E0000"/>
                </a:solidFill>
                <a:latin typeface="Aparajita" panose="020B0604020202020204" pitchFamily="34" charset="0"/>
                <a:cs typeface="Aparajita" panose="020B0604020202020204" pitchFamily="34" charset="0"/>
              </a:rPr>
              <a:t>0.8</a:t>
            </a:r>
            <a:r>
              <a:rPr lang="en-US" b="1" dirty="0">
                <a:latin typeface="Aparajita" panose="020B0604020202020204" pitchFamily="34" charset="0"/>
                <a:cs typeface="Aparajita" panose="020B0604020202020204" pitchFamily="34" charset="0"/>
              </a:rPr>
              <a:t> cm and then to add P for the number of days </a:t>
            </a:r>
            <a:r>
              <a:rPr lang="en-US" b="1" dirty="0">
                <a:solidFill>
                  <a:srgbClr val="7E0000"/>
                </a:solidFill>
                <a:latin typeface="Aparajita" panose="020B0604020202020204" pitchFamily="34" charset="0"/>
                <a:cs typeface="Aparajita" panose="020B0604020202020204" pitchFamily="34" charset="0"/>
              </a:rPr>
              <a:t>proportional to the stage </a:t>
            </a:r>
            <a:r>
              <a:rPr lang="en-US" b="1" dirty="0">
                <a:latin typeface="Aparajita" panose="020B0604020202020204" pitchFamily="34" charset="0"/>
                <a:cs typeface="Aparajita" panose="020B0604020202020204" pitchFamily="34" charset="0"/>
              </a:rPr>
              <a:t>of development of the embryo being transferred . </a:t>
            </a:r>
          </a:p>
          <a:p>
            <a:pPr marL="0" indent="0" algn="just" rtl="0">
              <a:lnSpc>
                <a:spcPct val="150000"/>
              </a:lnSpc>
              <a:buNone/>
            </a:pPr>
            <a:r>
              <a:rPr lang="en-US" b="1" dirty="0">
                <a:latin typeface="Aparajita" panose="020B0604020202020204" pitchFamily="34" charset="0"/>
                <a:cs typeface="Aparajita" panose="020B0604020202020204" pitchFamily="34" charset="0"/>
              </a:rPr>
              <a:t>It is the presumption that after E priming, exposure to P for a specific number of days will result in an endometrial lining that is appropriate to support implantation of a cleavage stage embryo or blastocyst. However, this assumption may not always be correct.</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EDBEB23D-A5BA-4F4B-BC5E-9D70701FE875}"/>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C28BA1F-5001-43DD-BD92-D305F6A61EBC}" type="slidenum">
              <a:rPr kumimoji="0" lang="fa-IR"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fa-IR"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5" name="Picture 2">
            <a:extLst>
              <a:ext uri="{FF2B5EF4-FFF2-40B4-BE49-F238E27FC236}">
                <a16:creationId xmlns="" xmlns:a16="http://schemas.microsoft.com/office/drawing/2014/main" id="{E05889C2-119A-42B1-981B-04AA484F8004}"/>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495" y="91350"/>
            <a:ext cx="1236713" cy="146324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6139693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71AE9B9C-4DAB-4A85-A5B4-E6FBE3B5C579}"/>
              </a:ext>
            </a:extLst>
          </p:cNvPr>
          <p:cNvSpPr>
            <a:spLocks noGrp="1"/>
          </p:cNvSpPr>
          <p:nvPr>
            <p:ph idx="1"/>
          </p:nvPr>
        </p:nvSpPr>
        <p:spPr>
          <a:xfrm>
            <a:off x="1470990" y="291549"/>
            <a:ext cx="10111409" cy="5834616"/>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Several progesterone preparations have been described for use in FET cycles, but </a:t>
            </a:r>
            <a:r>
              <a:rPr lang="en-US" b="1" dirty="0">
                <a:solidFill>
                  <a:srgbClr val="9D1B37"/>
                </a:solidFill>
                <a:latin typeface="Aparajita" panose="020B0604020202020204" pitchFamily="34" charset="0"/>
                <a:cs typeface="Aparajita" panose="020B0604020202020204" pitchFamily="34" charset="0"/>
              </a:rPr>
              <a:t>none</a:t>
            </a:r>
            <a:r>
              <a:rPr lang="en-US" b="1" dirty="0">
                <a:latin typeface="Aparajita" panose="020B0604020202020204" pitchFamily="34" charset="0"/>
                <a:cs typeface="Aparajita" panose="020B0604020202020204" pitchFamily="34" charset="0"/>
              </a:rPr>
              <a:t> have been proven superior (“Uterine Factor”). </a:t>
            </a:r>
          </a:p>
          <a:p>
            <a:pPr marL="0" indent="0" algn="just" rtl="0">
              <a:lnSpc>
                <a:spcPct val="150000"/>
              </a:lnSpc>
              <a:buNone/>
            </a:pPr>
            <a:r>
              <a:rPr lang="en-US" b="1" dirty="0">
                <a:latin typeface="Aparajita" panose="020B0604020202020204" pitchFamily="34" charset="0"/>
                <a:cs typeface="Aparajita" panose="020B0604020202020204" pitchFamily="34" charset="0"/>
              </a:rPr>
              <a:t>Medicated FET cycles offer control and flexibility of transfer timing while maintaining low cancellation rates; however, adequate pituitary suppression may not always be achieved.</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D9D80AA9-4E33-44BD-8EAD-D152E92C3996}"/>
              </a:ext>
            </a:extLst>
          </p:cNvPr>
          <p:cNvSpPr>
            <a:spLocks noGrp="1"/>
          </p:cNvSpPr>
          <p:nvPr>
            <p:ph type="sldNum" sz="quarter" idx="12"/>
          </p:nvPr>
        </p:nvSpPr>
        <p:spPr/>
        <p:txBody>
          <a:bodyPr/>
          <a:lstStyle/>
          <a:p>
            <a:fld id="{FC28BA1F-5001-43DD-BD92-D305F6A61EBC}" type="slidenum">
              <a:rPr lang="fa-IR" smtClean="0"/>
              <a:pPr/>
              <a:t>19</a:t>
            </a:fld>
            <a:endParaRPr lang="fa-IR"/>
          </a:p>
        </p:txBody>
      </p:sp>
      <p:pic>
        <p:nvPicPr>
          <p:cNvPr id="6" name="Picture 5">
            <a:extLst>
              <a:ext uri="{FF2B5EF4-FFF2-40B4-BE49-F238E27FC236}">
                <a16:creationId xmlns="" xmlns:a16="http://schemas.microsoft.com/office/drawing/2014/main" id="{79983BFE-33F4-4CE8-841F-A2A17D201FD0}"/>
              </a:ext>
            </a:extLst>
          </p:cNvPr>
          <p:cNvPicPr>
            <a:picLocks noChangeAspect="1"/>
          </p:cNvPicPr>
          <p:nvPr/>
        </p:nvPicPr>
        <p:blipFill rotWithShape="1">
          <a:blip r:embed="rId2" cstate="print"/>
          <a:srcRect l="41536" t="14687" r="39681" b="45507"/>
          <a:stretch/>
        </p:blipFill>
        <p:spPr>
          <a:xfrm>
            <a:off x="39757" y="92766"/>
            <a:ext cx="1338469" cy="17020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28060139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5" name="ivf-embryo-transfer-video.mp4">
            <a:hlinkClick r:id="" action="ppaction://media"/>
          </p:cNvPr>
          <p:cNvPicPr>
            <a:picLocks noGrp="1" noChangeAspect="1"/>
          </p:cNvPicPr>
          <p:nvPr>
            <p:ph idx="1"/>
            <a:videoFile r:link="rId1"/>
            <p:extLst>
              <p:ext uri="{DAA4B4D4-6D71-4841-9C94-3DE7FCFB9230}">
                <p14:media xmlns="" xmlns:p14="http://schemas.microsoft.com/office/powerpoint/2010/main" r:embed="rId3"/>
              </p:ext>
            </p:extLst>
          </p:nvPr>
        </p:nvPicPr>
        <p:blipFill>
          <a:blip r:embed="rId4" cstate="print"/>
          <a:stretch>
            <a:fillRect/>
          </a:stretch>
        </p:blipFill>
        <p:spPr>
          <a:xfrm>
            <a:off x="1787525" y="1770064"/>
            <a:ext cx="7386638" cy="4154487"/>
          </a:xfrm>
        </p:spPr>
      </p:pic>
      <p:sp>
        <p:nvSpPr>
          <p:cNvPr id="4" name="Slide Number Placeholder 3"/>
          <p:cNvSpPr>
            <a:spLocks noGrp="1"/>
          </p:cNvSpPr>
          <p:nvPr>
            <p:ph type="sldNum" sz="quarter" idx="12"/>
          </p:nvPr>
        </p:nvSpPr>
        <p:spPr/>
        <p:txBody>
          <a:bodyPr/>
          <a:lstStyle/>
          <a:p>
            <a:pPr>
              <a:defRPr/>
            </a:pPr>
            <a:fld id="{E8263B12-A874-4268-B9AB-818FEF76959D}" type="slidenum">
              <a:rPr lang="en-US">
                <a:solidFill>
                  <a:srgbClr val="292934"/>
                </a:solidFill>
              </a:rPr>
              <a:pPr>
                <a:defRPr/>
              </a:pPr>
              <a:t>2</a:t>
            </a:fld>
            <a:endParaRPr lang="en-US">
              <a:solidFill>
                <a:srgbClr val="292934"/>
              </a:solidFill>
            </a:endParaRPr>
          </a:p>
        </p:txBody>
      </p:sp>
    </p:spTree>
    <p:extLst>
      <p:ext uri="{BB962C8B-B14F-4D97-AF65-F5344CB8AC3E}">
        <p14:creationId xmlns="" xmlns:p14="http://schemas.microsoft.com/office/powerpoint/2010/main" val="38538318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8BE9BDA5-0689-4F60-A3F8-3568D56CAB65}"/>
              </a:ext>
            </a:extLst>
          </p:cNvPr>
          <p:cNvSpPr>
            <a:spLocks noGrp="1"/>
          </p:cNvSpPr>
          <p:nvPr>
            <p:ph idx="1"/>
          </p:nvPr>
        </p:nvSpPr>
        <p:spPr>
          <a:xfrm>
            <a:off x="1497496" y="357809"/>
            <a:ext cx="10084904" cy="5768355"/>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A GnRH agonist may be used in conjunction with medicated FET cycles as an added measure to prevent premature LH surges that may adversely affect endometrial maturation .</a:t>
            </a:r>
          </a:p>
          <a:p>
            <a:pPr marL="0" indent="0" algn="just" rtl="0">
              <a:lnSpc>
                <a:spcPct val="150000"/>
              </a:lnSpc>
              <a:buNone/>
            </a:pPr>
            <a:r>
              <a:rPr lang="en-US" sz="2800" b="1" dirty="0">
                <a:solidFill>
                  <a:srgbClr val="9D1B37"/>
                </a:solidFill>
                <a:latin typeface="Aparajita" panose="020B0604020202020204" pitchFamily="34" charset="0"/>
                <a:cs typeface="Aparajita" panose="020B0604020202020204" pitchFamily="34" charset="0"/>
              </a:rPr>
              <a:t>Coordination </a:t>
            </a:r>
            <a:r>
              <a:rPr lang="en-US" sz="2800" b="1" dirty="0">
                <a:latin typeface="Aparajita" panose="020B0604020202020204" pitchFamily="34" charset="0"/>
                <a:cs typeface="Aparajita" panose="020B0604020202020204" pitchFamily="34" charset="0"/>
              </a:rPr>
              <a:t> between  the  embryo  and  endometrium  is  critical  to  successful</a:t>
            </a:r>
          </a:p>
          <a:p>
            <a:pPr marL="0" indent="0" algn="l">
              <a:lnSpc>
                <a:spcPct val="150000"/>
              </a:lnSpc>
              <a:buNone/>
            </a:pPr>
            <a:r>
              <a:rPr lang="en-US" sz="2800" b="1" dirty="0">
                <a:latin typeface="Aparajita" panose="020B0604020202020204" pitchFamily="34" charset="0"/>
                <a:cs typeface="Aparajita" panose="020B0604020202020204" pitchFamily="34" charset="0"/>
              </a:rPr>
              <a:t>Implantation.</a:t>
            </a:r>
          </a:p>
          <a:p>
            <a:pPr marL="0" indent="0" algn="just" rtl="0">
              <a:lnSpc>
                <a:spcPct val="150000"/>
              </a:lnSpc>
              <a:buNone/>
            </a:pPr>
            <a:r>
              <a:rPr lang="en-US" sz="2800" b="1" dirty="0">
                <a:latin typeface="Aparajita" panose="020B0604020202020204" pitchFamily="34" charset="0"/>
                <a:cs typeface="Aparajita" panose="020B0604020202020204" pitchFamily="34" charset="0"/>
              </a:rPr>
              <a:t>For some women, this remains elusive resulting in </a:t>
            </a:r>
            <a:r>
              <a:rPr lang="en-US" sz="2800" b="1" dirty="0">
                <a:solidFill>
                  <a:srgbClr val="A40000"/>
                </a:solidFill>
                <a:latin typeface="Aparajita" panose="020B0604020202020204" pitchFamily="34" charset="0"/>
                <a:cs typeface="Aparajita" panose="020B0604020202020204" pitchFamily="34" charset="0"/>
              </a:rPr>
              <a:t>RIF</a:t>
            </a:r>
            <a:r>
              <a:rPr lang="en-US" sz="2800" b="1" dirty="0">
                <a:latin typeface="Aparajita" panose="020B0604020202020204" pitchFamily="34" charset="0"/>
                <a:cs typeface="Aparajita" panose="020B0604020202020204" pitchFamily="34" charset="0"/>
              </a:rPr>
              <a:t> defined as failure of at least </a:t>
            </a:r>
            <a:r>
              <a:rPr lang="en-US" sz="2800" b="1" dirty="0">
                <a:solidFill>
                  <a:srgbClr val="A40000"/>
                </a:solidFill>
                <a:latin typeface="Aparajita" panose="020B0604020202020204" pitchFamily="34" charset="0"/>
                <a:cs typeface="Aparajita" panose="020B0604020202020204" pitchFamily="34" charset="0"/>
              </a:rPr>
              <a:t>three</a:t>
            </a:r>
            <a:r>
              <a:rPr lang="en-US" sz="2800" b="1" dirty="0">
                <a:latin typeface="Aparajita" panose="020B0604020202020204" pitchFamily="34" charset="0"/>
                <a:cs typeface="Aparajita" panose="020B0604020202020204" pitchFamily="34" charset="0"/>
              </a:rPr>
              <a:t> IVF cycles in which </a:t>
            </a:r>
            <a:r>
              <a:rPr lang="en-US" sz="2800" b="1" dirty="0">
                <a:solidFill>
                  <a:srgbClr val="A40000"/>
                </a:solidFill>
                <a:latin typeface="Aparajita" panose="020B0604020202020204" pitchFamily="34" charset="0"/>
                <a:cs typeface="Aparajita" panose="020B0604020202020204" pitchFamily="34" charset="0"/>
              </a:rPr>
              <a:t>one or two </a:t>
            </a:r>
            <a:r>
              <a:rPr lang="en-US" sz="2800" b="1" dirty="0">
                <a:latin typeface="Aparajita" panose="020B0604020202020204" pitchFamily="34" charset="0"/>
                <a:cs typeface="Aparajita" panose="020B0604020202020204" pitchFamily="34" charset="0"/>
              </a:rPr>
              <a:t>morphologically high-grade embryos are transferred.</a:t>
            </a:r>
            <a:endParaRPr lang="fa-IR" sz="2800"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A9EE7655-5130-45EA-A6B1-B7BC6657EA59}"/>
              </a:ext>
            </a:extLst>
          </p:cNvPr>
          <p:cNvSpPr>
            <a:spLocks noGrp="1"/>
          </p:cNvSpPr>
          <p:nvPr>
            <p:ph type="sldNum" sz="quarter" idx="12"/>
          </p:nvPr>
        </p:nvSpPr>
        <p:spPr/>
        <p:txBody>
          <a:bodyPr/>
          <a:lstStyle/>
          <a:p>
            <a:fld id="{FC28BA1F-5001-43DD-BD92-D305F6A61EBC}" type="slidenum">
              <a:rPr lang="fa-IR" smtClean="0"/>
              <a:pPr/>
              <a:t>20</a:t>
            </a:fld>
            <a:endParaRPr lang="fa-IR"/>
          </a:p>
        </p:txBody>
      </p:sp>
      <p:pic>
        <p:nvPicPr>
          <p:cNvPr id="5" name="Picture 4">
            <a:extLst>
              <a:ext uri="{FF2B5EF4-FFF2-40B4-BE49-F238E27FC236}">
                <a16:creationId xmlns="" xmlns:a16="http://schemas.microsoft.com/office/drawing/2014/main" id="{C9FA713A-261C-44BA-9F53-301777ECA53B}"/>
              </a:ext>
            </a:extLst>
          </p:cNvPr>
          <p:cNvPicPr>
            <a:picLocks noChangeAspect="1"/>
          </p:cNvPicPr>
          <p:nvPr/>
        </p:nvPicPr>
        <p:blipFill rotWithShape="1">
          <a:blip r:embed="rId2" cstate="print"/>
          <a:srcRect l="41536" t="14687" r="39681" b="45507"/>
          <a:stretch/>
        </p:blipFill>
        <p:spPr>
          <a:xfrm>
            <a:off x="39757" y="92766"/>
            <a:ext cx="1338469" cy="17020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19412931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15A92D8E-3E13-4072-9426-EFED9C331D74}"/>
              </a:ext>
            </a:extLst>
          </p:cNvPr>
          <p:cNvSpPr>
            <a:spLocks noGrp="1"/>
          </p:cNvSpPr>
          <p:nvPr>
            <p:ph idx="1"/>
          </p:nvPr>
        </p:nvSpPr>
        <p:spPr>
          <a:xfrm>
            <a:off x="1669774" y="278296"/>
            <a:ext cx="9912626" cy="5847868"/>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Notably, the only study to report LBR found a statistically significant increase in the group that underwent downregulation.</a:t>
            </a:r>
          </a:p>
          <a:p>
            <a:pPr marL="0" indent="0" algn="just" rtl="0">
              <a:lnSpc>
                <a:spcPct val="150000"/>
              </a:lnSpc>
              <a:buNone/>
            </a:pPr>
            <a:r>
              <a:rPr lang="en-US" sz="2800" b="1" dirty="0">
                <a:latin typeface="Aparajita" panose="020B0604020202020204" pitchFamily="34" charset="0"/>
                <a:cs typeface="Aparajita" panose="020B0604020202020204" pitchFamily="34" charset="0"/>
              </a:rPr>
              <a:t>In that study, ovarian activity was not monitored and the authors concluded that in medicated cycles, when embryo replacement was determined by endometrial thickness alone, ovarian activity should either be monitored or suppressed</a:t>
            </a:r>
            <a:r>
              <a:rPr lang="en-US" dirty="0"/>
              <a:t>.</a:t>
            </a:r>
            <a:endParaRPr lang="fa-IR" dirty="0"/>
          </a:p>
        </p:txBody>
      </p:sp>
      <p:sp>
        <p:nvSpPr>
          <p:cNvPr id="4" name="Slide Number Placeholder 3">
            <a:extLst>
              <a:ext uri="{FF2B5EF4-FFF2-40B4-BE49-F238E27FC236}">
                <a16:creationId xmlns="" xmlns:a16="http://schemas.microsoft.com/office/drawing/2014/main" id="{FA8E046B-6494-4CB2-B350-6D6D18F66591}"/>
              </a:ext>
            </a:extLst>
          </p:cNvPr>
          <p:cNvSpPr>
            <a:spLocks noGrp="1"/>
          </p:cNvSpPr>
          <p:nvPr>
            <p:ph type="sldNum" sz="quarter" idx="12"/>
          </p:nvPr>
        </p:nvSpPr>
        <p:spPr/>
        <p:txBody>
          <a:bodyPr/>
          <a:lstStyle/>
          <a:p>
            <a:fld id="{FC28BA1F-5001-43DD-BD92-D305F6A61EBC}" type="slidenum">
              <a:rPr lang="fa-IR" smtClean="0"/>
              <a:pPr/>
              <a:t>21</a:t>
            </a:fld>
            <a:endParaRPr lang="fa-IR"/>
          </a:p>
        </p:txBody>
      </p:sp>
      <p:pic>
        <p:nvPicPr>
          <p:cNvPr id="5" name="Content Placeholder 3">
            <a:extLst>
              <a:ext uri="{FF2B5EF4-FFF2-40B4-BE49-F238E27FC236}">
                <a16:creationId xmlns="" xmlns:a16="http://schemas.microsoft.com/office/drawing/2014/main" id="{89FCCE25-9EE1-4FD1-994E-64635B3B0F6A}"/>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1045875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DBA1E48-9213-4B57-87E8-A4D8075F1C32}"/>
              </a:ext>
            </a:extLst>
          </p:cNvPr>
          <p:cNvSpPr>
            <a:spLocks noGrp="1"/>
          </p:cNvSpPr>
          <p:nvPr>
            <p:ph type="title"/>
          </p:nvPr>
        </p:nvSpPr>
        <p:spPr>
          <a:xfrm>
            <a:off x="963084" y="1160117"/>
            <a:ext cx="10363200" cy="1362075"/>
          </a:xfrm>
        </p:spPr>
        <p:txBody>
          <a:bodyPr/>
          <a:lstStyle/>
          <a:p>
            <a:r>
              <a:rPr lang="en-US" dirty="0">
                <a:solidFill>
                  <a:srgbClr val="660000"/>
                </a:solidFill>
                <a:latin typeface="MyriadPro-Semibold"/>
              </a:rPr>
              <a:t>HORMONE PREPARATIONS IN FER CYCLES</a:t>
            </a:r>
            <a:endParaRPr lang="fa-IR" dirty="0"/>
          </a:p>
        </p:txBody>
      </p:sp>
      <p:sp>
        <p:nvSpPr>
          <p:cNvPr id="4" name="Slide Number Placeholder 3">
            <a:extLst>
              <a:ext uri="{FF2B5EF4-FFF2-40B4-BE49-F238E27FC236}">
                <a16:creationId xmlns="" xmlns:a16="http://schemas.microsoft.com/office/drawing/2014/main" id="{D5AB0BB6-AFAD-4180-A596-517C1494A39C}"/>
              </a:ext>
            </a:extLst>
          </p:cNvPr>
          <p:cNvSpPr>
            <a:spLocks noGrp="1"/>
          </p:cNvSpPr>
          <p:nvPr>
            <p:ph type="sldNum" sz="quarter" idx="12"/>
          </p:nvPr>
        </p:nvSpPr>
        <p:spPr/>
        <p:txBody>
          <a:bodyPr/>
          <a:lstStyle/>
          <a:p>
            <a:fld id="{FC28BA1F-5001-43DD-BD92-D305F6A61EBC}" type="slidenum">
              <a:rPr lang="fa-IR" smtClean="0"/>
              <a:pPr/>
              <a:t>22</a:t>
            </a:fld>
            <a:endParaRPr lang="fa-IR"/>
          </a:p>
        </p:txBody>
      </p:sp>
    </p:spTree>
    <p:extLst>
      <p:ext uri="{BB962C8B-B14F-4D97-AF65-F5344CB8AC3E}">
        <p14:creationId xmlns="" xmlns:p14="http://schemas.microsoft.com/office/powerpoint/2010/main" val="18620138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FD8FD0E-DF85-456E-A3F9-59AE1631520F}"/>
              </a:ext>
            </a:extLst>
          </p:cNvPr>
          <p:cNvSpPr>
            <a:spLocks noGrp="1"/>
          </p:cNvSpPr>
          <p:nvPr>
            <p:ph idx="1"/>
          </p:nvPr>
        </p:nvSpPr>
        <p:spPr>
          <a:xfrm>
            <a:off x="1775791" y="490331"/>
            <a:ext cx="9806608" cy="5635834"/>
          </a:xfrm>
        </p:spPr>
        <p:txBody>
          <a:bodyPr/>
          <a:lstStyle/>
          <a:p>
            <a:pPr marL="0" indent="0" algn="justLow" rtl="0">
              <a:lnSpc>
                <a:spcPct val="150000"/>
              </a:lnSpc>
              <a:buNone/>
            </a:pPr>
            <a:r>
              <a:rPr lang="en-US" sz="2800" b="1" dirty="0">
                <a:latin typeface="Aparajita" panose="020B0604020202020204" pitchFamily="34" charset="0"/>
                <a:cs typeface="Aparajita" panose="020B0604020202020204" pitchFamily="34" charset="0"/>
              </a:rPr>
              <a:t>A number of preparations of both estrogen and progesterone have been used in FER cycles.</a:t>
            </a:r>
          </a:p>
          <a:p>
            <a:pPr marL="0" indent="0" algn="justLow" rtl="0">
              <a:lnSpc>
                <a:spcPct val="150000"/>
              </a:lnSpc>
              <a:buNone/>
            </a:pPr>
            <a:r>
              <a:rPr lang="en-US" sz="2800" b="1" dirty="0">
                <a:latin typeface="Aparajita" panose="020B0604020202020204" pitchFamily="34" charset="0"/>
                <a:cs typeface="Aparajita" panose="020B0604020202020204" pitchFamily="34" charset="0"/>
              </a:rPr>
              <a:t>Commonly, estrogen is administered in </a:t>
            </a:r>
            <a:r>
              <a:rPr lang="en-US" sz="2800" b="1" dirty="0">
                <a:solidFill>
                  <a:srgbClr val="7E0000"/>
                </a:solidFill>
                <a:latin typeface="Aparajita" panose="020B0604020202020204" pitchFamily="34" charset="0"/>
                <a:cs typeface="Aparajita" panose="020B0604020202020204" pitchFamily="34" charset="0"/>
              </a:rPr>
              <a:t>tablet</a:t>
            </a:r>
            <a:r>
              <a:rPr lang="en-US" sz="2800" b="1" dirty="0">
                <a:latin typeface="Aparajita" panose="020B0604020202020204" pitchFamily="34" charset="0"/>
                <a:cs typeface="Aparajita" panose="020B0604020202020204" pitchFamily="34" charset="0"/>
              </a:rPr>
              <a:t> form or transdermal </a:t>
            </a:r>
            <a:r>
              <a:rPr lang="en-US" sz="2800" b="1" dirty="0">
                <a:solidFill>
                  <a:srgbClr val="7E0000"/>
                </a:solidFill>
                <a:latin typeface="Aparajita" panose="020B0604020202020204" pitchFamily="34" charset="0"/>
                <a:cs typeface="Aparajita" panose="020B0604020202020204" pitchFamily="34" charset="0"/>
              </a:rPr>
              <a:t>patches.</a:t>
            </a:r>
          </a:p>
          <a:p>
            <a:pPr marL="0" indent="0" algn="justLow" rtl="0">
              <a:lnSpc>
                <a:spcPct val="150000"/>
              </a:lnSpc>
              <a:buNone/>
            </a:pPr>
            <a:r>
              <a:rPr lang="en-US" sz="2800" b="1" dirty="0">
                <a:latin typeface="Aparajita" panose="020B0604020202020204" pitchFamily="34" charset="0"/>
                <a:cs typeface="Aparajita" panose="020B0604020202020204" pitchFamily="34" charset="0"/>
              </a:rPr>
              <a:t>One RCT comparing the use of estradiol patches with oral estradiol in FER cycles found </a:t>
            </a:r>
            <a:r>
              <a:rPr lang="en-US" sz="2800" b="1" dirty="0">
                <a:solidFill>
                  <a:srgbClr val="7E0000"/>
                </a:solidFill>
                <a:latin typeface="Aparajita" panose="020B0604020202020204" pitchFamily="34" charset="0"/>
                <a:cs typeface="Aparajita" panose="020B0604020202020204" pitchFamily="34" charset="0"/>
              </a:rPr>
              <a:t>no</a:t>
            </a:r>
            <a:r>
              <a:rPr lang="en-US" sz="2800" b="1" dirty="0">
                <a:latin typeface="Aparajita" panose="020B0604020202020204" pitchFamily="34" charset="0"/>
                <a:cs typeface="Aparajita" panose="020B0604020202020204" pitchFamily="34" charset="0"/>
              </a:rPr>
              <a:t> difference in CPR.</a:t>
            </a:r>
          </a:p>
          <a:p>
            <a:pPr marL="0" indent="0" algn="justLow" rtl="0">
              <a:lnSpc>
                <a:spcPct val="150000"/>
              </a:lnSpc>
              <a:buNone/>
            </a:pPr>
            <a:r>
              <a:rPr lang="en-US" sz="2800" b="1" dirty="0">
                <a:latin typeface="Aparajita" panose="020B0604020202020204" pitchFamily="34" charset="0"/>
                <a:cs typeface="Aparajita" panose="020B0604020202020204" pitchFamily="34" charset="0"/>
              </a:rPr>
              <a:t>Progesterone may be given as a </a:t>
            </a:r>
            <a:r>
              <a:rPr lang="en-US" sz="2800" b="1" dirty="0">
                <a:solidFill>
                  <a:srgbClr val="7E0000"/>
                </a:solidFill>
                <a:latin typeface="Aparajita" panose="020B0604020202020204" pitchFamily="34" charset="0"/>
                <a:cs typeface="Aparajita" panose="020B0604020202020204" pitchFamily="34" charset="0"/>
              </a:rPr>
              <a:t>tablet</a:t>
            </a:r>
            <a:r>
              <a:rPr lang="en-US" sz="2800" b="1" dirty="0">
                <a:latin typeface="Aparajita" panose="020B0604020202020204" pitchFamily="34" charset="0"/>
                <a:cs typeface="Aparajita" panose="020B0604020202020204" pitchFamily="34" charset="0"/>
              </a:rPr>
              <a:t>, </a:t>
            </a:r>
            <a:r>
              <a:rPr lang="en-US" sz="2800" b="1" dirty="0">
                <a:solidFill>
                  <a:srgbClr val="7E0000"/>
                </a:solidFill>
                <a:latin typeface="Aparajita" panose="020B0604020202020204" pitchFamily="34" charset="0"/>
                <a:cs typeface="Aparajita" panose="020B0604020202020204" pitchFamily="34" charset="0"/>
              </a:rPr>
              <a:t>pessary</a:t>
            </a:r>
            <a:r>
              <a:rPr lang="en-US" sz="2800" b="1" dirty="0">
                <a:latin typeface="Aparajita" panose="020B0604020202020204" pitchFamily="34" charset="0"/>
                <a:cs typeface="Aparajita" panose="020B0604020202020204" pitchFamily="34" charset="0"/>
              </a:rPr>
              <a:t> (rectal or transvaginal), or by </a:t>
            </a:r>
            <a:r>
              <a:rPr lang="en-US" sz="2800" b="1" dirty="0">
                <a:solidFill>
                  <a:srgbClr val="7E0000"/>
                </a:solidFill>
                <a:latin typeface="Aparajita" panose="020B0604020202020204" pitchFamily="34" charset="0"/>
                <a:cs typeface="Aparajita" panose="020B0604020202020204" pitchFamily="34" charset="0"/>
              </a:rPr>
              <a:t>intramuscular</a:t>
            </a:r>
            <a:r>
              <a:rPr lang="en-US" sz="2800" b="1" dirty="0">
                <a:latin typeface="Aparajita" panose="020B0604020202020204" pitchFamily="34" charset="0"/>
                <a:cs typeface="Aparajita" panose="020B0604020202020204" pitchFamily="34" charset="0"/>
              </a:rPr>
              <a:t> injection. </a:t>
            </a:r>
          </a:p>
        </p:txBody>
      </p:sp>
      <p:sp>
        <p:nvSpPr>
          <p:cNvPr id="4" name="Slide Number Placeholder 3">
            <a:extLst>
              <a:ext uri="{FF2B5EF4-FFF2-40B4-BE49-F238E27FC236}">
                <a16:creationId xmlns="" xmlns:a16="http://schemas.microsoft.com/office/drawing/2014/main" id="{F25B7194-A7C0-44C9-84B9-EA08C3DB3216}"/>
              </a:ext>
            </a:extLst>
          </p:cNvPr>
          <p:cNvSpPr>
            <a:spLocks noGrp="1"/>
          </p:cNvSpPr>
          <p:nvPr>
            <p:ph type="sldNum" sz="quarter" idx="12"/>
          </p:nvPr>
        </p:nvSpPr>
        <p:spPr/>
        <p:txBody>
          <a:bodyPr/>
          <a:lstStyle/>
          <a:p>
            <a:fld id="{FC28BA1F-5001-43DD-BD92-D305F6A61EBC}" type="slidenum">
              <a:rPr lang="fa-IR" smtClean="0"/>
              <a:pPr/>
              <a:t>23</a:t>
            </a:fld>
            <a:endParaRPr lang="fa-IR"/>
          </a:p>
        </p:txBody>
      </p:sp>
      <p:pic>
        <p:nvPicPr>
          <p:cNvPr id="5" name="Content Placeholder 3">
            <a:extLst>
              <a:ext uri="{FF2B5EF4-FFF2-40B4-BE49-F238E27FC236}">
                <a16:creationId xmlns="" xmlns:a16="http://schemas.microsoft.com/office/drawing/2014/main" id="{F22DB0EC-220B-478F-BCE0-102DE8AA970C}"/>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9159994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8F55D4D1-7F4C-437E-89CA-D3F733C84E0B}"/>
              </a:ext>
            </a:extLst>
          </p:cNvPr>
          <p:cNvSpPr>
            <a:spLocks noGrp="1"/>
          </p:cNvSpPr>
          <p:nvPr>
            <p:ph idx="1"/>
          </p:nvPr>
        </p:nvSpPr>
        <p:spPr>
          <a:xfrm>
            <a:off x="1669774" y="331305"/>
            <a:ext cx="9912626" cy="5794860"/>
          </a:xfrm>
        </p:spPr>
        <p:txBody>
          <a:bodyPr/>
          <a:lstStyle/>
          <a:p>
            <a:pPr marL="0" lvl="0" indent="0" algn="just" rtl="0">
              <a:lnSpc>
                <a:spcPct val="150000"/>
              </a:lnSpc>
              <a:buNone/>
            </a:pPr>
            <a:r>
              <a:rPr lang="en-US" sz="2800" b="1" dirty="0">
                <a:solidFill>
                  <a:srgbClr val="000000"/>
                </a:solidFill>
                <a:latin typeface="Aparajita" panose="020B0604020202020204" pitchFamily="34" charset="0"/>
                <a:cs typeface="Aparajita" panose="020B0604020202020204" pitchFamily="34" charset="0"/>
              </a:rPr>
              <a:t>Two RCTs have compared progesterone preparations in non-downregulated</a:t>
            </a:r>
          </a:p>
          <a:p>
            <a:pPr marL="0" lvl="0" indent="0" algn="just" rtl="0">
              <a:lnSpc>
                <a:spcPct val="150000"/>
              </a:lnSpc>
              <a:buNone/>
            </a:pPr>
            <a:r>
              <a:rPr lang="en-US" sz="2800" b="1" dirty="0">
                <a:solidFill>
                  <a:srgbClr val="000000"/>
                </a:solidFill>
                <a:latin typeface="Aparajita" panose="020B0604020202020204" pitchFamily="34" charset="0"/>
                <a:cs typeface="Aparajita" panose="020B0604020202020204" pitchFamily="34" charset="0"/>
              </a:rPr>
              <a:t>medicated cycles. </a:t>
            </a:r>
          </a:p>
          <a:p>
            <a:pPr marL="0" lvl="0" indent="0" algn="just" rtl="0">
              <a:lnSpc>
                <a:spcPct val="150000"/>
              </a:lnSpc>
              <a:buNone/>
            </a:pPr>
            <a:r>
              <a:rPr lang="en-US" sz="2800" b="1" dirty="0">
                <a:solidFill>
                  <a:srgbClr val="7E0000"/>
                </a:solidFill>
                <a:latin typeface="Aparajita" panose="020B0604020202020204" pitchFamily="34" charset="0"/>
                <a:cs typeface="Aparajita" panose="020B0604020202020204" pitchFamily="34" charset="0"/>
              </a:rPr>
              <a:t>No </a:t>
            </a:r>
            <a:r>
              <a:rPr lang="en-US" sz="2800" b="1" dirty="0">
                <a:solidFill>
                  <a:srgbClr val="000000"/>
                </a:solidFill>
                <a:latin typeface="Aparajita" panose="020B0604020202020204" pitchFamily="34" charset="0"/>
                <a:cs typeface="Aparajita" panose="020B0604020202020204" pitchFamily="34" charset="0"/>
              </a:rPr>
              <a:t>difference in pregnancy  rates were identified using vaginal pessaries versus intramuscular  progesterone , or when comparing vaginal micronized tables and vaginal progesterone gel  .</a:t>
            </a:r>
            <a:endParaRPr lang="fa-IR" sz="2800" b="1" dirty="0">
              <a:solidFill>
                <a:srgbClr val="000000"/>
              </a:solidFill>
              <a:latin typeface="Aparajita" panose="020B0604020202020204" pitchFamily="34" charset="0"/>
            </a:endParaRPr>
          </a:p>
          <a:p>
            <a:pPr marL="0" indent="0">
              <a:buNone/>
            </a:pPr>
            <a:endParaRPr lang="fa-IR" dirty="0"/>
          </a:p>
        </p:txBody>
      </p:sp>
      <p:sp>
        <p:nvSpPr>
          <p:cNvPr id="4" name="Slide Number Placeholder 3">
            <a:extLst>
              <a:ext uri="{FF2B5EF4-FFF2-40B4-BE49-F238E27FC236}">
                <a16:creationId xmlns="" xmlns:a16="http://schemas.microsoft.com/office/drawing/2014/main" id="{13010B61-FAB7-4CB2-960F-E07690F5F349}"/>
              </a:ext>
            </a:extLst>
          </p:cNvPr>
          <p:cNvSpPr>
            <a:spLocks noGrp="1"/>
          </p:cNvSpPr>
          <p:nvPr>
            <p:ph type="sldNum" sz="quarter" idx="12"/>
          </p:nvPr>
        </p:nvSpPr>
        <p:spPr/>
        <p:txBody>
          <a:bodyPr/>
          <a:lstStyle/>
          <a:p>
            <a:fld id="{FC28BA1F-5001-43DD-BD92-D305F6A61EBC}" type="slidenum">
              <a:rPr lang="fa-IR" smtClean="0"/>
              <a:pPr/>
              <a:t>24</a:t>
            </a:fld>
            <a:endParaRPr lang="fa-IR"/>
          </a:p>
        </p:txBody>
      </p:sp>
      <p:pic>
        <p:nvPicPr>
          <p:cNvPr id="5" name="Content Placeholder 3">
            <a:extLst>
              <a:ext uri="{FF2B5EF4-FFF2-40B4-BE49-F238E27FC236}">
                <a16:creationId xmlns="" xmlns:a16="http://schemas.microsoft.com/office/drawing/2014/main" id="{B1C8C532-9169-4A65-AA28-C79FDE425875}"/>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8286140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2682E15-60F0-46E9-90BD-57126B4F3864}"/>
              </a:ext>
            </a:extLst>
          </p:cNvPr>
          <p:cNvSpPr>
            <a:spLocks noGrp="1"/>
          </p:cNvSpPr>
          <p:nvPr>
            <p:ph idx="1"/>
          </p:nvPr>
        </p:nvSpPr>
        <p:spPr>
          <a:xfrm>
            <a:off x="1683026" y="291549"/>
            <a:ext cx="9899374" cy="5834616"/>
          </a:xfrm>
        </p:spPr>
        <p:txBody>
          <a:bodyPr/>
          <a:lstStyle/>
          <a:p>
            <a:pPr marL="0" indent="0" algn="just" rtl="0">
              <a:lnSpc>
                <a:spcPct val="150000"/>
              </a:lnSpc>
              <a:buNone/>
            </a:pPr>
            <a:r>
              <a:rPr lang="en-US" b="1" dirty="0">
                <a:latin typeface="Aparajita" panose="020B0604020202020204" pitchFamily="34" charset="0"/>
              </a:rPr>
              <a:t>In addition, it is possible that there is </a:t>
            </a:r>
            <a:r>
              <a:rPr lang="en-US" b="1" dirty="0">
                <a:solidFill>
                  <a:srgbClr val="7E0000"/>
                </a:solidFill>
                <a:latin typeface="Aparajita" panose="020B0604020202020204" pitchFamily="34" charset="0"/>
              </a:rPr>
              <a:t>variability</a:t>
            </a:r>
            <a:r>
              <a:rPr lang="en-US" b="1" dirty="0">
                <a:latin typeface="Aparajita" panose="020B0604020202020204" pitchFamily="34" charset="0"/>
              </a:rPr>
              <a:t> from cycle to cycle even in fertile women in luteal phase endometrial development .</a:t>
            </a:r>
          </a:p>
          <a:p>
            <a:pPr marL="0" indent="0" algn="just" rtl="0">
              <a:lnSpc>
                <a:spcPct val="150000"/>
              </a:lnSpc>
              <a:buNone/>
            </a:pPr>
            <a:r>
              <a:rPr lang="en-US" b="1" dirty="0">
                <a:latin typeface="Aparajita" panose="020B0604020202020204" pitchFamily="34" charset="0"/>
              </a:rPr>
              <a:t>Murray et al. found that up to 26% of endometrial biopsies 6–10 days after ovulation were 2 or more days delayed.</a:t>
            </a:r>
          </a:p>
          <a:p>
            <a:pPr marL="0" indent="0" algn="just" rtl="0">
              <a:lnSpc>
                <a:spcPct val="150000"/>
              </a:lnSpc>
              <a:buNone/>
            </a:pPr>
            <a:r>
              <a:rPr lang="en-US" b="1" dirty="0">
                <a:latin typeface="Aparajita" panose="020B0604020202020204" pitchFamily="34" charset="0"/>
              </a:rPr>
              <a:t>It may be the window of implantation that is not always reliable rather than the histologic dating.</a:t>
            </a:r>
          </a:p>
          <a:p>
            <a:pPr marL="0" indent="0" algn="just" rtl="0">
              <a:lnSpc>
                <a:spcPct val="150000"/>
              </a:lnSpc>
              <a:buNone/>
            </a:pP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28D8890D-D1AF-410F-BFE7-348F29EEEF3C}"/>
              </a:ext>
            </a:extLst>
          </p:cNvPr>
          <p:cNvSpPr>
            <a:spLocks noGrp="1"/>
          </p:cNvSpPr>
          <p:nvPr>
            <p:ph type="sldNum" sz="quarter" idx="12"/>
          </p:nvPr>
        </p:nvSpPr>
        <p:spPr/>
        <p:txBody>
          <a:bodyPr/>
          <a:lstStyle/>
          <a:p>
            <a:fld id="{FC28BA1F-5001-43DD-BD92-D305F6A61EBC}" type="slidenum">
              <a:rPr lang="fa-IR" smtClean="0"/>
              <a:pPr/>
              <a:t>25</a:t>
            </a:fld>
            <a:endParaRPr lang="fa-IR"/>
          </a:p>
        </p:txBody>
      </p:sp>
      <p:pic>
        <p:nvPicPr>
          <p:cNvPr id="5" name="Picture 2">
            <a:extLst>
              <a:ext uri="{FF2B5EF4-FFF2-40B4-BE49-F238E27FC236}">
                <a16:creationId xmlns="" xmlns:a16="http://schemas.microsoft.com/office/drawing/2014/main" id="{3886804C-2F0F-4633-9D81-D7DC456D8F6E}"/>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999" y="104602"/>
            <a:ext cx="1236713" cy="146324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719994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0E5DEEDD-620C-40FB-B371-3AC60D2D2583}"/>
              </a:ext>
            </a:extLst>
          </p:cNvPr>
          <p:cNvSpPr>
            <a:spLocks noGrp="1"/>
          </p:cNvSpPr>
          <p:nvPr>
            <p:ph idx="1"/>
          </p:nvPr>
        </p:nvSpPr>
        <p:spPr>
          <a:xfrm>
            <a:off x="1391478" y="278297"/>
            <a:ext cx="10190922" cy="5847868"/>
          </a:xfrm>
        </p:spPr>
        <p:txBody>
          <a:bodyPr/>
          <a:lstStyle/>
          <a:p>
            <a:pPr marL="0" indent="0" algn="l" rtl="0">
              <a:lnSpc>
                <a:spcPct val="150000"/>
              </a:lnSpc>
              <a:buNone/>
            </a:pPr>
            <a:r>
              <a:rPr lang="en-US" b="1" dirty="0">
                <a:latin typeface="Aparajita" panose="020B0604020202020204" pitchFamily="34" charset="0"/>
                <a:cs typeface="Aparajita" panose="020B0604020202020204" pitchFamily="34" charset="0"/>
              </a:rPr>
              <a:t>Any doubt of when the luteal phase actually starts can be </a:t>
            </a:r>
            <a:r>
              <a:rPr lang="en-US" b="1" u="sng" dirty="0">
                <a:latin typeface="Aparajita" panose="020B0604020202020204" pitchFamily="34" charset="0"/>
                <a:cs typeface="Aparajita" panose="020B0604020202020204" pitchFamily="34" charset="0"/>
              </a:rPr>
              <a:t>obviated</a:t>
            </a:r>
            <a:r>
              <a:rPr lang="en-US" b="1" dirty="0">
                <a:latin typeface="Aparajita" panose="020B0604020202020204" pitchFamily="34" charset="0"/>
                <a:cs typeface="Aparajita" panose="020B0604020202020204" pitchFamily="34" charset="0"/>
              </a:rPr>
              <a:t> by hormonal endometrial preparation for FET.</a:t>
            </a:r>
          </a:p>
          <a:p>
            <a:pPr marL="0" indent="0" algn="l" rtl="0">
              <a:lnSpc>
                <a:spcPct val="150000"/>
              </a:lnSpc>
              <a:buNone/>
            </a:pPr>
            <a:endParaRPr lang="en-US" b="1" dirty="0">
              <a:latin typeface="Aparajita" panose="020B0604020202020204" pitchFamily="34" charset="0"/>
              <a:cs typeface="Aparajita" panose="020B0604020202020204" pitchFamily="34" charset="0"/>
            </a:endParaRPr>
          </a:p>
          <a:p>
            <a:pPr marL="0" indent="0" algn="just" rtl="0">
              <a:lnSpc>
                <a:spcPct val="150000"/>
              </a:lnSpc>
              <a:buNone/>
            </a:pPr>
            <a:r>
              <a:rPr lang="en-US" b="1" dirty="0">
                <a:latin typeface="Aparajita" panose="020B0604020202020204" pitchFamily="34" charset="0"/>
                <a:cs typeface="Aparajita" panose="020B0604020202020204" pitchFamily="34" charset="0"/>
              </a:rPr>
              <a:t>In this case , most patients receive high dose E treatment administered</a:t>
            </a:r>
          </a:p>
          <a:p>
            <a:pPr marL="0" indent="0" algn="just" rtl="0">
              <a:lnSpc>
                <a:spcPct val="150000"/>
              </a:lnSpc>
              <a:buNone/>
            </a:pPr>
            <a:r>
              <a:rPr lang="en-US" b="1" dirty="0">
                <a:latin typeface="Aparajita" panose="020B0604020202020204" pitchFamily="34" charset="0"/>
                <a:cs typeface="Aparajita" panose="020B0604020202020204" pitchFamily="34" charset="0"/>
              </a:rPr>
              <a:t>during the follicular phase that inhibits gonadotropin secretion and prevents follicular development and ovulation.</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4D950A5E-C03B-44E0-9527-BFF9C8EE3849}"/>
              </a:ext>
            </a:extLst>
          </p:cNvPr>
          <p:cNvSpPr>
            <a:spLocks noGrp="1"/>
          </p:cNvSpPr>
          <p:nvPr>
            <p:ph type="sldNum" sz="quarter" idx="12"/>
          </p:nvPr>
        </p:nvSpPr>
        <p:spPr/>
        <p:txBody>
          <a:bodyPr/>
          <a:lstStyle/>
          <a:p>
            <a:fld id="{FC28BA1F-5001-43DD-BD92-D305F6A61EBC}" type="slidenum">
              <a:rPr lang="fa-IR" smtClean="0"/>
              <a:pPr/>
              <a:t>26</a:t>
            </a:fld>
            <a:endParaRPr lang="fa-IR"/>
          </a:p>
        </p:txBody>
      </p:sp>
      <p:pic>
        <p:nvPicPr>
          <p:cNvPr id="5" name="Picture 2">
            <a:extLst>
              <a:ext uri="{FF2B5EF4-FFF2-40B4-BE49-F238E27FC236}">
                <a16:creationId xmlns="" xmlns:a16="http://schemas.microsoft.com/office/drawing/2014/main" id="{0AB7BA66-F381-4B95-994E-A21621F846B7}"/>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999" y="104602"/>
            <a:ext cx="1236713" cy="146324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5812079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0EACF4B8-A3F4-4575-AEA6-8BFC08383FCC}"/>
              </a:ext>
            </a:extLst>
          </p:cNvPr>
          <p:cNvSpPr>
            <a:spLocks noGrp="1"/>
          </p:cNvSpPr>
          <p:nvPr>
            <p:ph idx="1"/>
          </p:nvPr>
        </p:nvSpPr>
        <p:spPr>
          <a:xfrm>
            <a:off x="1404730" y="238539"/>
            <a:ext cx="10177669" cy="5887625"/>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Alternatively, a GnRH agonist is administered to suppress gonadotropin secretion during endometrial preparation.</a:t>
            </a:r>
          </a:p>
          <a:p>
            <a:pPr marL="0" indent="0" algn="just" rtl="0">
              <a:lnSpc>
                <a:spcPct val="150000"/>
              </a:lnSpc>
              <a:buNone/>
            </a:pPr>
            <a:r>
              <a:rPr lang="en-US" b="1" dirty="0">
                <a:latin typeface="Aparajita" panose="020B0604020202020204" pitchFamily="34" charset="0"/>
                <a:cs typeface="Aparajita" panose="020B0604020202020204" pitchFamily="34" charset="0"/>
              </a:rPr>
              <a:t>Consequently, the </a:t>
            </a:r>
            <a:r>
              <a:rPr lang="en-US" b="1" u="sng" dirty="0">
                <a:latin typeface="Aparajita" panose="020B0604020202020204" pitchFamily="34" charset="0"/>
                <a:cs typeface="Aparajita" panose="020B0604020202020204" pitchFamily="34" charset="0"/>
              </a:rPr>
              <a:t>start of the luteal </a:t>
            </a:r>
            <a:r>
              <a:rPr lang="en-US" b="1" dirty="0">
                <a:latin typeface="Aparajita" panose="020B0604020202020204" pitchFamily="34" charset="0"/>
                <a:cs typeface="Aparajita" panose="020B0604020202020204" pitchFamily="34" charset="0"/>
              </a:rPr>
              <a:t>phase can be determined exactly, as it occurs when P is added to the E replacement. </a:t>
            </a:r>
          </a:p>
          <a:p>
            <a:pPr marL="0" indent="0" algn="just" rtl="0">
              <a:lnSpc>
                <a:spcPct val="150000"/>
              </a:lnSpc>
              <a:buNone/>
            </a:pPr>
            <a:r>
              <a:rPr lang="en-US" b="1" dirty="0">
                <a:latin typeface="Aparajita" panose="020B0604020202020204" pitchFamily="34" charset="0"/>
                <a:cs typeface="Aparajita" panose="020B0604020202020204" pitchFamily="34" charset="0"/>
              </a:rPr>
              <a:t>Using E and P prepared cycles, an endometrial biopsy on the sixth day of P administration should be histologically determined to be about day 20 of an idealized 28-day cycle.</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F3D0BCC3-85B9-4274-8D4F-6F4A0ADFD84D}"/>
              </a:ext>
            </a:extLst>
          </p:cNvPr>
          <p:cNvSpPr>
            <a:spLocks noGrp="1"/>
          </p:cNvSpPr>
          <p:nvPr>
            <p:ph type="sldNum" sz="quarter" idx="12"/>
          </p:nvPr>
        </p:nvSpPr>
        <p:spPr/>
        <p:txBody>
          <a:bodyPr/>
          <a:lstStyle/>
          <a:p>
            <a:fld id="{FC28BA1F-5001-43DD-BD92-D305F6A61EBC}" type="slidenum">
              <a:rPr lang="fa-IR" smtClean="0"/>
              <a:pPr/>
              <a:t>27</a:t>
            </a:fld>
            <a:endParaRPr lang="fa-IR"/>
          </a:p>
        </p:txBody>
      </p:sp>
      <p:pic>
        <p:nvPicPr>
          <p:cNvPr id="5" name="Picture 2">
            <a:extLst>
              <a:ext uri="{FF2B5EF4-FFF2-40B4-BE49-F238E27FC236}">
                <a16:creationId xmlns="" xmlns:a16="http://schemas.microsoft.com/office/drawing/2014/main" id="{3E2724E5-2837-4F5B-9334-77355EC7218C}"/>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999" y="104602"/>
            <a:ext cx="1236713" cy="146324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225201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4B8DDE80-9907-4887-A17E-C94A1F82EAED}"/>
              </a:ext>
            </a:extLst>
          </p:cNvPr>
          <p:cNvSpPr>
            <a:spLocks noGrp="1"/>
          </p:cNvSpPr>
          <p:nvPr>
            <p:ph idx="1"/>
          </p:nvPr>
        </p:nvSpPr>
        <p:spPr>
          <a:xfrm>
            <a:off x="1457738" y="136525"/>
            <a:ext cx="10124661" cy="5989639"/>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Using microarray molecular analysis (endometrial receptivity assay), Simon et al. found that about 25% of the endometrial biopsies were delayed in relation to day 20 . </a:t>
            </a:r>
          </a:p>
          <a:p>
            <a:pPr marL="0" indent="0" algn="just" rtl="0">
              <a:lnSpc>
                <a:spcPct val="150000"/>
              </a:lnSpc>
              <a:buNone/>
            </a:pPr>
            <a:r>
              <a:rPr lang="en-US" b="1" dirty="0">
                <a:latin typeface="Aparajita" panose="020B0604020202020204" pitchFamily="34" charset="0"/>
                <a:cs typeface="Aparajita" panose="020B0604020202020204" pitchFamily="34" charset="0"/>
              </a:rPr>
              <a:t>Similarly, using simple endometrial dating of endometrial biopsies</a:t>
            </a:r>
          </a:p>
          <a:p>
            <a:pPr marL="0" indent="0" algn="just" rtl="0">
              <a:lnSpc>
                <a:spcPct val="150000"/>
              </a:lnSpc>
              <a:buNone/>
            </a:pPr>
            <a:r>
              <a:rPr lang="en-US" b="1" dirty="0">
                <a:latin typeface="Aparajita" panose="020B0604020202020204" pitchFamily="34" charset="0"/>
                <a:cs typeface="Aparajita" panose="020B0604020202020204" pitchFamily="34" charset="0"/>
              </a:rPr>
              <a:t>(‘‘Noyes criteria’’), we showed exactly the same result (i.e., about 25% of samples were delayed) . Both of these results concur with the findings of Murray et al.</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4BCC2E0C-D8B6-44DC-A02E-B83C4D9F7CAA}"/>
              </a:ext>
            </a:extLst>
          </p:cNvPr>
          <p:cNvSpPr>
            <a:spLocks noGrp="1"/>
          </p:cNvSpPr>
          <p:nvPr>
            <p:ph type="sldNum" sz="quarter" idx="12"/>
          </p:nvPr>
        </p:nvSpPr>
        <p:spPr/>
        <p:txBody>
          <a:bodyPr/>
          <a:lstStyle/>
          <a:p>
            <a:fld id="{FC28BA1F-5001-43DD-BD92-D305F6A61EBC}" type="slidenum">
              <a:rPr lang="fa-IR" smtClean="0"/>
              <a:pPr/>
              <a:t>28</a:t>
            </a:fld>
            <a:endParaRPr lang="fa-IR"/>
          </a:p>
        </p:txBody>
      </p:sp>
      <p:pic>
        <p:nvPicPr>
          <p:cNvPr id="5" name="Picture 2">
            <a:extLst>
              <a:ext uri="{FF2B5EF4-FFF2-40B4-BE49-F238E27FC236}">
                <a16:creationId xmlns="" xmlns:a16="http://schemas.microsoft.com/office/drawing/2014/main" id="{D8E34A6A-3DE6-45C6-A987-B3A224A7DDBE}"/>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999" y="104602"/>
            <a:ext cx="1236713" cy="146324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6844001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7BE457E1-7F57-4840-8C3A-A27691A25CF6}"/>
              </a:ext>
            </a:extLst>
          </p:cNvPr>
          <p:cNvSpPr>
            <a:spLocks noGrp="1"/>
          </p:cNvSpPr>
          <p:nvPr>
            <p:ph idx="1"/>
          </p:nvPr>
        </p:nvSpPr>
        <p:spPr>
          <a:xfrm>
            <a:off x="1789043" y="304801"/>
            <a:ext cx="9793356" cy="5821364"/>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Regimes </a:t>
            </a:r>
            <a:r>
              <a:rPr lang="en-US" b="1" u="sng" dirty="0">
                <a:latin typeface="Aparajita" panose="020B0604020202020204" pitchFamily="34" charset="0"/>
                <a:cs typeface="Aparajita" panose="020B0604020202020204" pitchFamily="34" charset="0"/>
              </a:rPr>
              <a:t>differ</a:t>
            </a:r>
            <a:r>
              <a:rPr lang="en-US" b="1" dirty="0">
                <a:latin typeface="Aparajita" panose="020B0604020202020204" pitchFamily="34" charset="0"/>
                <a:cs typeface="Aparajita" panose="020B0604020202020204" pitchFamily="34" charset="0"/>
              </a:rPr>
              <a:t> in the </a:t>
            </a:r>
            <a:r>
              <a:rPr lang="en-US" b="1" dirty="0">
                <a:solidFill>
                  <a:srgbClr val="9D1B37"/>
                </a:solidFill>
                <a:latin typeface="Aparajita" panose="020B0604020202020204" pitchFamily="34" charset="0"/>
                <a:cs typeface="Aparajita" panose="020B0604020202020204" pitchFamily="34" charset="0"/>
              </a:rPr>
              <a:t>length of time </a:t>
            </a:r>
            <a:r>
              <a:rPr lang="en-US" b="1" dirty="0">
                <a:latin typeface="Aparajita" panose="020B0604020202020204" pitchFamily="34" charset="0"/>
                <a:cs typeface="Aparajita" panose="020B0604020202020204" pitchFamily="34" charset="0"/>
              </a:rPr>
              <a:t>progesterone is given prior to transfer. </a:t>
            </a:r>
          </a:p>
          <a:p>
            <a:pPr marL="0" indent="0" algn="just" rtl="0">
              <a:lnSpc>
                <a:spcPct val="150000"/>
              </a:lnSpc>
              <a:buNone/>
            </a:pPr>
            <a:r>
              <a:rPr lang="en-US" b="1" dirty="0">
                <a:latin typeface="Aparajita" panose="020B0604020202020204" pitchFamily="34" charset="0"/>
                <a:cs typeface="Aparajita" panose="020B0604020202020204" pitchFamily="34" charset="0"/>
              </a:rPr>
              <a:t>One RCT transferring </a:t>
            </a:r>
            <a:r>
              <a:rPr lang="en-US" b="1" dirty="0">
                <a:solidFill>
                  <a:srgbClr val="7E0000"/>
                </a:solidFill>
                <a:latin typeface="Aparajita" panose="020B0604020202020204" pitchFamily="34" charset="0"/>
                <a:cs typeface="Aparajita" panose="020B0604020202020204" pitchFamily="34" charset="0"/>
              </a:rPr>
              <a:t>cleavage</a:t>
            </a:r>
            <a:r>
              <a:rPr lang="en-US" b="1" dirty="0">
                <a:latin typeface="Aparajita" panose="020B0604020202020204" pitchFamily="34" charset="0"/>
                <a:cs typeface="Aparajita" panose="020B0604020202020204" pitchFamily="34" charset="0"/>
              </a:rPr>
              <a:t> stage embryos found significantly higher implantation  and pregnancy rates with </a:t>
            </a:r>
            <a:r>
              <a:rPr lang="en-US" b="1" dirty="0">
                <a:solidFill>
                  <a:srgbClr val="7E0000"/>
                </a:solidFill>
                <a:latin typeface="Aparajita" panose="020B0604020202020204" pitchFamily="34" charset="0"/>
                <a:cs typeface="Aparajita" panose="020B0604020202020204" pitchFamily="34" charset="0"/>
              </a:rPr>
              <a:t>three</a:t>
            </a:r>
            <a:r>
              <a:rPr lang="en-US" b="1" dirty="0">
                <a:latin typeface="Aparajita" panose="020B0604020202020204" pitchFamily="34" charset="0"/>
                <a:cs typeface="Aparajita" panose="020B0604020202020204" pitchFamily="34" charset="0"/>
              </a:rPr>
              <a:t> days versus </a:t>
            </a:r>
            <a:r>
              <a:rPr lang="en-US" b="1" dirty="0">
                <a:solidFill>
                  <a:srgbClr val="7E0000"/>
                </a:solidFill>
                <a:latin typeface="Aparajita" panose="020B0604020202020204" pitchFamily="34" charset="0"/>
                <a:cs typeface="Aparajita" panose="020B0604020202020204" pitchFamily="34" charset="0"/>
              </a:rPr>
              <a:t>four</a:t>
            </a:r>
            <a:r>
              <a:rPr lang="en-US" b="1" dirty="0">
                <a:latin typeface="Aparajita" panose="020B0604020202020204" pitchFamily="34" charset="0"/>
                <a:cs typeface="Aparajita" panose="020B0604020202020204" pitchFamily="34" charset="0"/>
              </a:rPr>
              <a:t> days of progesterone.</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4C26949C-8E04-408C-A9FA-D67FF4B6FD1F}"/>
              </a:ext>
            </a:extLst>
          </p:cNvPr>
          <p:cNvSpPr>
            <a:spLocks noGrp="1"/>
          </p:cNvSpPr>
          <p:nvPr>
            <p:ph type="sldNum" sz="quarter" idx="12"/>
          </p:nvPr>
        </p:nvSpPr>
        <p:spPr/>
        <p:txBody>
          <a:bodyPr/>
          <a:lstStyle/>
          <a:p>
            <a:fld id="{FC28BA1F-5001-43DD-BD92-D305F6A61EBC}" type="slidenum">
              <a:rPr lang="fa-IR" smtClean="0"/>
              <a:pPr/>
              <a:t>29</a:t>
            </a:fld>
            <a:endParaRPr lang="fa-IR"/>
          </a:p>
        </p:txBody>
      </p:sp>
      <p:pic>
        <p:nvPicPr>
          <p:cNvPr id="5" name="Content Placeholder 3">
            <a:extLst>
              <a:ext uri="{FF2B5EF4-FFF2-40B4-BE49-F238E27FC236}">
                <a16:creationId xmlns="" xmlns:a16="http://schemas.microsoft.com/office/drawing/2014/main" id="{83037FB3-2CB9-4BF8-94D9-8E52806C23DD}"/>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757188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T Video 2021-04-10 at 01.13.11">
            <a:hlinkClick r:id="" action="ppaction://media"/>
            <a:extLst>
              <a:ext uri="{FF2B5EF4-FFF2-40B4-BE49-F238E27FC236}">
                <a16:creationId xmlns="" xmlns:a16="http://schemas.microsoft.com/office/drawing/2014/main" id="{4FCEF908-C0E0-41E9-B242-EA1BEF6138BB}"/>
              </a:ext>
            </a:extLst>
          </p:cNvPr>
          <p:cNvPicPr>
            <a:picLocks noGrp="1" noChangeAspect="1"/>
          </p:cNvPicPr>
          <p:nvPr>
            <p:ph idx="1"/>
            <a:videoFile r:link="rId1"/>
            <p:extLst>
              <p:ext uri="{DAA4B4D4-6D71-4841-9C94-3DE7FCFB9230}">
                <p14:media xmlns="" xmlns:p14="http://schemas.microsoft.com/office/powerpoint/2010/main" r:embed="rId3"/>
              </p:ext>
            </p:extLst>
          </p:nvPr>
        </p:nvPicPr>
        <p:blipFill>
          <a:blip r:embed="rId4" cstate="print"/>
          <a:stretch>
            <a:fillRect/>
          </a:stretch>
        </p:blipFill>
        <p:spPr>
          <a:xfrm>
            <a:off x="1007172" y="134115"/>
            <a:ext cx="10373301" cy="5835495"/>
          </a:xfrm>
        </p:spPr>
      </p:pic>
      <p:sp>
        <p:nvSpPr>
          <p:cNvPr id="5" name="Slide Number Placeholder 4">
            <a:extLst>
              <a:ext uri="{FF2B5EF4-FFF2-40B4-BE49-F238E27FC236}">
                <a16:creationId xmlns="" xmlns:a16="http://schemas.microsoft.com/office/drawing/2014/main" id="{59EDEC43-721F-4C74-898E-B5FFCFC9BB92}"/>
              </a:ext>
            </a:extLst>
          </p:cNvPr>
          <p:cNvSpPr>
            <a:spLocks noGrp="1"/>
          </p:cNvSpPr>
          <p:nvPr>
            <p:ph type="sldNum" sz="quarter" idx="12"/>
          </p:nvPr>
        </p:nvSpPr>
        <p:spPr/>
        <p:txBody>
          <a:bodyPr/>
          <a:lstStyle/>
          <a:p>
            <a:fld id="{FC28BA1F-5001-43DD-BD92-D305F6A61EBC}" type="slidenum">
              <a:rPr lang="fa-IR" smtClean="0"/>
              <a:pPr/>
              <a:t>3</a:t>
            </a:fld>
            <a:endParaRPr lang="fa-IR"/>
          </a:p>
        </p:txBody>
      </p:sp>
    </p:spTree>
    <p:extLst>
      <p:ext uri="{BB962C8B-B14F-4D97-AF65-F5344CB8AC3E}">
        <p14:creationId xmlns="" xmlns:p14="http://schemas.microsoft.com/office/powerpoint/2010/main" val="4115877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3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8AB5DA4A-4ECB-4A07-8D20-CD16B9A40449}"/>
              </a:ext>
            </a:extLst>
          </p:cNvPr>
          <p:cNvSpPr>
            <a:spLocks noGrp="1"/>
          </p:cNvSpPr>
          <p:nvPr>
            <p:ph idx="1"/>
          </p:nvPr>
        </p:nvSpPr>
        <p:spPr>
          <a:xfrm>
            <a:off x="1709530" y="136525"/>
            <a:ext cx="9872869" cy="5989639"/>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Another compared </a:t>
            </a:r>
            <a:r>
              <a:rPr lang="en-US" b="1" dirty="0">
                <a:solidFill>
                  <a:srgbClr val="7E0000"/>
                </a:solidFill>
                <a:latin typeface="Aparajita" panose="020B0604020202020204" pitchFamily="34" charset="0"/>
                <a:cs typeface="Aparajita" panose="020B0604020202020204" pitchFamily="34" charset="0"/>
              </a:rPr>
              <a:t>three and five </a:t>
            </a:r>
            <a:r>
              <a:rPr lang="en-US" b="1" dirty="0">
                <a:latin typeface="Aparajita" panose="020B0604020202020204" pitchFamily="34" charset="0"/>
                <a:cs typeface="Aparajita" panose="020B0604020202020204" pitchFamily="34" charset="0"/>
              </a:rPr>
              <a:t>days of progesterone administration prior to transfer of cleavage-stage embryos. </a:t>
            </a:r>
          </a:p>
          <a:p>
            <a:pPr marL="0" indent="0" algn="just" rtl="0">
              <a:lnSpc>
                <a:spcPct val="150000"/>
              </a:lnSpc>
              <a:buNone/>
            </a:pPr>
            <a:r>
              <a:rPr lang="en-US" b="1" dirty="0">
                <a:latin typeface="Aparajita" panose="020B0604020202020204" pitchFamily="34" charset="0"/>
                <a:cs typeface="Aparajita" panose="020B0604020202020204" pitchFamily="34" charset="0"/>
              </a:rPr>
              <a:t>The CPRs did not differ, but early </a:t>
            </a:r>
            <a:r>
              <a:rPr lang="en-US" b="1" dirty="0">
                <a:solidFill>
                  <a:srgbClr val="006600"/>
                </a:solidFill>
                <a:latin typeface="Aparajita" panose="020B0604020202020204" pitchFamily="34" charset="0"/>
                <a:cs typeface="Aparajita" panose="020B0604020202020204" pitchFamily="34" charset="0"/>
              </a:rPr>
              <a:t>pregnancy loss </a:t>
            </a:r>
            <a:r>
              <a:rPr lang="en-US" b="1" dirty="0">
                <a:latin typeface="Aparajita" panose="020B0604020202020204" pitchFamily="34" charset="0"/>
                <a:cs typeface="Aparajita" panose="020B0604020202020204" pitchFamily="34" charset="0"/>
              </a:rPr>
              <a:t>was </a:t>
            </a:r>
            <a:r>
              <a:rPr lang="en-US" b="1" u="sng" dirty="0">
                <a:latin typeface="Aparajita" panose="020B0604020202020204" pitchFamily="34" charset="0"/>
                <a:cs typeface="Aparajita" panose="020B0604020202020204" pitchFamily="34" charset="0"/>
              </a:rPr>
              <a:t>significantly</a:t>
            </a:r>
            <a:r>
              <a:rPr lang="en-US" b="1" dirty="0">
                <a:latin typeface="Aparajita" panose="020B0604020202020204" pitchFamily="34" charset="0"/>
                <a:cs typeface="Aparajita" panose="020B0604020202020204" pitchFamily="34" charset="0"/>
              </a:rPr>
              <a:t> higher in the group receiving three days of progesterone. </a:t>
            </a:r>
          </a:p>
          <a:p>
            <a:pPr marL="0" indent="0" algn="just" rtl="0">
              <a:lnSpc>
                <a:spcPct val="150000"/>
              </a:lnSpc>
              <a:buNone/>
            </a:pPr>
            <a:r>
              <a:rPr lang="en-US" b="1" dirty="0">
                <a:latin typeface="Aparajita" panose="020B0604020202020204" pitchFamily="34" charset="0"/>
                <a:cs typeface="Aparajita" panose="020B0604020202020204" pitchFamily="34" charset="0"/>
              </a:rPr>
              <a:t>In blastocyst transfer, no difference in CPR was found comparing </a:t>
            </a:r>
            <a:r>
              <a:rPr lang="en-US" b="1" dirty="0">
                <a:solidFill>
                  <a:srgbClr val="7E0000"/>
                </a:solidFill>
                <a:latin typeface="Aparajita" panose="020B0604020202020204" pitchFamily="34" charset="0"/>
                <a:cs typeface="Aparajita" panose="020B0604020202020204" pitchFamily="34" charset="0"/>
              </a:rPr>
              <a:t>five days to six </a:t>
            </a:r>
            <a:r>
              <a:rPr lang="en-US" b="1" dirty="0">
                <a:latin typeface="Aparajita" panose="020B0604020202020204" pitchFamily="34" charset="0"/>
                <a:cs typeface="Aparajita" panose="020B0604020202020204" pitchFamily="34" charset="0"/>
              </a:rPr>
              <a:t>days of progesterone administration before transfer.</a:t>
            </a:r>
          </a:p>
          <a:p>
            <a:pPr marL="0" indent="0" algn="just" rtl="0">
              <a:lnSpc>
                <a:spcPct val="150000"/>
              </a:lnSpc>
              <a:buNone/>
            </a:pPr>
            <a:endParaRPr lang="en-US" b="1" dirty="0">
              <a:latin typeface="Aparajita" panose="020B0604020202020204" pitchFamily="34" charset="0"/>
              <a:cs typeface="Aparajita" panose="020B0604020202020204" pitchFamily="34" charset="0"/>
            </a:endParaRPr>
          </a:p>
          <a:p>
            <a:pPr marL="0" indent="0" algn="just" rtl="0">
              <a:lnSpc>
                <a:spcPct val="150000"/>
              </a:lnSpc>
              <a:buNone/>
            </a:pP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71EA5549-E576-491F-8E3B-54DBA18933E3}"/>
              </a:ext>
            </a:extLst>
          </p:cNvPr>
          <p:cNvSpPr>
            <a:spLocks noGrp="1"/>
          </p:cNvSpPr>
          <p:nvPr>
            <p:ph type="sldNum" sz="quarter" idx="12"/>
          </p:nvPr>
        </p:nvSpPr>
        <p:spPr/>
        <p:txBody>
          <a:bodyPr/>
          <a:lstStyle/>
          <a:p>
            <a:fld id="{FC28BA1F-5001-43DD-BD92-D305F6A61EBC}" type="slidenum">
              <a:rPr lang="fa-IR" smtClean="0"/>
              <a:pPr/>
              <a:t>30</a:t>
            </a:fld>
            <a:endParaRPr lang="fa-IR"/>
          </a:p>
        </p:txBody>
      </p:sp>
      <p:pic>
        <p:nvPicPr>
          <p:cNvPr id="5" name="Content Placeholder 3">
            <a:extLst>
              <a:ext uri="{FF2B5EF4-FFF2-40B4-BE49-F238E27FC236}">
                <a16:creationId xmlns="" xmlns:a16="http://schemas.microsoft.com/office/drawing/2014/main" id="{B5BA6472-4D95-4C1E-91D5-207C1D8A4584}"/>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0779875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2F793BF-8824-4382-AE60-A9964049130D}"/>
              </a:ext>
            </a:extLst>
          </p:cNvPr>
          <p:cNvSpPr>
            <a:spLocks noGrp="1"/>
          </p:cNvSpPr>
          <p:nvPr>
            <p:ph idx="1"/>
          </p:nvPr>
        </p:nvSpPr>
        <p:spPr>
          <a:xfrm>
            <a:off x="1656522" y="331305"/>
            <a:ext cx="9925877" cy="5794860"/>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A further study investigating five or seven days of progesterone prior to day-5 FER is ongoing (trial number NCT02032797 registered at clinicaltrials.gov). </a:t>
            </a:r>
          </a:p>
          <a:p>
            <a:pPr marL="0" indent="0" algn="just" rtl="0">
              <a:lnSpc>
                <a:spcPct val="150000"/>
              </a:lnSpc>
              <a:buNone/>
            </a:pPr>
            <a:r>
              <a:rPr lang="en-US" b="1" dirty="0">
                <a:latin typeface="Aparajita" panose="020B0604020202020204" pitchFamily="34" charset="0"/>
                <a:cs typeface="Aparajita" panose="020B0604020202020204" pitchFamily="34" charset="0"/>
              </a:rPr>
              <a:t>Although there are no studies as to the optimal duration of continued</a:t>
            </a:r>
          </a:p>
          <a:p>
            <a:pPr marL="0" indent="0" algn="just" rtl="0">
              <a:lnSpc>
                <a:spcPct val="150000"/>
              </a:lnSpc>
              <a:buNone/>
            </a:pPr>
            <a:r>
              <a:rPr lang="en-US" b="1" dirty="0">
                <a:latin typeface="Aparajita" panose="020B0604020202020204" pitchFamily="34" charset="0"/>
                <a:cs typeface="Aparajita" panose="020B0604020202020204" pitchFamily="34" charset="0"/>
              </a:rPr>
              <a:t>progesterone support in pregnancy following FER, most clinics advise patients to continue progesterone treatment for 8–12 weeks, by which time placental progesterone production is adequate.</a:t>
            </a:r>
          </a:p>
          <a:p>
            <a:pPr marL="0" indent="0" algn="just" rtl="0">
              <a:lnSpc>
                <a:spcPct val="150000"/>
              </a:lnSpc>
              <a:buNone/>
            </a:pP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129ED310-1DB1-4544-88DD-15070448E0CE}"/>
              </a:ext>
            </a:extLst>
          </p:cNvPr>
          <p:cNvSpPr>
            <a:spLocks noGrp="1"/>
          </p:cNvSpPr>
          <p:nvPr>
            <p:ph type="sldNum" sz="quarter" idx="12"/>
          </p:nvPr>
        </p:nvSpPr>
        <p:spPr/>
        <p:txBody>
          <a:bodyPr/>
          <a:lstStyle/>
          <a:p>
            <a:fld id="{FC28BA1F-5001-43DD-BD92-D305F6A61EBC}" type="slidenum">
              <a:rPr lang="fa-IR" smtClean="0"/>
              <a:pPr/>
              <a:t>31</a:t>
            </a:fld>
            <a:endParaRPr lang="fa-IR"/>
          </a:p>
        </p:txBody>
      </p:sp>
      <p:pic>
        <p:nvPicPr>
          <p:cNvPr id="5" name="Content Placeholder 3">
            <a:extLst>
              <a:ext uri="{FF2B5EF4-FFF2-40B4-BE49-F238E27FC236}">
                <a16:creationId xmlns="" xmlns:a16="http://schemas.microsoft.com/office/drawing/2014/main" id="{9A0F9369-C8DA-418E-AC12-D3479C12D200}"/>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7327949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E942DEE-ECA9-4A08-ACD1-A1F32EBED819}"/>
              </a:ext>
            </a:extLst>
          </p:cNvPr>
          <p:cNvSpPr>
            <a:spLocks noGrp="1"/>
          </p:cNvSpPr>
          <p:nvPr>
            <p:ph idx="1"/>
          </p:nvPr>
        </p:nvSpPr>
        <p:spPr>
          <a:xfrm>
            <a:off x="1762539" y="255586"/>
            <a:ext cx="9819861" cy="5989639"/>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It has been hypothesized that </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may have a beneficial  effect on the secretory endometrium, stimulating cytokines and proteins that are important to implantation However, in an RCT of </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supplementation versus no treatment in non-down-regulated, hormonally induced cycles, no significant difference in the CPR was identified.</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0A440580-3EF4-4330-B055-D66333D2ADED}"/>
              </a:ext>
            </a:extLst>
          </p:cNvPr>
          <p:cNvSpPr>
            <a:spLocks noGrp="1"/>
          </p:cNvSpPr>
          <p:nvPr>
            <p:ph type="sldNum" sz="quarter" idx="12"/>
          </p:nvPr>
        </p:nvSpPr>
        <p:spPr/>
        <p:txBody>
          <a:bodyPr/>
          <a:lstStyle/>
          <a:p>
            <a:fld id="{FC28BA1F-5001-43DD-BD92-D305F6A61EBC}" type="slidenum">
              <a:rPr lang="fa-IR" smtClean="0"/>
              <a:pPr/>
              <a:t>32</a:t>
            </a:fld>
            <a:endParaRPr lang="fa-IR"/>
          </a:p>
        </p:txBody>
      </p:sp>
      <p:pic>
        <p:nvPicPr>
          <p:cNvPr id="5" name="Content Placeholder 3">
            <a:extLst>
              <a:ext uri="{FF2B5EF4-FFF2-40B4-BE49-F238E27FC236}">
                <a16:creationId xmlns="" xmlns:a16="http://schemas.microsoft.com/office/drawing/2014/main" id="{D6A089E7-7D03-4313-929A-1057A4E00D47}"/>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712025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4631C985-4CB1-4876-A562-128E2D8D63E8}"/>
              </a:ext>
            </a:extLst>
          </p:cNvPr>
          <p:cNvSpPr>
            <a:spLocks noGrp="1"/>
          </p:cNvSpPr>
          <p:nvPr>
            <p:ph idx="1"/>
          </p:nvPr>
        </p:nvSpPr>
        <p:spPr>
          <a:xfrm>
            <a:off x="1775790" y="251791"/>
            <a:ext cx="9806609" cy="5874373"/>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Two RCTs investigated whether </a:t>
            </a:r>
            <a:r>
              <a:rPr lang="en-US" b="1" dirty="0">
                <a:solidFill>
                  <a:srgbClr val="860000"/>
                </a:solidFill>
                <a:latin typeface="Aparajita" panose="020B0604020202020204" pitchFamily="34" charset="0"/>
                <a:cs typeface="Aparajita" panose="020B0604020202020204" pitchFamily="34" charset="0"/>
              </a:rPr>
              <a:t>glucocorticoids</a:t>
            </a:r>
            <a:r>
              <a:rPr lang="en-US" b="1" dirty="0">
                <a:latin typeface="Aparajita" panose="020B0604020202020204" pitchFamily="34" charset="0"/>
                <a:cs typeface="Aparajita" panose="020B0604020202020204" pitchFamily="34" charset="0"/>
              </a:rPr>
              <a:t> improve implantation or CPR in FER; however, neither study showed a benefit . </a:t>
            </a:r>
          </a:p>
          <a:p>
            <a:pPr marL="0" indent="0" algn="just" rtl="0">
              <a:lnSpc>
                <a:spcPct val="150000"/>
              </a:lnSpc>
              <a:buNone/>
            </a:pPr>
            <a:r>
              <a:rPr lang="en-US" b="1" dirty="0">
                <a:latin typeface="Aparajita" panose="020B0604020202020204" pitchFamily="34" charset="0"/>
                <a:cs typeface="Aparajita" panose="020B0604020202020204" pitchFamily="34" charset="0"/>
              </a:rPr>
              <a:t>One RCT has looked at the use of </a:t>
            </a:r>
            <a:r>
              <a:rPr lang="en-US" b="1" dirty="0">
                <a:solidFill>
                  <a:srgbClr val="860000"/>
                </a:solidFill>
                <a:latin typeface="Aparajita" panose="020B0604020202020204" pitchFamily="34" charset="0"/>
                <a:cs typeface="Aparajita" panose="020B0604020202020204" pitchFamily="34" charset="0"/>
              </a:rPr>
              <a:t>sildenafil</a:t>
            </a:r>
            <a:r>
              <a:rPr lang="en-US" b="1" dirty="0">
                <a:latin typeface="Aparajita" panose="020B0604020202020204" pitchFamily="34" charset="0"/>
                <a:cs typeface="Aparajita" panose="020B0604020202020204" pitchFamily="34" charset="0"/>
              </a:rPr>
              <a:t> citrate in artificial FER cycles.</a:t>
            </a:r>
          </a:p>
          <a:p>
            <a:pPr marL="0" indent="0" algn="just" rtl="0">
              <a:lnSpc>
                <a:spcPct val="150000"/>
              </a:lnSpc>
              <a:buNone/>
            </a:pPr>
            <a:r>
              <a:rPr lang="en-US" b="1" dirty="0">
                <a:latin typeface="Aparajita" panose="020B0604020202020204" pitchFamily="34" charset="0"/>
                <a:cs typeface="Aparajita" panose="020B0604020202020204" pitchFamily="34" charset="0"/>
              </a:rPr>
              <a:t>Although the endometrial thickness and presence of a triple line were significantly higher in the treatment group, this </a:t>
            </a:r>
            <a:r>
              <a:rPr lang="en-US" b="1" dirty="0">
                <a:solidFill>
                  <a:srgbClr val="CC3300"/>
                </a:solidFill>
                <a:latin typeface="Aparajita" panose="020B0604020202020204" pitchFamily="34" charset="0"/>
                <a:cs typeface="Aparajita" panose="020B0604020202020204" pitchFamily="34" charset="0"/>
              </a:rPr>
              <a:t>did not </a:t>
            </a:r>
            <a:r>
              <a:rPr lang="en-US" b="1" dirty="0">
                <a:latin typeface="Aparajita" panose="020B0604020202020204" pitchFamily="34" charset="0"/>
                <a:cs typeface="Aparajita" panose="020B0604020202020204" pitchFamily="34" charset="0"/>
              </a:rPr>
              <a:t>translate to higher implantation or CPRs</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76270E21-DB89-4FCF-951C-D24CAE0842C7}"/>
              </a:ext>
            </a:extLst>
          </p:cNvPr>
          <p:cNvSpPr>
            <a:spLocks noGrp="1"/>
          </p:cNvSpPr>
          <p:nvPr>
            <p:ph type="sldNum" sz="quarter" idx="12"/>
          </p:nvPr>
        </p:nvSpPr>
        <p:spPr/>
        <p:txBody>
          <a:bodyPr/>
          <a:lstStyle/>
          <a:p>
            <a:fld id="{FC28BA1F-5001-43DD-BD92-D305F6A61EBC}" type="slidenum">
              <a:rPr lang="fa-IR" smtClean="0"/>
              <a:pPr/>
              <a:t>33</a:t>
            </a:fld>
            <a:endParaRPr lang="fa-IR"/>
          </a:p>
        </p:txBody>
      </p:sp>
      <p:pic>
        <p:nvPicPr>
          <p:cNvPr id="5" name="Content Placeholder 3">
            <a:extLst>
              <a:ext uri="{FF2B5EF4-FFF2-40B4-BE49-F238E27FC236}">
                <a16:creationId xmlns="" xmlns:a16="http://schemas.microsoft.com/office/drawing/2014/main" id="{5A50E25F-2090-467B-8412-75922F41C130}"/>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9066573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4E5E8B6-AD0E-48F5-A883-6BEFA905267F}"/>
              </a:ext>
            </a:extLst>
          </p:cNvPr>
          <p:cNvSpPr>
            <a:spLocks noGrp="1"/>
          </p:cNvSpPr>
          <p:nvPr>
            <p:ph type="title"/>
          </p:nvPr>
        </p:nvSpPr>
        <p:spPr>
          <a:xfrm>
            <a:off x="963084" y="656533"/>
            <a:ext cx="10363200" cy="1662597"/>
          </a:xfrm>
        </p:spPr>
        <p:txBody>
          <a:bodyPr/>
          <a:lstStyle/>
          <a:p>
            <a:pPr>
              <a:lnSpc>
                <a:spcPct val="150000"/>
              </a:lnSpc>
            </a:pPr>
            <a:r>
              <a:rPr lang="en-US" sz="3200" dirty="0">
                <a:solidFill>
                  <a:srgbClr val="660000"/>
                </a:solidFill>
                <a:effectLst>
                  <a:outerShdw blurRad="38100" dist="38100" dir="2700000" algn="tl">
                    <a:srgbClr val="000000">
                      <a:alpha val="43137"/>
                    </a:srgbClr>
                  </a:outerShdw>
                </a:effectLst>
                <a:latin typeface="Aparajita" panose="020B0604020202020204" pitchFamily="34" charset="0"/>
                <a:cs typeface="Aparajita" panose="020B0604020202020204" pitchFamily="34" charset="0"/>
              </a:rPr>
              <a:t>      Efficacy of natural cycle versus hormone</a:t>
            </a:r>
            <a:br>
              <a:rPr lang="en-US" sz="3200" dirty="0">
                <a:solidFill>
                  <a:srgbClr val="660000"/>
                </a:solidFill>
                <a:effectLst>
                  <a:outerShdw blurRad="38100" dist="38100" dir="2700000" algn="tl">
                    <a:srgbClr val="000000">
                      <a:alpha val="43137"/>
                    </a:srgbClr>
                  </a:outerShdw>
                </a:effectLst>
                <a:latin typeface="Aparajita" panose="020B0604020202020204" pitchFamily="34" charset="0"/>
                <a:cs typeface="Aparajita" panose="020B0604020202020204" pitchFamily="34" charset="0"/>
              </a:rPr>
            </a:br>
            <a:r>
              <a:rPr lang="en-US" sz="3200" dirty="0">
                <a:solidFill>
                  <a:srgbClr val="660000"/>
                </a:solidFill>
                <a:effectLst>
                  <a:outerShdw blurRad="38100" dist="38100" dir="2700000" algn="tl">
                    <a:srgbClr val="000000">
                      <a:alpha val="43137"/>
                    </a:srgbClr>
                  </a:outerShdw>
                </a:effectLst>
                <a:latin typeface="Aparajita" panose="020B0604020202020204" pitchFamily="34" charset="0"/>
                <a:cs typeface="Aparajita" panose="020B0604020202020204" pitchFamily="34" charset="0"/>
              </a:rPr>
              <a:t>replacement in frozen–thawed embryo transfers</a:t>
            </a:r>
            <a:endParaRPr lang="fa-IR" sz="3200" dirty="0">
              <a:effectLst>
                <a:outerShdw blurRad="38100" dist="38100" dir="2700000" algn="tl">
                  <a:srgbClr val="000000">
                    <a:alpha val="43137"/>
                  </a:srgbClr>
                </a:outerShdw>
              </a:effectLst>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950C7FD4-81E4-4CBF-B92F-15BBE5FB3BB4}"/>
              </a:ext>
            </a:extLst>
          </p:cNvPr>
          <p:cNvSpPr>
            <a:spLocks noGrp="1"/>
          </p:cNvSpPr>
          <p:nvPr>
            <p:ph type="sldNum" sz="quarter" idx="12"/>
          </p:nvPr>
        </p:nvSpPr>
        <p:spPr/>
        <p:txBody>
          <a:bodyPr/>
          <a:lstStyle/>
          <a:p>
            <a:fld id="{FC28BA1F-5001-43DD-BD92-D305F6A61EBC}" type="slidenum">
              <a:rPr lang="fa-IR" smtClean="0"/>
              <a:pPr/>
              <a:t>34</a:t>
            </a:fld>
            <a:endParaRPr lang="fa-IR"/>
          </a:p>
        </p:txBody>
      </p:sp>
    </p:spTree>
    <p:extLst>
      <p:ext uri="{BB962C8B-B14F-4D97-AF65-F5344CB8AC3E}">
        <p14:creationId xmlns="" xmlns:p14="http://schemas.microsoft.com/office/powerpoint/2010/main" val="18719127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C7BAB8D-09B6-417F-9BD8-9B5743C51EEA}"/>
              </a:ext>
            </a:extLst>
          </p:cNvPr>
          <p:cNvSpPr>
            <a:spLocks noGrp="1"/>
          </p:cNvSpPr>
          <p:nvPr>
            <p:ph idx="1"/>
          </p:nvPr>
        </p:nvSpPr>
        <p:spPr>
          <a:xfrm>
            <a:off x="1855304" y="136525"/>
            <a:ext cx="9727096" cy="5989639"/>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Whilst a number of retrospective studies comparing estrogen and progesterone (with no prior down-regulation) with natural cycles showed a higher pregnancy rate in the natural cycle group ,a number of non-RCTs and one RCT in abstract form  showed no difference.</a:t>
            </a:r>
          </a:p>
          <a:p>
            <a:pPr marL="0" indent="0" algn="just" rtl="0">
              <a:lnSpc>
                <a:spcPct val="150000"/>
              </a:lnSpc>
              <a:buNone/>
            </a:pPr>
            <a:r>
              <a:rPr lang="en-US" sz="2800" b="1" dirty="0">
                <a:latin typeface="Aparajita" panose="020B0604020202020204" pitchFamily="34" charset="0"/>
                <a:cs typeface="Aparajita" panose="020B0604020202020204" pitchFamily="34" charset="0"/>
              </a:rPr>
              <a:t>Furthermore, a recent RCT investigating the efficacy of natural FER cycles compared to down-regulated hormone-replacement cycles showed </a:t>
            </a:r>
            <a:r>
              <a:rPr lang="en-US" sz="2800" b="1" dirty="0">
                <a:solidFill>
                  <a:srgbClr val="860000"/>
                </a:solidFill>
                <a:latin typeface="Aparajita" panose="020B0604020202020204" pitchFamily="34" charset="0"/>
                <a:cs typeface="Aparajita" panose="020B0604020202020204" pitchFamily="34" charset="0"/>
              </a:rPr>
              <a:t>no</a:t>
            </a:r>
            <a:r>
              <a:rPr lang="en-US" sz="2800" b="1" dirty="0">
                <a:latin typeface="Aparajita" panose="020B0604020202020204" pitchFamily="34" charset="0"/>
                <a:cs typeface="Aparajita" panose="020B0604020202020204" pitchFamily="34" charset="0"/>
              </a:rPr>
              <a:t> difference in implantation, CPR, or LBR.</a:t>
            </a:r>
          </a:p>
          <a:p>
            <a:pPr marL="0" indent="0" algn="just" rtl="0">
              <a:lnSpc>
                <a:spcPct val="150000"/>
              </a:lnSpc>
              <a:buNone/>
            </a:pPr>
            <a:endParaRPr lang="fa-IR" sz="2800"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14CCE818-DAF4-4151-ADDC-0CCBEFFAC57B}"/>
              </a:ext>
            </a:extLst>
          </p:cNvPr>
          <p:cNvSpPr>
            <a:spLocks noGrp="1"/>
          </p:cNvSpPr>
          <p:nvPr>
            <p:ph type="sldNum" sz="quarter" idx="12"/>
          </p:nvPr>
        </p:nvSpPr>
        <p:spPr/>
        <p:txBody>
          <a:bodyPr/>
          <a:lstStyle/>
          <a:p>
            <a:fld id="{FC28BA1F-5001-43DD-BD92-D305F6A61EBC}" type="slidenum">
              <a:rPr lang="fa-IR" smtClean="0"/>
              <a:pPr/>
              <a:t>35</a:t>
            </a:fld>
            <a:endParaRPr lang="fa-IR"/>
          </a:p>
        </p:txBody>
      </p:sp>
      <p:pic>
        <p:nvPicPr>
          <p:cNvPr id="5" name="Content Placeholder 3">
            <a:extLst>
              <a:ext uri="{FF2B5EF4-FFF2-40B4-BE49-F238E27FC236}">
                <a16:creationId xmlns="" xmlns:a16="http://schemas.microsoft.com/office/drawing/2014/main" id="{5C424D07-07BE-4466-94D8-25FB796C7078}"/>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5045525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9EFCEE-CFE3-4356-A364-F5E625A653C6}"/>
              </a:ext>
            </a:extLst>
          </p:cNvPr>
          <p:cNvSpPr>
            <a:spLocks noGrp="1"/>
          </p:cNvSpPr>
          <p:nvPr>
            <p:ph type="title"/>
          </p:nvPr>
        </p:nvSpPr>
        <p:spPr>
          <a:xfrm>
            <a:off x="963084" y="524012"/>
            <a:ext cx="10363200" cy="1362075"/>
          </a:xfrm>
        </p:spPr>
        <p:txBody>
          <a:bodyPr/>
          <a:lstStyle/>
          <a:p>
            <a:r>
              <a:rPr lang="en-US" dirty="0">
                <a:solidFill>
                  <a:srgbClr val="660000"/>
                </a:solidFill>
                <a:effectLst>
                  <a:outerShdw blurRad="38100" dist="38100" dir="2700000" algn="tl">
                    <a:srgbClr val="000000">
                      <a:alpha val="43137"/>
                    </a:srgbClr>
                  </a:outerShdw>
                </a:effectLst>
                <a:latin typeface="MyriadPro-Bold"/>
              </a:rPr>
              <a:t>Stimulation regimes for FER</a:t>
            </a:r>
            <a:endParaRPr lang="fa-IR" dirty="0">
              <a:effectLst>
                <a:outerShdw blurRad="38100" dist="38100" dir="2700000" algn="tl">
                  <a:srgbClr val="000000">
                    <a:alpha val="43137"/>
                  </a:srgbClr>
                </a:outerShdw>
              </a:effectLst>
            </a:endParaRPr>
          </a:p>
        </p:txBody>
      </p:sp>
      <p:sp>
        <p:nvSpPr>
          <p:cNvPr id="4" name="Slide Number Placeholder 3">
            <a:extLst>
              <a:ext uri="{FF2B5EF4-FFF2-40B4-BE49-F238E27FC236}">
                <a16:creationId xmlns="" xmlns:a16="http://schemas.microsoft.com/office/drawing/2014/main" id="{748F5BB7-6A77-49E6-A4BE-C0BE845197DA}"/>
              </a:ext>
            </a:extLst>
          </p:cNvPr>
          <p:cNvSpPr>
            <a:spLocks noGrp="1"/>
          </p:cNvSpPr>
          <p:nvPr>
            <p:ph type="sldNum" sz="quarter" idx="12"/>
          </p:nvPr>
        </p:nvSpPr>
        <p:spPr/>
        <p:txBody>
          <a:bodyPr/>
          <a:lstStyle/>
          <a:p>
            <a:fld id="{FC28BA1F-5001-43DD-BD92-D305F6A61EBC}" type="slidenum">
              <a:rPr lang="fa-IR" smtClean="0"/>
              <a:pPr/>
              <a:t>36</a:t>
            </a:fld>
            <a:endParaRPr lang="fa-IR"/>
          </a:p>
        </p:txBody>
      </p:sp>
    </p:spTree>
    <p:extLst>
      <p:ext uri="{BB962C8B-B14F-4D97-AF65-F5344CB8AC3E}">
        <p14:creationId xmlns="" xmlns:p14="http://schemas.microsoft.com/office/powerpoint/2010/main" val="16624873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964FA3C1-0812-408A-9D49-5A3FF57C495B}"/>
              </a:ext>
            </a:extLst>
          </p:cNvPr>
          <p:cNvSpPr>
            <a:spLocks noGrp="1"/>
          </p:cNvSpPr>
          <p:nvPr>
            <p:ph idx="1"/>
          </p:nvPr>
        </p:nvSpPr>
        <p:spPr>
          <a:xfrm>
            <a:off x="1669774" y="265043"/>
            <a:ext cx="9912625" cy="5861121"/>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An alternative approach to endometrial preparation for FER cycles is to use low-dose ovarian stimulation. </a:t>
            </a:r>
          </a:p>
          <a:p>
            <a:pPr marL="0" indent="0" algn="just" rtl="0">
              <a:lnSpc>
                <a:spcPct val="150000"/>
              </a:lnSpc>
              <a:buNone/>
            </a:pPr>
            <a:r>
              <a:rPr lang="en-US" b="1" dirty="0">
                <a:latin typeface="Aparajita" panose="020B0604020202020204" pitchFamily="34" charset="0"/>
                <a:cs typeface="Aparajita" panose="020B0604020202020204" pitchFamily="34" charset="0"/>
              </a:rPr>
              <a:t>One RCT of 199 women compared 150 IU follicle-stimulating hormone on days 6, 8, and 10 of the menstrual cycle to estrogen and progesterone endometrial preparation. </a:t>
            </a:r>
          </a:p>
          <a:p>
            <a:pPr marL="0" indent="0" algn="just" rtl="0">
              <a:lnSpc>
                <a:spcPct val="150000"/>
              </a:lnSpc>
              <a:buNone/>
            </a:pPr>
            <a:r>
              <a:rPr lang="en-US" b="1" dirty="0">
                <a:solidFill>
                  <a:srgbClr val="860000"/>
                </a:solidFill>
                <a:latin typeface="Aparajita" panose="020B0604020202020204" pitchFamily="34" charset="0"/>
                <a:cs typeface="Aparajita" panose="020B0604020202020204" pitchFamily="34" charset="0"/>
              </a:rPr>
              <a:t>No</a:t>
            </a:r>
            <a:r>
              <a:rPr lang="en-US" b="1" dirty="0">
                <a:latin typeface="Aparajita" panose="020B0604020202020204" pitchFamily="34" charset="0"/>
                <a:cs typeface="Aparajita" panose="020B0604020202020204" pitchFamily="34" charset="0"/>
              </a:rPr>
              <a:t> differences were identified in implantation or pregnancy rate, cancellation rate, or endometrial thickness</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9E8C1715-22B7-4D07-ADDF-D2C074AD56B2}"/>
              </a:ext>
            </a:extLst>
          </p:cNvPr>
          <p:cNvSpPr>
            <a:spLocks noGrp="1"/>
          </p:cNvSpPr>
          <p:nvPr>
            <p:ph type="sldNum" sz="quarter" idx="12"/>
          </p:nvPr>
        </p:nvSpPr>
        <p:spPr/>
        <p:txBody>
          <a:bodyPr/>
          <a:lstStyle/>
          <a:p>
            <a:fld id="{FC28BA1F-5001-43DD-BD92-D305F6A61EBC}" type="slidenum">
              <a:rPr lang="fa-IR" smtClean="0"/>
              <a:pPr/>
              <a:t>37</a:t>
            </a:fld>
            <a:endParaRPr lang="fa-IR"/>
          </a:p>
        </p:txBody>
      </p:sp>
      <p:pic>
        <p:nvPicPr>
          <p:cNvPr id="5" name="Content Placeholder 3">
            <a:extLst>
              <a:ext uri="{FF2B5EF4-FFF2-40B4-BE49-F238E27FC236}">
                <a16:creationId xmlns="" xmlns:a16="http://schemas.microsoft.com/office/drawing/2014/main" id="{DC0095DF-355E-4EE2-8090-9D5E7094CF30}"/>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7551565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81BD7194-1BE1-43B8-A595-FA075927C482}"/>
              </a:ext>
            </a:extLst>
          </p:cNvPr>
          <p:cNvSpPr>
            <a:spLocks noGrp="1"/>
          </p:cNvSpPr>
          <p:nvPr>
            <p:ph idx="1"/>
          </p:nvPr>
        </p:nvSpPr>
        <p:spPr>
          <a:xfrm>
            <a:off x="1789043" y="397565"/>
            <a:ext cx="9899373" cy="6323910"/>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Mild ovarian stimulation with </a:t>
            </a:r>
            <a:r>
              <a:rPr lang="en-US" sz="2800" b="1" dirty="0">
                <a:solidFill>
                  <a:srgbClr val="860000"/>
                </a:solidFill>
                <a:latin typeface="Aparajita" panose="020B0604020202020204" pitchFamily="34" charset="0"/>
                <a:cs typeface="Aparajita" panose="020B0604020202020204" pitchFamily="34" charset="0"/>
              </a:rPr>
              <a:t>low-dose</a:t>
            </a:r>
            <a:r>
              <a:rPr lang="en-US" sz="2800" b="1" dirty="0">
                <a:latin typeface="Aparajita" panose="020B0604020202020204" pitchFamily="34" charset="0"/>
                <a:cs typeface="Aparajita" panose="020B0604020202020204" pitchFamily="34" charset="0"/>
              </a:rPr>
              <a:t> human menopausal gonadotropin was also compared to natural cycle in another RCT of 410 women. </a:t>
            </a:r>
          </a:p>
          <a:p>
            <a:pPr marL="0" indent="0" algn="just" rtl="0">
              <a:lnSpc>
                <a:spcPct val="150000"/>
              </a:lnSpc>
              <a:buNone/>
            </a:pPr>
            <a:r>
              <a:rPr lang="en-US" sz="2800" b="1" dirty="0">
                <a:latin typeface="Aparajita" panose="020B0604020202020204" pitchFamily="34" charset="0"/>
                <a:cs typeface="Aparajita" panose="020B0604020202020204" pitchFamily="34" charset="0"/>
              </a:rPr>
              <a:t>There were </a:t>
            </a:r>
            <a:r>
              <a:rPr lang="en-US" sz="2800" b="1" dirty="0">
                <a:solidFill>
                  <a:srgbClr val="860000"/>
                </a:solidFill>
                <a:latin typeface="Aparajita" panose="020B0604020202020204" pitchFamily="34" charset="0"/>
                <a:cs typeface="Aparajita" panose="020B0604020202020204" pitchFamily="34" charset="0"/>
              </a:rPr>
              <a:t>no</a:t>
            </a:r>
            <a:r>
              <a:rPr lang="en-US" sz="2800" b="1" dirty="0">
                <a:latin typeface="Aparajita" panose="020B0604020202020204" pitchFamily="34" charset="0"/>
                <a:cs typeface="Aparajita" panose="020B0604020202020204" pitchFamily="34" charset="0"/>
              </a:rPr>
              <a:t> differences in implantation rate, endometrial thickness, or LBR between the two groups.</a:t>
            </a:r>
          </a:p>
          <a:p>
            <a:pPr marL="0" indent="0" algn="just" rtl="0">
              <a:lnSpc>
                <a:spcPct val="150000"/>
              </a:lnSpc>
              <a:buNone/>
            </a:pPr>
            <a:r>
              <a:rPr lang="en-US" sz="2800" b="1" dirty="0">
                <a:solidFill>
                  <a:srgbClr val="860000"/>
                </a:solidFill>
                <a:latin typeface="Aparajita" panose="020B0604020202020204" pitchFamily="34" charset="0"/>
                <a:cs typeface="Aparajita" panose="020B0604020202020204" pitchFamily="34" charset="0"/>
              </a:rPr>
              <a:t>Clomiphene </a:t>
            </a:r>
            <a:r>
              <a:rPr lang="en-US" sz="2800" b="1" dirty="0">
                <a:latin typeface="Aparajita" panose="020B0604020202020204" pitchFamily="34" charset="0"/>
                <a:cs typeface="Aparajita" panose="020B0604020202020204" pitchFamily="34" charset="0"/>
              </a:rPr>
              <a:t>citrate has also been used for stimulation, but the only RCT using this intervention showed </a:t>
            </a:r>
            <a:r>
              <a:rPr lang="en-US" sz="2800" b="1" dirty="0">
                <a:solidFill>
                  <a:srgbClr val="860000"/>
                </a:solidFill>
                <a:latin typeface="Aparajita" panose="020B0604020202020204" pitchFamily="34" charset="0"/>
                <a:cs typeface="Aparajita" panose="020B0604020202020204" pitchFamily="34" charset="0"/>
              </a:rPr>
              <a:t>no </a:t>
            </a:r>
            <a:r>
              <a:rPr lang="en-US" sz="2800" b="1" dirty="0">
                <a:latin typeface="Aparajita" panose="020B0604020202020204" pitchFamily="34" charset="0"/>
                <a:cs typeface="Aparajita" panose="020B0604020202020204" pitchFamily="34" charset="0"/>
              </a:rPr>
              <a:t>benefit over estrogen and progesterone used with or without a GnRH analogue. </a:t>
            </a:r>
          </a:p>
          <a:p>
            <a:pPr marL="0" indent="0" algn="just" rtl="0">
              <a:buNone/>
            </a:pP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33E9CC55-6D45-4769-81CA-5B4F362D3D34}"/>
              </a:ext>
            </a:extLst>
          </p:cNvPr>
          <p:cNvSpPr>
            <a:spLocks noGrp="1"/>
          </p:cNvSpPr>
          <p:nvPr>
            <p:ph type="sldNum" sz="quarter" idx="12"/>
          </p:nvPr>
        </p:nvSpPr>
        <p:spPr/>
        <p:txBody>
          <a:bodyPr/>
          <a:lstStyle/>
          <a:p>
            <a:fld id="{FC28BA1F-5001-43DD-BD92-D305F6A61EBC}" type="slidenum">
              <a:rPr lang="fa-IR" smtClean="0"/>
              <a:pPr/>
              <a:t>38</a:t>
            </a:fld>
            <a:endParaRPr lang="fa-IR"/>
          </a:p>
        </p:txBody>
      </p:sp>
      <p:pic>
        <p:nvPicPr>
          <p:cNvPr id="5" name="Content Placeholder 3">
            <a:extLst>
              <a:ext uri="{FF2B5EF4-FFF2-40B4-BE49-F238E27FC236}">
                <a16:creationId xmlns="" xmlns:a16="http://schemas.microsoft.com/office/drawing/2014/main" id="{7AFFA12E-D506-4FFA-9555-42099FB3F599}"/>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7856532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7E4D0A7-D8F1-4035-BA0C-9B3F7EFCFCA4}"/>
              </a:ext>
            </a:extLst>
          </p:cNvPr>
          <p:cNvSpPr>
            <a:spLocks noGrp="1"/>
          </p:cNvSpPr>
          <p:nvPr>
            <p:ph idx="1"/>
          </p:nvPr>
        </p:nvSpPr>
        <p:spPr>
          <a:xfrm>
            <a:off x="1722782" y="238539"/>
            <a:ext cx="9859617" cy="5887625"/>
          </a:xfrm>
        </p:spPr>
        <p:txBody>
          <a:bodyPr/>
          <a:lstStyle/>
          <a:p>
            <a:pPr marL="0" lvl="0" indent="0" algn="just" rtl="0">
              <a:lnSpc>
                <a:spcPct val="150000"/>
              </a:lnSpc>
              <a:buNone/>
            </a:pPr>
            <a:r>
              <a:rPr lang="en-US" b="1" dirty="0">
                <a:solidFill>
                  <a:srgbClr val="000000"/>
                </a:solidFill>
                <a:latin typeface="Aparajita" panose="020B0604020202020204" pitchFamily="34" charset="0"/>
                <a:cs typeface="Aparajita" panose="020B0604020202020204" pitchFamily="34" charset="0"/>
              </a:rPr>
              <a:t>Ovulation induction cycles require </a:t>
            </a:r>
            <a:r>
              <a:rPr lang="en-US" sz="2800" b="1" dirty="0">
                <a:solidFill>
                  <a:srgbClr val="000000"/>
                </a:solidFill>
                <a:latin typeface="Aparajita" panose="020B0604020202020204" pitchFamily="34" charset="0"/>
                <a:cs typeface="Aparajita" panose="020B0604020202020204" pitchFamily="34" charset="0"/>
              </a:rPr>
              <a:t>:</a:t>
            </a:r>
          </a:p>
          <a:p>
            <a:pPr lvl="1" algn="just" rtl="0">
              <a:lnSpc>
                <a:spcPct val="150000"/>
              </a:lnSpc>
              <a:buFont typeface="Wingdings" panose="05000000000000000000" pitchFamily="2" charset="2"/>
              <a:buChar char="ü"/>
            </a:pPr>
            <a:r>
              <a:rPr lang="en-US" sz="2400" b="1" dirty="0">
                <a:solidFill>
                  <a:srgbClr val="000000"/>
                </a:solidFill>
                <a:latin typeface="Aparajita" panose="020B0604020202020204" pitchFamily="34" charset="0"/>
                <a:cs typeface="Aparajita" panose="020B0604020202020204" pitchFamily="34" charset="0"/>
              </a:rPr>
              <a:t>Increased monitoring</a:t>
            </a:r>
          </a:p>
          <a:p>
            <a:pPr lvl="1" algn="just" rtl="0">
              <a:lnSpc>
                <a:spcPct val="150000"/>
              </a:lnSpc>
              <a:buFont typeface="Wingdings" panose="05000000000000000000" pitchFamily="2" charset="2"/>
              <a:buChar char="ü"/>
            </a:pPr>
            <a:r>
              <a:rPr lang="en-US" sz="2400" b="1" dirty="0">
                <a:solidFill>
                  <a:srgbClr val="000000"/>
                </a:solidFill>
                <a:latin typeface="Aparajita" panose="020B0604020202020204" pitchFamily="34" charset="0"/>
                <a:cs typeface="Aparajita" panose="020B0604020202020204" pitchFamily="34" charset="0"/>
              </a:rPr>
              <a:t>Relatively expensive</a:t>
            </a:r>
          </a:p>
          <a:p>
            <a:pPr lvl="1" algn="just" rtl="0">
              <a:lnSpc>
                <a:spcPct val="150000"/>
              </a:lnSpc>
              <a:buFont typeface="Wingdings" panose="05000000000000000000" pitchFamily="2" charset="2"/>
              <a:buChar char="ü"/>
            </a:pPr>
            <a:r>
              <a:rPr lang="en-US" sz="2400" b="1" dirty="0">
                <a:solidFill>
                  <a:srgbClr val="000000"/>
                </a:solidFill>
                <a:latin typeface="Aparajita" panose="020B0604020202020204" pitchFamily="34" charset="0"/>
                <a:cs typeface="Aparajita" panose="020B0604020202020204" pitchFamily="34" charset="0"/>
              </a:rPr>
              <a:t>Do not have the advantage of flexibility with regard to the timing of embryo replacement</a:t>
            </a:r>
          </a:p>
          <a:p>
            <a:pPr marL="0" lvl="0" indent="0" algn="just" rtl="0">
              <a:lnSpc>
                <a:spcPct val="150000"/>
              </a:lnSpc>
              <a:buNone/>
            </a:pPr>
            <a:r>
              <a:rPr lang="en-US" b="1" dirty="0">
                <a:solidFill>
                  <a:srgbClr val="000000"/>
                </a:solidFill>
                <a:latin typeface="Aparajita" panose="020B0604020202020204" pitchFamily="34" charset="0"/>
                <a:cs typeface="Aparajita" panose="020B0604020202020204" pitchFamily="34" charset="0"/>
              </a:rPr>
              <a:t>Thus few centers use this regime</a:t>
            </a:r>
            <a:r>
              <a:rPr lang="en-US" sz="2800" b="1" dirty="0">
                <a:solidFill>
                  <a:srgbClr val="000000"/>
                </a:solidFill>
                <a:latin typeface="Aparajita" panose="020B0604020202020204" pitchFamily="34" charset="0"/>
                <a:cs typeface="Aparajita" panose="020B0604020202020204" pitchFamily="34" charset="0"/>
              </a:rPr>
              <a:t>.</a:t>
            </a:r>
          </a:p>
          <a:p>
            <a:pPr marL="0" indent="0" algn="l" rtl="0">
              <a:buNone/>
            </a:pPr>
            <a:endParaRPr lang="fa-IR" dirty="0"/>
          </a:p>
        </p:txBody>
      </p:sp>
      <p:sp>
        <p:nvSpPr>
          <p:cNvPr id="4" name="Slide Number Placeholder 3">
            <a:extLst>
              <a:ext uri="{FF2B5EF4-FFF2-40B4-BE49-F238E27FC236}">
                <a16:creationId xmlns="" xmlns:a16="http://schemas.microsoft.com/office/drawing/2014/main" id="{37A3C1ED-FCA2-465B-93F2-2E4DB53387AD}"/>
              </a:ext>
            </a:extLst>
          </p:cNvPr>
          <p:cNvSpPr>
            <a:spLocks noGrp="1"/>
          </p:cNvSpPr>
          <p:nvPr>
            <p:ph type="sldNum" sz="quarter" idx="12"/>
          </p:nvPr>
        </p:nvSpPr>
        <p:spPr/>
        <p:txBody>
          <a:bodyPr/>
          <a:lstStyle/>
          <a:p>
            <a:fld id="{FC28BA1F-5001-43DD-BD92-D305F6A61EBC}" type="slidenum">
              <a:rPr lang="fa-IR" smtClean="0"/>
              <a:pPr/>
              <a:t>39</a:t>
            </a:fld>
            <a:endParaRPr lang="fa-IR"/>
          </a:p>
        </p:txBody>
      </p:sp>
      <p:pic>
        <p:nvPicPr>
          <p:cNvPr id="5" name="Content Placeholder 3">
            <a:extLst>
              <a:ext uri="{FF2B5EF4-FFF2-40B4-BE49-F238E27FC236}">
                <a16:creationId xmlns="" xmlns:a16="http://schemas.microsoft.com/office/drawing/2014/main" id="{8733AB44-71F0-4CFC-ACCF-AE85871E0DFE}"/>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936517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DD5489-160D-4FE7-AFBB-B860C0103AB5}"/>
              </a:ext>
            </a:extLst>
          </p:cNvPr>
          <p:cNvSpPr>
            <a:spLocks noGrp="1"/>
          </p:cNvSpPr>
          <p:nvPr>
            <p:ph idx="1"/>
          </p:nvPr>
        </p:nvSpPr>
        <p:spPr>
          <a:xfrm>
            <a:off x="1656522" y="212035"/>
            <a:ext cx="9925878" cy="5914129"/>
          </a:xfrm>
        </p:spPr>
        <p:txBody>
          <a:bodyPr/>
          <a:lstStyle/>
          <a:p>
            <a:pPr marL="0" indent="0" algn="just" rtl="0">
              <a:lnSpc>
                <a:spcPct val="150000"/>
              </a:lnSpc>
              <a:buNone/>
            </a:pPr>
            <a:r>
              <a:rPr lang="en-US" b="1" dirty="0">
                <a:latin typeface="Aparajita" panose="020B0604020202020204" pitchFamily="34" charset="0"/>
              </a:rPr>
              <a:t>Ovarian stimulation commonly results in the generation of more embryos than are necessary for the fresh embryo transfer.</a:t>
            </a:r>
          </a:p>
          <a:p>
            <a:pPr marL="0" indent="0" algn="just" rtl="0">
              <a:lnSpc>
                <a:spcPct val="150000"/>
              </a:lnSpc>
              <a:buNone/>
            </a:pPr>
            <a:r>
              <a:rPr lang="en-US" b="1" dirty="0">
                <a:latin typeface="Aparajita" panose="020B0604020202020204" pitchFamily="34" charset="0"/>
              </a:rPr>
              <a:t>Therefore, cryopreservation and subsequent replacement of frozen–thawed embryos is an integral part of assisted reproductive technology (ART) programs.</a:t>
            </a:r>
          </a:p>
          <a:p>
            <a:pPr marL="0" indent="0" algn="just" rtl="0">
              <a:lnSpc>
                <a:spcPct val="150000"/>
              </a:lnSpc>
              <a:buNone/>
            </a:pPr>
            <a:r>
              <a:rPr lang="en-US" b="1" dirty="0">
                <a:latin typeface="Aparajita" panose="020B0604020202020204" pitchFamily="34" charset="0"/>
              </a:rPr>
              <a:t>Frozen embryo replacement (FER) cycles contribute to around </a:t>
            </a:r>
            <a:r>
              <a:rPr lang="en-US" b="1" dirty="0">
                <a:solidFill>
                  <a:srgbClr val="008000"/>
                </a:solidFill>
                <a:latin typeface="Aparajita" panose="020B0604020202020204" pitchFamily="34" charset="0"/>
              </a:rPr>
              <a:t>25</a:t>
            </a:r>
            <a:r>
              <a:rPr lang="en-US" b="1" dirty="0">
                <a:latin typeface="Aparajita" panose="020B0604020202020204" pitchFamily="34" charset="0"/>
              </a:rPr>
              <a:t>% of all ART births. </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F0B9D30C-70B1-4927-B30B-082EE54AFEB9}"/>
              </a:ext>
            </a:extLst>
          </p:cNvPr>
          <p:cNvSpPr>
            <a:spLocks noGrp="1"/>
          </p:cNvSpPr>
          <p:nvPr>
            <p:ph type="sldNum" sz="quarter" idx="12"/>
          </p:nvPr>
        </p:nvSpPr>
        <p:spPr/>
        <p:txBody>
          <a:bodyPr/>
          <a:lstStyle/>
          <a:p>
            <a:fld id="{FC28BA1F-5001-43DD-BD92-D305F6A61EBC}" type="slidenum">
              <a:rPr lang="fa-IR" smtClean="0"/>
              <a:pPr/>
              <a:t>4</a:t>
            </a:fld>
            <a:endParaRPr lang="fa-IR"/>
          </a:p>
        </p:txBody>
      </p:sp>
      <p:pic>
        <p:nvPicPr>
          <p:cNvPr id="5" name="Content Placeholder 3">
            <a:extLst>
              <a:ext uri="{FF2B5EF4-FFF2-40B4-BE49-F238E27FC236}">
                <a16:creationId xmlns="" xmlns:a16="http://schemas.microsoft.com/office/drawing/2014/main" id="{A8968F31-F5D4-41D9-8E7B-F5A5F74FECD9}"/>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3918459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9829BDA-3368-46B4-964C-3C4501F04CB4}"/>
              </a:ext>
            </a:extLst>
          </p:cNvPr>
          <p:cNvSpPr>
            <a:spLocks noGrp="1"/>
          </p:cNvSpPr>
          <p:nvPr>
            <p:ph type="title"/>
          </p:nvPr>
        </p:nvSpPr>
        <p:spPr>
          <a:xfrm>
            <a:off x="901149" y="683038"/>
            <a:ext cx="10774016" cy="1362075"/>
          </a:xfrm>
        </p:spPr>
        <p:txBody>
          <a:bodyPr/>
          <a:lstStyle/>
          <a:p>
            <a:pPr algn="ctr"/>
            <a:r>
              <a:rPr lang="en-US" sz="3600" dirty="0">
                <a:solidFill>
                  <a:srgbClr val="660000"/>
                </a:solidFill>
                <a:latin typeface="MyriadPro-Semibold"/>
              </a:rPr>
              <a:t>ENDOMETRIAL THICKNESS AND QUALITY</a:t>
            </a:r>
            <a:br>
              <a:rPr lang="en-US" sz="3600" dirty="0">
                <a:solidFill>
                  <a:srgbClr val="660000"/>
                </a:solidFill>
                <a:latin typeface="MyriadPro-Semibold"/>
              </a:rPr>
            </a:br>
            <a:r>
              <a:rPr lang="en-US" sz="3600" dirty="0">
                <a:solidFill>
                  <a:srgbClr val="660000"/>
                </a:solidFill>
                <a:latin typeface="MyriadPro-Semibold"/>
              </a:rPr>
              <a:t> IN FER CYCLES</a:t>
            </a:r>
            <a:endParaRPr lang="fa-IR" sz="3600" dirty="0"/>
          </a:p>
        </p:txBody>
      </p:sp>
      <p:sp>
        <p:nvSpPr>
          <p:cNvPr id="4" name="Slide Number Placeholder 3">
            <a:extLst>
              <a:ext uri="{FF2B5EF4-FFF2-40B4-BE49-F238E27FC236}">
                <a16:creationId xmlns="" xmlns:a16="http://schemas.microsoft.com/office/drawing/2014/main" id="{7D674920-44A3-459E-A2AF-8ADD7C6D5C36}"/>
              </a:ext>
            </a:extLst>
          </p:cNvPr>
          <p:cNvSpPr>
            <a:spLocks noGrp="1"/>
          </p:cNvSpPr>
          <p:nvPr>
            <p:ph type="sldNum" sz="quarter" idx="12"/>
          </p:nvPr>
        </p:nvSpPr>
        <p:spPr/>
        <p:txBody>
          <a:bodyPr/>
          <a:lstStyle/>
          <a:p>
            <a:fld id="{FC28BA1F-5001-43DD-BD92-D305F6A61EBC}" type="slidenum">
              <a:rPr lang="fa-IR" smtClean="0"/>
              <a:pPr/>
              <a:t>40</a:t>
            </a:fld>
            <a:endParaRPr lang="fa-IR"/>
          </a:p>
        </p:txBody>
      </p:sp>
    </p:spTree>
    <p:extLst>
      <p:ext uri="{BB962C8B-B14F-4D97-AF65-F5344CB8AC3E}">
        <p14:creationId xmlns="" xmlns:p14="http://schemas.microsoft.com/office/powerpoint/2010/main" val="37625876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A89D4B76-7143-4EB7-8CBE-4F50460965B3}"/>
              </a:ext>
            </a:extLst>
          </p:cNvPr>
          <p:cNvSpPr>
            <a:spLocks noGrp="1"/>
          </p:cNvSpPr>
          <p:nvPr>
            <p:ph idx="1"/>
          </p:nvPr>
        </p:nvSpPr>
        <p:spPr>
          <a:xfrm>
            <a:off x="1683026" y="304801"/>
            <a:ext cx="10018644" cy="5821364"/>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Several studies have failed to identify differences in endometrial thickness and morphology between conception and non-conception cycles in both natural and medicated cycles. </a:t>
            </a:r>
          </a:p>
          <a:p>
            <a:pPr marL="0" indent="0" algn="just" rtl="0">
              <a:lnSpc>
                <a:spcPct val="150000"/>
              </a:lnSpc>
              <a:buNone/>
            </a:pPr>
            <a:r>
              <a:rPr lang="en-US" b="1" dirty="0">
                <a:latin typeface="Aparajita" panose="020B0604020202020204" pitchFamily="34" charset="0"/>
                <a:cs typeface="Aparajita" panose="020B0604020202020204" pitchFamily="34" charset="0"/>
              </a:rPr>
              <a:t>However, a large retrospective study of medicated (non-down-regulated) FER cycles found that implantation and pregnancy rates were significantly lower when the endometrial thickness was less than </a:t>
            </a:r>
            <a:r>
              <a:rPr lang="en-US" b="1" dirty="0">
                <a:solidFill>
                  <a:srgbClr val="A40000"/>
                </a:solidFill>
                <a:latin typeface="Aparajita" panose="020B0604020202020204" pitchFamily="34" charset="0"/>
                <a:cs typeface="Aparajita" panose="020B0604020202020204" pitchFamily="34" charset="0"/>
              </a:rPr>
              <a:t>7</a:t>
            </a:r>
            <a:r>
              <a:rPr lang="en-US" b="1" dirty="0">
                <a:solidFill>
                  <a:srgbClr val="002060"/>
                </a:solidFill>
                <a:latin typeface="Aparajita" panose="020B0604020202020204" pitchFamily="34" charset="0"/>
                <a:cs typeface="Aparajita" panose="020B0604020202020204" pitchFamily="34" charset="0"/>
              </a:rPr>
              <a:t> </a:t>
            </a:r>
            <a:r>
              <a:rPr lang="en-US" b="1" dirty="0">
                <a:latin typeface="Aparajita" panose="020B0604020202020204" pitchFamily="34" charset="0"/>
                <a:cs typeface="Aparajita" panose="020B0604020202020204" pitchFamily="34" charset="0"/>
              </a:rPr>
              <a:t>mm or greater than </a:t>
            </a:r>
            <a:r>
              <a:rPr lang="en-US" b="1" dirty="0">
                <a:solidFill>
                  <a:srgbClr val="A40000"/>
                </a:solidFill>
                <a:latin typeface="Aparajita" panose="020B0604020202020204" pitchFamily="34" charset="0"/>
                <a:cs typeface="Aparajita" panose="020B0604020202020204" pitchFamily="34" charset="0"/>
              </a:rPr>
              <a:t>14</a:t>
            </a:r>
            <a:r>
              <a:rPr lang="en-US" b="1" dirty="0">
                <a:solidFill>
                  <a:srgbClr val="002060"/>
                </a:solidFill>
                <a:latin typeface="Aparajita" panose="020B0604020202020204" pitchFamily="34" charset="0"/>
                <a:cs typeface="Aparajita" panose="020B0604020202020204" pitchFamily="34" charset="0"/>
              </a:rPr>
              <a:t> </a:t>
            </a:r>
            <a:r>
              <a:rPr lang="en-US" b="1" dirty="0">
                <a:latin typeface="Aparajita" panose="020B0604020202020204" pitchFamily="34" charset="0"/>
                <a:cs typeface="Aparajita" panose="020B0604020202020204" pitchFamily="34" charset="0"/>
              </a:rPr>
              <a:t>mm</a:t>
            </a: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72C0B12D-1890-4DF8-B573-61B830F76A1C}"/>
              </a:ext>
            </a:extLst>
          </p:cNvPr>
          <p:cNvSpPr>
            <a:spLocks noGrp="1"/>
          </p:cNvSpPr>
          <p:nvPr>
            <p:ph type="sldNum" sz="quarter" idx="12"/>
          </p:nvPr>
        </p:nvSpPr>
        <p:spPr/>
        <p:txBody>
          <a:bodyPr/>
          <a:lstStyle/>
          <a:p>
            <a:fld id="{FC28BA1F-5001-43DD-BD92-D305F6A61EBC}" type="slidenum">
              <a:rPr lang="fa-IR" smtClean="0"/>
              <a:pPr/>
              <a:t>41</a:t>
            </a:fld>
            <a:endParaRPr lang="fa-IR"/>
          </a:p>
        </p:txBody>
      </p:sp>
      <p:pic>
        <p:nvPicPr>
          <p:cNvPr id="5" name="Content Placeholder 3">
            <a:extLst>
              <a:ext uri="{FF2B5EF4-FFF2-40B4-BE49-F238E27FC236}">
                <a16:creationId xmlns="" xmlns:a16="http://schemas.microsoft.com/office/drawing/2014/main" id="{672CF12D-5F44-4D14-8CEB-934F0E441DA9}"/>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1496599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CA40371-67B5-4F0B-A4BB-FE11EFECA343}"/>
              </a:ext>
            </a:extLst>
          </p:cNvPr>
          <p:cNvSpPr>
            <a:spLocks noGrp="1"/>
          </p:cNvSpPr>
          <p:nvPr>
            <p:ph idx="1"/>
          </p:nvPr>
        </p:nvSpPr>
        <p:spPr>
          <a:xfrm>
            <a:off x="1669774" y="278297"/>
            <a:ext cx="10045148" cy="5847868"/>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Although in fresh in vitro fertilization (IVF) cycles a triple line is associated with an increased CPR, in FER cycles</a:t>
            </a:r>
            <a:r>
              <a:rPr lang="en-US" b="1" dirty="0">
                <a:solidFill>
                  <a:srgbClr val="E5D9DD"/>
                </a:solidFill>
                <a:latin typeface="Aparajita" panose="020B0604020202020204" pitchFamily="34" charset="0"/>
                <a:cs typeface="Aparajita" panose="020B0604020202020204" pitchFamily="34" charset="0"/>
              </a:rPr>
              <a:t>, no </a:t>
            </a:r>
            <a:r>
              <a:rPr lang="en-US" b="1" dirty="0">
                <a:latin typeface="Aparajita" panose="020B0604020202020204" pitchFamily="34" charset="0"/>
                <a:cs typeface="Aparajita" panose="020B0604020202020204" pitchFamily="34" charset="0"/>
              </a:rPr>
              <a:t>such association has been </a:t>
            </a:r>
            <a:r>
              <a:rPr lang="en-US" b="1" dirty="0" smtClean="0">
                <a:latin typeface="Aparajita" panose="020B0604020202020204" pitchFamily="34" charset="0"/>
                <a:cs typeface="Aparajita" panose="020B0604020202020204" pitchFamily="34" charset="0"/>
              </a:rPr>
              <a:t>identified </a:t>
            </a:r>
            <a:r>
              <a:rPr lang="en-US" b="1" dirty="0">
                <a:latin typeface="Aparajita" panose="020B0604020202020204" pitchFamily="34" charset="0"/>
                <a:cs typeface="Aparajita" panose="020B0604020202020204" pitchFamily="34" charset="0"/>
              </a:rPr>
              <a:t>.</a:t>
            </a:r>
          </a:p>
          <a:p>
            <a:pPr marL="0" indent="0" algn="just" rtl="0">
              <a:lnSpc>
                <a:spcPct val="150000"/>
              </a:lnSpc>
              <a:buNone/>
            </a:pPr>
            <a:r>
              <a:rPr lang="en-US" b="1" dirty="0">
                <a:latin typeface="Aparajita" panose="020B0604020202020204" pitchFamily="34" charset="0"/>
                <a:cs typeface="Aparajita" panose="020B0604020202020204" pitchFamily="34" charset="0"/>
              </a:rPr>
              <a:t>However, a non-homogenous hyperechogenic endometrial echo three days after FER was shown to be associated with a reduced pregnancy rate . Several studies have evaluated endometrial blood flow parameters in FER cycles.</a:t>
            </a:r>
          </a:p>
          <a:p>
            <a:pPr marL="0" indent="0" algn="l" rtl="0">
              <a:lnSpc>
                <a:spcPct val="150000"/>
              </a:lnSpc>
              <a:buNone/>
            </a:pPr>
            <a:endParaRPr lang="fa-IR"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6C697589-CE86-429A-9F6B-98BE4961408D}"/>
              </a:ext>
            </a:extLst>
          </p:cNvPr>
          <p:cNvSpPr>
            <a:spLocks noGrp="1"/>
          </p:cNvSpPr>
          <p:nvPr>
            <p:ph type="sldNum" sz="quarter" idx="12"/>
          </p:nvPr>
        </p:nvSpPr>
        <p:spPr/>
        <p:txBody>
          <a:bodyPr/>
          <a:lstStyle/>
          <a:p>
            <a:fld id="{FC28BA1F-5001-43DD-BD92-D305F6A61EBC}" type="slidenum">
              <a:rPr lang="fa-IR" smtClean="0"/>
              <a:pPr/>
              <a:t>42</a:t>
            </a:fld>
            <a:endParaRPr lang="fa-IR"/>
          </a:p>
        </p:txBody>
      </p:sp>
      <p:pic>
        <p:nvPicPr>
          <p:cNvPr id="5" name="Content Placeholder 3">
            <a:extLst>
              <a:ext uri="{FF2B5EF4-FFF2-40B4-BE49-F238E27FC236}">
                <a16:creationId xmlns="" xmlns:a16="http://schemas.microsoft.com/office/drawing/2014/main" id="{21F4365E-C0B9-4F61-A5B1-309A6290F358}"/>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5304906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E5E1A4D8-C5B0-4BB9-9E07-F54A839AF65B}"/>
              </a:ext>
            </a:extLst>
          </p:cNvPr>
          <p:cNvSpPr>
            <a:spLocks noGrp="1"/>
          </p:cNvSpPr>
          <p:nvPr>
            <p:ph idx="1"/>
          </p:nvPr>
        </p:nvSpPr>
        <p:spPr>
          <a:xfrm>
            <a:off x="1815548" y="238539"/>
            <a:ext cx="9766852" cy="5887625"/>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One group has reported a decreased mean uterine artery </a:t>
            </a:r>
            <a:r>
              <a:rPr lang="en-US" sz="2800" b="1" dirty="0" err="1">
                <a:latin typeface="Aparajita" panose="020B0604020202020204" pitchFamily="34" charset="0"/>
                <a:cs typeface="Aparajita" panose="020B0604020202020204" pitchFamily="34" charset="0"/>
              </a:rPr>
              <a:t>pulsatility</a:t>
            </a:r>
            <a:r>
              <a:rPr lang="en-US" sz="2800" b="1" dirty="0">
                <a:latin typeface="Aparajita" panose="020B0604020202020204" pitchFamily="34" charset="0"/>
                <a:cs typeface="Aparajita" panose="020B0604020202020204" pitchFamily="34" charset="0"/>
              </a:rPr>
              <a:t> index in conception compared to non-conception cycles . </a:t>
            </a:r>
          </a:p>
          <a:p>
            <a:pPr marL="0" indent="0" algn="just" rtl="0">
              <a:lnSpc>
                <a:spcPct val="150000"/>
              </a:lnSpc>
              <a:buNone/>
            </a:pPr>
            <a:r>
              <a:rPr lang="en-US" sz="2800" b="1" dirty="0">
                <a:latin typeface="Aparajita" panose="020B0604020202020204" pitchFamily="34" charset="0"/>
                <a:cs typeface="Aparajita" panose="020B0604020202020204" pitchFamily="34" charset="0"/>
              </a:rPr>
              <a:t>An observational study of 165 medicated FER cycles found that the presence of </a:t>
            </a:r>
            <a:r>
              <a:rPr lang="en-US" sz="2800" b="1" dirty="0" err="1">
                <a:latin typeface="Aparajita" panose="020B0604020202020204" pitchFamily="34" charset="0"/>
                <a:cs typeface="Aparajita" panose="020B0604020202020204" pitchFamily="34" charset="0"/>
              </a:rPr>
              <a:t>subendometrial</a:t>
            </a:r>
            <a:r>
              <a:rPr lang="en-US" sz="2800" b="1" dirty="0">
                <a:latin typeface="Aparajita" panose="020B0604020202020204" pitchFamily="34" charset="0"/>
                <a:cs typeface="Aparajita" panose="020B0604020202020204" pitchFamily="34" charset="0"/>
              </a:rPr>
              <a:t>–endometrial blood flow on two-dimensional power Doppler was associated with a significant improvement in implantation, CPR, and LBR. </a:t>
            </a:r>
          </a:p>
          <a:p>
            <a:pPr marL="0" indent="0" algn="just" rtl="0">
              <a:lnSpc>
                <a:spcPct val="150000"/>
              </a:lnSpc>
              <a:buNone/>
            </a:pPr>
            <a:r>
              <a:rPr lang="en-US" sz="2800" b="1" dirty="0">
                <a:latin typeface="Aparajita" panose="020B0604020202020204" pitchFamily="34" charset="0"/>
                <a:cs typeface="Aparajita" panose="020B0604020202020204" pitchFamily="34" charset="0"/>
              </a:rPr>
              <a:t>No differences have been identified in three-dimensional </a:t>
            </a:r>
            <a:r>
              <a:rPr lang="en-US" sz="2800" b="1" dirty="0" err="1">
                <a:latin typeface="Aparajita" panose="020B0604020202020204" pitchFamily="34" charset="0"/>
                <a:cs typeface="Aparajita" panose="020B0604020202020204" pitchFamily="34" charset="0"/>
              </a:rPr>
              <a:t>subendometrial</a:t>
            </a:r>
            <a:r>
              <a:rPr lang="en-US" sz="2800" b="1" dirty="0">
                <a:latin typeface="Aparajita" panose="020B0604020202020204" pitchFamily="34" charset="0"/>
                <a:cs typeface="Aparajita" panose="020B0604020202020204" pitchFamily="34" charset="0"/>
              </a:rPr>
              <a:t> blood flow parameters in natural or clomiphene-induced cycles.</a:t>
            </a:r>
            <a:endParaRPr lang="fa-IR" sz="2800"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26A7E176-B364-410F-B6B0-12996211168F}"/>
              </a:ext>
            </a:extLst>
          </p:cNvPr>
          <p:cNvSpPr>
            <a:spLocks noGrp="1"/>
          </p:cNvSpPr>
          <p:nvPr>
            <p:ph type="sldNum" sz="quarter" idx="12"/>
          </p:nvPr>
        </p:nvSpPr>
        <p:spPr/>
        <p:txBody>
          <a:bodyPr/>
          <a:lstStyle/>
          <a:p>
            <a:fld id="{FC28BA1F-5001-43DD-BD92-D305F6A61EBC}" type="slidenum">
              <a:rPr lang="fa-IR" smtClean="0"/>
              <a:pPr/>
              <a:t>43</a:t>
            </a:fld>
            <a:endParaRPr lang="fa-IR"/>
          </a:p>
        </p:txBody>
      </p:sp>
      <p:pic>
        <p:nvPicPr>
          <p:cNvPr id="5" name="Content Placeholder 3">
            <a:extLst>
              <a:ext uri="{FF2B5EF4-FFF2-40B4-BE49-F238E27FC236}">
                <a16:creationId xmlns="" xmlns:a16="http://schemas.microsoft.com/office/drawing/2014/main" id="{9F74A89A-D8FD-41BF-9C46-22B61C232792}"/>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7856796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2612D3-D06A-4FDE-AD78-0DD9BEBA5FCF}"/>
              </a:ext>
            </a:extLst>
          </p:cNvPr>
          <p:cNvSpPr>
            <a:spLocks noGrp="1"/>
          </p:cNvSpPr>
          <p:nvPr>
            <p:ph type="title"/>
          </p:nvPr>
        </p:nvSpPr>
        <p:spPr>
          <a:xfrm>
            <a:off x="963084" y="404744"/>
            <a:ext cx="10363200" cy="1362075"/>
          </a:xfrm>
        </p:spPr>
        <p:txBody>
          <a:bodyPr/>
          <a:lstStyle/>
          <a:p>
            <a:r>
              <a:rPr lang="en-US" dirty="0">
                <a:solidFill>
                  <a:srgbClr val="860000"/>
                </a:solidFill>
                <a:effectLst>
                  <a:outerShdw blurRad="38100" dist="38100" dir="2700000" algn="tl">
                    <a:srgbClr val="000000">
                      <a:alpha val="43137"/>
                    </a:srgbClr>
                  </a:outerShdw>
                </a:effectLst>
              </a:rPr>
              <a:t>Summary</a:t>
            </a:r>
            <a:endParaRPr lang="fa-IR" dirty="0">
              <a:solidFill>
                <a:srgbClr val="A40000"/>
              </a:solidFill>
              <a:effectLst>
                <a:outerShdw blurRad="38100" dist="38100" dir="2700000" algn="tl">
                  <a:srgbClr val="000000">
                    <a:alpha val="43137"/>
                  </a:srgbClr>
                </a:outerShdw>
              </a:effectLst>
            </a:endParaRPr>
          </a:p>
        </p:txBody>
      </p:sp>
      <p:sp>
        <p:nvSpPr>
          <p:cNvPr id="4" name="Slide Number Placeholder 3">
            <a:extLst>
              <a:ext uri="{FF2B5EF4-FFF2-40B4-BE49-F238E27FC236}">
                <a16:creationId xmlns="" xmlns:a16="http://schemas.microsoft.com/office/drawing/2014/main" id="{60C8C5CB-2222-43DC-944D-8B3C1BFEF870}"/>
              </a:ext>
            </a:extLst>
          </p:cNvPr>
          <p:cNvSpPr>
            <a:spLocks noGrp="1"/>
          </p:cNvSpPr>
          <p:nvPr>
            <p:ph type="sldNum" sz="quarter" idx="12"/>
          </p:nvPr>
        </p:nvSpPr>
        <p:spPr/>
        <p:txBody>
          <a:bodyPr/>
          <a:lstStyle/>
          <a:p>
            <a:fld id="{FC28BA1F-5001-43DD-BD92-D305F6A61EBC}" type="slidenum">
              <a:rPr lang="fa-IR" smtClean="0"/>
              <a:pPr/>
              <a:t>44</a:t>
            </a:fld>
            <a:endParaRPr lang="fa-IR"/>
          </a:p>
        </p:txBody>
      </p:sp>
    </p:spTree>
    <p:extLst>
      <p:ext uri="{BB962C8B-B14F-4D97-AF65-F5344CB8AC3E}">
        <p14:creationId xmlns="" xmlns:p14="http://schemas.microsoft.com/office/powerpoint/2010/main" val="34312280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A81F8D14-4F09-4B77-8036-D113340BF2A1}"/>
              </a:ext>
            </a:extLst>
          </p:cNvPr>
          <p:cNvSpPr>
            <a:spLocks noGrp="1"/>
          </p:cNvSpPr>
          <p:nvPr>
            <p:ph idx="1"/>
          </p:nvPr>
        </p:nvSpPr>
        <p:spPr>
          <a:xfrm>
            <a:off x="1484242" y="371061"/>
            <a:ext cx="10337644" cy="5755103"/>
          </a:xfrm>
        </p:spPr>
        <p:txBody>
          <a:bodyPr/>
          <a:lstStyle/>
          <a:p>
            <a:pPr marL="0" indent="0" algn="l" rtl="0">
              <a:lnSpc>
                <a:spcPct val="150000"/>
              </a:lnSpc>
              <a:buFont typeface="Wingdings" pitchFamily="2" charset="2"/>
              <a:buChar char="Ø"/>
            </a:pPr>
            <a:r>
              <a:rPr lang="en-US" b="1" dirty="0">
                <a:latin typeface="Aparajita" panose="020B0604020202020204" pitchFamily="34" charset="0"/>
                <a:cs typeface="Aparajita" panose="020B0604020202020204" pitchFamily="34" charset="0"/>
              </a:rPr>
              <a:t>A number of different protocols have been developed to </a:t>
            </a:r>
            <a:r>
              <a:rPr lang="en-US" b="1" dirty="0" smtClean="0">
                <a:latin typeface="Aparajita" panose="020B0604020202020204" pitchFamily="34" charset="0"/>
                <a:cs typeface="Aparajita" panose="020B0604020202020204" pitchFamily="34" charset="0"/>
              </a:rPr>
              <a:t>achieve this:</a:t>
            </a:r>
          </a:p>
          <a:p>
            <a:pPr marL="0" indent="0" algn="l" rtl="0">
              <a:lnSpc>
                <a:spcPct val="150000"/>
              </a:lnSpc>
              <a:buNone/>
            </a:pPr>
            <a:endParaRPr lang="en-US" b="1" dirty="0">
              <a:latin typeface="Aparajita" panose="020B0604020202020204" pitchFamily="34" charset="0"/>
              <a:cs typeface="Aparajita" panose="020B0604020202020204" pitchFamily="34" charset="0"/>
            </a:endParaRPr>
          </a:p>
          <a:p>
            <a:pPr marL="971550" lvl="1" indent="-571500" algn="just" rtl="0">
              <a:lnSpc>
                <a:spcPct val="150000"/>
              </a:lnSpc>
              <a:buFont typeface="+mj-lt"/>
              <a:buAutoNum type="romanUcPeriod"/>
            </a:pPr>
            <a:r>
              <a:rPr lang="en-US" b="1" dirty="0">
                <a:latin typeface="Aparajita" panose="020B0604020202020204" pitchFamily="34" charset="0"/>
                <a:cs typeface="Aparajita" panose="020B0604020202020204" pitchFamily="34" charset="0"/>
              </a:rPr>
              <a:t>Replacement during a natural ovulatory cycle</a:t>
            </a:r>
          </a:p>
          <a:p>
            <a:pPr marL="971550" lvl="1" indent="-571500" algn="just" rtl="0">
              <a:lnSpc>
                <a:spcPct val="150000"/>
              </a:lnSpc>
              <a:buFont typeface="+mj-lt"/>
              <a:buAutoNum type="romanUcPeriod"/>
            </a:pPr>
            <a:r>
              <a:rPr lang="en-US" b="1" dirty="0">
                <a:latin typeface="Aparajita" panose="020B0604020202020204" pitchFamily="34" charset="0"/>
                <a:cs typeface="Aparajita" panose="020B0604020202020204" pitchFamily="34" charset="0"/>
              </a:rPr>
              <a:t>Hormone (estrogen and progesterone) replacement cycles (with or without prior or synchronous pituitary downregulation)</a:t>
            </a:r>
          </a:p>
          <a:p>
            <a:pPr marL="971550" lvl="1" indent="-571500" algn="just" rtl="0">
              <a:lnSpc>
                <a:spcPct val="150000"/>
              </a:lnSpc>
              <a:buFont typeface="+mj-lt"/>
              <a:buAutoNum type="romanUcPeriod"/>
            </a:pPr>
            <a:r>
              <a:rPr lang="en-US" b="1" dirty="0">
                <a:latin typeface="Aparajita" panose="020B0604020202020204" pitchFamily="34" charset="0"/>
                <a:cs typeface="Aparajita" panose="020B0604020202020204" pitchFamily="34" charset="0"/>
              </a:rPr>
              <a:t>Ovulation induction cycles</a:t>
            </a:r>
            <a:endParaRPr lang="fa-IR" b="1" dirty="0">
              <a:latin typeface="Aparajita" panose="020B0604020202020204" pitchFamily="34" charset="0"/>
            </a:endParaRPr>
          </a:p>
          <a:p>
            <a:pPr marL="0" indent="0" algn="l" rtl="0">
              <a:buNone/>
            </a:pPr>
            <a:endParaRPr lang="fa-IR" dirty="0"/>
          </a:p>
        </p:txBody>
      </p:sp>
      <p:sp>
        <p:nvSpPr>
          <p:cNvPr id="4" name="Slide Number Placeholder 3">
            <a:extLst>
              <a:ext uri="{FF2B5EF4-FFF2-40B4-BE49-F238E27FC236}">
                <a16:creationId xmlns="" xmlns:a16="http://schemas.microsoft.com/office/drawing/2014/main" id="{207A3AF5-A7BD-42DF-ABCD-819E8DEDDB0E}"/>
              </a:ext>
            </a:extLst>
          </p:cNvPr>
          <p:cNvSpPr>
            <a:spLocks noGrp="1"/>
          </p:cNvSpPr>
          <p:nvPr>
            <p:ph type="sldNum" sz="quarter" idx="12"/>
          </p:nvPr>
        </p:nvSpPr>
        <p:spPr/>
        <p:txBody>
          <a:bodyPr/>
          <a:lstStyle/>
          <a:p>
            <a:fld id="{FC28BA1F-5001-43DD-BD92-D305F6A61EBC}" type="slidenum">
              <a:rPr lang="fa-IR" smtClean="0"/>
              <a:pPr/>
              <a:t>45</a:t>
            </a:fld>
            <a:endParaRPr lang="fa-IR"/>
          </a:p>
        </p:txBody>
      </p:sp>
    </p:spTree>
    <p:extLst>
      <p:ext uri="{BB962C8B-B14F-4D97-AF65-F5344CB8AC3E}">
        <p14:creationId xmlns="" xmlns:p14="http://schemas.microsoft.com/office/powerpoint/2010/main" val="11915101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02FEAF64-00BE-4DA9-9BCA-A342AEFCB75B}"/>
              </a:ext>
            </a:extLst>
          </p:cNvPr>
          <p:cNvSpPr>
            <a:spLocks noGrp="1"/>
          </p:cNvSpPr>
          <p:nvPr>
            <p:ph idx="1"/>
          </p:nvPr>
        </p:nvSpPr>
        <p:spPr>
          <a:xfrm>
            <a:off x="609600" y="265043"/>
            <a:ext cx="10972800" cy="5861121"/>
          </a:xfrm>
        </p:spPr>
        <p:txBody>
          <a:bodyPr/>
          <a:lstStyle/>
          <a:p>
            <a:pPr marL="0" indent="0" algn="just" rtl="0">
              <a:lnSpc>
                <a:spcPct val="150000"/>
              </a:lnSpc>
              <a:buFont typeface="Wingdings" pitchFamily="2" charset="2"/>
              <a:buChar char="Ø"/>
            </a:pPr>
            <a:r>
              <a:rPr lang="en-US" sz="2800" b="1" dirty="0" smtClean="0">
                <a:latin typeface="Aparajita" panose="020B0604020202020204" pitchFamily="34" charset="0"/>
                <a:cs typeface="Aparajita" panose="020B0604020202020204" pitchFamily="34" charset="0"/>
              </a:rPr>
              <a:t>            The </a:t>
            </a:r>
            <a:r>
              <a:rPr lang="en-US" sz="2800" b="1" dirty="0">
                <a:latin typeface="Aparajita" panose="020B0604020202020204" pitchFamily="34" charset="0"/>
                <a:cs typeface="Aparajita" panose="020B0604020202020204" pitchFamily="34" charset="0"/>
              </a:rPr>
              <a:t>major advantage to replacement in a natural FER cycle is that :</a:t>
            </a:r>
          </a:p>
          <a:p>
            <a:pPr marL="914400" lvl="1" indent="-514350" algn="just" rtl="0">
              <a:lnSpc>
                <a:spcPct val="150000"/>
              </a:lnSpc>
              <a:buFont typeface="+mj-lt"/>
              <a:buAutoNum type="alphaLcParenR"/>
            </a:pPr>
            <a:r>
              <a:rPr lang="en-US" b="1" dirty="0">
                <a:latin typeface="Aparajita" panose="020B0604020202020204" pitchFamily="34" charset="0"/>
                <a:cs typeface="Aparajita" panose="020B0604020202020204" pitchFamily="34" charset="0"/>
              </a:rPr>
              <a:t>No medication is required.</a:t>
            </a:r>
          </a:p>
          <a:p>
            <a:pPr marL="914400" lvl="1" indent="-514350" algn="just" rtl="0">
              <a:lnSpc>
                <a:spcPct val="150000"/>
              </a:lnSpc>
              <a:buFont typeface="+mj-lt"/>
              <a:buAutoNum type="alphaLcParenR"/>
            </a:pPr>
            <a:r>
              <a:rPr lang="en-US" b="1" dirty="0">
                <a:latin typeface="Aparajita" panose="020B0604020202020204" pitchFamily="34" charset="0"/>
                <a:cs typeface="Aparajita" panose="020B0604020202020204" pitchFamily="34" charset="0"/>
              </a:rPr>
              <a:t>The time taken to complete the cycle is </a:t>
            </a:r>
            <a:r>
              <a:rPr lang="en-US" b="1" dirty="0" smtClean="0">
                <a:latin typeface="Aparajita" panose="020B0604020202020204" pitchFamily="34" charset="0"/>
                <a:cs typeface="Aparajita" panose="020B0604020202020204" pitchFamily="34" charset="0"/>
              </a:rPr>
              <a:t>short</a:t>
            </a:r>
            <a:endParaRPr lang="en-US" sz="2400" b="1" dirty="0">
              <a:latin typeface="Aparajita" panose="020B0604020202020204" pitchFamily="34" charset="0"/>
              <a:cs typeface="Aparajita" panose="020B0604020202020204" pitchFamily="34" charset="0"/>
            </a:endParaRPr>
          </a:p>
          <a:p>
            <a:pPr marL="914400" lvl="1" indent="-514350" algn="just" rtl="0">
              <a:lnSpc>
                <a:spcPct val="150000"/>
              </a:lnSpc>
              <a:buNone/>
            </a:pPr>
            <a:endParaRPr lang="en-US" sz="2400" b="1" dirty="0" smtClean="0">
              <a:latin typeface="Aparajita" panose="020B0604020202020204" pitchFamily="34" charset="0"/>
              <a:cs typeface="Aparajita" panose="020B0604020202020204" pitchFamily="34" charset="0"/>
            </a:endParaRPr>
          </a:p>
          <a:p>
            <a:pPr marL="914400" lvl="1" indent="-514350" algn="just" rtl="0">
              <a:lnSpc>
                <a:spcPct val="150000"/>
              </a:lnSpc>
              <a:buNone/>
            </a:pPr>
            <a:endParaRPr lang="en-US" sz="2400" b="1" dirty="0" smtClean="0">
              <a:latin typeface="Aparajita" panose="020B0604020202020204" pitchFamily="34" charset="0"/>
              <a:cs typeface="Aparajita" panose="020B0604020202020204" pitchFamily="34" charset="0"/>
            </a:endParaRPr>
          </a:p>
          <a:p>
            <a:pPr marL="914400" lvl="1" indent="-514350" algn="just" rtl="0">
              <a:lnSpc>
                <a:spcPct val="150000"/>
              </a:lnSpc>
              <a:buFont typeface="Wingdings" pitchFamily="2" charset="2"/>
              <a:buChar char="Ø"/>
            </a:pPr>
            <a:r>
              <a:rPr lang="en-US" b="1" dirty="0" smtClean="0">
                <a:latin typeface="Aparajita" panose="020B0604020202020204" pitchFamily="34" charset="0"/>
                <a:cs typeface="Aparajita" panose="020B0604020202020204" pitchFamily="34" charset="0"/>
              </a:rPr>
              <a:t>However</a:t>
            </a:r>
            <a:r>
              <a:rPr lang="en-US" b="1" dirty="0">
                <a:latin typeface="Aparajita" panose="020B0604020202020204" pitchFamily="34" charset="0"/>
                <a:cs typeface="Aparajita" panose="020B0604020202020204" pitchFamily="34" charset="0"/>
              </a:rPr>
              <a:t>, there will be a significant proportion of women for whom this approach is </a:t>
            </a:r>
            <a:r>
              <a:rPr lang="en-US" b="1" dirty="0">
                <a:solidFill>
                  <a:srgbClr val="C00000"/>
                </a:solidFill>
                <a:latin typeface="Aparajita" panose="020B0604020202020204" pitchFamily="34" charset="0"/>
                <a:cs typeface="Aparajita" panose="020B0604020202020204" pitchFamily="34" charset="0"/>
              </a:rPr>
              <a:t>not</a:t>
            </a:r>
            <a:r>
              <a:rPr lang="en-US" b="1" dirty="0">
                <a:latin typeface="Aparajita" panose="020B0604020202020204" pitchFamily="34" charset="0"/>
                <a:cs typeface="Aparajita" panose="020B0604020202020204" pitchFamily="34" charset="0"/>
              </a:rPr>
              <a:t> suitable, such as, women with anovulatory polycystic ovary syndrome</a:t>
            </a:r>
            <a:endParaRPr lang="en-US" sz="2400" b="1" dirty="0">
              <a:latin typeface="Aparajita" panose="020B0604020202020204" pitchFamily="34" charset="0"/>
              <a:cs typeface="Aparajita" panose="020B0604020202020204" pitchFamily="34" charset="0"/>
            </a:endParaRPr>
          </a:p>
          <a:p>
            <a:pPr marL="400050" lvl="1" indent="0" algn="justLow" rtl="0">
              <a:lnSpc>
                <a:spcPct val="150000"/>
              </a:lnSpc>
              <a:buNone/>
            </a:pPr>
            <a:endParaRPr lang="en-US" sz="2400" b="1" dirty="0">
              <a:latin typeface="Aparajita" panose="020B0604020202020204" pitchFamily="34" charset="0"/>
              <a:cs typeface="Aparajita" panose="020B0604020202020204" pitchFamily="34" charset="0"/>
            </a:endParaRPr>
          </a:p>
          <a:p>
            <a:pPr marL="400050" lvl="1" indent="0" algn="just" rtl="0">
              <a:lnSpc>
                <a:spcPct val="150000"/>
              </a:lnSpc>
              <a:buNone/>
            </a:pPr>
            <a:endParaRPr lang="fa-IR" sz="2400" b="1" dirty="0">
              <a:latin typeface="Aparajita" panose="020B0604020202020204" pitchFamily="34" charset="0"/>
            </a:endParaRPr>
          </a:p>
          <a:p>
            <a:pPr marL="0" indent="0" algn="l" rtl="0">
              <a:buNone/>
            </a:pPr>
            <a:endParaRPr lang="fa-IR" dirty="0"/>
          </a:p>
        </p:txBody>
      </p:sp>
      <p:sp>
        <p:nvSpPr>
          <p:cNvPr id="4" name="Slide Number Placeholder 3">
            <a:extLst>
              <a:ext uri="{FF2B5EF4-FFF2-40B4-BE49-F238E27FC236}">
                <a16:creationId xmlns="" xmlns:a16="http://schemas.microsoft.com/office/drawing/2014/main" id="{27BAEEE4-4414-4F20-85DF-76ABADE924E5}"/>
              </a:ext>
            </a:extLst>
          </p:cNvPr>
          <p:cNvSpPr>
            <a:spLocks noGrp="1"/>
          </p:cNvSpPr>
          <p:nvPr>
            <p:ph type="sldNum" sz="quarter" idx="12"/>
          </p:nvPr>
        </p:nvSpPr>
        <p:spPr/>
        <p:txBody>
          <a:bodyPr/>
          <a:lstStyle/>
          <a:p>
            <a:fld id="{FC28BA1F-5001-43DD-BD92-D305F6A61EBC}" type="slidenum">
              <a:rPr lang="fa-IR" smtClean="0"/>
              <a:pPr/>
              <a:t>46</a:t>
            </a:fld>
            <a:endParaRPr lang="fa-IR"/>
          </a:p>
        </p:txBody>
      </p:sp>
    </p:spTree>
    <p:extLst>
      <p:ext uri="{BB962C8B-B14F-4D97-AF65-F5344CB8AC3E}">
        <p14:creationId xmlns="" xmlns:p14="http://schemas.microsoft.com/office/powerpoint/2010/main" val="10416779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3A96D289-4DF1-4EA0-ABE8-DE009231ABD4}"/>
              </a:ext>
            </a:extLst>
          </p:cNvPr>
          <p:cNvSpPr>
            <a:spLocks noGrp="1"/>
          </p:cNvSpPr>
          <p:nvPr>
            <p:ph idx="1"/>
          </p:nvPr>
        </p:nvSpPr>
        <p:spPr>
          <a:xfrm>
            <a:off x="609600" y="318053"/>
            <a:ext cx="10972800" cy="5808112"/>
          </a:xfrm>
        </p:spPr>
        <p:txBody>
          <a:bodyPr/>
          <a:lstStyle/>
          <a:p>
            <a:pPr marL="0" indent="0" algn="just" rtl="0">
              <a:lnSpc>
                <a:spcPct val="150000"/>
              </a:lnSpc>
              <a:buFont typeface="Wingdings" pitchFamily="2" charset="2"/>
              <a:buChar char="Ø"/>
            </a:pPr>
            <a:r>
              <a:rPr lang="en-US" b="1" dirty="0" smtClean="0">
                <a:latin typeface="Aparajita" panose="020B0604020202020204" pitchFamily="34" charset="0"/>
                <a:cs typeface="Aparajita" panose="020B0604020202020204" pitchFamily="34" charset="0"/>
              </a:rPr>
              <a:t>One benefit of medicated FER cycles may be increased </a:t>
            </a:r>
            <a:r>
              <a:rPr lang="en-US" b="1" u="sng" dirty="0" smtClean="0">
                <a:latin typeface="Aparajita" panose="020B0604020202020204" pitchFamily="34" charset="0"/>
                <a:cs typeface="Aparajita" panose="020B0604020202020204" pitchFamily="34" charset="0"/>
              </a:rPr>
              <a:t>flexibility</a:t>
            </a:r>
            <a:r>
              <a:rPr lang="en-US" b="1" dirty="0" smtClean="0">
                <a:latin typeface="Aparajita" panose="020B0604020202020204" pitchFamily="34" charset="0"/>
                <a:cs typeface="Aparajita" panose="020B0604020202020204" pitchFamily="34" charset="0"/>
              </a:rPr>
              <a:t> as to the timing of embryo transfer that may suit both the patient and the clinic (e.g., the avoidance of weekend thawing and transfers). </a:t>
            </a:r>
          </a:p>
          <a:p>
            <a:pPr marL="0" indent="0" algn="just" rtl="0">
              <a:lnSpc>
                <a:spcPct val="150000"/>
              </a:lnSpc>
              <a:buFont typeface="Wingdings" pitchFamily="2" charset="2"/>
              <a:buChar char="Ø"/>
            </a:pPr>
            <a:r>
              <a:rPr lang="en-US" b="1" dirty="0" smtClean="0">
                <a:solidFill>
                  <a:srgbClr val="9D1B37"/>
                </a:solidFill>
                <a:latin typeface="Aparajita" panose="020B0604020202020204" pitchFamily="34" charset="0"/>
                <a:cs typeface="Aparajita" panose="020B0604020202020204" pitchFamily="34" charset="0"/>
              </a:rPr>
              <a:t>Coordination </a:t>
            </a:r>
            <a:r>
              <a:rPr lang="en-US" b="1" dirty="0" smtClean="0">
                <a:latin typeface="Aparajita" panose="020B0604020202020204" pitchFamily="34" charset="0"/>
                <a:cs typeface="Aparajita" panose="020B0604020202020204" pitchFamily="34" charset="0"/>
              </a:rPr>
              <a:t> between  the  embryo  and  </a:t>
            </a:r>
            <a:r>
              <a:rPr lang="en-US" b="1" dirty="0" err="1" smtClean="0">
                <a:latin typeface="Aparajita" panose="020B0604020202020204" pitchFamily="34" charset="0"/>
                <a:cs typeface="Aparajita" panose="020B0604020202020204" pitchFamily="34" charset="0"/>
              </a:rPr>
              <a:t>endometrium</a:t>
            </a:r>
            <a:r>
              <a:rPr lang="en-US" b="1" dirty="0" smtClean="0">
                <a:latin typeface="Aparajita" panose="020B0604020202020204" pitchFamily="34" charset="0"/>
                <a:cs typeface="Aparajita" panose="020B0604020202020204" pitchFamily="34" charset="0"/>
              </a:rPr>
              <a:t>  is  critical  to  successful implantation.</a:t>
            </a:r>
          </a:p>
          <a:p>
            <a:pPr marL="0" indent="0" algn="just" rtl="0">
              <a:lnSpc>
                <a:spcPct val="150000"/>
              </a:lnSpc>
              <a:buFont typeface="Wingdings" pitchFamily="2" charset="2"/>
              <a:buChar char="Ø"/>
            </a:pPr>
            <a:r>
              <a:rPr lang="en-US" b="1" dirty="0" smtClean="0">
                <a:latin typeface="Aparajita" panose="020B0604020202020204" pitchFamily="34" charset="0"/>
                <a:cs typeface="Aparajita" panose="020B0604020202020204" pitchFamily="34" charset="0"/>
              </a:rPr>
              <a:t>Multiple E2 preparations have been described for use in FET cycles, but none have been proven superior .</a:t>
            </a:r>
          </a:p>
          <a:p>
            <a:pPr marL="0" indent="0" algn="l" rtl="0">
              <a:buNone/>
            </a:pPr>
            <a:endParaRPr lang="en-US" b="1" dirty="0" smtClean="0">
              <a:latin typeface="Aparajita" panose="020B0604020202020204" pitchFamily="34" charset="0"/>
              <a:cs typeface="Aparajita" panose="020B0604020202020204" pitchFamily="34" charset="0"/>
            </a:endParaRPr>
          </a:p>
          <a:p>
            <a:pPr marL="0" indent="0" algn="l" rtl="0">
              <a:buNone/>
            </a:pPr>
            <a:endParaRPr lang="fa-IR" dirty="0"/>
          </a:p>
        </p:txBody>
      </p:sp>
      <p:sp>
        <p:nvSpPr>
          <p:cNvPr id="4" name="Slide Number Placeholder 3">
            <a:extLst>
              <a:ext uri="{FF2B5EF4-FFF2-40B4-BE49-F238E27FC236}">
                <a16:creationId xmlns="" xmlns:a16="http://schemas.microsoft.com/office/drawing/2014/main" id="{EA5042C7-BE51-464F-9424-3A2DDA9140D9}"/>
              </a:ext>
            </a:extLst>
          </p:cNvPr>
          <p:cNvSpPr>
            <a:spLocks noGrp="1"/>
          </p:cNvSpPr>
          <p:nvPr>
            <p:ph type="sldNum" sz="quarter" idx="12"/>
          </p:nvPr>
        </p:nvSpPr>
        <p:spPr/>
        <p:txBody>
          <a:bodyPr/>
          <a:lstStyle/>
          <a:p>
            <a:fld id="{FC28BA1F-5001-43DD-BD92-D305F6A61EBC}" type="slidenum">
              <a:rPr lang="fa-IR" smtClean="0"/>
              <a:pPr/>
              <a:t>47</a:t>
            </a:fld>
            <a:endParaRPr lang="fa-IR"/>
          </a:p>
        </p:txBody>
      </p:sp>
    </p:spTree>
    <p:extLst>
      <p:ext uri="{BB962C8B-B14F-4D97-AF65-F5344CB8AC3E}">
        <p14:creationId xmlns="" xmlns:p14="http://schemas.microsoft.com/office/powerpoint/2010/main" val="25543962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35131"/>
            <a:ext cx="10972800" cy="5891033"/>
          </a:xfrm>
        </p:spPr>
        <p:txBody>
          <a:bodyPr/>
          <a:lstStyle/>
          <a:p>
            <a:pPr marL="0" indent="0" algn="just" rtl="0">
              <a:lnSpc>
                <a:spcPct val="150000"/>
              </a:lnSpc>
              <a:buFont typeface="Wingdings" pitchFamily="2" charset="2"/>
              <a:buChar char="Ø"/>
            </a:pPr>
            <a:r>
              <a:rPr lang="en-US" b="1" dirty="0" err="1" smtClean="0">
                <a:latin typeface="Aparajita" panose="020B0604020202020204" pitchFamily="34" charset="0"/>
                <a:cs typeface="Aparajita" panose="020B0604020202020204" pitchFamily="34" charset="0"/>
              </a:rPr>
              <a:t>Transvaginal</a:t>
            </a:r>
            <a:r>
              <a:rPr lang="en-US" b="1" dirty="0" smtClean="0">
                <a:latin typeface="Aparajita" panose="020B0604020202020204" pitchFamily="34" charset="0"/>
                <a:cs typeface="Aparajita" panose="020B0604020202020204" pitchFamily="34" charset="0"/>
              </a:rPr>
              <a:t> US is used to assess endometrial thickness during estrogen therapy and estrogen administration continues until an optimal thickness of ≥6.5 to 8 mm is reached . </a:t>
            </a:r>
          </a:p>
          <a:p>
            <a:pPr marL="0" indent="0" algn="just" rtl="0">
              <a:lnSpc>
                <a:spcPct val="150000"/>
              </a:lnSpc>
              <a:buNone/>
            </a:pPr>
            <a:endParaRPr lang="en-US" b="1" dirty="0" smtClean="0">
              <a:latin typeface="Aparajita" panose="020B0604020202020204" pitchFamily="34" charset="0"/>
              <a:cs typeface="Aparajita" panose="020B0604020202020204" pitchFamily="34" charset="0"/>
            </a:endParaRPr>
          </a:p>
          <a:p>
            <a:pPr marL="0" indent="0" algn="just" rtl="0">
              <a:lnSpc>
                <a:spcPct val="150000"/>
              </a:lnSpc>
              <a:buFont typeface="Wingdings" pitchFamily="2" charset="2"/>
              <a:buChar char="Ø"/>
            </a:pPr>
            <a:r>
              <a:rPr lang="en-US" b="1" dirty="0" smtClean="0">
                <a:latin typeface="Aparajita" panose="020B0604020202020204" pitchFamily="34" charset="0"/>
                <a:cs typeface="Aparajita" panose="020B0604020202020204" pitchFamily="34" charset="0"/>
              </a:rPr>
              <a:t>Progesterone supplementation begins </a:t>
            </a:r>
            <a:r>
              <a:rPr lang="en-US" b="1" dirty="0" smtClean="0">
                <a:solidFill>
                  <a:srgbClr val="860000"/>
                </a:solidFill>
                <a:latin typeface="Aparajita" panose="020B0604020202020204" pitchFamily="34" charset="0"/>
                <a:cs typeface="Aparajita" panose="020B0604020202020204" pitchFamily="34" charset="0"/>
              </a:rPr>
              <a:t>48 to 72 </a:t>
            </a:r>
            <a:r>
              <a:rPr lang="en-US" b="1" dirty="0" smtClean="0">
                <a:latin typeface="Aparajita" panose="020B0604020202020204" pitchFamily="34" charset="0"/>
                <a:cs typeface="Aparajita" panose="020B0604020202020204" pitchFamily="34" charset="0"/>
              </a:rPr>
              <a:t>hours prior to transfer when cleavage-stage embryos are used and </a:t>
            </a:r>
            <a:r>
              <a:rPr lang="en-US" b="1" dirty="0" smtClean="0">
                <a:solidFill>
                  <a:srgbClr val="A40000"/>
                </a:solidFill>
                <a:latin typeface="Aparajita" panose="020B0604020202020204" pitchFamily="34" charset="0"/>
                <a:cs typeface="Aparajita" panose="020B0604020202020204" pitchFamily="34" charset="0"/>
              </a:rPr>
              <a:t>6 to 7 </a:t>
            </a:r>
            <a:r>
              <a:rPr lang="en-US" b="1" dirty="0" smtClean="0">
                <a:latin typeface="Aparajita" panose="020B0604020202020204" pitchFamily="34" charset="0"/>
                <a:cs typeface="Aparajita" panose="020B0604020202020204" pitchFamily="34" charset="0"/>
              </a:rPr>
              <a:t>days prior to transfer when </a:t>
            </a:r>
            <a:r>
              <a:rPr lang="en-US" b="1" dirty="0" err="1" smtClean="0">
                <a:latin typeface="Aparajita" panose="020B0604020202020204" pitchFamily="34" charset="0"/>
                <a:cs typeface="Aparajita" panose="020B0604020202020204" pitchFamily="34" charset="0"/>
              </a:rPr>
              <a:t>blastocysts</a:t>
            </a:r>
            <a:r>
              <a:rPr lang="en-US" b="1" dirty="0" smtClean="0">
                <a:latin typeface="Aparajita" panose="020B0604020202020204" pitchFamily="34" charset="0"/>
                <a:cs typeface="Aparajita" panose="020B0604020202020204" pitchFamily="34" charset="0"/>
              </a:rPr>
              <a:t> will be thawed</a:t>
            </a:r>
          </a:p>
          <a:p>
            <a:pPr algn="l" rtl="0">
              <a:buNone/>
            </a:pPr>
            <a:endParaRPr lang="en-US" dirty="0"/>
          </a:p>
        </p:txBody>
      </p:sp>
      <p:sp>
        <p:nvSpPr>
          <p:cNvPr id="4" name="Slide Number Placeholder 3"/>
          <p:cNvSpPr>
            <a:spLocks noGrp="1"/>
          </p:cNvSpPr>
          <p:nvPr>
            <p:ph type="sldNum" sz="quarter" idx="12"/>
          </p:nvPr>
        </p:nvSpPr>
        <p:spPr/>
        <p:txBody>
          <a:bodyPr/>
          <a:lstStyle/>
          <a:p>
            <a:fld id="{FC28BA1F-5001-43DD-BD92-D305F6A61EBC}" type="slidenum">
              <a:rPr lang="fa-IR" smtClean="0"/>
              <a:pPr/>
              <a:t>48</a:t>
            </a:fld>
            <a:endParaRPr lang="fa-I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C28BA1F-5001-43DD-BD92-D305F6A61EBC}" type="slidenum">
              <a:rPr lang="fa-IR" smtClean="0"/>
              <a:pPr/>
              <a:t>49</a:t>
            </a:fld>
            <a:endParaRPr lang="fa-IR"/>
          </a:p>
        </p:txBody>
      </p:sp>
      <p:pic>
        <p:nvPicPr>
          <p:cNvPr id="3" name="Picture 2" descr="D:\ATOUSA\Pictures\FLOWER3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2250" y="0"/>
            <a:ext cx="12264249" cy="6885384"/>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4467497" y="169791"/>
            <a:ext cx="4859390" cy="646331"/>
          </a:xfrm>
          <a:prstGeom prst="rect">
            <a:avLst/>
          </a:prstGeom>
          <a:noFill/>
        </p:spPr>
        <p:txBody>
          <a:bodyPr wrap="square" rtlCol="0">
            <a:spAutoFit/>
          </a:bodyPr>
          <a:lstStyle/>
          <a:p>
            <a:pPr algn="r" rtl="1"/>
            <a:r>
              <a:rPr lang="fa-IR" sz="3600" b="1" dirty="0" smtClean="0">
                <a:solidFill>
                  <a:schemeClr val="bg1">
                    <a:lumMod val="95000"/>
                  </a:schemeClr>
                </a:solidFill>
                <a:cs typeface="B Lotus" pitchFamily="2" charset="-78"/>
              </a:rPr>
              <a:t>از </a:t>
            </a:r>
            <a:r>
              <a:rPr lang="fa-IR" sz="2800" b="1" dirty="0" smtClean="0">
                <a:solidFill>
                  <a:schemeClr val="bg1">
                    <a:lumMod val="95000"/>
                  </a:schemeClr>
                </a:solidFill>
                <a:cs typeface="B Lotus" pitchFamily="2" charset="-78"/>
              </a:rPr>
              <a:t>یکایک</a:t>
            </a:r>
            <a:r>
              <a:rPr lang="fa-IR" sz="3600" b="1" dirty="0" smtClean="0">
                <a:solidFill>
                  <a:schemeClr val="bg1">
                    <a:lumMod val="95000"/>
                  </a:schemeClr>
                </a:solidFill>
                <a:cs typeface="B Lotus" pitchFamily="2" charset="-78"/>
              </a:rPr>
              <a:t> </a:t>
            </a:r>
            <a:r>
              <a:rPr lang="fa-IR" sz="2800" b="1" dirty="0" smtClean="0">
                <a:solidFill>
                  <a:schemeClr val="bg1">
                    <a:lumMod val="95000"/>
                  </a:schemeClr>
                </a:solidFill>
                <a:cs typeface="B Lotus" pitchFamily="2" charset="-78"/>
              </a:rPr>
              <a:t>بزرگواران بسیار سپاس گزارم</a:t>
            </a:r>
            <a:endParaRPr lang="en-US" sz="4400" b="1" dirty="0">
              <a:solidFill>
                <a:schemeClr val="bg1">
                  <a:lumMod val="95000"/>
                </a:schemeClr>
              </a:solidFill>
              <a:cs typeface="B Lotus"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13C5D05-24C2-4DD6-9A73-0F5743BB8883}"/>
              </a:ext>
            </a:extLst>
          </p:cNvPr>
          <p:cNvSpPr>
            <a:spLocks noGrp="1"/>
          </p:cNvSpPr>
          <p:nvPr>
            <p:ph idx="1"/>
          </p:nvPr>
        </p:nvSpPr>
        <p:spPr>
          <a:xfrm>
            <a:off x="1736034" y="136525"/>
            <a:ext cx="10243931" cy="5989639"/>
          </a:xfrm>
        </p:spPr>
        <p:txBody>
          <a:bodyPr/>
          <a:lstStyle/>
          <a:p>
            <a:pPr marL="0" indent="0" algn="just" rtl="0">
              <a:lnSpc>
                <a:spcPct val="150000"/>
              </a:lnSpc>
              <a:buNone/>
            </a:pPr>
            <a:r>
              <a:rPr lang="en-US" sz="2800" b="1" dirty="0">
                <a:latin typeface="Aparajita" panose="020B0604020202020204" pitchFamily="34" charset="0"/>
              </a:rPr>
              <a:t>Endometrial receptivity may be negatively affected by ovarian stimulation .</a:t>
            </a:r>
          </a:p>
          <a:p>
            <a:pPr marL="0" indent="0" algn="just" rtl="0">
              <a:lnSpc>
                <a:spcPct val="150000"/>
              </a:lnSpc>
              <a:buNone/>
            </a:pPr>
            <a:r>
              <a:rPr lang="en-US" sz="2800" b="1" dirty="0">
                <a:latin typeface="Aparajita" panose="020B0604020202020204" pitchFamily="34" charset="0"/>
              </a:rPr>
              <a:t>Although most clinicians would advise the use of fresh embryo transfer over FER cycles, a number of studies, including a meta-analysis of three randomized controlled trials (RCTs), have suggested that there may be an advantage to freezing all suitable embryos and replacing them in a natural or medicated cycle.</a:t>
            </a:r>
          </a:p>
          <a:p>
            <a:pPr marL="0" indent="0" algn="just" rtl="0">
              <a:lnSpc>
                <a:spcPct val="150000"/>
              </a:lnSpc>
              <a:buNone/>
            </a:pPr>
            <a:r>
              <a:rPr lang="en-US" sz="2800" b="1" dirty="0">
                <a:latin typeface="Aparajita" panose="020B0604020202020204" pitchFamily="34" charset="0"/>
              </a:rPr>
              <a:t>A further large U.K. multicenter RCT comparing fresh embryo transfer to freezing all embryo followed by thawed FER is currently ongoing (trial number ISRCTN61225414).  </a:t>
            </a:r>
            <a:endParaRPr lang="fa-IR" sz="2800"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4E7BB9E1-79B7-4934-82C1-F130052BA627}"/>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C28BA1F-5001-43DD-BD92-D305F6A61EBC}" type="slidenum">
              <a:rPr kumimoji="0" lang="fa-IR"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fa-IR"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5" name="Content Placeholder 3">
            <a:extLst>
              <a:ext uri="{FF2B5EF4-FFF2-40B4-BE49-F238E27FC236}">
                <a16:creationId xmlns="" xmlns:a16="http://schemas.microsoft.com/office/drawing/2014/main" id="{E53B8A2A-EC89-4985-8E5C-BCD99C1AC455}"/>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470542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lstStyle/>
          <a:p>
            <a:fld id="{FC28BA1F-5001-43DD-BD92-D305F6A61EBC}" type="slidenum">
              <a:rPr lang="fa-IR" smtClean="0"/>
              <a:pPr/>
              <a:t>50</a:t>
            </a:fld>
            <a:endParaRPr lang="fa-IR"/>
          </a:p>
        </p:txBody>
      </p:sp>
      <p:pic>
        <p:nvPicPr>
          <p:cNvPr id="5" name="animation.gif.mp4">
            <a:hlinkClick r:id="" action="ppaction://media"/>
          </p:cNvPr>
          <p:cNvPicPr>
            <a:picLocks noGrp="1" noChangeAspect="1"/>
          </p:cNvPicPr>
          <p:nvPr>
            <p:ph idx="1"/>
            <a:videoFile r:link="rId1"/>
            <p:extLst>
              <p:ext uri="{DAA4B4D4-6D71-4841-9C94-3DE7FCFB9230}">
                <p14:media xmlns:p14="http://schemas.microsoft.com/office/powerpoint/2010/main" xmlns="" r:embed="rId3"/>
              </p:ext>
            </p:extLst>
          </p:nvPr>
        </p:nvPicPr>
        <p:blipFill>
          <a:blip r:embed="rId4" cstate="print"/>
          <a:stretch>
            <a:fillRect/>
          </a:stretch>
        </p:blipFill>
        <p:spPr>
          <a:xfrm>
            <a:off x="1933303" y="114138"/>
            <a:ext cx="8943702" cy="6707776"/>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C6010CB2-5DF7-4087-86A6-0384003404C2}"/>
              </a:ext>
            </a:extLst>
          </p:cNvPr>
          <p:cNvSpPr>
            <a:spLocks noGrp="1"/>
          </p:cNvSpPr>
          <p:nvPr>
            <p:ph idx="1"/>
          </p:nvPr>
        </p:nvSpPr>
        <p:spPr>
          <a:xfrm>
            <a:off x="1603512" y="136525"/>
            <a:ext cx="10217427" cy="5989639"/>
          </a:xfrm>
        </p:spPr>
        <p:txBody>
          <a:bodyPr/>
          <a:lstStyle/>
          <a:p>
            <a:pPr marL="0" indent="0" algn="just" rtl="0">
              <a:buNone/>
            </a:pPr>
            <a:r>
              <a:rPr lang="en-US" b="1" dirty="0">
                <a:latin typeface="Aparajita" panose="020B0604020202020204" pitchFamily="34" charset="0"/>
              </a:rPr>
              <a:t>FER clinical pregnancy rates (CPRs) vary widely. This is because:</a:t>
            </a:r>
          </a:p>
          <a:p>
            <a:pPr marL="0" indent="0" algn="l" rtl="0">
              <a:buNone/>
            </a:pPr>
            <a:endParaRPr lang="en-US" b="1" dirty="0">
              <a:latin typeface="Aparajita" panose="020B0604020202020204" pitchFamily="34" charset="0"/>
            </a:endParaRPr>
          </a:p>
          <a:p>
            <a:pPr lvl="1" algn="just" rtl="0">
              <a:buFont typeface="Courier New" panose="02070309020205020404" pitchFamily="49" charset="0"/>
              <a:buChar char="o"/>
            </a:pPr>
            <a:r>
              <a:rPr lang="en-US" b="1" dirty="0">
                <a:latin typeface="Aparajita" panose="020B0604020202020204" pitchFamily="34" charset="0"/>
              </a:rPr>
              <a:t>Clinics have varying protocols</a:t>
            </a:r>
          </a:p>
          <a:p>
            <a:pPr lvl="1" algn="just" rtl="0">
              <a:buFont typeface="Courier New" panose="02070309020205020404" pitchFamily="49" charset="0"/>
              <a:buChar char="o"/>
            </a:pPr>
            <a:r>
              <a:rPr lang="en-US" b="1" dirty="0">
                <a:latin typeface="Aparajita" panose="020B0604020202020204" pitchFamily="34" charset="0"/>
              </a:rPr>
              <a:t>Various quality of embryos suitable for cryopreservation,</a:t>
            </a:r>
          </a:p>
          <a:p>
            <a:pPr lvl="1" algn="just" rtl="0">
              <a:buFont typeface="Courier New" panose="02070309020205020404" pitchFamily="49" charset="0"/>
              <a:buChar char="o"/>
            </a:pPr>
            <a:r>
              <a:rPr lang="en-US" b="1" dirty="0">
                <a:latin typeface="Aparajita" panose="020B0604020202020204" pitchFamily="34" charset="0"/>
              </a:rPr>
              <a:t>Different day of development at which the embryo is frozen</a:t>
            </a:r>
          </a:p>
          <a:p>
            <a:pPr lvl="1" algn="just" rtl="0">
              <a:buFont typeface="Courier New" panose="02070309020205020404" pitchFamily="49" charset="0"/>
              <a:buChar char="o"/>
            </a:pPr>
            <a:r>
              <a:rPr lang="en-US" b="1" dirty="0">
                <a:latin typeface="Aparajita" panose="020B0604020202020204" pitchFamily="34" charset="0"/>
              </a:rPr>
              <a:t>Different technique (slow freezing or vitrification) used.</a:t>
            </a:r>
          </a:p>
          <a:p>
            <a:pPr marL="457200" lvl="1" indent="0" algn="just" rtl="0">
              <a:buNone/>
            </a:pPr>
            <a:endParaRPr lang="en-US" b="1" dirty="0">
              <a:latin typeface="Aparajita" panose="020B0604020202020204" pitchFamily="34" charset="0"/>
            </a:endParaRPr>
          </a:p>
          <a:p>
            <a:pPr marL="0" indent="0" algn="just" rtl="0">
              <a:buNone/>
            </a:pPr>
            <a:r>
              <a:rPr lang="en-US" b="1" dirty="0">
                <a:latin typeface="Aparajita" panose="020B0604020202020204" pitchFamily="34" charset="0"/>
              </a:rPr>
              <a:t>Blastocyst vitrification is now being used more extensively since its widespread introduction over a decade ago . </a:t>
            </a:r>
          </a:p>
        </p:txBody>
      </p:sp>
      <p:sp>
        <p:nvSpPr>
          <p:cNvPr id="4" name="Slide Number Placeholder 3">
            <a:extLst>
              <a:ext uri="{FF2B5EF4-FFF2-40B4-BE49-F238E27FC236}">
                <a16:creationId xmlns="" xmlns:a16="http://schemas.microsoft.com/office/drawing/2014/main" id="{B5F2FC72-D195-4860-8D19-C4951B1FD43B}"/>
              </a:ext>
            </a:extLst>
          </p:cNvPr>
          <p:cNvSpPr>
            <a:spLocks noGrp="1"/>
          </p:cNvSpPr>
          <p:nvPr>
            <p:ph type="sldNum" sz="quarter" idx="12"/>
          </p:nvPr>
        </p:nvSpPr>
        <p:spPr/>
        <p:txBody>
          <a:bodyPr/>
          <a:lstStyle/>
          <a:p>
            <a:fld id="{FC28BA1F-5001-43DD-BD92-D305F6A61EBC}" type="slidenum">
              <a:rPr lang="fa-IR" smtClean="0"/>
              <a:pPr/>
              <a:t>6</a:t>
            </a:fld>
            <a:endParaRPr lang="fa-IR"/>
          </a:p>
        </p:txBody>
      </p:sp>
      <p:pic>
        <p:nvPicPr>
          <p:cNvPr id="5" name="Content Placeholder 3">
            <a:extLst>
              <a:ext uri="{FF2B5EF4-FFF2-40B4-BE49-F238E27FC236}">
                <a16:creationId xmlns="" xmlns:a16="http://schemas.microsoft.com/office/drawing/2014/main" id="{141FA571-C895-4F47-AB15-689D1EAE9BF3}"/>
              </a:ext>
            </a:extLst>
          </p:cNvPr>
          <p:cNvPicPr>
            <a:picLocks noChangeAspect="1"/>
          </p:cNvPicPr>
          <p:nvPr/>
        </p:nvPicPr>
        <p:blipFill>
          <a:blip r:embed="rId2" cstate="print"/>
          <a:stretch>
            <a:fillRect/>
          </a:stretch>
        </p:blipFill>
        <p:spPr bwMode="auto">
          <a:xfrm>
            <a:off x="75488" y="82376"/>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679490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AA7998DE-8243-4EE1-996C-AB4A4563B671}"/>
              </a:ext>
            </a:extLst>
          </p:cNvPr>
          <p:cNvSpPr>
            <a:spLocks noGrp="1"/>
          </p:cNvSpPr>
          <p:nvPr>
            <p:ph idx="1"/>
          </p:nvPr>
        </p:nvSpPr>
        <p:spPr>
          <a:xfrm>
            <a:off x="1590258" y="172281"/>
            <a:ext cx="10137913" cy="5834616"/>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It is vital that a frozen–thawed embryo is replaced during the </a:t>
            </a:r>
            <a:r>
              <a:rPr lang="en-US" sz="2800" b="1" u="sng" dirty="0">
                <a:solidFill>
                  <a:srgbClr val="9D1B37"/>
                </a:solidFill>
                <a:effectLst>
                  <a:outerShdw blurRad="38100" dist="38100" dir="2700000" algn="tl">
                    <a:srgbClr val="000000">
                      <a:alpha val="43137"/>
                    </a:srgbClr>
                  </a:outerShdw>
                </a:effectLst>
                <a:latin typeface="Aparajita" panose="020B0604020202020204" pitchFamily="34" charset="0"/>
                <a:cs typeface="Aparajita" panose="020B0604020202020204" pitchFamily="34" charset="0"/>
              </a:rPr>
              <a:t>window</a:t>
            </a:r>
            <a:r>
              <a:rPr lang="en-US" sz="2800" b="1" dirty="0">
                <a:effectLst>
                  <a:outerShdw blurRad="38100" dist="38100" dir="2700000" algn="tl">
                    <a:srgbClr val="000000">
                      <a:alpha val="43137"/>
                    </a:srgbClr>
                  </a:outerShdw>
                </a:effectLst>
                <a:latin typeface="Aparajita" panose="020B0604020202020204" pitchFamily="34" charset="0"/>
                <a:cs typeface="Aparajita" panose="020B0604020202020204" pitchFamily="34" charset="0"/>
              </a:rPr>
              <a:t> </a:t>
            </a:r>
            <a:r>
              <a:rPr lang="en-US" sz="2800" b="1" dirty="0">
                <a:latin typeface="Aparajita" panose="020B0604020202020204" pitchFamily="34" charset="0"/>
                <a:cs typeface="Aparajita" panose="020B0604020202020204" pitchFamily="34" charset="0"/>
              </a:rPr>
              <a:t>of endometrial receptivity and that there is synchronization between embryo and endometrial development. </a:t>
            </a:r>
          </a:p>
          <a:p>
            <a:pPr marL="0" indent="0" algn="l" rtl="0">
              <a:lnSpc>
                <a:spcPct val="150000"/>
              </a:lnSpc>
              <a:buNone/>
            </a:pPr>
            <a:r>
              <a:rPr lang="en-US" sz="2800" b="1" dirty="0">
                <a:latin typeface="Aparajita" panose="020B0604020202020204" pitchFamily="34" charset="0"/>
                <a:cs typeface="Aparajita" panose="020B0604020202020204" pitchFamily="34" charset="0"/>
              </a:rPr>
              <a:t>A number of different protocols have been developed to achieve this:</a:t>
            </a:r>
          </a:p>
          <a:p>
            <a:pPr marL="971550" lvl="1" indent="-571500" algn="just" rtl="0">
              <a:lnSpc>
                <a:spcPct val="150000"/>
              </a:lnSpc>
              <a:buFont typeface="+mj-lt"/>
              <a:buAutoNum type="romanUcPeriod"/>
            </a:pPr>
            <a:r>
              <a:rPr lang="en-US" sz="2600" b="1" dirty="0">
                <a:latin typeface="Aparajita" panose="020B0604020202020204" pitchFamily="34" charset="0"/>
                <a:cs typeface="Aparajita" panose="020B0604020202020204" pitchFamily="34" charset="0"/>
              </a:rPr>
              <a:t>Replacement during a natural ovulatory cycle</a:t>
            </a:r>
          </a:p>
          <a:p>
            <a:pPr marL="971550" lvl="1" indent="-571500" algn="just" rtl="0">
              <a:lnSpc>
                <a:spcPct val="150000"/>
              </a:lnSpc>
              <a:buFont typeface="+mj-lt"/>
              <a:buAutoNum type="romanUcPeriod"/>
            </a:pPr>
            <a:r>
              <a:rPr lang="en-US" sz="2600" b="1" dirty="0">
                <a:latin typeface="Aparajita" panose="020B0604020202020204" pitchFamily="34" charset="0"/>
                <a:cs typeface="Aparajita" panose="020B0604020202020204" pitchFamily="34" charset="0"/>
              </a:rPr>
              <a:t>Hormone (estrogen and progesterone) replacement cycles (with or without prior or synchronous pituitary downregulation)</a:t>
            </a:r>
          </a:p>
          <a:p>
            <a:pPr marL="971550" lvl="1" indent="-571500" algn="just" rtl="0">
              <a:lnSpc>
                <a:spcPct val="150000"/>
              </a:lnSpc>
              <a:buFont typeface="+mj-lt"/>
              <a:buAutoNum type="romanUcPeriod"/>
            </a:pPr>
            <a:r>
              <a:rPr lang="en-US" sz="2600" b="1" dirty="0">
                <a:latin typeface="Aparajita" panose="020B0604020202020204" pitchFamily="34" charset="0"/>
                <a:cs typeface="Aparajita" panose="020B0604020202020204" pitchFamily="34" charset="0"/>
              </a:rPr>
              <a:t>Ovulation induction cycles</a:t>
            </a:r>
            <a:endParaRPr lang="fa-IR" sz="2600"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AEEB6D3D-EB57-4E31-8F9B-C5514D1C0D2B}"/>
              </a:ext>
            </a:extLst>
          </p:cNvPr>
          <p:cNvSpPr>
            <a:spLocks noGrp="1"/>
          </p:cNvSpPr>
          <p:nvPr>
            <p:ph type="sldNum" sz="quarter" idx="12"/>
          </p:nvPr>
        </p:nvSpPr>
        <p:spPr/>
        <p:txBody>
          <a:bodyPr/>
          <a:lstStyle/>
          <a:p>
            <a:fld id="{FC28BA1F-5001-43DD-BD92-D305F6A61EBC}" type="slidenum">
              <a:rPr lang="fa-IR" smtClean="0"/>
              <a:pPr/>
              <a:t>7</a:t>
            </a:fld>
            <a:endParaRPr lang="fa-IR"/>
          </a:p>
        </p:txBody>
      </p:sp>
      <p:pic>
        <p:nvPicPr>
          <p:cNvPr id="5" name="Content Placeholder 3">
            <a:extLst>
              <a:ext uri="{FF2B5EF4-FFF2-40B4-BE49-F238E27FC236}">
                <a16:creationId xmlns="" xmlns:a16="http://schemas.microsoft.com/office/drawing/2014/main" id="{E4942FF1-E92F-42B2-87D4-8CD5F37AAB0D}"/>
              </a:ext>
            </a:extLst>
          </p:cNvPr>
          <p:cNvPicPr>
            <a:picLocks noChangeAspect="1"/>
          </p:cNvPicPr>
          <p:nvPr/>
        </p:nvPicPr>
        <p:blipFill>
          <a:blip r:embed="rId2" cstate="print"/>
          <a:stretch>
            <a:fillRect/>
          </a:stretch>
        </p:blipFill>
        <p:spPr bwMode="auto">
          <a:xfrm>
            <a:off x="75488" y="82376"/>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948402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CEDFDE0-48E2-4ACF-BE96-1F1B27F8BEEE}"/>
              </a:ext>
            </a:extLst>
          </p:cNvPr>
          <p:cNvSpPr>
            <a:spLocks noGrp="1"/>
          </p:cNvSpPr>
          <p:nvPr>
            <p:ph type="title"/>
          </p:nvPr>
        </p:nvSpPr>
        <p:spPr>
          <a:xfrm>
            <a:off x="936580" y="868568"/>
            <a:ext cx="10363200" cy="1362075"/>
          </a:xfrm>
        </p:spPr>
        <p:txBody>
          <a:bodyPr/>
          <a:lstStyle/>
          <a:p>
            <a:r>
              <a:rPr lang="en-US" dirty="0">
                <a:solidFill>
                  <a:srgbClr val="860000"/>
                </a:solidFill>
                <a:latin typeface="MyriadPro-Bold"/>
              </a:rPr>
              <a:t>N</a:t>
            </a:r>
            <a:r>
              <a:rPr lang="en-US" dirty="0">
                <a:solidFill>
                  <a:srgbClr val="7E0000"/>
                </a:solidFill>
                <a:latin typeface="MyriadPro-Bold"/>
              </a:rPr>
              <a:t>a</a:t>
            </a:r>
            <a:r>
              <a:rPr lang="en-US" dirty="0">
                <a:solidFill>
                  <a:srgbClr val="860000"/>
                </a:solidFill>
                <a:latin typeface="MyriadPro-Bold"/>
              </a:rPr>
              <a:t>tural FER cycles</a:t>
            </a:r>
            <a:r>
              <a:rPr lang="fa-IR" dirty="0"/>
              <a:t/>
            </a:r>
            <a:br>
              <a:rPr lang="fa-IR" dirty="0"/>
            </a:br>
            <a:endParaRPr lang="fa-IR" dirty="0"/>
          </a:p>
        </p:txBody>
      </p:sp>
      <p:sp>
        <p:nvSpPr>
          <p:cNvPr id="4" name="Slide Number Placeholder 3">
            <a:extLst>
              <a:ext uri="{FF2B5EF4-FFF2-40B4-BE49-F238E27FC236}">
                <a16:creationId xmlns="" xmlns:a16="http://schemas.microsoft.com/office/drawing/2014/main" id="{C568B896-E410-462E-AED2-D6DBA4073ECD}"/>
              </a:ext>
            </a:extLst>
          </p:cNvPr>
          <p:cNvSpPr>
            <a:spLocks noGrp="1"/>
          </p:cNvSpPr>
          <p:nvPr>
            <p:ph type="sldNum" sz="quarter" idx="12"/>
          </p:nvPr>
        </p:nvSpPr>
        <p:spPr/>
        <p:txBody>
          <a:bodyPr/>
          <a:lstStyle/>
          <a:p>
            <a:fld id="{FC28BA1F-5001-43DD-BD92-D305F6A61EBC}" type="slidenum">
              <a:rPr lang="fa-IR" smtClean="0"/>
              <a:pPr/>
              <a:t>8</a:t>
            </a:fld>
            <a:endParaRPr lang="fa-IR"/>
          </a:p>
        </p:txBody>
      </p:sp>
    </p:spTree>
    <p:extLst>
      <p:ext uri="{BB962C8B-B14F-4D97-AF65-F5344CB8AC3E}">
        <p14:creationId xmlns="" xmlns:p14="http://schemas.microsoft.com/office/powerpoint/2010/main" val="2213327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64EB16BF-9561-4B44-BB3C-28938ECA64B6}"/>
              </a:ext>
            </a:extLst>
          </p:cNvPr>
          <p:cNvSpPr>
            <a:spLocks noGrp="1"/>
          </p:cNvSpPr>
          <p:nvPr>
            <p:ph idx="1"/>
          </p:nvPr>
        </p:nvSpPr>
        <p:spPr>
          <a:xfrm>
            <a:off x="1696278" y="291549"/>
            <a:ext cx="9978887" cy="5834616"/>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In natural FER cycles, embryo transfer is usually timed using a combination of </a:t>
            </a:r>
            <a:r>
              <a:rPr lang="en-US" sz="2800" b="1" dirty="0">
                <a:solidFill>
                  <a:srgbClr val="C00000"/>
                </a:solidFill>
                <a:latin typeface="Aparajita" panose="020B0604020202020204" pitchFamily="34" charset="0"/>
                <a:cs typeface="Aparajita" panose="020B0604020202020204" pitchFamily="34" charset="0"/>
              </a:rPr>
              <a:t>ultrasound </a:t>
            </a:r>
            <a:r>
              <a:rPr lang="en-US" sz="2800" b="1" dirty="0">
                <a:latin typeface="Aparajita" panose="020B0604020202020204" pitchFamily="34" charset="0"/>
                <a:cs typeface="Aparajita" panose="020B0604020202020204" pitchFamily="34" charset="0"/>
              </a:rPr>
              <a:t>monitoring to confirm follicular development and urinary or serum detection of the luteinizing hormone </a:t>
            </a:r>
            <a:r>
              <a:rPr lang="en-US" sz="2800" b="1" dirty="0">
                <a:solidFill>
                  <a:srgbClr val="C00000"/>
                </a:solidFill>
                <a:latin typeface="Aparajita" panose="020B0604020202020204" pitchFamily="34" charset="0"/>
                <a:cs typeface="Aparajita" panose="020B0604020202020204" pitchFamily="34" charset="0"/>
              </a:rPr>
              <a:t>(LH) surge</a:t>
            </a:r>
            <a:r>
              <a:rPr lang="en-US" sz="2800" b="1" dirty="0">
                <a:latin typeface="Aparajita" panose="020B0604020202020204" pitchFamily="34" charset="0"/>
                <a:cs typeface="Aparajita" panose="020B0604020202020204" pitchFamily="34" charset="0"/>
              </a:rPr>
              <a:t>. </a:t>
            </a:r>
          </a:p>
          <a:p>
            <a:pPr marL="0" indent="0" algn="just" rtl="0">
              <a:lnSpc>
                <a:spcPct val="150000"/>
              </a:lnSpc>
              <a:buNone/>
            </a:pPr>
            <a:endParaRPr lang="en-US" sz="2800" b="1" dirty="0">
              <a:solidFill>
                <a:srgbClr val="CC0000"/>
              </a:solidFill>
              <a:latin typeface="Aparajita" panose="020B0604020202020204" pitchFamily="34" charset="0"/>
              <a:cs typeface="Aparajita" panose="020B0604020202020204" pitchFamily="34" charset="0"/>
            </a:endParaRPr>
          </a:p>
          <a:p>
            <a:pPr marL="0" indent="0" algn="just" rtl="0">
              <a:lnSpc>
                <a:spcPct val="150000"/>
              </a:lnSpc>
              <a:buNone/>
            </a:pPr>
            <a:r>
              <a:rPr lang="en-US" sz="2800" b="1" dirty="0">
                <a:latin typeface="Aparajita" panose="020B0604020202020204" pitchFamily="34" charset="0"/>
                <a:cs typeface="Aparajita" panose="020B0604020202020204" pitchFamily="34" charset="0"/>
              </a:rPr>
              <a:t>The major advantage to replacement in a natural FER cycle is that :</a:t>
            </a:r>
          </a:p>
          <a:p>
            <a:pPr marL="914400" lvl="1" indent="-514350" algn="just" rtl="0">
              <a:lnSpc>
                <a:spcPct val="150000"/>
              </a:lnSpc>
              <a:buFont typeface="+mj-lt"/>
              <a:buAutoNum type="alphaLcParenR"/>
            </a:pPr>
            <a:r>
              <a:rPr lang="en-US" b="1" dirty="0">
                <a:latin typeface="Aparajita" panose="020B0604020202020204" pitchFamily="34" charset="0"/>
                <a:cs typeface="Aparajita" panose="020B0604020202020204" pitchFamily="34" charset="0"/>
              </a:rPr>
              <a:t>No medication is required.</a:t>
            </a:r>
          </a:p>
          <a:p>
            <a:pPr marL="914400" lvl="1" indent="-514350" algn="just" rtl="0">
              <a:lnSpc>
                <a:spcPct val="150000"/>
              </a:lnSpc>
              <a:buFont typeface="+mj-lt"/>
              <a:buAutoNum type="alphaLcParenR"/>
            </a:pPr>
            <a:r>
              <a:rPr lang="en-US" b="1" dirty="0">
                <a:latin typeface="Aparajita" panose="020B0604020202020204" pitchFamily="34" charset="0"/>
                <a:cs typeface="Aparajita" panose="020B0604020202020204" pitchFamily="34" charset="0"/>
              </a:rPr>
              <a:t>The time taken to complete the cycle is short</a:t>
            </a:r>
            <a:r>
              <a:rPr lang="en-US" sz="2400" b="1" dirty="0">
                <a:latin typeface="Aparajita" panose="020B0604020202020204" pitchFamily="34" charset="0"/>
                <a:cs typeface="Aparajita" panose="020B0604020202020204" pitchFamily="34" charset="0"/>
              </a:rPr>
              <a:t>.</a:t>
            </a:r>
            <a:endParaRPr lang="fa-IR" sz="2400" b="1" dirty="0">
              <a:latin typeface="Aparajita" panose="020B0604020202020204" pitchFamily="34" charset="0"/>
            </a:endParaRPr>
          </a:p>
        </p:txBody>
      </p:sp>
      <p:sp>
        <p:nvSpPr>
          <p:cNvPr id="4" name="Slide Number Placeholder 3">
            <a:extLst>
              <a:ext uri="{FF2B5EF4-FFF2-40B4-BE49-F238E27FC236}">
                <a16:creationId xmlns="" xmlns:a16="http://schemas.microsoft.com/office/drawing/2014/main" id="{D0845954-65A2-4743-BCC4-ADFFA8F6A3D5}"/>
              </a:ext>
            </a:extLst>
          </p:cNvPr>
          <p:cNvSpPr>
            <a:spLocks noGrp="1"/>
          </p:cNvSpPr>
          <p:nvPr>
            <p:ph type="sldNum" sz="quarter" idx="12"/>
          </p:nvPr>
        </p:nvSpPr>
        <p:spPr/>
        <p:txBody>
          <a:bodyPr/>
          <a:lstStyle/>
          <a:p>
            <a:fld id="{FC28BA1F-5001-43DD-BD92-D305F6A61EBC}" type="slidenum">
              <a:rPr lang="fa-IR" smtClean="0"/>
              <a:pPr/>
              <a:t>9</a:t>
            </a:fld>
            <a:endParaRPr lang="fa-IR"/>
          </a:p>
        </p:txBody>
      </p:sp>
      <p:pic>
        <p:nvPicPr>
          <p:cNvPr id="5" name="Content Placeholder 3">
            <a:extLst>
              <a:ext uri="{FF2B5EF4-FFF2-40B4-BE49-F238E27FC236}">
                <a16:creationId xmlns="" xmlns:a16="http://schemas.microsoft.com/office/drawing/2014/main" id="{871DF54C-B387-4915-B088-2FD20FA9377B}"/>
              </a:ext>
            </a:extLst>
          </p:cNvPr>
          <p:cNvPicPr>
            <a:picLocks noChangeAspect="1"/>
          </p:cNvPicPr>
          <p:nvPr/>
        </p:nvPicPr>
        <p:blipFill>
          <a:blip r:embed="rId2" cstate="print"/>
          <a:stretch>
            <a:fillRect/>
          </a:stretch>
        </p:blipFill>
        <p:spPr bwMode="auto">
          <a:xfrm>
            <a:off x="115244" y="108880"/>
            <a:ext cx="1426588" cy="1810669"/>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819193616"/>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imono">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Kimon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K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Kimono 2">
        <a:dk1>
          <a:srgbClr val="000000"/>
        </a:dk1>
        <a:lt1>
          <a:srgbClr val="FFFFFF"/>
        </a:lt1>
        <a:dk2>
          <a:srgbClr val="000000"/>
        </a:dk2>
        <a:lt2>
          <a:srgbClr val="F7D47D"/>
        </a:lt2>
        <a:accent1>
          <a:srgbClr val="C19341"/>
        </a:accent1>
        <a:accent2>
          <a:srgbClr val="60A265"/>
        </a:accent2>
        <a:accent3>
          <a:srgbClr val="AAAAAA"/>
        </a:accent3>
        <a:accent4>
          <a:srgbClr val="DADADA"/>
        </a:accent4>
        <a:accent5>
          <a:srgbClr val="DDC8B0"/>
        </a:accent5>
        <a:accent6>
          <a:srgbClr val="56925B"/>
        </a:accent6>
        <a:hlink>
          <a:srgbClr val="EB9F17"/>
        </a:hlink>
        <a:folHlink>
          <a:srgbClr val="CF7625"/>
        </a:folHlink>
      </a:clrScheme>
      <a:clrMap bg1="dk2" tx1="lt1" bg2="dk1" tx2="lt2" accent1="accent1" accent2="accent2" accent3="accent3" accent4="accent4" accent5="accent5" accent6="accent6" hlink="hlink" folHlink="folHlink"/>
    </a:extraClrScheme>
    <a:extraClrScheme>
      <a:clrScheme name="Kimono 3">
        <a:dk1>
          <a:srgbClr val="00002E"/>
        </a:dk1>
        <a:lt1>
          <a:srgbClr val="FFFFFF"/>
        </a:lt1>
        <a:dk2>
          <a:srgbClr val="003399"/>
        </a:dk2>
        <a:lt2>
          <a:srgbClr val="F4BC40"/>
        </a:lt2>
        <a:accent1>
          <a:srgbClr val="9280CC"/>
        </a:accent1>
        <a:accent2>
          <a:srgbClr val="BD51A1"/>
        </a:accent2>
        <a:accent3>
          <a:srgbClr val="AAADCA"/>
        </a:accent3>
        <a:accent4>
          <a:srgbClr val="DADADA"/>
        </a:accent4>
        <a:accent5>
          <a:srgbClr val="C7C0E2"/>
        </a:accent5>
        <a:accent6>
          <a:srgbClr val="AB4991"/>
        </a:accent6>
        <a:hlink>
          <a:srgbClr val="CC66FF"/>
        </a:hlink>
        <a:folHlink>
          <a:srgbClr val="824F99"/>
        </a:folHlink>
      </a:clrScheme>
      <a:clrMap bg1="dk2" tx1="lt1" bg2="dk1" tx2="lt2" accent1="accent1" accent2="accent2" accent3="accent3" accent4="accent4" accent5="accent5" accent6="accent6" hlink="hlink" folHlink="folHlink"/>
    </a:extraClrScheme>
    <a:extraClrScheme>
      <a:clrScheme name="Kimono 4">
        <a:dk1>
          <a:srgbClr val="2F1311"/>
        </a:dk1>
        <a:lt1>
          <a:srgbClr val="7A8E9C"/>
        </a:lt1>
        <a:dk2>
          <a:srgbClr val="FDF4DF"/>
        </a:dk2>
        <a:lt2>
          <a:srgbClr val="3E4A52"/>
        </a:lt2>
        <a:accent1>
          <a:srgbClr val="81ABA0"/>
        </a:accent1>
        <a:accent2>
          <a:srgbClr val="CD817B"/>
        </a:accent2>
        <a:accent3>
          <a:srgbClr val="BEC6CB"/>
        </a:accent3>
        <a:accent4>
          <a:srgbClr val="270E0D"/>
        </a:accent4>
        <a:accent5>
          <a:srgbClr val="C1D2CD"/>
        </a:accent5>
        <a:accent6>
          <a:srgbClr val="BA746F"/>
        </a:accent6>
        <a:hlink>
          <a:srgbClr val="BEBC76"/>
        </a:hlink>
        <a:folHlink>
          <a:srgbClr val="668E69"/>
        </a:folHlink>
      </a:clrScheme>
      <a:clrMap bg1="lt1" tx1="dk1" bg2="lt2" tx2="dk2" accent1="accent1" accent2="accent2" accent3="accent3" accent4="accent4" accent5="accent5" accent6="accent6" hlink="hlink" folHlink="folHlink"/>
    </a:extraClrScheme>
    <a:extraClrScheme>
      <a:clrScheme name="Kimono 5">
        <a:dk1>
          <a:srgbClr val="2F1311"/>
        </a:dk1>
        <a:lt1>
          <a:srgbClr val="7A9C7C"/>
        </a:lt1>
        <a:dk2>
          <a:srgbClr val="FBEBC3"/>
        </a:dk2>
        <a:lt2>
          <a:srgbClr val="3C503D"/>
        </a:lt2>
        <a:accent1>
          <a:srgbClr val="D5B781"/>
        </a:accent1>
        <a:accent2>
          <a:srgbClr val="C16059"/>
        </a:accent2>
        <a:accent3>
          <a:srgbClr val="BECBBF"/>
        </a:accent3>
        <a:accent4>
          <a:srgbClr val="270E0D"/>
        </a:accent4>
        <a:accent5>
          <a:srgbClr val="E7D8C1"/>
        </a:accent5>
        <a:accent6>
          <a:srgbClr val="AF5650"/>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Kimono 6">
        <a:dk1>
          <a:srgbClr val="000000"/>
        </a:dk1>
        <a:lt1>
          <a:srgbClr val="D9EFE0"/>
        </a:lt1>
        <a:dk2>
          <a:srgbClr val="30605A"/>
        </a:dk2>
        <a:lt2>
          <a:srgbClr val="15331E"/>
        </a:lt2>
        <a:accent1>
          <a:srgbClr val="A4C6BA"/>
        </a:accent1>
        <a:accent2>
          <a:srgbClr val="558F7D"/>
        </a:accent2>
        <a:accent3>
          <a:srgbClr val="E9F6ED"/>
        </a:accent3>
        <a:accent4>
          <a:srgbClr val="000000"/>
        </a:accent4>
        <a:accent5>
          <a:srgbClr val="CFDFD9"/>
        </a:accent5>
        <a:accent6>
          <a:srgbClr val="4C8171"/>
        </a:accent6>
        <a:hlink>
          <a:srgbClr val="C1C177"/>
        </a:hlink>
        <a:folHlink>
          <a:srgbClr val="A08F5E"/>
        </a:folHlink>
      </a:clrScheme>
      <a:clrMap bg1="lt1" tx1="dk1" bg2="lt2" tx2="dk2" accent1="accent1" accent2="accent2" accent3="accent3" accent4="accent4" accent5="accent5" accent6="accent6" hlink="hlink" folHlink="folHlink"/>
    </a:extraClrScheme>
    <a:extraClrScheme>
      <a:clrScheme name="Kimono 7">
        <a:dk1>
          <a:srgbClr val="2F1311"/>
        </a:dk1>
        <a:lt1>
          <a:srgbClr val="CFC7B5"/>
        </a:lt1>
        <a:dk2>
          <a:srgbClr val="853F35"/>
        </a:dk2>
        <a:lt2>
          <a:srgbClr val="8E7F5E"/>
        </a:lt2>
        <a:accent1>
          <a:srgbClr val="EBD2A5"/>
        </a:accent1>
        <a:accent2>
          <a:srgbClr val="A5C9A8"/>
        </a:accent2>
        <a:accent3>
          <a:srgbClr val="E4E0D7"/>
        </a:accent3>
        <a:accent4>
          <a:srgbClr val="270E0D"/>
        </a:accent4>
        <a:accent5>
          <a:srgbClr val="F3E5CF"/>
        </a:accent5>
        <a:accent6>
          <a:srgbClr val="95B698"/>
        </a:accent6>
        <a:hlink>
          <a:srgbClr val="C68510"/>
        </a:hlink>
        <a:folHlink>
          <a:srgbClr val="E5A871"/>
        </a:folHlink>
      </a:clrScheme>
      <a:clrMap bg1="lt1" tx1="dk1" bg2="lt2" tx2="dk2" accent1="accent1" accent2="accent2" accent3="accent3" accent4="accent4" accent5="accent5" accent6="accent6" hlink="hlink" folHlink="folHlink"/>
    </a:extraClrScheme>
    <a:extraClrScheme>
      <a:clrScheme name="Kimono 8">
        <a:dk1>
          <a:srgbClr val="000000"/>
        </a:dk1>
        <a:lt1>
          <a:srgbClr val="F0EED8"/>
        </a:lt1>
        <a:dk2>
          <a:srgbClr val="666729"/>
        </a:dk2>
        <a:lt2>
          <a:srgbClr val="3F3B19"/>
        </a:lt2>
        <a:accent1>
          <a:srgbClr val="E9D47D"/>
        </a:accent1>
        <a:accent2>
          <a:srgbClr val="D4DD91"/>
        </a:accent2>
        <a:accent3>
          <a:srgbClr val="F6F5E9"/>
        </a:accent3>
        <a:accent4>
          <a:srgbClr val="000000"/>
        </a:accent4>
        <a:accent5>
          <a:srgbClr val="F2E6BF"/>
        </a:accent5>
        <a:accent6>
          <a:srgbClr val="C0C883"/>
        </a:accent6>
        <a:hlink>
          <a:srgbClr val="9D943F"/>
        </a:hlink>
        <a:folHlink>
          <a:srgbClr val="C9C17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998</Template>
  <TotalTime>7611</TotalTime>
  <Words>2451</Words>
  <Application>Microsoft Office PowerPoint</Application>
  <PresentationFormat>Custom</PresentationFormat>
  <Paragraphs>183</Paragraphs>
  <Slides>50</Slides>
  <Notes>0</Notes>
  <HiddenSlides>0</HiddenSlides>
  <MMClips>3</MMClips>
  <ScaleCrop>false</ScaleCrop>
  <HeadingPairs>
    <vt:vector size="4" baseType="variant">
      <vt:variant>
        <vt:lpstr>Theme</vt:lpstr>
      </vt:variant>
      <vt:variant>
        <vt:i4>2</vt:i4>
      </vt:variant>
      <vt:variant>
        <vt:lpstr>Slide Titles</vt:lpstr>
      </vt:variant>
      <vt:variant>
        <vt:i4>50</vt:i4>
      </vt:variant>
    </vt:vector>
  </HeadingPairs>
  <TitlesOfParts>
    <vt:vector size="52" baseType="lpstr">
      <vt:lpstr>Diseño predeterminado</vt:lpstr>
      <vt:lpstr>Kimono</vt:lpstr>
      <vt:lpstr>Endometrial preparation for frozen Embryo Transfer</vt:lpstr>
      <vt:lpstr>Slide 2</vt:lpstr>
      <vt:lpstr>Slide 3</vt:lpstr>
      <vt:lpstr>Slide 4</vt:lpstr>
      <vt:lpstr>Slide 5</vt:lpstr>
      <vt:lpstr>Slide 6</vt:lpstr>
      <vt:lpstr>Slide 7</vt:lpstr>
      <vt:lpstr>Natural FER cycles </vt:lpstr>
      <vt:lpstr>Slide 9</vt:lpstr>
      <vt:lpstr>Slide 10</vt:lpstr>
      <vt:lpstr>Slide 11</vt:lpstr>
      <vt:lpstr>Slide 12</vt:lpstr>
      <vt:lpstr>Slide 13</vt:lpstr>
      <vt:lpstr>Hormone-replacement cycles</vt:lpstr>
      <vt:lpstr>Slide 15</vt:lpstr>
      <vt:lpstr>Slide 16</vt:lpstr>
      <vt:lpstr>Slide 17</vt:lpstr>
      <vt:lpstr>Slide 18</vt:lpstr>
      <vt:lpstr>Slide 19</vt:lpstr>
      <vt:lpstr>Slide 20</vt:lpstr>
      <vt:lpstr>Slide 21</vt:lpstr>
      <vt:lpstr>HORMONE PREPARATIONS IN FER CYCLES</vt:lpstr>
      <vt:lpstr>Slide 23</vt:lpstr>
      <vt:lpstr>Slide 24</vt:lpstr>
      <vt:lpstr>Slide 25</vt:lpstr>
      <vt:lpstr>Slide 26</vt:lpstr>
      <vt:lpstr>Slide 27</vt:lpstr>
      <vt:lpstr>Slide 28</vt:lpstr>
      <vt:lpstr>Slide 29</vt:lpstr>
      <vt:lpstr>Slide 30</vt:lpstr>
      <vt:lpstr>Slide 31</vt:lpstr>
      <vt:lpstr>Slide 32</vt:lpstr>
      <vt:lpstr>Slide 33</vt:lpstr>
      <vt:lpstr>      Efficacy of natural cycle versus hormone replacement in frozen–thawed embryo transfers</vt:lpstr>
      <vt:lpstr>Slide 35</vt:lpstr>
      <vt:lpstr>Stimulation regimes for FER</vt:lpstr>
      <vt:lpstr>Slide 37</vt:lpstr>
      <vt:lpstr>Slide 38</vt:lpstr>
      <vt:lpstr>Slide 39</vt:lpstr>
      <vt:lpstr>ENDOMETRIAL THICKNESS AND QUALITY  IN FER CYCLES</vt:lpstr>
      <vt:lpstr>Slide 41</vt:lpstr>
      <vt:lpstr>Slide 42</vt:lpstr>
      <vt:lpstr>Slide 43</vt:lpstr>
      <vt:lpstr>Summary</vt:lpstr>
      <vt:lpstr>Slide 45</vt:lpstr>
      <vt:lpstr>Slide 46</vt:lpstr>
      <vt:lpstr>Slide 47</vt:lpstr>
      <vt:lpstr>Slide 48</vt:lpstr>
      <vt:lpstr>Slide 49</vt:lpstr>
      <vt:lpstr>Slide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Endometrial preparation in frozen Embryo Transfer Cycles</dc:title>
  <dc:creator>ATOUSA</dc:creator>
  <cp:lastModifiedBy>doctor</cp:lastModifiedBy>
  <cp:revision>68</cp:revision>
  <dcterms:created xsi:type="dcterms:W3CDTF">2021-04-09T19:55:43Z</dcterms:created>
  <dcterms:modified xsi:type="dcterms:W3CDTF">2021-04-15T05:26:40Z</dcterms:modified>
</cp:coreProperties>
</file>