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1"/>
  </p:notesMasterIdLst>
  <p:sldIdLst>
    <p:sldId id="341" r:id="rId2"/>
    <p:sldId id="257" r:id="rId3"/>
    <p:sldId id="258" r:id="rId4"/>
    <p:sldId id="260" r:id="rId5"/>
    <p:sldId id="261" r:id="rId6"/>
    <p:sldId id="262" r:id="rId7"/>
    <p:sldId id="274" r:id="rId8"/>
    <p:sldId id="263" r:id="rId9"/>
    <p:sldId id="271" r:id="rId10"/>
    <p:sldId id="267" r:id="rId11"/>
    <p:sldId id="272" r:id="rId12"/>
    <p:sldId id="278" r:id="rId13"/>
    <p:sldId id="268" r:id="rId14"/>
    <p:sldId id="273" r:id="rId15"/>
    <p:sldId id="275" r:id="rId16"/>
    <p:sldId id="264" r:id="rId17"/>
    <p:sldId id="281" r:id="rId18"/>
    <p:sldId id="285" r:id="rId19"/>
    <p:sldId id="282" r:id="rId20"/>
    <p:sldId id="289" r:id="rId21"/>
    <p:sldId id="290" r:id="rId22"/>
    <p:sldId id="292" r:id="rId23"/>
    <p:sldId id="291" r:id="rId24"/>
    <p:sldId id="293" r:id="rId25"/>
    <p:sldId id="294" r:id="rId26"/>
    <p:sldId id="283" r:id="rId27"/>
    <p:sldId id="295" r:id="rId28"/>
    <p:sldId id="286" r:id="rId29"/>
    <p:sldId id="287" r:id="rId30"/>
    <p:sldId id="300" r:id="rId31"/>
    <p:sldId id="299" r:id="rId32"/>
    <p:sldId id="297" r:id="rId33"/>
    <p:sldId id="301" r:id="rId34"/>
    <p:sldId id="280" r:id="rId35"/>
    <p:sldId id="302" r:id="rId36"/>
    <p:sldId id="284" r:id="rId37"/>
    <p:sldId id="279" r:id="rId38"/>
    <p:sldId id="276" r:id="rId39"/>
    <p:sldId id="266" r:id="rId40"/>
    <p:sldId id="303" r:id="rId41"/>
    <p:sldId id="304" r:id="rId42"/>
    <p:sldId id="307" r:id="rId43"/>
    <p:sldId id="306" r:id="rId44"/>
    <p:sldId id="305" r:id="rId45"/>
    <p:sldId id="277" r:id="rId46"/>
    <p:sldId id="311" r:id="rId47"/>
    <p:sldId id="265" r:id="rId48"/>
    <p:sldId id="308" r:id="rId49"/>
    <p:sldId id="310" r:id="rId50"/>
    <p:sldId id="314" r:id="rId51"/>
    <p:sldId id="316" r:id="rId52"/>
    <p:sldId id="315" r:id="rId53"/>
    <p:sldId id="312" r:id="rId54"/>
    <p:sldId id="313" r:id="rId55"/>
    <p:sldId id="309" r:id="rId56"/>
    <p:sldId id="269" r:id="rId57"/>
    <p:sldId id="317" r:id="rId58"/>
    <p:sldId id="270" r:id="rId59"/>
    <p:sldId id="318" r:id="rId60"/>
    <p:sldId id="322" r:id="rId61"/>
    <p:sldId id="319" r:id="rId62"/>
    <p:sldId id="320" r:id="rId63"/>
    <p:sldId id="321" r:id="rId64"/>
    <p:sldId id="323" r:id="rId65"/>
    <p:sldId id="324" r:id="rId66"/>
    <p:sldId id="325" r:id="rId67"/>
    <p:sldId id="334" r:id="rId68"/>
    <p:sldId id="338" r:id="rId69"/>
    <p:sldId id="337" r:id="rId70"/>
    <p:sldId id="336" r:id="rId71"/>
    <p:sldId id="332" r:id="rId72"/>
    <p:sldId id="339" r:id="rId73"/>
    <p:sldId id="340" r:id="rId74"/>
    <p:sldId id="331" r:id="rId75"/>
    <p:sldId id="326" r:id="rId76"/>
    <p:sldId id="327" r:id="rId77"/>
    <p:sldId id="330" r:id="rId78"/>
    <p:sldId id="329" r:id="rId79"/>
    <p:sldId id="328" r:id="rId80"/>
  </p:sldIdLst>
  <p:sldSz cx="12192000" cy="6858000"/>
  <p:notesSz cx="6858000" cy="9144000"/>
  <p:defaultTextStyle>
    <a:defPPr>
      <a:defRPr lang="es-E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6600"/>
    <a:srgbClr val="B9B9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4660"/>
  </p:normalViewPr>
  <p:slideViewPr>
    <p:cSldViewPr snapToGrid="0">
      <p:cViewPr varScale="1">
        <p:scale>
          <a:sx n="65" d="100"/>
          <a:sy n="65" d="100"/>
        </p:scale>
        <p:origin x="66" y="17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4DE1C4F-3773-4E87-A218-83808D7B47B5}" type="datetimeFigureOut">
              <a:rPr lang="fa-IR" smtClean="0"/>
              <a:t>02/01/1442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D589C41A-0C40-4C63-8CF1-267C2F73D60C}" type="slidenum">
              <a:rPr lang="fa-IR" smtClean="0"/>
              <a:t>‹#›</a:t>
            </a:fld>
            <a:endParaRPr lang="fa-IR"/>
          </a:p>
        </p:txBody>
      </p:sp>
    </p:spTree>
    <p:extLst>
      <p:ext uri="{BB962C8B-B14F-4D97-AF65-F5344CB8AC3E}">
        <p14:creationId xmlns:p14="http://schemas.microsoft.com/office/powerpoint/2010/main" val="4154192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589C41A-0C40-4C63-8CF1-267C2F73D60C}" type="slidenum">
              <a:rPr lang="fa-IR" smtClean="0"/>
              <a:t>56</a:t>
            </a:fld>
            <a:endParaRPr lang="fa-IR"/>
          </a:p>
        </p:txBody>
      </p:sp>
    </p:spTree>
    <p:extLst>
      <p:ext uri="{BB962C8B-B14F-4D97-AF65-F5344CB8AC3E}">
        <p14:creationId xmlns:p14="http://schemas.microsoft.com/office/powerpoint/2010/main" val="3418491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14E48-A5A8-40AA-ACFB-E90FEF4E57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a:extLst>
              <a:ext uri="{FF2B5EF4-FFF2-40B4-BE49-F238E27FC236}">
                <a16:creationId xmlns:a16="http://schemas.microsoft.com/office/drawing/2014/main" id="{DD9F8188-5546-486E-9808-7F2B402E70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9FBCA219-34A2-4029-8690-3BABDBB150E5}"/>
              </a:ext>
            </a:extLst>
          </p:cNvPr>
          <p:cNvSpPr>
            <a:spLocks noGrp="1"/>
          </p:cNvSpPr>
          <p:nvPr>
            <p:ph type="dt" sz="half" idx="10"/>
          </p:nvPr>
        </p:nvSpPr>
        <p:spPr/>
        <p:txBody>
          <a:bodyPr/>
          <a:lstStyle>
            <a:lvl1pPr>
              <a:defRPr/>
            </a:lvl1pPr>
          </a:lstStyle>
          <a:p>
            <a:fld id="{E11981EB-5C02-4D72-94D4-E238045FC981}" type="datetime8">
              <a:rPr lang="fa-IR" smtClean="0"/>
              <a:t>20 اوت 20</a:t>
            </a:fld>
            <a:endParaRPr lang="fa-IR"/>
          </a:p>
        </p:txBody>
      </p:sp>
      <p:sp>
        <p:nvSpPr>
          <p:cNvPr id="5" name="Footer Placeholder 4">
            <a:extLst>
              <a:ext uri="{FF2B5EF4-FFF2-40B4-BE49-F238E27FC236}">
                <a16:creationId xmlns:a16="http://schemas.microsoft.com/office/drawing/2014/main" id="{1E1876E3-F14B-4168-B9A5-1A06C107D3DF}"/>
              </a:ext>
            </a:extLst>
          </p:cNvPr>
          <p:cNvSpPr>
            <a:spLocks noGrp="1"/>
          </p:cNvSpPr>
          <p:nvPr>
            <p:ph type="ftr" sz="quarter" idx="11"/>
          </p:nvPr>
        </p:nvSpPr>
        <p:spPr/>
        <p:txBody>
          <a:bodyPr/>
          <a:lstStyle>
            <a:lvl1pPr>
              <a:defRPr/>
            </a:lvl1pPr>
          </a:lstStyle>
          <a:p>
            <a:endParaRPr lang="fa-IR"/>
          </a:p>
        </p:txBody>
      </p:sp>
      <p:sp>
        <p:nvSpPr>
          <p:cNvPr id="6" name="Slide Number Placeholder 5">
            <a:extLst>
              <a:ext uri="{FF2B5EF4-FFF2-40B4-BE49-F238E27FC236}">
                <a16:creationId xmlns:a16="http://schemas.microsoft.com/office/drawing/2014/main" id="{1D493696-D85D-48BC-B0C8-DE10B24CBA0D}"/>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2979448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608BD-6F60-44C5-A3CF-B5A80EB6D3E8}"/>
              </a:ext>
            </a:extLst>
          </p:cNvPr>
          <p:cNvSpPr>
            <a:spLocks noGrp="1"/>
          </p:cNvSpPr>
          <p:nvPr>
            <p:ph type="title"/>
          </p:nvPr>
        </p:nvSpPr>
        <p:spPr/>
        <p:txBody>
          <a:bodyPr/>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C66BE138-D7AD-47C7-AB52-31E49CCC75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D1A7A39-30D1-496F-8E09-3E485D2CF386}"/>
              </a:ext>
            </a:extLst>
          </p:cNvPr>
          <p:cNvSpPr>
            <a:spLocks noGrp="1"/>
          </p:cNvSpPr>
          <p:nvPr>
            <p:ph type="dt" sz="half" idx="10"/>
          </p:nvPr>
        </p:nvSpPr>
        <p:spPr/>
        <p:txBody>
          <a:bodyPr/>
          <a:lstStyle>
            <a:lvl1pPr>
              <a:defRPr/>
            </a:lvl1pPr>
          </a:lstStyle>
          <a:p>
            <a:fld id="{EB55657A-C6F4-4488-9BBF-4DE8A102DDD8}" type="datetime8">
              <a:rPr lang="fa-IR" smtClean="0"/>
              <a:t>20 اوت 20</a:t>
            </a:fld>
            <a:endParaRPr lang="fa-IR"/>
          </a:p>
        </p:txBody>
      </p:sp>
      <p:sp>
        <p:nvSpPr>
          <p:cNvPr id="5" name="Footer Placeholder 4">
            <a:extLst>
              <a:ext uri="{FF2B5EF4-FFF2-40B4-BE49-F238E27FC236}">
                <a16:creationId xmlns:a16="http://schemas.microsoft.com/office/drawing/2014/main" id="{B734FBDD-4B48-4D82-999D-C18C6C5A5D94}"/>
              </a:ext>
            </a:extLst>
          </p:cNvPr>
          <p:cNvSpPr>
            <a:spLocks noGrp="1"/>
          </p:cNvSpPr>
          <p:nvPr>
            <p:ph type="ftr" sz="quarter" idx="11"/>
          </p:nvPr>
        </p:nvSpPr>
        <p:spPr/>
        <p:txBody>
          <a:bodyPr/>
          <a:lstStyle>
            <a:lvl1pPr>
              <a:defRPr/>
            </a:lvl1pPr>
          </a:lstStyle>
          <a:p>
            <a:endParaRPr lang="fa-IR"/>
          </a:p>
        </p:txBody>
      </p:sp>
      <p:sp>
        <p:nvSpPr>
          <p:cNvPr id="6" name="Slide Number Placeholder 5">
            <a:extLst>
              <a:ext uri="{FF2B5EF4-FFF2-40B4-BE49-F238E27FC236}">
                <a16:creationId xmlns:a16="http://schemas.microsoft.com/office/drawing/2014/main" id="{B5FEE5D4-9295-4DBC-B84B-3993D8F41EB9}"/>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22631329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EF21693-D4E3-473C-9CC7-323FD31A97FC}"/>
              </a:ext>
            </a:extLst>
          </p:cNvPr>
          <p:cNvSpPr>
            <a:spLocks noGrp="1"/>
          </p:cNvSpPr>
          <p:nvPr>
            <p:ph type="title" orient="vert"/>
          </p:nvPr>
        </p:nvSpPr>
        <p:spPr>
          <a:xfrm>
            <a:off x="8839200" y="274639"/>
            <a:ext cx="2743200" cy="5851525"/>
          </a:xfrm>
        </p:spPr>
        <p:txBody>
          <a:bodyPr vert="eaVert"/>
          <a:lstStyle/>
          <a:p>
            <a:r>
              <a:rPr lang="en-US"/>
              <a:t>Click to edit Master title style</a:t>
            </a:r>
            <a:endParaRPr lang="fa-IR"/>
          </a:p>
        </p:txBody>
      </p:sp>
      <p:sp>
        <p:nvSpPr>
          <p:cNvPr id="3" name="Vertical Text Placeholder 2">
            <a:extLst>
              <a:ext uri="{FF2B5EF4-FFF2-40B4-BE49-F238E27FC236}">
                <a16:creationId xmlns:a16="http://schemas.microsoft.com/office/drawing/2014/main" id="{E078F265-07FC-4B1C-86C7-637A043213DB}"/>
              </a:ext>
            </a:extLst>
          </p:cNvPr>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DAA4B5C0-066D-4583-BD3D-49F2D4C6F830}"/>
              </a:ext>
            </a:extLst>
          </p:cNvPr>
          <p:cNvSpPr>
            <a:spLocks noGrp="1"/>
          </p:cNvSpPr>
          <p:nvPr>
            <p:ph type="dt" sz="half" idx="10"/>
          </p:nvPr>
        </p:nvSpPr>
        <p:spPr/>
        <p:txBody>
          <a:bodyPr/>
          <a:lstStyle>
            <a:lvl1pPr>
              <a:defRPr/>
            </a:lvl1pPr>
          </a:lstStyle>
          <a:p>
            <a:fld id="{09712193-278A-4795-BDC1-F9D90B8058DE}" type="datetime8">
              <a:rPr lang="fa-IR" smtClean="0"/>
              <a:t>20 اوت 20</a:t>
            </a:fld>
            <a:endParaRPr lang="fa-IR"/>
          </a:p>
        </p:txBody>
      </p:sp>
      <p:sp>
        <p:nvSpPr>
          <p:cNvPr id="5" name="Footer Placeholder 4">
            <a:extLst>
              <a:ext uri="{FF2B5EF4-FFF2-40B4-BE49-F238E27FC236}">
                <a16:creationId xmlns:a16="http://schemas.microsoft.com/office/drawing/2014/main" id="{6FA099FF-23DA-4DCC-B067-B1C8E2979EDE}"/>
              </a:ext>
            </a:extLst>
          </p:cNvPr>
          <p:cNvSpPr>
            <a:spLocks noGrp="1"/>
          </p:cNvSpPr>
          <p:nvPr>
            <p:ph type="ftr" sz="quarter" idx="11"/>
          </p:nvPr>
        </p:nvSpPr>
        <p:spPr/>
        <p:txBody>
          <a:bodyPr/>
          <a:lstStyle>
            <a:lvl1pPr>
              <a:defRPr/>
            </a:lvl1pPr>
          </a:lstStyle>
          <a:p>
            <a:endParaRPr lang="fa-IR"/>
          </a:p>
        </p:txBody>
      </p:sp>
      <p:sp>
        <p:nvSpPr>
          <p:cNvPr id="6" name="Slide Number Placeholder 5">
            <a:extLst>
              <a:ext uri="{FF2B5EF4-FFF2-40B4-BE49-F238E27FC236}">
                <a16:creationId xmlns:a16="http://schemas.microsoft.com/office/drawing/2014/main" id="{361F7B94-FFDF-4F3C-89CC-35825F934E12}"/>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1850550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64A8C-A5B2-4482-910E-C8250E67D1A8}"/>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1168FA38-3897-4D21-95DB-A7A292405E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59CC4738-7517-4710-8A1D-1E0D326EE08C}"/>
              </a:ext>
            </a:extLst>
          </p:cNvPr>
          <p:cNvSpPr>
            <a:spLocks noGrp="1"/>
          </p:cNvSpPr>
          <p:nvPr>
            <p:ph type="dt" sz="half" idx="10"/>
          </p:nvPr>
        </p:nvSpPr>
        <p:spPr/>
        <p:txBody>
          <a:bodyPr/>
          <a:lstStyle>
            <a:lvl1pPr>
              <a:defRPr/>
            </a:lvl1pPr>
          </a:lstStyle>
          <a:p>
            <a:fld id="{405EADFD-356F-4EE5-AA3C-697CEE0D94A4}" type="datetime8">
              <a:rPr lang="fa-IR" smtClean="0"/>
              <a:t>20 اوت 20</a:t>
            </a:fld>
            <a:endParaRPr lang="fa-IR"/>
          </a:p>
        </p:txBody>
      </p:sp>
      <p:sp>
        <p:nvSpPr>
          <p:cNvPr id="5" name="Footer Placeholder 4">
            <a:extLst>
              <a:ext uri="{FF2B5EF4-FFF2-40B4-BE49-F238E27FC236}">
                <a16:creationId xmlns:a16="http://schemas.microsoft.com/office/drawing/2014/main" id="{6246099E-F607-41A8-A889-EBD2242A6295}"/>
              </a:ext>
            </a:extLst>
          </p:cNvPr>
          <p:cNvSpPr>
            <a:spLocks noGrp="1"/>
          </p:cNvSpPr>
          <p:nvPr>
            <p:ph type="ftr" sz="quarter" idx="11"/>
          </p:nvPr>
        </p:nvSpPr>
        <p:spPr/>
        <p:txBody>
          <a:bodyPr/>
          <a:lstStyle>
            <a:lvl1pPr>
              <a:defRPr/>
            </a:lvl1pPr>
          </a:lstStyle>
          <a:p>
            <a:endParaRPr lang="fa-IR"/>
          </a:p>
        </p:txBody>
      </p:sp>
      <p:sp>
        <p:nvSpPr>
          <p:cNvPr id="6" name="Slide Number Placeholder 5">
            <a:extLst>
              <a:ext uri="{FF2B5EF4-FFF2-40B4-BE49-F238E27FC236}">
                <a16:creationId xmlns:a16="http://schemas.microsoft.com/office/drawing/2014/main" id="{06003838-B750-458D-B851-1FC366A8063F}"/>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91048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E716-6161-4355-B13D-6E56D063ACAC}"/>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fa-IR"/>
          </a:p>
        </p:txBody>
      </p:sp>
      <p:sp>
        <p:nvSpPr>
          <p:cNvPr id="3" name="Text Placeholder 2">
            <a:extLst>
              <a:ext uri="{FF2B5EF4-FFF2-40B4-BE49-F238E27FC236}">
                <a16:creationId xmlns:a16="http://schemas.microsoft.com/office/drawing/2014/main" id="{2D5000A2-CF3C-4A08-A3C6-4C0768F00E4A}"/>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6A0F9613-F3AE-438C-8017-84DE4E26B907}"/>
              </a:ext>
            </a:extLst>
          </p:cNvPr>
          <p:cNvSpPr>
            <a:spLocks noGrp="1"/>
          </p:cNvSpPr>
          <p:nvPr>
            <p:ph type="dt" sz="half" idx="10"/>
          </p:nvPr>
        </p:nvSpPr>
        <p:spPr/>
        <p:txBody>
          <a:bodyPr/>
          <a:lstStyle>
            <a:lvl1pPr>
              <a:defRPr/>
            </a:lvl1pPr>
          </a:lstStyle>
          <a:p>
            <a:fld id="{16795A42-B314-4243-949D-0DE37AE5DFD6}" type="datetime8">
              <a:rPr lang="fa-IR" smtClean="0"/>
              <a:t>20 اوت 20</a:t>
            </a:fld>
            <a:endParaRPr lang="fa-IR"/>
          </a:p>
        </p:txBody>
      </p:sp>
      <p:sp>
        <p:nvSpPr>
          <p:cNvPr id="5" name="Footer Placeholder 4">
            <a:extLst>
              <a:ext uri="{FF2B5EF4-FFF2-40B4-BE49-F238E27FC236}">
                <a16:creationId xmlns:a16="http://schemas.microsoft.com/office/drawing/2014/main" id="{87F6F064-9AFD-4573-BF00-E61E0A53986C}"/>
              </a:ext>
            </a:extLst>
          </p:cNvPr>
          <p:cNvSpPr>
            <a:spLocks noGrp="1"/>
          </p:cNvSpPr>
          <p:nvPr>
            <p:ph type="ftr" sz="quarter" idx="11"/>
          </p:nvPr>
        </p:nvSpPr>
        <p:spPr/>
        <p:txBody>
          <a:bodyPr/>
          <a:lstStyle>
            <a:lvl1pPr>
              <a:defRPr/>
            </a:lvl1pPr>
          </a:lstStyle>
          <a:p>
            <a:endParaRPr lang="fa-IR"/>
          </a:p>
        </p:txBody>
      </p:sp>
      <p:sp>
        <p:nvSpPr>
          <p:cNvPr id="6" name="Slide Number Placeholder 5">
            <a:extLst>
              <a:ext uri="{FF2B5EF4-FFF2-40B4-BE49-F238E27FC236}">
                <a16:creationId xmlns:a16="http://schemas.microsoft.com/office/drawing/2014/main" id="{DF111C68-DFC8-4FA5-A869-0A3C2770384F}"/>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3755870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D1CE8-4DF6-4F8B-9B78-AC24D3C86CE4}"/>
              </a:ext>
            </a:extLst>
          </p:cNvPr>
          <p:cNvSpPr>
            <a:spLocks noGrp="1"/>
          </p:cNvSpPr>
          <p:nvPr>
            <p:ph type="title"/>
          </p:nvPr>
        </p:nvSpPr>
        <p:spPr/>
        <p:txBody>
          <a:bodyPr/>
          <a:lstStyle/>
          <a:p>
            <a:r>
              <a:rPr lang="en-US"/>
              <a:t>Click to edit Master title style</a:t>
            </a:r>
            <a:endParaRPr lang="fa-IR"/>
          </a:p>
        </p:txBody>
      </p:sp>
      <p:sp>
        <p:nvSpPr>
          <p:cNvPr id="3" name="Content Placeholder 2">
            <a:extLst>
              <a:ext uri="{FF2B5EF4-FFF2-40B4-BE49-F238E27FC236}">
                <a16:creationId xmlns:a16="http://schemas.microsoft.com/office/drawing/2014/main" id="{0DC0959B-AA22-4C6F-8C4C-04A5A795E4CE}"/>
              </a:ext>
            </a:extLst>
          </p:cNvPr>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a:extLst>
              <a:ext uri="{FF2B5EF4-FFF2-40B4-BE49-F238E27FC236}">
                <a16:creationId xmlns:a16="http://schemas.microsoft.com/office/drawing/2014/main" id="{4B07C83C-F2BC-4BEF-AAE6-4FE07FC69A77}"/>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a:extLst>
              <a:ext uri="{FF2B5EF4-FFF2-40B4-BE49-F238E27FC236}">
                <a16:creationId xmlns:a16="http://schemas.microsoft.com/office/drawing/2014/main" id="{B3DB5089-278B-4BBE-BD7B-A9E1840D77FA}"/>
              </a:ext>
            </a:extLst>
          </p:cNvPr>
          <p:cNvSpPr>
            <a:spLocks noGrp="1"/>
          </p:cNvSpPr>
          <p:nvPr>
            <p:ph type="dt" sz="half" idx="10"/>
          </p:nvPr>
        </p:nvSpPr>
        <p:spPr/>
        <p:txBody>
          <a:bodyPr/>
          <a:lstStyle>
            <a:lvl1pPr>
              <a:defRPr/>
            </a:lvl1pPr>
          </a:lstStyle>
          <a:p>
            <a:fld id="{74613861-E5C1-403C-84BD-B54642B6BB54}" type="datetime8">
              <a:rPr lang="fa-IR" smtClean="0"/>
              <a:t>20 اوت 20</a:t>
            </a:fld>
            <a:endParaRPr lang="fa-IR"/>
          </a:p>
        </p:txBody>
      </p:sp>
      <p:sp>
        <p:nvSpPr>
          <p:cNvPr id="6" name="Footer Placeholder 5">
            <a:extLst>
              <a:ext uri="{FF2B5EF4-FFF2-40B4-BE49-F238E27FC236}">
                <a16:creationId xmlns:a16="http://schemas.microsoft.com/office/drawing/2014/main" id="{26E08594-4D42-420C-A36A-F48E23B16D97}"/>
              </a:ext>
            </a:extLst>
          </p:cNvPr>
          <p:cNvSpPr>
            <a:spLocks noGrp="1"/>
          </p:cNvSpPr>
          <p:nvPr>
            <p:ph type="ftr" sz="quarter" idx="11"/>
          </p:nvPr>
        </p:nvSpPr>
        <p:spPr/>
        <p:txBody>
          <a:bodyPr/>
          <a:lstStyle>
            <a:lvl1pPr>
              <a:defRPr/>
            </a:lvl1pPr>
          </a:lstStyle>
          <a:p>
            <a:endParaRPr lang="fa-IR"/>
          </a:p>
        </p:txBody>
      </p:sp>
      <p:sp>
        <p:nvSpPr>
          <p:cNvPr id="7" name="Slide Number Placeholder 6">
            <a:extLst>
              <a:ext uri="{FF2B5EF4-FFF2-40B4-BE49-F238E27FC236}">
                <a16:creationId xmlns:a16="http://schemas.microsoft.com/office/drawing/2014/main" id="{725559B3-B0E3-40B0-8D12-0A538FF188A5}"/>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379014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41010-39B8-4C88-B406-C27F7E0F66DC}"/>
              </a:ext>
            </a:extLst>
          </p:cNvPr>
          <p:cNvSpPr>
            <a:spLocks noGrp="1"/>
          </p:cNvSpPr>
          <p:nvPr>
            <p:ph type="title"/>
          </p:nvPr>
        </p:nvSpPr>
        <p:spPr>
          <a:xfrm>
            <a:off x="840317" y="365126"/>
            <a:ext cx="10515600" cy="1325563"/>
          </a:xfrm>
        </p:spPr>
        <p:txBody>
          <a:bodyPr/>
          <a:lstStyle/>
          <a:p>
            <a:r>
              <a:rPr lang="en-US"/>
              <a:t>Click to edit Master title style</a:t>
            </a:r>
            <a:endParaRPr lang="fa-IR"/>
          </a:p>
        </p:txBody>
      </p:sp>
      <p:sp>
        <p:nvSpPr>
          <p:cNvPr id="3" name="Text Placeholder 2">
            <a:extLst>
              <a:ext uri="{FF2B5EF4-FFF2-40B4-BE49-F238E27FC236}">
                <a16:creationId xmlns:a16="http://schemas.microsoft.com/office/drawing/2014/main" id="{37B4FDB0-6EF1-46E0-9083-86CBB6A020A2}"/>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1C7E867-8097-49DC-B1C9-C9887C288905}"/>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a:extLst>
              <a:ext uri="{FF2B5EF4-FFF2-40B4-BE49-F238E27FC236}">
                <a16:creationId xmlns:a16="http://schemas.microsoft.com/office/drawing/2014/main" id="{EAF7160A-1176-4047-A7FD-F38926A96353}"/>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14DE20-8A3A-4D97-A098-0736EFD966C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a:extLst>
              <a:ext uri="{FF2B5EF4-FFF2-40B4-BE49-F238E27FC236}">
                <a16:creationId xmlns:a16="http://schemas.microsoft.com/office/drawing/2014/main" id="{F0CE2833-F131-402E-A383-AB51FDEAABE8}"/>
              </a:ext>
            </a:extLst>
          </p:cNvPr>
          <p:cNvSpPr>
            <a:spLocks noGrp="1"/>
          </p:cNvSpPr>
          <p:nvPr>
            <p:ph type="dt" sz="half" idx="10"/>
          </p:nvPr>
        </p:nvSpPr>
        <p:spPr/>
        <p:txBody>
          <a:bodyPr/>
          <a:lstStyle>
            <a:lvl1pPr>
              <a:defRPr/>
            </a:lvl1pPr>
          </a:lstStyle>
          <a:p>
            <a:fld id="{E23BE7B2-9CBB-45B5-AA26-022E857C0BA2}" type="datetime8">
              <a:rPr lang="fa-IR" smtClean="0"/>
              <a:t>20 اوت 20</a:t>
            </a:fld>
            <a:endParaRPr lang="fa-IR"/>
          </a:p>
        </p:txBody>
      </p:sp>
      <p:sp>
        <p:nvSpPr>
          <p:cNvPr id="8" name="Footer Placeholder 7">
            <a:extLst>
              <a:ext uri="{FF2B5EF4-FFF2-40B4-BE49-F238E27FC236}">
                <a16:creationId xmlns:a16="http://schemas.microsoft.com/office/drawing/2014/main" id="{1C1AEC37-78D9-47AA-A145-3EE7DD82F033}"/>
              </a:ext>
            </a:extLst>
          </p:cNvPr>
          <p:cNvSpPr>
            <a:spLocks noGrp="1"/>
          </p:cNvSpPr>
          <p:nvPr>
            <p:ph type="ftr" sz="quarter" idx="11"/>
          </p:nvPr>
        </p:nvSpPr>
        <p:spPr/>
        <p:txBody>
          <a:bodyPr/>
          <a:lstStyle>
            <a:lvl1pPr>
              <a:defRPr/>
            </a:lvl1pPr>
          </a:lstStyle>
          <a:p>
            <a:endParaRPr lang="fa-IR"/>
          </a:p>
        </p:txBody>
      </p:sp>
      <p:sp>
        <p:nvSpPr>
          <p:cNvPr id="9" name="Slide Number Placeholder 8">
            <a:extLst>
              <a:ext uri="{FF2B5EF4-FFF2-40B4-BE49-F238E27FC236}">
                <a16:creationId xmlns:a16="http://schemas.microsoft.com/office/drawing/2014/main" id="{FA8031AD-DB63-42D9-BAFA-3FE868B6C43C}"/>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937061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1751F-EF27-414C-BB09-EA944F05282B}"/>
              </a:ext>
            </a:extLst>
          </p:cNvPr>
          <p:cNvSpPr>
            <a:spLocks noGrp="1"/>
          </p:cNvSpPr>
          <p:nvPr>
            <p:ph type="title"/>
          </p:nvPr>
        </p:nvSpPr>
        <p:spPr/>
        <p:txBody>
          <a:bodyPr/>
          <a:lstStyle/>
          <a:p>
            <a:r>
              <a:rPr lang="en-US"/>
              <a:t>Click to edit Master title style</a:t>
            </a:r>
            <a:endParaRPr lang="fa-IR"/>
          </a:p>
        </p:txBody>
      </p:sp>
      <p:sp>
        <p:nvSpPr>
          <p:cNvPr id="3" name="Date Placeholder 2">
            <a:extLst>
              <a:ext uri="{FF2B5EF4-FFF2-40B4-BE49-F238E27FC236}">
                <a16:creationId xmlns:a16="http://schemas.microsoft.com/office/drawing/2014/main" id="{86AD65ED-B9B0-4E43-967E-B4E8640031F5}"/>
              </a:ext>
            </a:extLst>
          </p:cNvPr>
          <p:cNvSpPr>
            <a:spLocks noGrp="1"/>
          </p:cNvSpPr>
          <p:nvPr>
            <p:ph type="dt" sz="half" idx="10"/>
          </p:nvPr>
        </p:nvSpPr>
        <p:spPr/>
        <p:txBody>
          <a:bodyPr/>
          <a:lstStyle>
            <a:lvl1pPr>
              <a:defRPr/>
            </a:lvl1pPr>
          </a:lstStyle>
          <a:p>
            <a:fld id="{C687AC57-0878-4441-B678-70012440287B}" type="datetime8">
              <a:rPr lang="fa-IR" smtClean="0"/>
              <a:t>20 اوت 20</a:t>
            </a:fld>
            <a:endParaRPr lang="fa-IR"/>
          </a:p>
        </p:txBody>
      </p:sp>
      <p:sp>
        <p:nvSpPr>
          <p:cNvPr id="4" name="Footer Placeholder 3">
            <a:extLst>
              <a:ext uri="{FF2B5EF4-FFF2-40B4-BE49-F238E27FC236}">
                <a16:creationId xmlns:a16="http://schemas.microsoft.com/office/drawing/2014/main" id="{354D5D73-7F09-4338-B7FB-5A6BD72F9E31}"/>
              </a:ext>
            </a:extLst>
          </p:cNvPr>
          <p:cNvSpPr>
            <a:spLocks noGrp="1"/>
          </p:cNvSpPr>
          <p:nvPr>
            <p:ph type="ftr" sz="quarter" idx="11"/>
          </p:nvPr>
        </p:nvSpPr>
        <p:spPr/>
        <p:txBody>
          <a:bodyPr/>
          <a:lstStyle>
            <a:lvl1pPr>
              <a:defRPr/>
            </a:lvl1pPr>
          </a:lstStyle>
          <a:p>
            <a:endParaRPr lang="fa-IR"/>
          </a:p>
        </p:txBody>
      </p:sp>
      <p:sp>
        <p:nvSpPr>
          <p:cNvPr id="5" name="Slide Number Placeholder 4">
            <a:extLst>
              <a:ext uri="{FF2B5EF4-FFF2-40B4-BE49-F238E27FC236}">
                <a16:creationId xmlns:a16="http://schemas.microsoft.com/office/drawing/2014/main" id="{D3705A33-CD91-4130-BE13-52CA394A9CA4}"/>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42813727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F584BD-3D0F-4D50-BB9F-A6AA2A91E4BC}"/>
              </a:ext>
            </a:extLst>
          </p:cNvPr>
          <p:cNvSpPr>
            <a:spLocks noGrp="1"/>
          </p:cNvSpPr>
          <p:nvPr>
            <p:ph type="dt" sz="half" idx="10"/>
          </p:nvPr>
        </p:nvSpPr>
        <p:spPr/>
        <p:txBody>
          <a:bodyPr/>
          <a:lstStyle>
            <a:lvl1pPr>
              <a:defRPr/>
            </a:lvl1pPr>
          </a:lstStyle>
          <a:p>
            <a:fld id="{8D80B6EC-B680-409F-A6E1-C64ADBCA714E}" type="datetime8">
              <a:rPr lang="fa-IR" smtClean="0"/>
              <a:t>20 اوت 20</a:t>
            </a:fld>
            <a:endParaRPr lang="fa-IR"/>
          </a:p>
        </p:txBody>
      </p:sp>
      <p:sp>
        <p:nvSpPr>
          <p:cNvPr id="3" name="Footer Placeholder 2">
            <a:extLst>
              <a:ext uri="{FF2B5EF4-FFF2-40B4-BE49-F238E27FC236}">
                <a16:creationId xmlns:a16="http://schemas.microsoft.com/office/drawing/2014/main" id="{546EBD3D-9953-472A-9155-03CF5FE5C8A1}"/>
              </a:ext>
            </a:extLst>
          </p:cNvPr>
          <p:cNvSpPr>
            <a:spLocks noGrp="1"/>
          </p:cNvSpPr>
          <p:nvPr>
            <p:ph type="ftr" sz="quarter" idx="11"/>
          </p:nvPr>
        </p:nvSpPr>
        <p:spPr/>
        <p:txBody>
          <a:bodyPr/>
          <a:lstStyle>
            <a:lvl1pPr>
              <a:defRPr/>
            </a:lvl1pPr>
          </a:lstStyle>
          <a:p>
            <a:endParaRPr lang="fa-IR"/>
          </a:p>
        </p:txBody>
      </p:sp>
      <p:sp>
        <p:nvSpPr>
          <p:cNvPr id="4" name="Slide Number Placeholder 3">
            <a:extLst>
              <a:ext uri="{FF2B5EF4-FFF2-40B4-BE49-F238E27FC236}">
                <a16:creationId xmlns:a16="http://schemas.microsoft.com/office/drawing/2014/main" id="{320249E3-7DB9-48F9-AA56-6248BE1723D0}"/>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4116065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405B9-054F-4DC4-B159-CF201972B095}"/>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fa-IR"/>
          </a:p>
        </p:txBody>
      </p:sp>
      <p:sp>
        <p:nvSpPr>
          <p:cNvPr id="3" name="Content Placeholder 2">
            <a:extLst>
              <a:ext uri="{FF2B5EF4-FFF2-40B4-BE49-F238E27FC236}">
                <a16:creationId xmlns:a16="http://schemas.microsoft.com/office/drawing/2014/main" id="{B9460621-8A71-46D4-942F-B7B2413E6B5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a:extLst>
              <a:ext uri="{FF2B5EF4-FFF2-40B4-BE49-F238E27FC236}">
                <a16:creationId xmlns:a16="http://schemas.microsoft.com/office/drawing/2014/main" id="{68E9D9D2-C5EC-49E7-92DA-36D5D4279A25}"/>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4D494F-78C0-41D0-B9AA-0B32C36C4DE6}"/>
              </a:ext>
            </a:extLst>
          </p:cNvPr>
          <p:cNvSpPr>
            <a:spLocks noGrp="1"/>
          </p:cNvSpPr>
          <p:nvPr>
            <p:ph type="dt" sz="half" idx="10"/>
          </p:nvPr>
        </p:nvSpPr>
        <p:spPr/>
        <p:txBody>
          <a:bodyPr/>
          <a:lstStyle>
            <a:lvl1pPr>
              <a:defRPr/>
            </a:lvl1pPr>
          </a:lstStyle>
          <a:p>
            <a:fld id="{9CA1CFD7-CD6F-449A-8EF5-2A20C28948B5}" type="datetime8">
              <a:rPr lang="fa-IR" smtClean="0"/>
              <a:t>20 اوت 20</a:t>
            </a:fld>
            <a:endParaRPr lang="fa-IR"/>
          </a:p>
        </p:txBody>
      </p:sp>
      <p:sp>
        <p:nvSpPr>
          <p:cNvPr id="6" name="Footer Placeholder 5">
            <a:extLst>
              <a:ext uri="{FF2B5EF4-FFF2-40B4-BE49-F238E27FC236}">
                <a16:creationId xmlns:a16="http://schemas.microsoft.com/office/drawing/2014/main" id="{B01DF5FF-6052-4357-B054-87B54BEF7AC2}"/>
              </a:ext>
            </a:extLst>
          </p:cNvPr>
          <p:cNvSpPr>
            <a:spLocks noGrp="1"/>
          </p:cNvSpPr>
          <p:nvPr>
            <p:ph type="ftr" sz="quarter" idx="11"/>
          </p:nvPr>
        </p:nvSpPr>
        <p:spPr/>
        <p:txBody>
          <a:bodyPr/>
          <a:lstStyle>
            <a:lvl1pPr>
              <a:defRPr/>
            </a:lvl1pPr>
          </a:lstStyle>
          <a:p>
            <a:endParaRPr lang="fa-IR"/>
          </a:p>
        </p:txBody>
      </p:sp>
      <p:sp>
        <p:nvSpPr>
          <p:cNvPr id="7" name="Slide Number Placeholder 6">
            <a:extLst>
              <a:ext uri="{FF2B5EF4-FFF2-40B4-BE49-F238E27FC236}">
                <a16:creationId xmlns:a16="http://schemas.microsoft.com/office/drawing/2014/main" id="{3FD27B43-DA36-49FF-A5D4-377EB089B68A}"/>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1978661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6E2F1-C8FB-4C40-BDFB-4A4BE78EE80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fa-IR"/>
          </a:p>
        </p:txBody>
      </p:sp>
      <p:sp>
        <p:nvSpPr>
          <p:cNvPr id="3" name="Picture Placeholder 2">
            <a:extLst>
              <a:ext uri="{FF2B5EF4-FFF2-40B4-BE49-F238E27FC236}">
                <a16:creationId xmlns:a16="http://schemas.microsoft.com/office/drawing/2014/main" id="{D6C02444-C64C-4A08-958E-54560729AF43}"/>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fa-IR"/>
          </a:p>
        </p:txBody>
      </p:sp>
      <p:sp>
        <p:nvSpPr>
          <p:cNvPr id="4" name="Text Placeholder 3">
            <a:extLst>
              <a:ext uri="{FF2B5EF4-FFF2-40B4-BE49-F238E27FC236}">
                <a16:creationId xmlns:a16="http://schemas.microsoft.com/office/drawing/2014/main" id="{BA87A61B-35C8-47D6-97CE-B337C75FACE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8B5000-CDE3-4B2B-9456-506E8E58551B}"/>
              </a:ext>
            </a:extLst>
          </p:cNvPr>
          <p:cNvSpPr>
            <a:spLocks noGrp="1"/>
          </p:cNvSpPr>
          <p:nvPr>
            <p:ph type="dt" sz="half" idx="10"/>
          </p:nvPr>
        </p:nvSpPr>
        <p:spPr/>
        <p:txBody>
          <a:bodyPr/>
          <a:lstStyle>
            <a:lvl1pPr>
              <a:defRPr/>
            </a:lvl1pPr>
          </a:lstStyle>
          <a:p>
            <a:fld id="{EF94CB78-529B-484A-8580-D2C8E779565B}" type="datetime8">
              <a:rPr lang="fa-IR" smtClean="0"/>
              <a:t>20 اوت 20</a:t>
            </a:fld>
            <a:endParaRPr lang="fa-IR"/>
          </a:p>
        </p:txBody>
      </p:sp>
      <p:sp>
        <p:nvSpPr>
          <p:cNvPr id="6" name="Footer Placeholder 5">
            <a:extLst>
              <a:ext uri="{FF2B5EF4-FFF2-40B4-BE49-F238E27FC236}">
                <a16:creationId xmlns:a16="http://schemas.microsoft.com/office/drawing/2014/main" id="{45BDA013-1CBF-4B29-9038-A37A7C80B04E}"/>
              </a:ext>
            </a:extLst>
          </p:cNvPr>
          <p:cNvSpPr>
            <a:spLocks noGrp="1"/>
          </p:cNvSpPr>
          <p:nvPr>
            <p:ph type="ftr" sz="quarter" idx="11"/>
          </p:nvPr>
        </p:nvSpPr>
        <p:spPr/>
        <p:txBody>
          <a:bodyPr/>
          <a:lstStyle>
            <a:lvl1pPr>
              <a:defRPr/>
            </a:lvl1pPr>
          </a:lstStyle>
          <a:p>
            <a:endParaRPr lang="fa-IR"/>
          </a:p>
        </p:txBody>
      </p:sp>
      <p:sp>
        <p:nvSpPr>
          <p:cNvPr id="7" name="Slide Number Placeholder 6">
            <a:extLst>
              <a:ext uri="{FF2B5EF4-FFF2-40B4-BE49-F238E27FC236}">
                <a16:creationId xmlns:a16="http://schemas.microsoft.com/office/drawing/2014/main" id="{9A279727-42E7-4AF1-B3DA-B4ECAD31EDDF}"/>
              </a:ext>
            </a:extLst>
          </p:cNvPr>
          <p:cNvSpPr>
            <a:spLocks noGrp="1"/>
          </p:cNvSpPr>
          <p:nvPr>
            <p:ph type="sldNum" sz="quarter" idx="12"/>
          </p:nvPr>
        </p:nvSpPr>
        <p:spPr/>
        <p:txBody>
          <a:bodyPr/>
          <a:lstStyle>
            <a:lvl1pPr>
              <a:defRPr/>
            </a:lvl1pPr>
          </a:lstStyle>
          <a:p>
            <a:fld id="{576749D3-ECF5-41DA-9B1C-1CDC22AA1BFE}" type="slidenum">
              <a:rPr lang="fa-IR" smtClean="0"/>
              <a:t>‹#›</a:t>
            </a:fld>
            <a:endParaRPr lang="fa-IR"/>
          </a:p>
        </p:txBody>
      </p:sp>
    </p:spTree>
    <p:extLst>
      <p:ext uri="{BB962C8B-B14F-4D97-AF65-F5344CB8AC3E}">
        <p14:creationId xmlns:p14="http://schemas.microsoft.com/office/powerpoint/2010/main" val="1749802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7235149-4542-45AA-BC1F-F9ED3263DC29}"/>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fa-IR"/>
              <a:t>Haga clic para cambiar el estilo de título	</a:t>
            </a:r>
          </a:p>
        </p:txBody>
      </p:sp>
      <p:sp>
        <p:nvSpPr>
          <p:cNvPr id="1027" name="Rectangle 3">
            <a:extLst>
              <a:ext uri="{FF2B5EF4-FFF2-40B4-BE49-F238E27FC236}">
                <a16:creationId xmlns:a16="http://schemas.microsoft.com/office/drawing/2014/main" id="{3A774F02-44BA-49FD-9B44-5493AAFDF1E6}"/>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fa-IR"/>
              <a:t>Haga clic para modificar el estilo de texto del patrón</a:t>
            </a:r>
          </a:p>
          <a:p>
            <a:pPr lvl="1"/>
            <a:r>
              <a:rPr lang="es-ES" altLang="fa-IR"/>
              <a:t>Segundo nivel</a:t>
            </a:r>
          </a:p>
          <a:p>
            <a:pPr lvl="2"/>
            <a:r>
              <a:rPr lang="es-ES" altLang="fa-IR"/>
              <a:t>Tercer nivel</a:t>
            </a:r>
          </a:p>
          <a:p>
            <a:pPr lvl="3"/>
            <a:r>
              <a:rPr lang="es-ES" altLang="fa-IR"/>
              <a:t>Cuarto nivel</a:t>
            </a:r>
          </a:p>
          <a:p>
            <a:pPr lvl="4"/>
            <a:r>
              <a:rPr lang="es-ES" altLang="fa-IR"/>
              <a:t>Quinto nivel</a:t>
            </a:r>
          </a:p>
        </p:txBody>
      </p:sp>
      <p:sp>
        <p:nvSpPr>
          <p:cNvPr id="1028" name="Rectangle 4">
            <a:extLst>
              <a:ext uri="{FF2B5EF4-FFF2-40B4-BE49-F238E27FC236}">
                <a16:creationId xmlns:a16="http://schemas.microsoft.com/office/drawing/2014/main" id="{B9BF71A3-AADB-4D93-982F-3B6FB105765F}"/>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58CCBE5A-3C8C-4BB1-9B02-6763DEE5C1FC}" type="datetime8">
              <a:rPr lang="fa-IR" smtClean="0"/>
              <a:t>20 اوت 20</a:t>
            </a:fld>
            <a:endParaRPr lang="fa-IR"/>
          </a:p>
        </p:txBody>
      </p:sp>
      <p:sp>
        <p:nvSpPr>
          <p:cNvPr id="1029" name="Rectangle 5">
            <a:extLst>
              <a:ext uri="{FF2B5EF4-FFF2-40B4-BE49-F238E27FC236}">
                <a16:creationId xmlns:a16="http://schemas.microsoft.com/office/drawing/2014/main" id="{0C6F1D07-B68F-4A70-A03A-54DCB41EBDFD}"/>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fa-IR"/>
          </a:p>
        </p:txBody>
      </p:sp>
      <p:sp>
        <p:nvSpPr>
          <p:cNvPr id="1030" name="Rectangle 6">
            <a:extLst>
              <a:ext uri="{FF2B5EF4-FFF2-40B4-BE49-F238E27FC236}">
                <a16:creationId xmlns:a16="http://schemas.microsoft.com/office/drawing/2014/main" id="{AE3B2F8F-25EF-421D-9202-172D6E262A5B}"/>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76749D3-ECF5-41DA-9B1C-1CDC22AA1BFE}" type="slidenum">
              <a:rPr lang="fa-IR" smtClean="0"/>
              <a:t>‹#›</a:t>
            </a:fld>
            <a:endParaRPr lang="fa-IR"/>
          </a:p>
        </p:txBody>
      </p:sp>
    </p:spTree>
    <p:extLst>
      <p:ext uri="{BB962C8B-B14F-4D97-AF65-F5344CB8AC3E}">
        <p14:creationId xmlns:p14="http://schemas.microsoft.com/office/powerpoint/2010/main" val="39133873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ctr" rtl="1" eaLnBrk="1" fontAlgn="base" hangingPunct="1">
        <a:spcBef>
          <a:spcPct val="0"/>
        </a:spcBef>
        <a:spcAft>
          <a:spcPct val="0"/>
        </a:spcAft>
        <a:defRPr sz="4400" kern="1200">
          <a:solidFill>
            <a:schemeClr val="tx2"/>
          </a:solidFill>
          <a:latin typeface="+mj-lt"/>
          <a:ea typeface="+mj-ea"/>
          <a:cs typeface="+mj-cs"/>
        </a:defRPr>
      </a:lvl1pPr>
      <a:lvl2pPr algn="ctr" rtl="1" eaLnBrk="1" fontAlgn="base" hangingPunct="1">
        <a:spcBef>
          <a:spcPct val="0"/>
        </a:spcBef>
        <a:spcAft>
          <a:spcPct val="0"/>
        </a:spcAft>
        <a:defRPr sz="4400">
          <a:solidFill>
            <a:schemeClr val="tx2"/>
          </a:solidFill>
          <a:latin typeface="Arial" panose="020B0604020202020204" pitchFamily="34" charset="0"/>
        </a:defRPr>
      </a:lvl2pPr>
      <a:lvl3pPr algn="ctr" rtl="1" eaLnBrk="1" fontAlgn="base" hangingPunct="1">
        <a:spcBef>
          <a:spcPct val="0"/>
        </a:spcBef>
        <a:spcAft>
          <a:spcPct val="0"/>
        </a:spcAft>
        <a:defRPr sz="4400">
          <a:solidFill>
            <a:schemeClr val="tx2"/>
          </a:solidFill>
          <a:latin typeface="Arial" panose="020B0604020202020204" pitchFamily="34" charset="0"/>
        </a:defRPr>
      </a:lvl3pPr>
      <a:lvl4pPr algn="ctr" rtl="1" eaLnBrk="1" fontAlgn="base" hangingPunct="1">
        <a:spcBef>
          <a:spcPct val="0"/>
        </a:spcBef>
        <a:spcAft>
          <a:spcPct val="0"/>
        </a:spcAft>
        <a:defRPr sz="4400">
          <a:solidFill>
            <a:schemeClr val="tx2"/>
          </a:solidFill>
          <a:latin typeface="Arial" panose="020B0604020202020204" pitchFamily="34" charset="0"/>
        </a:defRPr>
      </a:lvl4pPr>
      <a:lvl5pPr algn="ctr" rtl="1" eaLnBrk="1" fontAlgn="base" hangingPunct="1">
        <a:spcBef>
          <a:spcPct val="0"/>
        </a:spcBef>
        <a:spcAft>
          <a:spcPct val="0"/>
        </a:spcAft>
        <a:defRPr sz="4400">
          <a:solidFill>
            <a:schemeClr val="tx2"/>
          </a:solidFill>
          <a:latin typeface="Arial" panose="020B0604020202020204" pitchFamily="34" charset="0"/>
        </a:defRPr>
      </a:lvl5pPr>
      <a:lvl6pPr marL="457200" algn="ctr" rtl="1" eaLnBrk="1" fontAlgn="base" hangingPunct="1">
        <a:spcBef>
          <a:spcPct val="0"/>
        </a:spcBef>
        <a:spcAft>
          <a:spcPct val="0"/>
        </a:spcAft>
        <a:defRPr sz="4400">
          <a:solidFill>
            <a:schemeClr val="tx2"/>
          </a:solidFill>
          <a:latin typeface="Arial" panose="020B0604020202020204" pitchFamily="34" charset="0"/>
        </a:defRPr>
      </a:lvl6pPr>
      <a:lvl7pPr marL="914400" algn="ctr" rtl="1" eaLnBrk="1" fontAlgn="base" hangingPunct="1">
        <a:spcBef>
          <a:spcPct val="0"/>
        </a:spcBef>
        <a:spcAft>
          <a:spcPct val="0"/>
        </a:spcAft>
        <a:defRPr sz="4400">
          <a:solidFill>
            <a:schemeClr val="tx2"/>
          </a:solidFill>
          <a:latin typeface="Arial" panose="020B0604020202020204" pitchFamily="34" charset="0"/>
        </a:defRPr>
      </a:lvl7pPr>
      <a:lvl8pPr marL="1371600" algn="ctr" rtl="1" eaLnBrk="1" fontAlgn="base" hangingPunct="1">
        <a:spcBef>
          <a:spcPct val="0"/>
        </a:spcBef>
        <a:spcAft>
          <a:spcPct val="0"/>
        </a:spcAft>
        <a:defRPr sz="4400">
          <a:solidFill>
            <a:schemeClr val="tx2"/>
          </a:solidFill>
          <a:latin typeface="Arial" panose="020B0604020202020204" pitchFamily="34" charset="0"/>
        </a:defRPr>
      </a:lvl8pPr>
      <a:lvl9pPr marL="1828800" algn="ctr" rtl="1"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r" rtl="1"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A84C5-D6B2-421E-BF22-D332466165F3}"/>
              </a:ext>
            </a:extLst>
          </p:cNvPr>
          <p:cNvSpPr>
            <a:spLocks noGrp="1"/>
          </p:cNvSpPr>
          <p:nvPr>
            <p:ph type="title"/>
          </p:nvPr>
        </p:nvSpPr>
        <p:spPr/>
        <p:txBody>
          <a:bodyPr/>
          <a:lstStyle/>
          <a:p>
            <a:r>
              <a:rPr lang="en-US" dirty="0">
                <a:solidFill>
                  <a:srgbClr val="0070C0"/>
                </a:solidFill>
                <a:latin typeface="TimesNewRomanPSMT"/>
              </a:rPr>
              <a:t>Ectopic Pregnancy</a:t>
            </a:r>
            <a:endParaRPr lang="en-US" dirty="0"/>
          </a:p>
        </p:txBody>
      </p:sp>
      <p:sp>
        <p:nvSpPr>
          <p:cNvPr id="3" name="Text Placeholder 2">
            <a:extLst>
              <a:ext uri="{FF2B5EF4-FFF2-40B4-BE49-F238E27FC236}">
                <a16:creationId xmlns:a16="http://schemas.microsoft.com/office/drawing/2014/main" id="{C094FAA6-3D86-4C93-BB6E-9108B05978AC}"/>
              </a:ext>
            </a:extLst>
          </p:cNvPr>
          <p:cNvSpPr>
            <a:spLocks noGrp="1"/>
          </p:cNvSpPr>
          <p:nvPr>
            <p:ph type="body" idx="1"/>
          </p:nvPr>
        </p:nvSpPr>
        <p:spPr/>
        <p:txBody>
          <a:bodyPr/>
          <a:lstStyle/>
          <a:p>
            <a:pPr algn="ctr"/>
            <a:r>
              <a:rPr lang="en-US" b="1" dirty="0" err="1">
                <a:solidFill>
                  <a:srgbClr val="FF0066"/>
                </a:solidFill>
              </a:rPr>
              <a:t>Dr.Atousa.Karimi</a:t>
            </a:r>
            <a:endParaRPr lang="en-US" b="1" dirty="0">
              <a:solidFill>
                <a:srgbClr val="FF0066"/>
              </a:solidFill>
            </a:endParaRPr>
          </a:p>
          <a:p>
            <a:pPr algn="ctr"/>
            <a:r>
              <a:rPr lang="en-US" b="1" dirty="0">
                <a:solidFill>
                  <a:srgbClr val="FF0066"/>
                </a:solidFill>
              </a:rPr>
              <a:t>Infertility Fellowship</a:t>
            </a:r>
          </a:p>
        </p:txBody>
      </p:sp>
      <p:sp>
        <p:nvSpPr>
          <p:cNvPr id="4" name="Slide Number Placeholder 3">
            <a:extLst>
              <a:ext uri="{FF2B5EF4-FFF2-40B4-BE49-F238E27FC236}">
                <a16:creationId xmlns:a16="http://schemas.microsoft.com/office/drawing/2014/main" id="{A52854F1-029A-4BDC-B7C5-8496420A0C9C}"/>
              </a:ext>
            </a:extLst>
          </p:cNvPr>
          <p:cNvSpPr>
            <a:spLocks noGrp="1"/>
          </p:cNvSpPr>
          <p:nvPr>
            <p:ph type="sldNum" sz="quarter" idx="12"/>
          </p:nvPr>
        </p:nvSpPr>
        <p:spPr/>
        <p:txBody>
          <a:bodyPr/>
          <a:lstStyle/>
          <a:p>
            <a:fld id="{576749D3-ECF5-41DA-9B1C-1CDC22AA1BFE}" type="slidenum">
              <a:rPr lang="fa-IR" smtClean="0"/>
              <a:t>1</a:t>
            </a:fld>
            <a:endParaRPr lang="fa-IR"/>
          </a:p>
        </p:txBody>
      </p:sp>
    </p:spTree>
    <p:extLst>
      <p:ext uri="{BB962C8B-B14F-4D97-AF65-F5344CB8AC3E}">
        <p14:creationId xmlns:p14="http://schemas.microsoft.com/office/powerpoint/2010/main" val="2627683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491175" y="532263"/>
            <a:ext cx="9608234" cy="5650173"/>
          </a:xfrm>
        </p:spPr>
        <p:txBody>
          <a:bodyPr/>
          <a:lstStyle/>
          <a:p>
            <a:pPr marL="0" indent="0" algn="l">
              <a:buNone/>
            </a:pPr>
            <a:r>
              <a:rPr lang="en-US" dirty="0">
                <a:latin typeface="TimesNewRomanPSMT"/>
              </a:rPr>
              <a:t> </a:t>
            </a:r>
            <a:r>
              <a:rPr lang="en-US" sz="2800" b="1" dirty="0">
                <a:latin typeface="Aparajita" panose="020B0604020202020204" pitchFamily="34" charset="0"/>
                <a:cs typeface="Aparajita" panose="020B0604020202020204" pitchFamily="34" charset="0"/>
              </a:rPr>
              <a:t>Risk factors weakly associated with ectopic pregnancy:</a:t>
            </a:r>
          </a:p>
          <a:p>
            <a:pPr marL="0" indent="0" algn="l">
              <a:buNone/>
            </a:pPr>
            <a:r>
              <a:rPr lang="en-US" b="1" dirty="0">
                <a:latin typeface="Aparajita" panose="020B0604020202020204" pitchFamily="34" charset="0"/>
              </a:rPr>
              <a:t>Smoking </a:t>
            </a:r>
          </a:p>
          <a:p>
            <a:pPr marL="0" indent="0" algn="l">
              <a:buNone/>
            </a:pPr>
            <a:r>
              <a:rPr lang="en-US" b="1" dirty="0">
                <a:latin typeface="Aparajita" panose="020B0604020202020204" pitchFamily="34" charset="0"/>
              </a:rPr>
              <a:t>Multiple lifetime sexual partners</a:t>
            </a:r>
          </a:p>
          <a:p>
            <a:pPr marL="0" indent="0" algn="l">
              <a:buNone/>
            </a:pPr>
            <a:r>
              <a:rPr lang="en-US" b="1" dirty="0">
                <a:latin typeface="Aparajita" panose="020B0604020202020204" pitchFamily="34" charset="0"/>
              </a:rPr>
              <a:t>Intrauterine devices (IUDs)</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001402DD-C365-497D-8555-2726F6E9E3F3}"/>
              </a:ext>
            </a:extLst>
          </p:cNvPr>
          <p:cNvSpPr>
            <a:spLocks noGrp="1"/>
          </p:cNvSpPr>
          <p:nvPr>
            <p:ph type="sldNum" sz="quarter" idx="12"/>
          </p:nvPr>
        </p:nvSpPr>
        <p:spPr/>
        <p:txBody>
          <a:bodyPr/>
          <a:lstStyle/>
          <a:p>
            <a:fld id="{576749D3-ECF5-41DA-9B1C-1CDC22AA1BFE}" type="slidenum">
              <a:rPr lang="fa-IR" smtClean="0"/>
              <a:t>10</a:t>
            </a:fld>
            <a:endParaRPr lang="fa-IR"/>
          </a:p>
        </p:txBody>
      </p:sp>
    </p:spTree>
    <p:extLst>
      <p:ext uri="{BB962C8B-B14F-4D97-AF65-F5344CB8AC3E}">
        <p14:creationId xmlns:p14="http://schemas.microsoft.com/office/powerpoint/2010/main" val="885447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parajita" panose="020B0604020202020204" pitchFamily="34" charset="0"/>
                <a:cs typeface="Aparajita" panose="020B0604020202020204" pitchFamily="34" charset="0"/>
              </a:rPr>
              <a:t>Prior Ectopic Pregnancy</a:t>
            </a:r>
          </a:p>
          <a:p>
            <a:pPr marL="0" indent="0" algn="just" rtl="0">
              <a:buNone/>
            </a:pPr>
            <a:r>
              <a:rPr lang="en-US" sz="2800" b="1" dirty="0">
                <a:latin typeface="Aparajita" panose="020B0604020202020204" pitchFamily="34" charset="0"/>
                <a:cs typeface="Aparajita" panose="020B0604020202020204" pitchFamily="34" charset="0"/>
              </a:rPr>
              <a:t>The increased recurrence exists because of the previous factors that led to the initial ectopic combined with the potential damage to the fallopian tube from the prior ectopic pregnancy and its treatment.</a:t>
            </a:r>
          </a:p>
          <a:p>
            <a:pPr marL="0" indent="0" algn="just" rtl="0">
              <a:buNone/>
            </a:pPr>
            <a:r>
              <a:rPr lang="en-US" sz="2800" b="1" dirty="0">
                <a:latin typeface="Aparajita" panose="020B0604020202020204" pitchFamily="34" charset="0"/>
                <a:cs typeface="Aparajita" panose="020B0604020202020204" pitchFamily="34" charset="0"/>
              </a:rPr>
              <a:t> </a:t>
            </a:r>
          </a:p>
          <a:p>
            <a:pPr algn="just" rtl="0">
              <a:buFont typeface="Wingdings" panose="05000000000000000000" pitchFamily="2" charset="2"/>
              <a:buChar char="ü"/>
            </a:pPr>
            <a:r>
              <a:rPr lang="en-US" b="1" dirty="0">
                <a:latin typeface="Aparajita" panose="020B0604020202020204" pitchFamily="34" charset="0"/>
                <a:cs typeface="Aparajita" panose="020B0604020202020204" pitchFamily="34" charset="0"/>
              </a:rPr>
              <a:t>The rates for intrauterine pregnancy (40%) and ectopic pregnancy (15%, range 4% to 28%) </a:t>
            </a:r>
            <a:r>
              <a:rPr lang="en-US" b="1" u="sng" dirty="0">
                <a:solidFill>
                  <a:srgbClr val="C00000"/>
                </a:solidFill>
                <a:latin typeface="Aparajita" panose="020B0604020202020204" pitchFamily="34" charset="0"/>
                <a:cs typeface="Aparajita" panose="020B0604020202020204" pitchFamily="34" charset="0"/>
              </a:rPr>
              <a:t>are similar </a:t>
            </a:r>
            <a:r>
              <a:rPr lang="en-US" b="1" dirty="0">
                <a:latin typeface="Aparajita" panose="020B0604020202020204" pitchFamily="34" charset="0"/>
                <a:cs typeface="Aparajita" panose="020B0604020202020204" pitchFamily="34" charset="0"/>
              </a:rPr>
              <a:t>after tubal removal or conservation.</a:t>
            </a:r>
          </a:p>
          <a:p>
            <a:pPr algn="just" rtl="0">
              <a:buFont typeface="Wingdings" panose="05000000000000000000" pitchFamily="2" charset="2"/>
              <a:buChar char="ü"/>
            </a:pPr>
            <a:r>
              <a:rPr lang="en-US" b="1" dirty="0">
                <a:latin typeface="Aparajita" panose="020B0604020202020204" pitchFamily="34" charset="0"/>
                <a:cs typeface="Aparajita" panose="020B0604020202020204" pitchFamily="34" charset="0"/>
              </a:rPr>
              <a:t>97% of women have no change in their fertility, an HSG is not        indicated or cost-effective after methotrexate treatment.</a:t>
            </a:r>
          </a:p>
          <a:p>
            <a:pPr marL="0" indent="0" algn="l" rtl="0">
              <a:buNone/>
            </a:pP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EA338C07-BB84-4E91-8AD7-9D125EAD059D}"/>
              </a:ext>
            </a:extLst>
          </p:cNvPr>
          <p:cNvSpPr>
            <a:spLocks noGrp="1"/>
          </p:cNvSpPr>
          <p:nvPr>
            <p:ph type="sldNum" sz="quarter" idx="12"/>
          </p:nvPr>
        </p:nvSpPr>
        <p:spPr/>
        <p:txBody>
          <a:bodyPr/>
          <a:lstStyle/>
          <a:p>
            <a:fld id="{576749D3-ECF5-41DA-9B1C-1CDC22AA1BFE}" type="slidenum">
              <a:rPr lang="fa-IR" smtClean="0"/>
              <a:t>11</a:t>
            </a:fld>
            <a:endParaRPr lang="fa-IR"/>
          </a:p>
        </p:txBody>
      </p:sp>
    </p:spTree>
    <p:extLst>
      <p:ext uri="{BB962C8B-B14F-4D97-AF65-F5344CB8AC3E}">
        <p14:creationId xmlns:p14="http://schemas.microsoft.com/office/powerpoint/2010/main" val="2888576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A9FD1-E9AE-4963-A767-CAAB5991E55C}"/>
              </a:ext>
            </a:extLst>
          </p:cNvPr>
          <p:cNvSpPr>
            <a:spLocks noGrp="1"/>
          </p:cNvSpPr>
          <p:nvPr>
            <p:ph type="title"/>
          </p:nvPr>
        </p:nvSpPr>
        <p:spPr>
          <a:xfrm>
            <a:off x="1083212" y="2033102"/>
            <a:ext cx="10499188" cy="836707"/>
          </a:xfrm>
        </p:spPr>
        <p:txBody>
          <a:bodyPr/>
          <a:lstStyle/>
          <a:p>
            <a:r>
              <a:rPr lang="en-US" sz="5400" b="1" dirty="0">
                <a:solidFill>
                  <a:srgbClr val="05377B"/>
                </a:solidFill>
                <a:latin typeface="Aparajita" panose="020B0604020202020204" pitchFamily="34" charset="0"/>
                <a:cs typeface="Aparajita" panose="020B0604020202020204" pitchFamily="34" charset="0"/>
              </a:rPr>
              <a:t>Diagnosis</a:t>
            </a:r>
            <a:endParaRPr lang="fa-IR" sz="5400" dirty="0">
              <a:latin typeface="Aparajita" panose="020B0604020202020204" pitchFamily="34" charset="0"/>
            </a:endParaRPr>
          </a:p>
        </p:txBody>
      </p:sp>
      <p:sp>
        <p:nvSpPr>
          <p:cNvPr id="4" name="Slide Number Placeholder 3">
            <a:extLst>
              <a:ext uri="{FF2B5EF4-FFF2-40B4-BE49-F238E27FC236}">
                <a16:creationId xmlns:a16="http://schemas.microsoft.com/office/drawing/2014/main" id="{3361D281-4273-4153-A9C4-1C6170B314DB}"/>
              </a:ext>
            </a:extLst>
          </p:cNvPr>
          <p:cNvSpPr>
            <a:spLocks noGrp="1"/>
          </p:cNvSpPr>
          <p:nvPr>
            <p:ph type="sldNum" sz="quarter" idx="12"/>
          </p:nvPr>
        </p:nvSpPr>
        <p:spPr/>
        <p:txBody>
          <a:bodyPr/>
          <a:lstStyle/>
          <a:p>
            <a:fld id="{576749D3-ECF5-41DA-9B1C-1CDC22AA1BFE}" type="slidenum">
              <a:rPr lang="fa-IR" smtClean="0"/>
              <a:t>12</a:t>
            </a:fld>
            <a:endParaRPr lang="fa-IR"/>
          </a:p>
        </p:txBody>
      </p:sp>
    </p:spTree>
    <p:extLst>
      <p:ext uri="{BB962C8B-B14F-4D97-AF65-F5344CB8AC3E}">
        <p14:creationId xmlns:p14="http://schemas.microsoft.com/office/powerpoint/2010/main" val="2090906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just" rtl="0">
              <a:buNone/>
            </a:pPr>
            <a:r>
              <a:rPr lang="en-US" sz="2800" b="1" dirty="0">
                <a:latin typeface="Aparajita" panose="020B0604020202020204" pitchFamily="34" charset="0"/>
                <a:cs typeface="Aparajita" panose="020B0604020202020204" pitchFamily="34" charset="0"/>
              </a:rPr>
              <a:t>The diagnosis of ectopic pregnancy is complicated by the wide spectrum of clinical presentations from asymptomatic cases to acute abdomen and hemodynamic shock.</a:t>
            </a:r>
          </a:p>
          <a:p>
            <a:pPr marL="0" indent="0" algn="just" rtl="0">
              <a:buNone/>
            </a:pPr>
            <a:r>
              <a:rPr lang="en-US" sz="2800" b="1" dirty="0">
                <a:latin typeface="Aparajita" panose="020B0604020202020204" pitchFamily="34" charset="0"/>
              </a:rPr>
              <a:t>Until the location of the pregnancy is confirmed, the diagnosis remains a </a:t>
            </a:r>
            <a:r>
              <a:rPr lang="en-US" sz="2800" b="1" dirty="0">
                <a:solidFill>
                  <a:srgbClr val="C00000"/>
                </a:solidFill>
                <a:latin typeface="Aparajita" panose="020B0604020202020204" pitchFamily="34" charset="0"/>
              </a:rPr>
              <a:t>pregnancy of unknown location</a:t>
            </a:r>
            <a:r>
              <a:rPr lang="en-US" sz="2800" b="1" dirty="0">
                <a:latin typeface="Aparajita" panose="020B0604020202020204" pitchFamily="34" charset="0"/>
              </a:rPr>
              <a:t>.</a:t>
            </a:r>
          </a:p>
          <a:p>
            <a:pPr marL="0" indent="0" algn="l">
              <a:buNone/>
            </a:pPr>
            <a:r>
              <a:rPr lang="en-US" sz="2800" b="1" dirty="0">
                <a:latin typeface="Aparajita" panose="020B0604020202020204" pitchFamily="34" charset="0"/>
              </a:rPr>
              <a:t> The differential diagnosis of a pregnancy of unknown location includes:</a:t>
            </a:r>
          </a:p>
          <a:p>
            <a:pPr marL="1428750" lvl="2" indent="-514350" algn="l" rtl="0">
              <a:buFont typeface="+mj-lt"/>
              <a:buAutoNum type="arabicParenR"/>
            </a:pPr>
            <a:r>
              <a:rPr lang="en-US" sz="2600" b="1" dirty="0">
                <a:latin typeface="Aparajita" panose="020B0604020202020204" pitchFamily="34" charset="0"/>
              </a:rPr>
              <a:t>Early nonviable intrauterine pregnancy</a:t>
            </a:r>
          </a:p>
          <a:p>
            <a:pPr marL="1428750" lvl="2" indent="-514350" algn="l" rtl="0">
              <a:buFont typeface="+mj-lt"/>
              <a:buAutoNum type="arabicParenR"/>
            </a:pPr>
            <a:r>
              <a:rPr lang="en-US" sz="2600" b="1" dirty="0">
                <a:latin typeface="Aparajita" panose="020B0604020202020204" pitchFamily="34" charset="0"/>
              </a:rPr>
              <a:t>Early viable intrauterine pregnancy</a:t>
            </a:r>
          </a:p>
          <a:p>
            <a:pPr marL="1428750" lvl="2" indent="-514350" algn="l" rtl="0">
              <a:buFont typeface="+mj-lt"/>
              <a:buAutoNum type="arabicParenR"/>
            </a:pPr>
            <a:r>
              <a:rPr lang="en-US" sz="2600" b="1" dirty="0">
                <a:latin typeface="Aparajita" panose="020B0604020202020204" pitchFamily="34" charset="0"/>
              </a:rPr>
              <a:t>Stable ectopic pregnancy </a:t>
            </a:r>
          </a:p>
          <a:p>
            <a:pPr marL="1428750" lvl="2" indent="-514350" algn="l" rtl="0">
              <a:buFont typeface="+mj-lt"/>
              <a:buAutoNum type="arabicParenR"/>
            </a:pPr>
            <a:r>
              <a:rPr lang="en-US" sz="2600" b="1" dirty="0">
                <a:latin typeface="Aparajita" panose="020B0604020202020204" pitchFamily="34" charset="0"/>
              </a:rPr>
              <a:t>Unstable ectopic pregnancy</a:t>
            </a:r>
          </a:p>
        </p:txBody>
      </p:sp>
      <p:sp>
        <p:nvSpPr>
          <p:cNvPr id="2" name="Slide Number Placeholder 1">
            <a:extLst>
              <a:ext uri="{FF2B5EF4-FFF2-40B4-BE49-F238E27FC236}">
                <a16:creationId xmlns:a16="http://schemas.microsoft.com/office/drawing/2014/main" id="{4D8052FD-E2B3-4775-90AD-AFF8D849424A}"/>
              </a:ext>
            </a:extLst>
          </p:cNvPr>
          <p:cNvSpPr>
            <a:spLocks noGrp="1"/>
          </p:cNvSpPr>
          <p:nvPr>
            <p:ph type="sldNum" sz="quarter" idx="12"/>
          </p:nvPr>
        </p:nvSpPr>
        <p:spPr/>
        <p:txBody>
          <a:bodyPr/>
          <a:lstStyle/>
          <a:p>
            <a:fld id="{576749D3-ECF5-41DA-9B1C-1CDC22AA1BFE}" type="slidenum">
              <a:rPr lang="fa-IR" smtClean="0"/>
              <a:t>13</a:t>
            </a:fld>
            <a:endParaRPr lang="fa-IR"/>
          </a:p>
        </p:txBody>
      </p:sp>
    </p:spTree>
    <p:extLst>
      <p:ext uri="{BB962C8B-B14F-4D97-AF65-F5344CB8AC3E}">
        <p14:creationId xmlns:p14="http://schemas.microsoft.com/office/powerpoint/2010/main" val="3925925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just" rtl="0">
              <a:lnSpc>
                <a:spcPct val="150000"/>
              </a:lnSpc>
              <a:buNone/>
            </a:pPr>
            <a:r>
              <a:rPr lang="en-US" sz="2800" b="1" dirty="0">
                <a:solidFill>
                  <a:srgbClr val="000000"/>
                </a:solidFill>
                <a:latin typeface="Aparajita" panose="020B0604020202020204" pitchFamily="34" charset="0"/>
              </a:rPr>
              <a:t>Making the diagnosis involves combining </a:t>
            </a:r>
            <a:r>
              <a:rPr lang="en-US" sz="2800" b="1" dirty="0">
                <a:solidFill>
                  <a:srgbClr val="C00000"/>
                </a:solidFill>
                <a:latin typeface="Aparajita" panose="020B0604020202020204" pitchFamily="34" charset="0"/>
              </a:rPr>
              <a:t>history</a:t>
            </a:r>
            <a:r>
              <a:rPr lang="en-US" sz="2800" b="1" dirty="0">
                <a:solidFill>
                  <a:srgbClr val="000000"/>
                </a:solidFill>
                <a:latin typeface="Aparajita" panose="020B0604020202020204" pitchFamily="34" charset="0"/>
              </a:rPr>
              <a:t> and physical </a:t>
            </a:r>
            <a:r>
              <a:rPr lang="en-US" sz="2800" b="1" dirty="0">
                <a:solidFill>
                  <a:srgbClr val="C00000"/>
                </a:solidFill>
                <a:latin typeface="Aparajita" panose="020B0604020202020204" pitchFamily="34" charset="0"/>
              </a:rPr>
              <a:t>examination</a:t>
            </a:r>
            <a:r>
              <a:rPr lang="en-US" sz="2800" b="1" dirty="0">
                <a:solidFill>
                  <a:srgbClr val="000000"/>
                </a:solidFill>
                <a:latin typeface="Aparajita" panose="020B0604020202020204" pitchFamily="34" charset="0"/>
              </a:rPr>
              <a:t> with </a:t>
            </a:r>
            <a:r>
              <a:rPr lang="en-US" sz="2800" b="1" dirty="0">
                <a:solidFill>
                  <a:srgbClr val="C00000"/>
                </a:solidFill>
                <a:latin typeface="Aparajita" panose="020B0604020202020204" pitchFamily="34" charset="0"/>
              </a:rPr>
              <a:t>clinical </a:t>
            </a:r>
            <a:r>
              <a:rPr lang="en-US" sz="2800" b="1" dirty="0">
                <a:solidFill>
                  <a:srgbClr val="000000"/>
                </a:solidFill>
                <a:latin typeface="Aparajita" panose="020B0604020202020204" pitchFamily="34" charset="0"/>
              </a:rPr>
              <a:t>findings including </a:t>
            </a:r>
            <a:r>
              <a:rPr lang="en-US" sz="2800" b="1" dirty="0">
                <a:solidFill>
                  <a:srgbClr val="C00000"/>
                </a:solidFill>
                <a:latin typeface="Aparajita" panose="020B0604020202020204" pitchFamily="34" charset="0"/>
              </a:rPr>
              <a:t>laboratory and ultrasound data</a:t>
            </a:r>
            <a:r>
              <a:rPr lang="en-US" sz="2800" b="1" dirty="0">
                <a:solidFill>
                  <a:srgbClr val="000000"/>
                </a:solidFill>
                <a:latin typeface="Aparajita" panose="020B0604020202020204" pitchFamily="34" charset="0"/>
              </a:rPr>
              <a:t>.</a:t>
            </a:r>
          </a:p>
          <a:p>
            <a:pPr marL="0" indent="0" algn="just" rtl="0">
              <a:lnSpc>
                <a:spcPct val="150000"/>
              </a:lnSpc>
              <a:buNone/>
            </a:pPr>
            <a:r>
              <a:rPr lang="en-US" sz="2800" b="1" dirty="0">
                <a:solidFill>
                  <a:srgbClr val="000000"/>
                </a:solidFill>
                <a:latin typeface="Aparajita" panose="020B0604020202020204" pitchFamily="34" charset="0"/>
              </a:rPr>
              <a:t>While the management of a ruptured ectopic pregnancy is directed at the primary goal of achieving hemostasis, the management of a pregnancy of unknown location in a </a:t>
            </a:r>
            <a:r>
              <a:rPr lang="en-US" sz="2800" b="1" dirty="0">
                <a:solidFill>
                  <a:srgbClr val="C00000"/>
                </a:solidFill>
                <a:latin typeface="Aparajita" panose="020B0604020202020204" pitchFamily="34" charset="0"/>
              </a:rPr>
              <a:t>stable</a:t>
            </a:r>
            <a:r>
              <a:rPr lang="en-US" sz="2800" b="1" dirty="0">
                <a:solidFill>
                  <a:srgbClr val="000000"/>
                </a:solidFill>
                <a:latin typeface="Aparajita" panose="020B0604020202020204" pitchFamily="34" charset="0"/>
              </a:rPr>
              <a:t> patient is varied and depends on many patient and pregnancy-specific factors.</a:t>
            </a:r>
          </a:p>
          <a:p>
            <a:pPr marL="0" indent="0" algn="just" rtl="0">
              <a:lnSpc>
                <a:spcPct val="150000"/>
              </a:lnSpc>
              <a:buNone/>
            </a:pPr>
            <a:r>
              <a:rPr lang="en-US" sz="2800" b="1" dirty="0">
                <a:solidFill>
                  <a:srgbClr val="000000"/>
                </a:solidFill>
                <a:latin typeface="Aparajita" panose="020B0604020202020204" pitchFamily="34" charset="0"/>
              </a:rPr>
              <a:t>It is critical to maintain a high degree of suspicion of ectopic pregnancy with pregnancies of unknown location, especially in areas of high prevalence. </a:t>
            </a:r>
          </a:p>
          <a:p>
            <a:pPr marL="0" indent="0" algn="l">
              <a:buNone/>
            </a:pPr>
            <a:endParaRPr lang="fa-IR" dirty="0"/>
          </a:p>
        </p:txBody>
      </p:sp>
      <p:sp>
        <p:nvSpPr>
          <p:cNvPr id="2" name="Slide Number Placeholder 1">
            <a:extLst>
              <a:ext uri="{FF2B5EF4-FFF2-40B4-BE49-F238E27FC236}">
                <a16:creationId xmlns:a16="http://schemas.microsoft.com/office/drawing/2014/main" id="{F37FEF83-EBB4-432C-9243-173BE66F8603}"/>
              </a:ext>
            </a:extLst>
          </p:cNvPr>
          <p:cNvSpPr>
            <a:spLocks noGrp="1"/>
          </p:cNvSpPr>
          <p:nvPr>
            <p:ph type="sldNum" sz="quarter" idx="12"/>
          </p:nvPr>
        </p:nvSpPr>
        <p:spPr/>
        <p:txBody>
          <a:bodyPr/>
          <a:lstStyle/>
          <a:p>
            <a:fld id="{576749D3-ECF5-41DA-9B1C-1CDC22AA1BFE}" type="slidenum">
              <a:rPr lang="fa-IR" smtClean="0"/>
              <a:t>14</a:t>
            </a:fld>
            <a:endParaRPr lang="fa-IR"/>
          </a:p>
        </p:txBody>
      </p:sp>
    </p:spTree>
    <p:extLst>
      <p:ext uri="{BB962C8B-B14F-4D97-AF65-F5344CB8AC3E}">
        <p14:creationId xmlns:p14="http://schemas.microsoft.com/office/powerpoint/2010/main" val="2267528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267560" y="680707"/>
            <a:ext cx="10167583" cy="5418161"/>
          </a:xfrm>
        </p:spPr>
        <p:txBody>
          <a:bodyPr/>
          <a:lstStyle/>
          <a:p>
            <a:pPr marL="0" indent="0" algn="just" rtl="0">
              <a:lnSpc>
                <a:spcPct val="150000"/>
              </a:lnSpc>
              <a:buNone/>
            </a:pPr>
            <a:r>
              <a:rPr lang="en-US" sz="2800" b="1" dirty="0">
                <a:solidFill>
                  <a:srgbClr val="000000"/>
                </a:solidFill>
                <a:latin typeface="Aparajita" panose="020B0604020202020204" pitchFamily="34" charset="0"/>
              </a:rPr>
              <a:t>History and physical examination identify patients at risk, improving the probability of detection of ectopic pregnancy before rupture occurs:</a:t>
            </a:r>
          </a:p>
          <a:p>
            <a:pPr marL="0" indent="0" algn="just" rtl="0">
              <a:buNone/>
            </a:pPr>
            <a:endParaRPr lang="en-US" sz="2800" b="1" dirty="0">
              <a:solidFill>
                <a:srgbClr val="000000"/>
              </a:solidFill>
              <a:latin typeface="Aparajita" panose="020B0604020202020204" pitchFamily="34" charset="0"/>
            </a:endParaRPr>
          </a:p>
          <a:p>
            <a:pPr marL="914400" lvl="1" indent="-514350" algn="just" rtl="0">
              <a:buFont typeface="+mj-lt"/>
              <a:buAutoNum type="alphaLcParenR"/>
            </a:pPr>
            <a:r>
              <a:rPr lang="en-US" b="1" dirty="0">
                <a:solidFill>
                  <a:srgbClr val="000000"/>
                </a:solidFill>
                <a:latin typeface="Aparajita" panose="020B0604020202020204" pitchFamily="34" charset="0"/>
              </a:rPr>
              <a:t>Patient’s age</a:t>
            </a:r>
          </a:p>
          <a:p>
            <a:pPr marL="914400" lvl="1" indent="-514350" algn="just" rtl="0">
              <a:buFont typeface="+mj-lt"/>
              <a:buAutoNum type="alphaLcParenR"/>
            </a:pPr>
            <a:r>
              <a:rPr lang="en-US" b="1" dirty="0">
                <a:solidFill>
                  <a:srgbClr val="000000"/>
                </a:solidFill>
                <a:latin typeface="Aparajita" panose="020B0604020202020204" pitchFamily="34" charset="0"/>
              </a:rPr>
              <a:t>Menstrual history,</a:t>
            </a:r>
          </a:p>
          <a:p>
            <a:pPr marL="914400" lvl="1" indent="-514350" algn="just" rtl="0">
              <a:buFont typeface="+mj-lt"/>
              <a:buAutoNum type="alphaLcParenR"/>
            </a:pPr>
            <a:r>
              <a:rPr lang="en-US" b="1" dirty="0">
                <a:solidFill>
                  <a:srgbClr val="000000"/>
                </a:solidFill>
                <a:latin typeface="Aparajita" panose="020B0604020202020204" pitchFamily="34" charset="0"/>
              </a:rPr>
              <a:t>Previous pregnancy</a:t>
            </a:r>
          </a:p>
          <a:p>
            <a:pPr marL="914400" lvl="1" indent="-514350" algn="just" rtl="0">
              <a:buFont typeface="+mj-lt"/>
              <a:buAutoNum type="alphaLcParenR"/>
            </a:pPr>
            <a:r>
              <a:rPr lang="en-US" b="1" dirty="0">
                <a:solidFill>
                  <a:srgbClr val="000000"/>
                </a:solidFill>
                <a:latin typeface="Aparajita" panose="020B0604020202020204" pitchFamily="34" charset="0"/>
              </a:rPr>
              <a:t>Infertility history</a:t>
            </a:r>
          </a:p>
          <a:p>
            <a:pPr marL="914400" lvl="1" indent="-514350" algn="just" rtl="0">
              <a:buFont typeface="+mj-lt"/>
              <a:buAutoNum type="alphaLcParenR"/>
            </a:pPr>
            <a:r>
              <a:rPr lang="en-US" b="1" dirty="0">
                <a:solidFill>
                  <a:srgbClr val="000000"/>
                </a:solidFill>
                <a:latin typeface="Aparajita" panose="020B0604020202020204" pitchFamily="34" charset="0"/>
              </a:rPr>
              <a:t>Current contraceptive status</a:t>
            </a:r>
          </a:p>
          <a:p>
            <a:pPr marL="914400" lvl="1" indent="-514350" algn="just" rtl="0">
              <a:buFont typeface="+mj-lt"/>
              <a:buAutoNum type="alphaLcParenR"/>
            </a:pPr>
            <a:r>
              <a:rPr lang="en-US" b="1" dirty="0">
                <a:solidFill>
                  <a:srgbClr val="000000"/>
                </a:solidFill>
                <a:latin typeface="Aparajita" panose="020B0604020202020204" pitchFamily="34" charset="0"/>
              </a:rPr>
              <a:t>Risk factor assessment</a:t>
            </a:r>
          </a:p>
          <a:p>
            <a:pPr marL="914400" lvl="1" indent="-514350" algn="just" rtl="0">
              <a:buFont typeface="+mj-lt"/>
              <a:buAutoNum type="alphaLcParenR"/>
            </a:pPr>
            <a:r>
              <a:rPr lang="en-US" b="1" dirty="0">
                <a:solidFill>
                  <a:srgbClr val="000000"/>
                </a:solidFill>
                <a:latin typeface="Aparajita" panose="020B0604020202020204" pitchFamily="34" charset="0"/>
              </a:rPr>
              <a:t>Current symptoms</a:t>
            </a:r>
          </a:p>
          <a:p>
            <a:pPr marL="0" indent="0" algn="l">
              <a:buNone/>
            </a:pPr>
            <a:endParaRPr lang="fa-IR" sz="2800" dirty="0"/>
          </a:p>
        </p:txBody>
      </p:sp>
      <p:sp>
        <p:nvSpPr>
          <p:cNvPr id="2" name="Slide Number Placeholder 1">
            <a:extLst>
              <a:ext uri="{FF2B5EF4-FFF2-40B4-BE49-F238E27FC236}">
                <a16:creationId xmlns:a16="http://schemas.microsoft.com/office/drawing/2014/main" id="{96EBF6E6-029F-4092-B1D9-45A23C69EB13}"/>
              </a:ext>
            </a:extLst>
          </p:cNvPr>
          <p:cNvSpPr>
            <a:spLocks noGrp="1"/>
          </p:cNvSpPr>
          <p:nvPr>
            <p:ph type="sldNum" sz="quarter" idx="12"/>
          </p:nvPr>
        </p:nvSpPr>
        <p:spPr/>
        <p:txBody>
          <a:bodyPr/>
          <a:lstStyle/>
          <a:p>
            <a:fld id="{576749D3-ECF5-41DA-9B1C-1CDC22AA1BFE}" type="slidenum">
              <a:rPr lang="fa-IR" smtClean="0"/>
              <a:t>15</a:t>
            </a:fld>
            <a:endParaRPr lang="fa-IR"/>
          </a:p>
        </p:txBody>
      </p:sp>
    </p:spTree>
    <p:extLst>
      <p:ext uri="{BB962C8B-B14F-4D97-AF65-F5344CB8AC3E}">
        <p14:creationId xmlns:p14="http://schemas.microsoft.com/office/powerpoint/2010/main" val="25276816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98639" y="532263"/>
            <a:ext cx="9983652" cy="5967011"/>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The </a:t>
            </a:r>
            <a:r>
              <a:rPr lang="en-US" sz="2800" b="1" dirty="0">
                <a:solidFill>
                  <a:srgbClr val="C00000"/>
                </a:solidFill>
                <a:latin typeface="Aparajita" panose="020B0604020202020204" pitchFamily="34" charset="0"/>
                <a:cs typeface="Aparajita" panose="020B0604020202020204" pitchFamily="34" charset="0"/>
              </a:rPr>
              <a:t>classic symptom triad </a:t>
            </a:r>
            <a:r>
              <a:rPr lang="en-US" sz="2800" b="1" dirty="0">
                <a:latin typeface="Aparajita" panose="020B0604020202020204" pitchFamily="34" charset="0"/>
                <a:cs typeface="Aparajita" panose="020B0604020202020204" pitchFamily="34" charset="0"/>
              </a:rPr>
              <a:t>of ectopic pregnancy is pain, amenorrhea, and vaginal bleeding. </a:t>
            </a:r>
          </a:p>
          <a:p>
            <a:pPr marL="0" indent="0" algn="just" rtl="0">
              <a:lnSpc>
                <a:spcPct val="150000"/>
              </a:lnSpc>
              <a:buNone/>
            </a:pPr>
            <a:r>
              <a:rPr lang="en-US" sz="2800" b="1" dirty="0">
                <a:latin typeface="Aparajita" panose="020B0604020202020204" pitchFamily="34" charset="0"/>
                <a:cs typeface="Aparajita" panose="020B0604020202020204" pitchFamily="34" charset="0"/>
              </a:rPr>
              <a:t>This symptom group is present in about </a:t>
            </a:r>
            <a:r>
              <a:rPr lang="en-US" sz="2800" b="1" dirty="0">
                <a:solidFill>
                  <a:srgbClr val="C00000"/>
                </a:solidFill>
                <a:latin typeface="Aparajita" panose="020B0604020202020204" pitchFamily="34" charset="0"/>
                <a:cs typeface="Aparajita" panose="020B0604020202020204" pitchFamily="34" charset="0"/>
              </a:rPr>
              <a:t>50%</a:t>
            </a:r>
            <a:r>
              <a:rPr lang="en-US" sz="2800" b="1" dirty="0">
                <a:latin typeface="Aparajita" panose="020B0604020202020204" pitchFamily="34" charset="0"/>
                <a:cs typeface="Aparajita" panose="020B0604020202020204" pitchFamily="34" charset="0"/>
              </a:rPr>
              <a:t> of patients and is more typical in patients with a ruptured ectopic pregnancy .</a:t>
            </a:r>
          </a:p>
          <a:p>
            <a:pPr marL="0" indent="0" algn="just" rtl="0">
              <a:lnSpc>
                <a:spcPct val="150000"/>
              </a:lnSpc>
              <a:buNone/>
            </a:pPr>
            <a:r>
              <a:rPr lang="en-US" sz="2800" b="1" dirty="0">
                <a:latin typeface="Aparajita" panose="020B0604020202020204" pitchFamily="34" charset="0"/>
                <a:cs typeface="Aparajita" panose="020B0604020202020204" pitchFamily="34" charset="0"/>
              </a:rPr>
              <a:t>Abdominal pain is the </a:t>
            </a:r>
            <a:r>
              <a:rPr lang="en-US" sz="2800" b="1" dirty="0">
                <a:solidFill>
                  <a:srgbClr val="C00000"/>
                </a:solidFill>
                <a:latin typeface="Aparajita" panose="020B0604020202020204" pitchFamily="34" charset="0"/>
                <a:cs typeface="Aparajita" panose="020B0604020202020204" pitchFamily="34" charset="0"/>
              </a:rPr>
              <a:t>most common </a:t>
            </a:r>
            <a:r>
              <a:rPr lang="en-US" sz="2800" b="1" dirty="0">
                <a:latin typeface="Aparajita" panose="020B0604020202020204" pitchFamily="34" charset="0"/>
                <a:cs typeface="Aparajita" panose="020B0604020202020204" pitchFamily="34" charset="0"/>
              </a:rPr>
              <a:t>presenting symptom, but the severity and nature of the pain vary widely. </a:t>
            </a:r>
          </a:p>
          <a:p>
            <a:pPr marL="0" indent="0" algn="just" rtl="0">
              <a:lnSpc>
                <a:spcPct val="150000"/>
              </a:lnSpc>
              <a:buNone/>
            </a:pPr>
            <a:r>
              <a:rPr lang="en-US" sz="2800" b="1" dirty="0">
                <a:latin typeface="Aparajita" panose="020B0604020202020204" pitchFamily="34" charset="0"/>
                <a:cs typeface="Aparajita" panose="020B0604020202020204" pitchFamily="34" charset="0"/>
              </a:rPr>
              <a:t>There is no pathognomonic pain for an ectopic pregnancy. </a:t>
            </a:r>
          </a:p>
        </p:txBody>
      </p:sp>
      <p:sp>
        <p:nvSpPr>
          <p:cNvPr id="2" name="Slide Number Placeholder 1">
            <a:extLst>
              <a:ext uri="{FF2B5EF4-FFF2-40B4-BE49-F238E27FC236}">
                <a16:creationId xmlns:a16="http://schemas.microsoft.com/office/drawing/2014/main" id="{B0EB60F1-7659-4419-A6B3-7414A495916D}"/>
              </a:ext>
            </a:extLst>
          </p:cNvPr>
          <p:cNvSpPr>
            <a:spLocks noGrp="1"/>
          </p:cNvSpPr>
          <p:nvPr>
            <p:ph type="sldNum" sz="quarter" idx="12"/>
          </p:nvPr>
        </p:nvSpPr>
        <p:spPr/>
        <p:txBody>
          <a:bodyPr/>
          <a:lstStyle/>
          <a:p>
            <a:fld id="{576749D3-ECF5-41DA-9B1C-1CDC22AA1BFE}" type="slidenum">
              <a:rPr lang="fa-IR" smtClean="0"/>
              <a:t>16</a:t>
            </a:fld>
            <a:endParaRPr lang="fa-IR"/>
          </a:p>
        </p:txBody>
      </p:sp>
    </p:spTree>
    <p:extLst>
      <p:ext uri="{BB962C8B-B14F-4D97-AF65-F5344CB8AC3E}">
        <p14:creationId xmlns:p14="http://schemas.microsoft.com/office/powerpoint/2010/main" val="1708712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just" rtl="0">
              <a:lnSpc>
                <a:spcPct val="150000"/>
              </a:lnSpc>
              <a:buNone/>
            </a:pPr>
            <a:r>
              <a:rPr lang="en-US" sz="2400" b="1" dirty="0">
                <a:latin typeface="Aparajita" panose="020B0604020202020204" pitchFamily="34" charset="0"/>
                <a:cs typeface="Aparajita" panose="020B0604020202020204" pitchFamily="34" charset="0"/>
              </a:rPr>
              <a:t>Pain may be unilateral or bilateral and may occur in the upper or lower abdomen. The pain may be dull, sharp, or crampy and either continuous or intermittent. </a:t>
            </a:r>
          </a:p>
          <a:p>
            <a:pPr marL="0" lvl="0" indent="0" algn="just" rtl="0">
              <a:lnSpc>
                <a:spcPct val="150000"/>
              </a:lnSpc>
              <a:buNone/>
            </a:pPr>
            <a:r>
              <a:rPr lang="en-US" sz="2400" b="1" dirty="0">
                <a:solidFill>
                  <a:srgbClr val="000000"/>
                </a:solidFill>
                <a:latin typeface="Aparajita" panose="020B0604020202020204" pitchFamily="34" charset="0"/>
                <a:cs typeface="Aparajita" panose="020B0604020202020204" pitchFamily="34" charset="0"/>
              </a:rPr>
              <a:t>With rupture, the patient may experience transient relief of the pain, as stretching of the tubal serosa ceases. Shoulder and back pain, thought to result from peritoneal irritation of the diaphragm may indicate intraabdominal hemorrhage.</a:t>
            </a:r>
          </a:p>
          <a:p>
            <a:pPr marL="0" lvl="0" indent="0" algn="just" rtl="0">
              <a:lnSpc>
                <a:spcPct val="150000"/>
              </a:lnSpc>
              <a:buNone/>
            </a:pPr>
            <a:endParaRPr lang="fa-IR" sz="2400" dirty="0">
              <a:solidFill>
                <a:srgbClr val="000000"/>
              </a:solidFill>
              <a:latin typeface="Aparajita" panose="020B0604020202020204" pitchFamily="34" charset="0"/>
            </a:endParaRPr>
          </a:p>
          <a:p>
            <a:pPr marL="0" indent="0" algn="l" rtl="0">
              <a:buNone/>
            </a:pPr>
            <a:endParaRPr lang="fa-IR" dirty="0"/>
          </a:p>
        </p:txBody>
      </p:sp>
      <p:sp>
        <p:nvSpPr>
          <p:cNvPr id="2" name="Slide Number Placeholder 1">
            <a:extLst>
              <a:ext uri="{FF2B5EF4-FFF2-40B4-BE49-F238E27FC236}">
                <a16:creationId xmlns:a16="http://schemas.microsoft.com/office/drawing/2014/main" id="{6FEB5B16-321C-4409-B08F-5AE3F3CB9E62}"/>
              </a:ext>
            </a:extLst>
          </p:cNvPr>
          <p:cNvSpPr>
            <a:spLocks noGrp="1"/>
          </p:cNvSpPr>
          <p:nvPr>
            <p:ph type="sldNum" sz="quarter" idx="12"/>
          </p:nvPr>
        </p:nvSpPr>
        <p:spPr/>
        <p:txBody>
          <a:bodyPr/>
          <a:lstStyle/>
          <a:p>
            <a:fld id="{576749D3-ECF5-41DA-9B1C-1CDC22AA1BFE}" type="slidenum">
              <a:rPr lang="fa-IR" smtClean="0"/>
              <a:t>17</a:t>
            </a:fld>
            <a:endParaRPr lang="fa-IR"/>
          </a:p>
        </p:txBody>
      </p:sp>
    </p:spTree>
    <p:extLst>
      <p:ext uri="{BB962C8B-B14F-4D97-AF65-F5344CB8AC3E}">
        <p14:creationId xmlns:p14="http://schemas.microsoft.com/office/powerpoint/2010/main" val="636924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B685C-0452-4B24-90BC-7733EA85FD32}"/>
              </a:ext>
            </a:extLst>
          </p:cNvPr>
          <p:cNvSpPr>
            <a:spLocks noGrp="1"/>
          </p:cNvSpPr>
          <p:nvPr>
            <p:ph type="title"/>
          </p:nvPr>
        </p:nvSpPr>
        <p:spPr>
          <a:xfrm>
            <a:off x="1026942" y="865494"/>
            <a:ext cx="10555458" cy="977374"/>
          </a:xfrm>
        </p:spPr>
        <p:txBody>
          <a:bodyPr/>
          <a:lstStyle/>
          <a:p>
            <a:r>
              <a:rPr lang="en-US" b="1" dirty="0">
                <a:solidFill>
                  <a:srgbClr val="B40033"/>
                </a:solidFill>
                <a:latin typeface="Aparajita" panose="020B0604020202020204" pitchFamily="34" charset="0"/>
                <a:cs typeface="Aparajita" panose="020B0604020202020204" pitchFamily="34" charset="0"/>
              </a:rPr>
              <a:t>Physical Examination</a:t>
            </a:r>
            <a:endParaRPr lang="fa-IR" dirty="0">
              <a:latin typeface="Aparajita" panose="020B0604020202020204" pitchFamily="34" charset="0"/>
            </a:endParaRPr>
          </a:p>
        </p:txBody>
      </p:sp>
      <p:sp>
        <p:nvSpPr>
          <p:cNvPr id="4" name="Slide Number Placeholder 3">
            <a:extLst>
              <a:ext uri="{FF2B5EF4-FFF2-40B4-BE49-F238E27FC236}">
                <a16:creationId xmlns:a16="http://schemas.microsoft.com/office/drawing/2014/main" id="{7F61023A-DEFE-43C3-B422-688D44392A99}"/>
              </a:ext>
            </a:extLst>
          </p:cNvPr>
          <p:cNvSpPr>
            <a:spLocks noGrp="1"/>
          </p:cNvSpPr>
          <p:nvPr>
            <p:ph type="sldNum" sz="quarter" idx="12"/>
          </p:nvPr>
        </p:nvSpPr>
        <p:spPr/>
        <p:txBody>
          <a:bodyPr/>
          <a:lstStyle/>
          <a:p>
            <a:fld id="{576749D3-ECF5-41DA-9B1C-1CDC22AA1BFE}" type="slidenum">
              <a:rPr lang="fa-IR" smtClean="0"/>
              <a:t>18</a:t>
            </a:fld>
            <a:endParaRPr lang="fa-IR"/>
          </a:p>
        </p:txBody>
      </p:sp>
    </p:spTree>
    <p:extLst>
      <p:ext uri="{BB962C8B-B14F-4D97-AF65-F5344CB8AC3E}">
        <p14:creationId xmlns:p14="http://schemas.microsoft.com/office/powerpoint/2010/main" val="16177045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10072468" cy="5345724"/>
          </a:xfrm>
        </p:spPr>
        <p:txBody>
          <a:bodyPr/>
          <a:lstStyle/>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The physical examination should include measurements of vital signs and examination of the abdomen and pelvis. </a:t>
            </a:r>
          </a:p>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Frequently, the findings before rupture and hemorrhage are nonspecific and vital signs are normal.</a:t>
            </a:r>
          </a:p>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 The abdomen may be nontender or mildly tender, with or without rebound. The uterus may be slightly enlarged with findings similar to a normal pregnancy.     </a:t>
            </a:r>
          </a:p>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Cervical motion tenderness may or may not be present</a:t>
            </a:r>
            <a:endParaRPr lang="fa-IR" sz="28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C92803E7-479E-45C3-8707-F4BF5417CAB6}"/>
              </a:ext>
            </a:extLst>
          </p:cNvPr>
          <p:cNvSpPr>
            <a:spLocks noGrp="1"/>
          </p:cNvSpPr>
          <p:nvPr>
            <p:ph type="sldNum" sz="quarter" idx="12"/>
          </p:nvPr>
        </p:nvSpPr>
        <p:spPr/>
        <p:txBody>
          <a:bodyPr/>
          <a:lstStyle/>
          <a:p>
            <a:fld id="{576749D3-ECF5-41DA-9B1C-1CDC22AA1BFE}" type="slidenum">
              <a:rPr lang="fa-IR" smtClean="0"/>
              <a:t>19</a:t>
            </a:fld>
            <a:endParaRPr lang="fa-IR"/>
          </a:p>
        </p:txBody>
      </p:sp>
    </p:spTree>
    <p:extLst>
      <p:ext uri="{BB962C8B-B14F-4D97-AF65-F5344CB8AC3E}">
        <p14:creationId xmlns:p14="http://schemas.microsoft.com/office/powerpoint/2010/main" val="190791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488FB-5122-44F6-98FA-8F42A0786984}"/>
              </a:ext>
            </a:extLst>
          </p:cNvPr>
          <p:cNvSpPr>
            <a:spLocks noGrp="1"/>
          </p:cNvSpPr>
          <p:nvPr>
            <p:ph type="title"/>
          </p:nvPr>
        </p:nvSpPr>
        <p:spPr>
          <a:xfrm>
            <a:off x="838200" y="2260191"/>
            <a:ext cx="10515600" cy="1325563"/>
          </a:xfrm>
        </p:spPr>
        <p:txBody>
          <a:bodyPr/>
          <a:lstStyle/>
          <a:p>
            <a:r>
              <a:rPr lang="en-US" b="1" dirty="0">
                <a:solidFill>
                  <a:srgbClr val="05377B"/>
                </a:solidFill>
                <a:latin typeface="Arial-BoldMT"/>
              </a:rPr>
              <a:t>Etiology and Risk Factors</a:t>
            </a:r>
            <a:endParaRPr lang="fa-IR" dirty="0"/>
          </a:p>
        </p:txBody>
      </p:sp>
      <p:sp>
        <p:nvSpPr>
          <p:cNvPr id="3" name="Slide Number Placeholder 2">
            <a:extLst>
              <a:ext uri="{FF2B5EF4-FFF2-40B4-BE49-F238E27FC236}">
                <a16:creationId xmlns:a16="http://schemas.microsoft.com/office/drawing/2014/main" id="{046F9F3B-8B1F-4E82-B700-7C825131FAEC}"/>
              </a:ext>
            </a:extLst>
          </p:cNvPr>
          <p:cNvSpPr>
            <a:spLocks noGrp="1"/>
          </p:cNvSpPr>
          <p:nvPr>
            <p:ph type="sldNum" sz="quarter" idx="12"/>
          </p:nvPr>
        </p:nvSpPr>
        <p:spPr/>
        <p:txBody>
          <a:bodyPr/>
          <a:lstStyle/>
          <a:p>
            <a:fld id="{576749D3-ECF5-41DA-9B1C-1CDC22AA1BFE}" type="slidenum">
              <a:rPr lang="fa-IR" smtClean="0"/>
              <a:t>2</a:t>
            </a:fld>
            <a:endParaRPr lang="fa-IR"/>
          </a:p>
        </p:txBody>
      </p:sp>
    </p:spTree>
    <p:extLst>
      <p:ext uri="{BB962C8B-B14F-4D97-AF65-F5344CB8AC3E}">
        <p14:creationId xmlns:p14="http://schemas.microsoft.com/office/powerpoint/2010/main" val="111218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algn="just" rtl="0">
              <a:buFont typeface="Wingdings" panose="05000000000000000000" pitchFamily="2" charset="2"/>
              <a:buChar char="Ø"/>
            </a:pPr>
            <a:r>
              <a:rPr lang="en-US" b="1" dirty="0">
                <a:latin typeface="Aparajita" panose="020B0604020202020204" pitchFamily="34" charset="0"/>
                <a:cs typeface="Aparajita" panose="020B0604020202020204" pitchFamily="34" charset="0"/>
              </a:rPr>
              <a:t>An adnexal mass may be palpable in up to </a:t>
            </a:r>
            <a:r>
              <a:rPr lang="en-US" b="1" dirty="0">
                <a:solidFill>
                  <a:srgbClr val="C00000"/>
                </a:solidFill>
                <a:latin typeface="Aparajita" panose="020B0604020202020204" pitchFamily="34" charset="0"/>
                <a:cs typeface="Aparajita" panose="020B0604020202020204" pitchFamily="34" charset="0"/>
              </a:rPr>
              <a:t>50%</a:t>
            </a:r>
            <a:r>
              <a:rPr lang="en-US" b="1" dirty="0">
                <a:latin typeface="Aparajita" panose="020B0604020202020204" pitchFamily="34" charset="0"/>
                <a:cs typeface="Aparajita" panose="020B0604020202020204" pitchFamily="34" charset="0"/>
              </a:rPr>
              <a:t> of cases, but the mass varies markedly in size, consistency, and tenderness. A palpable mass may be the </a:t>
            </a:r>
            <a:r>
              <a:rPr lang="en-US" b="1" dirty="0">
                <a:solidFill>
                  <a:srgbClr val="C00000"/>
                </a:solidFill>
                <a:latin typeface="Aparajita" panose="020B0604020202020204" pitchFamily="34" charset="0"/>
                <a:cs typeface="Aparajita" panose="020B0604020202020204" pitchFamily="34" charset="0"/>
              </a:rPr>
              <a:t>corpus luteum </a:t>
            </a:r>
            <a:r>
              <a:rPr lang="en-US" b="1" dirty="0">
                <a:latin typeface="Aparajita" panose="020B0604020202020204" pitchFamily="34" charset="0"/>
                <a:cs typeface="Aparajita" panose="020B0604020202020204" pitchFamily="34" charset="0"/>
              </a:rPr>
              <a:t>and not the ectopic pregnancy.</a:t>
            </a:r>
          </a:p>
          <a:p>
            <a:pPr algn="just" rtl="0">
              <a:buFont typeface="Wingdings" panose="05000000000000000000" pitchFamily="2" charset="2"/>
              <a:buChar char="Ø"/>
            </a:pPr>
            <a:r>
              <a:rPr lang="en-US" b="1" dirty="0">
                <a:latin typeface="Aparajita" panose="020B0604020202020204" pitchFamily="34" charset="0"/>
                <a:cs typeface="Aparajita" panose="020B0604020202020204" pitchFamily="34" charset="0"/>
              </a:rPr>
              <a:t> With rupture and intra-abdominal hemorrhage, the patient develops </a:t>
            </a:r>
            <a:r>
              <a:rPr lang="en-US" b="1" dirty="0">
                <a:solidFill>
                  <a:srgbClr val="C00000"/>
                </a:solidFill>
                <a:latin typeface="Aparajita" panose="020B0604020202020204" pitchFamily="34" charset="0"/>
                <a:cs typeface="Aparajita" panose="020B0604020202020204" pitchFamily="34" charset="0"/>
              </a:rPr>
              <a:t>tachycardia</a:t>
            </a:r>
            <a:r>
              <a:rPr lang="en-US" b="1" dirty="0">
                <a:latin typeface="Aparajita" panose="020B0604020202020204" pitchFamily="34" charset="0"/>
                <a:cs typeface="Aparajita" panose="020B0604020202020204" pitchFamily="34" charset="0"/>
              </a:rPr>
              <a:t> followed by </a:t>
            </a:r>
            <a:r>
              <a:rPr lang="en-US" b="1" dirty="0">
                <a:solidFill>
                  <a:srgbClr val="C00000"/>
                </a:solidFill>
                <a:latin typeface="Aparajita" panose="020B0604020202020204" pitchFamily="34" charset="0"/>
                <a:cs typeface="Aparajita" panose="020B0604020202020204" pitchFamily="34" charset="0"/>
              </a:rPr>
              <a:t>hypotension</a:t>
            </a:r>
            <a:r>
              <a:rPr lang="en-US" b="1" dirty="0">
                <a:latin typeface="Aparajita" panose="020B0604020202020204" pitchFamily="34" charset="0"/>
                <a:cs typeface="Aparajita" panose="020B0604020202020204" pitchFamily="34" charset="0"/>
              </a:rPr>
              <a:t>. Bowel sounds are decreased or absent.</a:t>
            </a:r>
          </a:p>
          <a:p>
            <a:pPr algn="just" rtl="0">
              <a:buFont typeface="Wingdings" panose="05000000000000000000" pitchFamily="2" charset="2"/>
              <a:buChar char="Ø"/>
            </a:pPr>
            <a:r>
              <a:rPr lang="en-US" b="1" dirty="0">
                <a:latin typeface="Aparajita" panose="020B0604020202020204" pitchFamily="34" charset="0"/>
                <a:cs typeface="Aparajita" panose="020B0604020202020204" pitchFamily="34" charset="0"/>
              </a:rPr>
              <a:t>The abdomen is distended with marked tenderness and rebound tenderness.</a:t>
            </a:r>
          </a:p>
          <a:p>
            <a:pPr algn="just" rtl="0">
              <a:buFont typeface="Wingdings" panose="05000000000000000000" pitchFamily="2" charset="2"/>
              <a:buChar char="Ø"/>
            </a:pPr>
            <a:r>
              <a:rPr lang="en-US" b="1" dirty="0">
                <a:latin typeface="Aparajita" panose="020B0604020202020204" pitchFamily="34" charset="0"/>
                <a:cs typeface="Aparajita" panose="020B0604020202020204" pitchFamily="34" charset="0"/>
              </a:rPr>
              <a:t> Cervical motion tenderness is present.</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0A88D142-6BD3-4613-A798-FE3C4CE5D235}"/>
              </a:ext>
            </a:extLst>
          </p:cNvPr>
          <p:cNvSpPr>
            <a:spLocks noGrp="1"/>
          </p:cNvSpPr>
          <p:nvPr>
            <p:ph type="sldNum" sz="quarter" idx="12"/>
          </p:nvPr>
        </p:nvSpPr>
        <p:spPr/>
        <p:txBody>
          <a:bodyPr/>
          <a:lstStyle/>
          <a:p>
            <a:fld id="{576749D3-ECF5-41DA-9B1C-1CDC22AA1BFE}" type="slidenum">
              <a:rPr lang="fa-IR" smtClean="0"/>
              <a:t>20</a:t>
            </a:fld>
            <a:endParaRPr lang="fa-IR"/>
          </a:p>
        </p:txBody>
      </p:sp>
    </p:spTree>
    <p:extLst>
      <p:ext uri="{BB962C8B-B14F-4D97-AF65-F5344CB8AC3E}">
        <p14:creationId xmlns:p14="http://schemas.microsoft.com/office/powerpoint/2010/main" val="19140310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Frequently, the findings of the pelvic examination are inadequate as a result of pain and guarding. </a:t>
            </a:r>
          </a:p>
          <a:p>
            <a:pPr marL="0" indent="0" algn="just" rtl="0">
              <a:lnSpc>
                <a:spcPct val="150000"/>
              </a:lnSpc>
              <a:buNone/>
            </a:pPr>
            <a:r>
              <a:rPr lang="en-US" b="1" dirty="0">
                <a:latin typeface="Aparajita" panose="020B0604020202020204" pitchFamily="34" charset="0"/>
                <a:cs typeface="Aparajita" panose="020B0604020202020204" pitchFamily="34" charset="0"/>
              </a:rPr>
              <a:t>History and physical examination may or may not provide useful diagnostic information. </a:t>
            </a:r>
          </a:p>
          <a:p>
            <a:pPr marL="0" indent="0" algn="just" rtl="0">
              <a:lnSpc>
                <a:spcPct val="150000"/>
              </a:lnSpc>
              <a:buNone/>
            </a:pPr>
            <a:r>
              <a:rPr lang="en-US" b="1" dirty="0">
                <a:latin typeface="Aparajita" panose="020B0604020202020204" pitchFamily="34" charset="0"/>
                <a:cs typeface="Aparajita" panose="020B0604020202020204" pitchFamily="34" charset="0"/>
              </a:rPr>
              <a:t>Additional tests are frequently required to differentiate between early viable intrauterine pregnancy, abnormal intrauterine pregnancy, and suspected ectopic.</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989A9544-E5B0-45B9-84A7-D1C2CD87DB9F}"/>
              </a:ext>
            </a:extLst>
          </p:cNvPr>
          <p:cNvSpPr>
            <a:spLocks noGrp="1"/>
          </p:cNvSpPr>
          <p:nvPr>
            <p:ph type="sldNum" sz="quarter" idx="12"/>
          </p:nvPr>
        </p:nvSpPr>
        <p:spPr/>
        <p:txBody>
          <a:bodyPr/>
          <a:lstStyle/>
          <a:p>
            <a:fld id="{576749D3-ECF5-41DA-9B1C-1CDC22AA1BFE}" type="slidenum">
              <a:rPr lang="fa-IR" smtClean="0"/>
              <a:t>21</a:t>
            </a:fld>
            <a:endParaRPr lang="fa-IR"/>
          </a:p>
        </p:txBody>
      </p:sp>
    </p:spTree>
    <p:extLst>
      <p:ext uri="{BB962C8B-B14F-4D97-AF65-F5344CB8AC3E}">
        <p14:creationId xmlns:p14="http://schemas.microsoft.com/office/powerpoint/2010/main" val="2860826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5134C-523D-4AB4-8DAB-FBA823FA986C}"/>
              </a:ext>
            </a:extLst>
          </p:cNvPr>
          <p:cNvSpPr>
            <a:spLocks noGrp="1"/>
          </p:cNvSpPr>
          <p:nvPr>
            <p:ph type="title"/>
          </p:nvPr>
        </p:nvSpPr>
        <p:spPr>
          <a:xfrm>
            <a:off x="1237952" y="1582935"/>
            <a:ext cx="10147495" cy="1047725"/>
          </a:xfrm>
        </p:spPr>
        <p:txBody>
          <a:bodyPr/>
          <a:lstStyle/>
          <a:p>
            <a:r>
              <a:rPr lang="en-US" b="1" dirty="0">
                <a:solidFill>
                  <a:srgbClr val="B40033"/>
                </a:solidFill>
                <a:latin typeface="Aparajita" panose="020B0604020202020204" pitchFamily="34" charset="0"/>
                <a:cs typeface="Aparajita" panose="020B0604020202020204" pitchFamily="34" charset="0"/>
              </a:rPr>
              <a:t>Laboratory Assessment</a:t>
            </a:r>
            <a:endParaRPr lang="fa-IR" dirty="0">
              <a:latin typeface="Aparajita" panose="020B0604020202020204" pitchFamily="34" charset="0"/>
            </a:endParaRPr>
          </a:p>
        </p:txBody>
      </p:sp>
      <p:sp>
        <p:nvSpPr>
          <p:cNvPr id="4" name="Slide Number Placeholder 3">
            <a:extLst>
              <a:ext uri="{FF2B5EF4-FFF2-40B4-BE49-F238E27FC236}">
                <a16:creationId xmlns:a16="http://schemas.microsoft.com/office/drawing/2014/main" id="{63505FC9-E902-409A-8E15-D6818112453E}"/>
              </a:ext>
            </a:extLst>
          </p:cNvPr>
          <p:cNvSpPr>
            <a:spLocks noGrp="1"/>
          </p:cNvSpPr>
          <p:nvPr>
            <p:ph type="sldNum" sz="quarter" idx="12"/>
          </p:nvPr>
        </p:nvSpPr>
        <p:spPr/>
        <p:txBody>
          <a:bodyPr/>
          <a:lstStyle/>
          <a:p>
            <a:fld id="{576749D3-ECF5-41DA-9B1C-1CDC22AA1BFE}" type="slidenum">
              <a:rPr lang="fa-IR" smtClean="0"/>
              <a:t>22</a:t>
            </a:fld>
            <a:endParaRPr lang="fa-IR"/>
          </a:p>
        </p:txBody>
      </p:sp>
    </p:spTree>
    <p:extLst>
      <p:ext uri="{BB962C8B-B14F-4D97-AF65-F5344CB8AC3E}">
        <p14:creationId xmlns:p14="http://schemas.microsoft.com/office/powerpoint/2010/main" val="2469632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Quantitative β</a:t>
            </a:r>
            <a:r>
              <a:rPr lang="en-US" sz="2800" b="1" i="1" dirty="0">
                <a:latin typeface="Aparajita" panose="020B0604020202020204" pitchFamily="34" charset="0"/>
                <a:cs typeface="Aparajita" panose="020B0604020202020204" pitchFamily="34" charset="0"/>
              </a:rPr>
              <a:t>-</a:t>
            </a:r>
            <a:r>
              <a:rPr lang="en-US" sz="2800" b="1" dirty="0">
                <a:latin typeface="Aparajita" panose="020B0604020202020204" pitchFamily="34" charset="0"/>
                <a:cs typeface="Aparajita" panose="020B0604020202020204" pitchFamily="34" charset="0"/>
              </a:rPr>
              <a:t>human chorionic gonadotropin (β-</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measurements are the diagnostic </a:t>
            </a:r>
            <a:r>
              <a:rPr lang="en-US" b="1" dirty="0">
                <a:solidFill>
                  <a:srgbClr val="C00000"/>
                </a:solidFill>
                <a:latin typeface="Aparajita" panose="020B0604020202020204" pitchFamily="34" charset="0"/>
                <a:cs typeface="Aparajita" panose="020B0604020202020204" pitchFamily="34" charset="0"/>
              </a:rPr>
              <a:t>cornerstone</a:t>
            </a:r>
            <a:r>
              <a:rPr lang="en-US" sz="2800" b="1" dirty="0">
                <a:latin typeface="Aparajita" panose="020B0604020202020204" pitchFamily="34" charset="0"/>
                <a:cs typeface="Aparajita" panose="020B0604020202020204" pitchFamily="34" charset="0"/>
              </a:rPr>
              <a:t> for ectopic pregnancy.</a:t>
            </a:r>
          </a:p>
          <a:p>
            <a:pPr marL="0" indent="0" algn="just" rtl="0">
              <a:lnSpc>
                <a:spcPct val="150000"/>
              </a:lnSpc>
              <a:buNone/>
            </a:pPr>
            <a:r>
              <a:rPr lang="en-US" sz="2800" b="1" dirty="0">
                <a:latin typeface="Aparajita" panose="020B0604020202020204" pitchFamily="34" charset="0"/>
                <a:cs typeface="Aparajita" panose="020B0604020202020204" pitchFamily="34" charset="0"/>
              </a:rPr>
              <a:t> Urine pregnancy tests can detect β-</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at </a:t>
            </a:r>
            <a:r>
              <a:rPr lang="en-US" sz="2800" b="1" dirty="0">
                <a:solidFill>
                  <a:srgbClr val="C00000"/>
                </a:solidFill>
                <a:latin typeface="Aparajita" panose="020B0604020202020204" pitchFamily="34" charset="0"/>
                <a:cs typeface="Aparajita" panose="020B0604020202020204" pitchFamily="34" charset="0"/>
              </a:rPr>
              <a:t>≥20 </a:t>
            </a:r>
            <a:r>
              <a:rPr lang="en-US" sz="2800" b="1" dirty="0" err="1">
                <a:latin typeface="Aparajita" panose="020B0604020202020204" pitchFamily="34" charset="0"/>
                <a:cs typeface="Aparajita" panose="020B0604020202020204" pitchFamily="34" charset="0"/>
              </a:rPr>
              <a:t>mIU</a:t>
            </a:r>
            <a:r>
              <a:rPr lang="en-US" sz="2800" b="1" dirty="0">
                <a:latin typeface="Aparajita" panose="020B0604020202020204" pitchFamily="34" charset="0"/>
                <a:cs typeface="Aparajita" panose="020B0604020202020204" pitchFamily="34" charset="0"/>
              </a:rPr>
              <a:t>/mL while serum pregnancy tests can detect levels </a:t>
            </a:r>
            <a:r>
              <a:rPr lang="en-US" sz="2800" b="1" dirty="0">
                <a:solidFill>
                  <a:srgbClr val="C00000"/>
                </a:solidFill>
                <a:latin typeface="Aparajita" panose="020B0604020202020204" pitchFamily="34" charset="0"/>
                <a:cs typeface="Aparajita" panose="020B0604020202020204" pitchFamily="34" charset="0"/>
              </a:rPr>
              <a:t>&gt;5</a:t>
            </a:r>
            <a:r>
              <a:rPr lang="en-US" sz="2800" b="1" dirty="0">
                <a:latin typeface="Aparajita" panose="020B0604020202020204" pitchFamily="34" charset="0"/>
                <a:cs typeface="Aparajita" panose="020B0604020202020204" pitchFamily="34" charset="0"/>
              </a:rPr>
              <a:t> </a:t>
            </a:r>
            <a:r>
              <a:rPr lang="en-US" sz="2800" b="1" dirty="0" err="1">
                <a:latin typeface="Aparajita" panose="020B0604020202020204" pitchFamily="34" charset="0"/>
                <a:cs typeface="Aparajita" panose="020B0604020202020204" pitchFamily="34" charset="0"/>
              </a:rPr>
              <a:t>mIU</a:t>
            </a:r>
            <a:r>
              <a:rPr lang="en-US" sz="2800" b="1" dirty="0">
                <a:latin typeface="Aparajita" panose="020B0604020202020204" pitchFamily="34" charset="0"/>
                <a:cs typeface="Aparajita" panose="020B0604020202020204" pitchFamily="34" charset="0"/>
              </a:rPr>
              <a:t>/</a:t>
            </a:r>
            <a:r>
              <a:rPr lang="en-US" sz="2800" b="1" dirty="0" err="1">
                <a:latin typeface="Aparajita" panose="020B0604020202020204" pitchFamily="34" charset="0"/>
                <a:cs typeface="Aparajita" panose="020B0604020202020204" pitchFamily="34" charset="0"/>
              </a:rPr>
              <a:t>mL.</a:t>
            </a:r>
            <a:endParaRPr lang="en-US" sz="2800" b="1" dirty="0">
              <a:latin typeface="Aparajita" panose="020B0604020202020204" pitchFamily="34" charset="0"/>
              <a:cs typeface="Aparajita" panose="020B0604020202020204" pitchFamily="34" charset="0"/>
            </a:endParaRPr>
          </a:p>
          <a:p>
            <a:pPr marL="0" indent="0" algn="just" rtl="0">
              <a:lnSpc>
                <a:spcPct val="150000"/>
              </a:lnSpc>
              <a:buNone/>
            </a:pPr>
            <a:r>
              <a:rPr lang="en-US" sz="2800" b="1" dirty="0">
                <a:latin typeface="Aparajita" panose="020B0604020202020204" pitchFamily="34" charset="0"/>
                <a:cs typeface="Aparajita" panose="020B0604020202020204" pitchFamily="34" charset="0"/>
              </a:rPr>
              <a:t> a-</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levels </a:t>
            </a:r>
            <a:r>
              <a:rPr lang="en-US" sz="2800" b="1" dirty="0">
                <a:solidFill>
                  <a:srgbClr val="FF0000"/>
                </a:solidFill>
                <a:latin typeface="Aparajita" panose="020B0604020202020204" pitchFamily="34" charset="0"/>
                <a:cs typeface="Aparajita" panose="020B0604020202020204" pitchFamily="34" charset="0"/>
              </a:rPr>
              <a:t>cannot</a:t>
            </a:r>
            <a:r>
              <a:rPr lang="en-US" sz="2800" b="1" dirty="0">
                <a:latin typeface="Aparajita" panose="020B0604020202020204" pitchFamily="34" charset="0"/>
                <a:cs typeface="Aparajita" panose="020B0604020202020204" pitchFamily="34" charset="0"/>
              </a:rPr>
              <a:t> be used to predict gestational age. a-</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levels peak at approximately 10 weeks gestation and the average peak level is approximately 100,000 with a wide normal range of variation. </a:t>
            </a:r>
          </a:p>
          <a:p>
            <a:pPr marL="0" indent="0" algn="just" rtl="0">
              <a:lnSpc>
                <a:spcPct val="150000"/>
              </a:lnSpc>
              <a:buNone/>
            </a:pPr>
            <a:r>
              <a:rPr lang="en-US" sz="2800" b="1" dirty="0">
                <a:latin typeface="Aparajita" panose="020B0604020202020204" pitchFamily="34" charset="0"/>
                <a:cs typeface="Aparajita" panose="020B0604020202020204" pitchFamily="34" charset="0"/>
              </a:rPr>
              <a:t>.</a:t>
            </a:r>
            <a:endParaRPr lang="fa-IR" sz="28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2D671F5-DFA7-4A90-8982-D4950985885D}"/>
              </a:ext>
            </a:extLst>
          </p:cNvPr>
          <p:cNvSpPr>
            <a:spLocks noGrp="1"/>
          </p:cNvSpPr>
          <p:nvPr>
            <p:ph type="sldNum" sz="quarter" idx="12"/>
          </p:nvPr>
        </p:nvSpPr>
        <p:spPr/>
        <p:txBody>
          <a:bodyPr/>
          <a:lstStyle/>
          <a:p>
            <a:fld id="{576749D3-ECF5-41DA-9B1C-1CDC22AA1BFE}" type="slidenum">
              <a:rPr lang="fa-IR" smtClean="0"/>
              <a:t>23</a:t>
            </a:fld>
            <a:endParaRPr lang="fa-IR"/>
          </a:p>
        </p:txBody>
      </p:sp>
    </p:spTree>
    <p:extLst>
      <p:ext uri="{BB962C8B-B14F-4D97-AF65-F5344CB8AC3E}">
        <p14:creationId xmlns:p14="http://schemas.microsoft.com/office/powerpoint/2010/main" val="3403864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marL="0" indent="0" algn="just" rtl="0">
              <a:lnSpc>
                <a:spcPct val="150000"/>
              </a:lnSpc>
              <a:buNone/>
            </a:pPr>
            <a:r>
              <a:rPr lang="en-US" sz="2800" b="1" dirty="0">
                <a:latin typeface="Aparajita" panose="020B0604020202020204" pitchFamily="34" charset="0"/>
                <a:cs typeface="Aparajita" panose="020B0604020202020204" pitchFamily="34" charset="0"/>
              </a:rPr>
              <a:t>There is the possibility of a phantom β-</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in which the presence of heterophile antibodies or proteolytic enzymes causes a low level false positive serum </a:t>
            </a:r>
            <a:r>
              <a:rPr lang="el-GR" sz="2800" b="1" dirty="0">
                <a:latin typeface="TimesNewRomanPSMT"/>
                <a:cs typeface="Aparajita" panose="020B0604020202020204" pitchFamily="34" charset="0"/>
              </a:rPr>
              <a:t>β-</a:t>
            </a:r>
            <a:r>
              <a:rPr lang="en-US" sz="2800" b="1" dirty="0" err="1">
                <a:latin typeface="Aparajita" panose="020B0604020202020204" pitchFamily="34" charset="0"/>
                <a:cs typeface="Aparajita" panose="020B0604020202020204" pitchFamily="34" charset="0"/>
              </a:rPr>
              <a:t>hCG</a:t>
            </a:r>
            <a:r>
              <a:rPr lang="en-US" sz="2800" b="1" dirty="0">
                <a:latin typeface="Aparajita" panose="020B0604020202020204" pitchFamily="34" charset="0"/>
                <a:cs typeface="Aparajita" panose="020B0604020202020204" pitchFamily="34" charset="0"/>
              </a:rPr>
              <a:t> result. </a:t>
            </a:r>
          </a:p>
          <a:p>
            <a:pPr marL="0" indent="0" algn="just" rtl="0">
              <a:lnSpc>
                <a:spcPct val="150000"/>
              </a:lnSpc>
              <a:buNone/>
            </a:pPr>
            <a:r>
              <a:rPr lang="en-US" sz="2800" b="1" dirty="0">
                <a:latin typeface="Aparajita" panose="020B0604020202020204" pitchFamily="34" charset="0"/>
                <a:cs typeface="Aparajita" panose="020B0604020202020204" pitchFamily="34" charset="0"/>
              </a:rPr>
              <a:t>These antibodies are large </a:t>
            </a:r>
            <a:r>
              <a:rPr lang="en-US" sz="2800" b="1" dirty="0">
                <a:solidFill>
                  <a:srgbClr val="FF0000"/>
                </a:solidFill>
                <a:latin typeface="Aparajita" panose="020B0604020202020204" pitchFamily="34" charset="0"/>
                <a:cs typeface="Aparajita" panose="020B0604020202020204" pitchFamily="34" charset="0"/>
              </a:rPr>
              <a:t>glycoproteins a</a:t>
            </a:r>
            <a:r>
              <a:rPr lang="en-US" sz="2800" b="1" dirty="0">
                <a:latin typeface="Aparajita" panose="020B0604020202020204" pitchFamily="34" charset="0"/>
                <a:cs typeface="Aparajita" panose="020B0604020202020204" pitchFamily="34" charset="0"/>
              </a:rPr>
              <a:t>nd are not excreted in the urine, resulting in a </a:t>
            </a:r>
            <a:r>
              <a:rPr lang="en-US" sz="2800" b="1" dirty="0">
                <a:solidFill>
                  <a:srgbClr val="FF0000"/>
                </a:solidFill>
                <a:latin typeface="Aparajita" panose="020B0604020202020204" pitchFamily="34" charset="0"/>
                <a:cs typeface="Aparajita" panose="020B0604020202020204" pitchFamily="34" charset="0"/>
              </a:rPr>
              <a:t>negative urine pregnancy test</a:t>
            </a:r>
            <a:r>
              <a:rPr lang="en-US" sz="2800" b="1" dirty="0">
                <a:latin typeface="Aparajita" panose="020B0604020202020204" pitchFamily="34" charset="0"/>
                <a:cs typeface="Aparajita" panose="020B0604020202020204" pitchFamily="34" charset="0"/>
              </a:rPr>
              <a:t>. </a:t>
            </a:r>
          </a:p>
          <a:p>
            <a:pPr marL="0" indent="0" algn="just" rtl="0">
              <a:lnSpc>
                <a:spcPct val="150000"/>
              </a:lnSpc>
              <a:buNone/>
            </a:pPr>
            <a:r>
              <a:rPr lang="en-US" sz="2800" b="1" dirty="0">
                <a:latin typeface="Aparajita" panose="020B0604020202020204" pitchFamily="34" charset="0"/>
                <a:cs typeface="Aparajita" panose="020B0604020202020204" pitchFamily="34" charset="0"/>
              </a:rPr>
              <a:t>In the patient with </a:t>
            </a:r>
            <a:r>
              <a:rPr lang="en-US" sz="2800" b="1" dirty="0" err="1">
                <a:latin typeface="Aparajita" panose="020B0604020202020204" pitchFamily="34" charset="0"/>
                <a:cs typeface="Aparajita" panose="020B0604020202020204" pitchFamily="34" charset="0"/>
              </a:rPr>
              <a:t>ahCG</a:t>
            </a:r>
            <a:r>
              <a:rPr lang="en-US" sz="2800" b="1" dirty="0">
                <a:latin typeface="Aparajita" panose="020B0604020202020204" pitchFamily="34" charset="0"/>
                <a:cs typeface="Aparajita" panose="020B0604020202020204" pitchFamily="34" charset="0"/>
              </a:rPr>
              <a:t> levels less than 1,000 </a:t>
            </a:r>
            <a:r>
              <a:rPr lang="en-US" sz="2800" b="1" dirty="0" err="1">
                <a:latin typeface="Aparajita" panose="020B0604020202020204" pitchFamily="34" charset="0"/>
                <a:cs typeface="Aparajita" panose="020B0604020202020204" pitchFamily="34" charset="0"/>
              </a:rPr>
              <a:t>mIU</a:t>
            </a:r>
            <a:r>
              <a:rPr lang="en-US" sz="2800" b="1" dirty="0">
                <a:latin typeface="Aparajita" panose="020B0604020202020204" pitchFamily="34" charset="0"/>
                <a:cs typeface="Aparajita" panose="020B0604020202020204" pitchFamily="34" charset="0"/>
              </a:rPr>
              <a:t>/mL, a urine pregnancy test should be performed and confirmatory positive results obtained before instituting treatment.</a:t>
            </a:r>
            <a:endParaRPr lang="fa-IR" sz="2800" dirty="0"/>
          </a:p>
        </p:txBody>
      </p:sp>
      <p:sp>
        <p:nvSpPr>
          <p:cNvPr id="2" name="Slide Number Placeholder 1">
            <a:extLst>
              <a:ext uri="{FF2B5EF4-FFF2-40B4-BE49-F238E27FC236}">
                <a16:creationId xmlns:a16="http://schemas.microsoft.com/office/drawing/2014/main" id="{58AB49DA-4BAD-4890-80EF-AD282ABBA433}"/>
              </a:ext>
            </a:extLst>
          </p:cNvPr>
          <p:cNvSpPr>
            <a:spLocks noGrp="1"/>
          </p:cNvSpPr>
          <p:nvPr>
            <p:ph type="sldNum" sz="quarter" idx="12"/>
          </p:nvPr>
        </p:nvSpPr>
        <p:spPr/>
        <p:txBody>
          <a:bodyPr/>
          <a:lstStyle/>
          <a:p>
            <a:fld id="{576749D3-ECF5-41DA-9B1C-1CDC22AA1BFE}" type="slidenum">
              <a:rPr lang="fa-IR" smtClean="0"/>
              <a:t>24</a:t>
            </a:fld>
            <a:endParaRPr lang="fa-IR"/>
          </a:p>
        </p:txBody>
      </p:sp>
    </p:spTree>
    <p:extLst>
      <p:ext uri="{BB962C8B-B14F-4D97-AF65-F5344CB8AC3E}">
        <p14:creationId xmlns:p14="http://schemas.microsoft.com/office/powerpoint/2010/main" val="3325078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marL="0" indent="0" algn="l" rtl="0">
              <a:lnSpc>
                <a:spcPct val="150000"/>
              </a:lnSpc>
              <a:buNone/>
            </a:pPr>
            <a:r>
              <a:rPr lang="en-US" b="1" dirty="0">
                <a:latin typeface="Aparajita" panose="020B0604020202020204" pitchFamily="34" charset="0"/>
                <a:cs typeface="Aparajita" panose="020B0604020202020204" pitchFamily="34" charset="0"/>
              </a:rPr>
              <a:t>A single </a:t>
            </a:r>
            <a:r>
              <a:rPr lang="en-US" b="1" dirty="0">
                <a:solidFill>
                  <a:srgbClr val="C00000"/>
                </a:solidFill>
                <a:latin typeface="Aparajita" panose="020B0604020202020204" pitchFamily="34" charset="0"/>
                <a:cs typeface="Aparajita" panose="020B0604020202020204" pitchFamily="34" charset="0"/>
              </a:rPr>
              <a:t>a-</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measurement has limited usefulness in the evaluation of a pregnancy of unknown location because there is considerable </a:t>
            </a:r>
            <a:r>
              <a:rPr lang="en-US" b="1" dirty="0">
                <a:solidFill>
                  <a:srgbClr val="FF0000"/>
                </a:solidFill>
                <a:latin typeface="Aparajita" panose="020B0604020202020204" pitchFamily="34" charset="0"/>
                <a:cs typeface="Aparajita" panose="020B0604020202020204" pitchFamily="34" charset="0"/>
              </a:rPr>
              <a:t>overlap</a:t>
            </a:r>
            <a:r>
              <a:rPr lang="en-US" b="1" dirty="0">
                <a:latin typeface="Aparajita" panose="020B0604020202020204" pitchFamily="34" charset="0"/>
                <a:cs typeface="Aparajita" panose="020B0604020202020204" pitchFamily="34" charset="0"/>
              </a:rPr>
              <a:t> in values between normal and abnormal pregnancies at a given gestational age. </a:t>
            </a:r>
            <a:r>
              <a:rPr lang="en-US" b="1" dirty="0">
                <a:solidFill>
                  <a:srgbClr val="C00000"/>
                </a:solidFill>
                <a:latin typeface="Aparajita" panose="020B0604020202020204" pitchFamily="34" charset="0"/>
                <a:cs typeface="Aparajita" panose="020B0604020202020204" pitchFamily="34" charset="0"/>
              </a:rPr>
              <a:t>a</a:t>
            </a:r>
            <a:r>
              <a:rPr lang="en-US" b="1" dirty="0">
                <a:latin typeface="Aparajita" panose="020B0604020202020204" pitchFamily="34" charset="0"/>
                <a:cs typeface="Aparajita" panose="020B0604020202020204" pitchFamily="34" charset="0"/>
              </a:rPr>
              <a:t>-</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a:t>
            </a:r>
            <a:r>
              <a:rPr lang="en-US" b="1" dirty="0">
                <a:solidFill>
                  <a:srgbClr val="C00000"/>
                </a:solidFill>
                <a:latin typeface="Aparajita" panose="020B0604020202020204" pitchFamily="34" charset="0"/>
                <a:cs typeface="Aparajita" panose="020B0604020202020204" pitchFamily="34" charset="0"/>
              </a:rPr>
              <a:t>do not </a:t>
            </a:r>
            <a:r>
              <a:rPr lang="en-US" b="1" dirty="0">
                <a:latin typeface="Aparajita" panose="020B0604020202020204" pitchFamily="34" charset="0"/>
                <a:cs typeface="Aparajita" panose="020B0604020202020204" pitchFamily="34" charset="0"/>
              </a:rPr>
              <a:t>correlate with pregnancy </a:t>
            </a:r>
            <a:r>
              <a:rPr lang="en-US" b="1" dirty="0">
                <a:solidFill>
                  <a:srgbClr val="C00000"/>
                </a:solidFill>
                <a:latin typeface="Aparajita" panose="020B0604020202020204" pitchFamily="34" charset="0"/>
                <a:cs typeface="Aparajita" panose="020B0604020202020204" pitchFamily="34" charset="0"/>
              </a:rPr>
              <a:t>site</a:t>
            </a:r>
            <a:endParaRPr lang="fa-IR" b="1" dirty="0">
              <a:solidFill>
                <a:srgbClr val="C00000"/>
              </a:solidFill>
              <a:latin typeface="Aparajita" panose="020B0604020202020204" pitchFamily="34" charset="0"/>
            </a:endParaRPr>
          </a:p>
        </p:txBody>
      </p:sp>
      <p:sp>
        <p:nvSpPr>
          <p:cNvPr id="2" name="Slide Number Placeholder 1">
            <a:extLst>
              <a:ext uri="{FF2B5EF4-FFF2-40B4-BE49-F238E27FC236}">
                <a16:creationId xmlns:a16="http://schemas.microsoft.com/office/drawing/2014/main" id="{50B24DA1-2194-47B0-A796-31CF3C7AA108}"/>
              </a:ext>
            </a:extLst>
          </p:cNvPr>
          <p:cNvSpPr>
            <a:spLocks noGrp="1"/>
          </p:cNvSpPr>
          <p:nvPr>
            <p:ph type="sldNum" sz="quarter" idx="12"/>
          </p:nvPr>
        </p:nvSpPr>
        <p:spPr/>
        <p:txBody>
          <a:bodyPr/>
          <a:lstStyle/>
          <a:p>
            <a:fld id="{576749D3-ECF5-41DA-9B1C-1CDC22AA1BFE}" type="slidenum">
              <a:rPr lang="fa-IR" smtClean="0"/>
              <a:t>25</a:t>
            </a:fld>
            <a:endParaRPr lang="fa-IR"/>
          </a:p>
        </p:txBody>
      </p:sp>
    </p:spTree>
    <p:extLst>
      <p:ext uri="{BB962C8B-B14F-4D97-AF65-F5344CB8AC3E}">
        <p14:creationId xmlns:p14="http://schemas.microsoft.com/office/powerpoint/2010/main" val="32343109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dirty="0">
                <a:latin typeface="TimesNewRomanPSMT"/>
              </a:rPr>
              <a:t>A </a:t>
            </a:r>
            <a:r>
              <a:rPr lang="en-US" dirty="0">
                <a:solidFill>
                  <a:srgbClr val="C00000"/>
                </a:solidFill>
                <a:latin typeface="TimesNewRomanPSMT"/>
              </a:rPr>
              <a:t>single</a:t>
            </a:r>
            <a:r>
              <a:rPr lang="en-US" dirty="0">
                <a:latin typeface="TimesNewRomanPSMT"/>
              </a:rPr>
              <a:t> </a:t>
            </a:r>
            <a:r>
              <a:rPr lang="en-US" dirty="0">
                <a:solidFill>
                  <a:srgbClr val="FF0000"/>
                </a:solidFill>
                <a:latin typeface="TimesNewRomanPSMT"/>
              </a:rPr>
              <a:t>β</a:t>
            </a:r>
            <a:r>
              <a:rPr lang="en-US" dirty="0">
                <a:latin typeface="TimesNewRomanPSMT"/>
              </a:rPr>
              <a:t>-</a:t>
            </a:r>
            <a:r>
              <a:rPr lang="en-US" dirty="0" err="1">
                <a:latin typeface="TimesNewRomanPSMT"/>
              </a:rPr>
              <a:t>hCG</a:t>
            </a:r>
            <a:r>
              <a:rPr lang="en-US" dirty="0">
                <a:latin typeface="TimesNewRomanPSMT"/>
              </a:rPr>
              <a:t> level may be useful if </a:t>
            </a:r>
            <a:r>
              <a:rPr lang="en-US" dirty="0">
                <a:solidFill>
                  <a:srgbClr val="C00000"/>
                </a:solidFill>
                <a:latin typeface="TimesNewRomanPSMT"/>
              </a:rPr>
              <a:t>negative to exclude </a:t>
            </a:r>
            <a:r>
              <a:rPr lang="en-US" dirty="0">
                <a:latin typeface="TimesNewRomanPSMT"/>
              </a:rPr>
              <a:t>the diagnosis of ectopic pregnancy. </a:t>
            </a:r>
          </a:p>
          <a:p>
            <a:pPr marL="0" indent="0" algn="l">
              <a:buNone/>
            </a:pPr>
            <a:r>
              <a:rPr lang="en-US" dirty="0">
                <a:latin typeface="TimesNewRomanPSMT"/>
              </a:rPr>
              <a:t>A single β-</a:t>
            </a:r>
            <a:r>
              <a:rPr lang="en-US" dirty="0" err="1">
                <a:latin typeface="TimesNewRomanPSMT"/>
              </a:rPr>
              <a:t>hCG</a:t>
            </a:r>
            <a:r>
              <a:rPr lang="en-US" dirty="0">
                <a:latin typeface="TimesNewRomanPSMT"/>
              </a:rPr>
              <a:t> level may facilitate the interpretation of ultrasonography when an intrauterine gestation is not visualized.</a:t>
            </a:r>
            <a:endParaRPr lang="fa-IR" dirty="0"/>
          </a:p>
        </p:txBody>
      </p:sp>
      <p:sp>
        <p:nvSpPr>
          <p:cNvPr id="2" name="Slide Number Placeholder 1">
            <a:extLst>
              <a:ext uri="{FF2B5EF4-FFF2-40B4-BE49-F238E27FC236}">
                <a16:creationId xmlns:a16="http://schemas.microsoft.com/office/drawing/2014/main" id="{1489D4CC-4274-4BDB-8ED3-830919806AD0}"/>
              </a:ext>
            </a:extLst>
          </p:cNvPr>
          <p:cNvSpPr>
            <a:spLocks noGrp="1"/>
          </p:cNvSpPr>
          <p:nvPr>
            <p:ph type="sldNum" sz="quarter" idx="12"/>
          </p:nvPr>
        </p:nvSpPr>
        <p:spPr/>
        <p:txBody>
          <a:bodyPr/>
          <a:lstStyle/>
          <a:p>
            <a:fld id="{576749D3-ECF5-41DA-9B1C-1CDC22AA1BFE}" type="slidenum">
              <a:rPr lang="fa-IR" smtClean="0"/>
              <a:t>26</a:t>
            </a:fld>
            <a:endParaRPr lang="fa-IR"/>
          </a:p>
        </p:txBody>
      </p:sp>
    </p:spTree>
    <p:extLst>
      <p:ext uri="{BB962C8B-B14F-4D97-AF65-F5344CB8AC3E}">
        <p14:creationId xmlns:p14="http://schemas.microsoft.com/office/powerpoint/2010/main" val="33831917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80160" y="618978"/>
            <a:ext cx="9931792" cy="5345724"/>
          </a:xfrm>
        </p:spPr>
        <p:txBody>
          <a:bodyPr/>
          <a:lstStyle/>
          <a:p>
            <a:pPr marL="0" indent="0" algn="l">
              <a:lnSpc>
                <a:spcPct val="150000"/>
              </a:lnSpc>
              <a:buNone/>
            </a:pPr>
            <a:r>
              <a:rPr lang="en-US" dirty="0">
                <a:latin typeface="TimesNewRomanPSMT"/>
              </a:rPr>
              <a:t>Determination of </a:t>
            </a:r>
            <a:r>
              <a:rPr lang="en-US" dirty="0">
                <a:solidFill>
                  <a:srgbClr val="C00000"/>
                </a:solidFill>
                <a:latin typeface="TimesNewRomanPSMT"/>
              </a:rPr>
              <a:t>serial β</a:t>
            </a:r>
            <a:r>
              <a:rPr lang="en-US" dirty="0">
                <a:latin typeface="TimesNewRomanPSMT"/>
              </a:rPr>
              <a:t>-</a:t>
            </a:r>
            <a:r>
              <a:rPr lang="en-US" dirty="0" err="1">
                <a:latin typeface="TimesNewRomanPSMT"/>
              </a:rPr>
              <a:t>hCG</a:t>
            </a:r>
            <a:r>
              <a:rPr lang="en-US" dirty="0">
                <a:latin typeface="TimesNewRomanPSMT"/>
              </a:rPr>
              <a:t> levels are usually needed to differentiate an ectopic pregnancy from an intrauterine pregnancy failure.</a:t>
            </a:r>
          </a:p>
          <a:p>
            <a:pPr marL="0" indent="0" algn="l">
              <a:lnSpc>
                <a:spcPct val="150000"/>
              </a:lnSpc>
              <a:buNone/>
            </a:pPr>
            <a:r>
              <a:rPr lang="en-US" dirty="0">
                <a:latin typeface="TimesNewRomanPSMT"/>
              </a:rPr>
              <a:t> Further tests are required for patients in whom ultra</a:t>
            </a:r>
            <a:r>
              <a:rPr lang="en-US" dirty="0">
                <a:solidFill>
                  <a:srgbClr val="C00000"/>
                </a:solidFill>
                <a:latin typeface="TimesNewRomanPSMT"/>
              </a:rPr>
              <a:t>sono</a:t>
            </a:r>
            <a:r>
              <a:rPr lang="en-US" dirty="0">
                <a:latin typeface="TimesNewRomanPSMT"/>
              </a:rPr>
              <a:t>graphy examination results are </a:t>
            </a:r>
            <a:r>
              <a:rPr lang="en-US" dirty="0">
                <a:solidFill>
                  <a:srgbClr val="C00000"/>
                </a:solidFill>
                <a:latin typeface="TimesNewRomanPSMT"/>
              </a:rPr>
              <a:t>in</a:t>
            </a:r>
            <a:r>
              <a:rPr lang="en-US" dirty="0">
                <a:latin typeface="TimesNewRomanPSMT"/>
              </a:rPr>
              <a:t>conclusive and β-</a:t>
            </a:r>
            <a:r>
              <a:rPr lang="en-US" dirty="0" err="1">
                <a:latin typeface="TimesNewRomanPSMT"/>
              </a:rPr>
              <a:t>hCG</a:t>
            </a:r>
            <a:r>
              <a:rPr lang="en-US" dirty="0">
                <a:latin typeface="TimesNewRomanPSMT"/>
              </a:rPr>
              <a:t> levels are </a:t>
            </a:r>
            <a:r>
              <a:rPr lang="en-US" dirty="0">
                <a:solidFill>
                  <a:srgbClr val="C00000"/>
                </a:solidFill>
                <a:latin typeface="TimesNewRomanPSMT"/>
              </a:rPr>
              <a:t>below the discriminatory </a:t>
            </a:r>
            <a:r>
              <a:rPr lang="en-US" dirty="0">
                <a:latin typeface="TimesNewRomanPSMT"/>
              </a:rPr>
              <a:t>zone.</a:t>
            </a:r>
            <a:endParaRPr lang="fa-IR" dirty="0"/>
          </a:p>
        </p:txBody>
      </p:sp>
      <p:sp>
        <p:nvSpPr>
          <p:cNvPr id="2" name="Slide Number Placeholder 1">
            <a:extLst>
              <a:ext uri="{FF2B5EF4-FFF2-40B4-BE49-F238E27FC236}">
                <a16:creationId xmlns:a16="http://schemas.microsoft.com/office/drawing/2014/main" id="{9ED762BF-956A-4329-A0C5-30D24C0BC28A}"/>
              </a:ext>
            </a:extLst>
          </p:cNvPr>
          <p:cNvSpPr>
            <a:spLocks noGrp="1"/>
          </p:cNvSpPr>
          <p:nvPr>
            <p:ph type="sldNum" sz="quarter" idx="12"/>
          </p:nvPr>
        </p:nvSpPr>
        <p:spPr/>
        <p:txBody>
          <a:bodyPr/>
          <a:lstStyle/>
          <a:p>
            <a:fld id="{576749D3-ECF5-41DA-9B1C-1CDC22AA1BFE}" type="slidenum">
              <a:rPr lang="fa-IR" smtClean="0"/>
              <a:t>27</a:t>
            </a:fld>
            <a:endParaRPr lang="fa-IR"/>
          </a:p>
        </p:txBody>
      </p:sp>
    </p:spTree>
    <p:extLst>
      <p:ext uri="{BB962C8B-B14F-4D97-AF65-F5344CB8AC3E}">
        <p14:creationId xmlns:p14="http://schemas.microsoft.com/office/powerpoint/2010/main" val="1434601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t>Serial </a:t>
            </a:r>
            <a:r>
              <a:rPr lang="en-US" b="1" dirty="0">
                <a:solidFill>
                  <a:srgbClr val="C00000"/>
                </a:solidFill>
              </a:rPr>
              <a:t>a</a:t>
            </a:r>
            <a:r>
              <a:rPr lang="en-US" b="1" dirty="0"/>
              <a:t>-</a:t>
            </a:r>
            <a:r>
              <a:rPr lang="en-US" b="1" dirty="0" err="1"/>
              <a:t>hCG</a:t>
            </a:r>
            <a:r>
              <a:rPr lang="en-US" b="1" dirty="0"/>
              <a:t> levels are usually required when the results of the initial ultrasonography examination are indeterminate (i.e., when there is no evidence of</a:t>
            </a:r>
          </a:p>
          <a:p>
            <a:pPr marL="0" indent="0" algn="l">
              <a:lnSpc>
                <a:spcPct val="150000"/>
              </a:lnSpc>
              <a:buNone/>
            </a:pPr>
            <a:r>
              <a:rPr lang="en-US" b="1" dirty="0"/>
              <a:t>an intrauterine gestation or extrauterine findings consistent with an ectopic pregnancy.</a:t>
            </a:r>
            <a:endParaRPr lang="fa-IR" b="1" dirty="0"/>
          </a:p>
        </p:txBody>
      </p:sp>
      <p:sp>
        <p:nvSpPr>
          <p:cNvPr id="2" name="Slide Number Placeholder 1">
            <a:extLst>
              <a:ext uri="{FF2B5EF4-FFF2-40B4-BE49-F238E27FC236}">
                <a16:creationId xmlns:a16="http://schemas.microsoft.com/office/drawing/2014/main" id="{0A5E4087-F457-45F9-9F57-5432A7069669}"/>
              </a:ext>
            </a:extLst>
          </p:cNvPr>
          <p:cNvSpPr>
            <a:spLocks noGrp="1"/>
          </p:cNvSpPr>
          <p:nvPr>
            <p:ph type="sldNum" sz="quarter" idx="12"/>
          </p:nvPr>
        </p:nvSpPr>
        <p:spPr/>
        <p:txBody>
          <a:bodyPr/>
          <a:lstStyle/>
          <a:p>
            <a:fld id="{576749D3-ECF5-41DA-9B1C-1CDC22AA1BFE}" type="slidenum">
              <a:rPr lang="fa-IR" smtClean="0"/>
              <a:t>28</a:t>
            </a:fld>
            <a:endParaRPr lang="fa-IR"/>
          </a:p>
        </p:txBody>
      </p:sp>
    </p:spTree>
    <p:extLst>
      <p:ext uri="{BB962C8B-B14F-4D97-AF65-F5344CB8AC3E}">
        <p14:creationId xmlns:p14="http://schemas.microsoft.com/office/powerpoint/2010/main" val="9210968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Traditionally the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was expected to rise at least </a:t>
            </a:r>
            <a:r>
              <a:rPr lang="en-US" b="1" dirty="0">
                <a:solidFill>
                  <a:srgbClr val="C00000"/>
                </a:solidFill>
                <a:latin typeface="Aparajita" panose="020B0604020202020204" pitchFamily="34" charset="0"/>
                <a:cs typeface="Aparajita" panose="020B0604020202020204" pitchFamily="34" charset="0"/>
              </a:rPr>
              <a:t>66%</a:t>
            </a:r>
            <a:r>
              <a:rPr lang="en-US" b="1" dirty="0">
                <a:latin typeface="Aparajita" panose="020B0604020202020204" pitchFamily="34" charset="0"/>
                <a:cs typeface="Aparajita" panose="020B0604020202020204" pitchFamily="34" charset="0"/>
              </a:rPr>
              <a:t> over 48</a:t>
            </a:r>
          </a:p>
          <a:p>
            <a:pPr marL="0" indent="0" algn="l">
              <a:lnSpc>
                <a:spcPct val="150000"/>
              </a:lnSpc>
              <a:buNone/>
            </a:pPr>
            <a:r>
              <a:rPr lang="en-US" b="1" dirty="0">
                <a:latin typeface="Aparajita" panose="020B0604020202020204" pitchFamily="34" charset="0"/>
                <a:cs typeface="Aparajita" panose="020B0604020202020204" pitchFamily="34" charset="0"/>
              </a:rPr>
              <a:t>hours with an 85% confidence interval, with </a:t>
            </a:r>
            <a:r>
              <a:rPr lang="en-US" b="1" dirty="0">
                <a:solidFill>
                  <a:srgbClr val="C00000"/>
                </a:solidFill>
                <a:latin typeface="Aparajita" panose="020B0604020202020204" pitchFamily="34" charset="0"/>
                <a:cs typeface="Aparajita" panose="020B0604020202020204" pitchFamily="34" charset="0"/>
              </a:rPr>
              <a:t>15% of normal </a:t>
            </a:r>
            <a:r>
              <a:rPr lang="en-US" b="1" dirty="0">
                <a:latin typeface="Aparajita" panose="020B0604020202020204" pitchFamily="34" charset="0"/>
                <a:cs typeface="Aparajita" panose="020B0604020202020204" pitchFamily="34" charset="0"/>
              </a:rPr>
              <a:t>pregnancies falling outside of this </a:t>
            </a:r>
            <a:r>
              <a:rPr lang="en-US" b="1" dirty="0" err="1">
                <a:latin typeface="Aparajita" panose="020B0604020202020204" pitchFamily="34" charset="0"/>
                <a:cs typeface="Aparajita" panose="020B0604020202020204" pitchFamily="34" charset="0"/>
              </a:rPr>
              <a:t>range.About</a:t>
            </a:r>
            <a:r>
              <a:rPr lang="en-US" b="1" dirty="0">
                <a:latin typeface="Aparajita" panose="020B0604020202020204" pitchFamily="34" charset="0"/>
                <a:cs typeface="Aparajita" panose="020B0604020202020204" pitchFamily="34" charset="0"/>
              </a:rPr>
              <a:t> the same number of </a:t>
            </a:r>
            <a:r>
              <a:rPr lang="en-US" b="1" dirty="0">
                <a:solidFill>
                  <a:srgbClr val="C00000"/>
                </a:solidFill>
                <a:latin typeface="Aparajita" panose="020B0604020202020204" pitchFamily="34" charset="0"/>
                <a:cs typeface="Aparajita" panose="020B0604020202020204" pitchFamily="34" charset="0"/>
              </a:rPr>
              <a:t>ectopic</a:t>
            </a:r>
            <a:r>
              <a:rPr lang="en-US" b="1" dirty="0">
                <a:latin typeface="Aparajita" panose="020B0604020202020204" pitchFamily="34" charset="0"/>
                <a:cs typeface="Aparajita" panose="020B0604020202020204" pitchFamily="34" charset="0"/>
              </a:rPr>
              <a:t> pregnancies will have a greater than </a:t>
            </a:r>
            <a:r>
              <a:rPr lang="en-US" b="1" dirty="0">
                <a:solidFill>
                  <a:srgbClr val="C00000"/>
                </a:solidFill>
                <a:latin typeface="Aparajita" panose="020B0604020202020204" pitchFamily="34" charset="0"/>
                <a:cs typeface="Aparajita" panose="020B0604020202020204" pitchFamily="34" charset="0"/>
              </a:rPr>
              <a:t>66%</a:t>
            </a:r>
            <a:r>
              <a:rPr lang="en-US" b="1" dirty="0">
                <a:latin typeface="Aparajita" panose="020B0604020202020204" pitchFamily="34" charset="0"/>
                <a:cs typeface="Aparajita" panose="020B0604020202020204" pitchFamily="34" charset="0"/>
              </a:rPr>
              <a:t> rise</a:t>
            </a:r>
          </a:p>
          <a:p>
            <a:pPr marL="0" indent="0" algn="l">
              <a:lnSpc>
                <a:spcPct val="150000"/>
              </a:lnSpc>
              <a:buNone/>
            </a:pPr>
            <a:r>
              <a:rPr lang="en-US" b="1" dirty="0">
                <a:latin typeface="Aparajita" panose="020B0604020202020204" pitchFamily="34" charset="0"/>
                <a:cs typeface="Aparajita" panose="020B0604020202020204" pitchFamily="34" charset="0"/>
              </a:rPr>
              <a:t>Data indicate that a more conservative </a:t>
            </a:r>
            <a:r>
              <a:rPr lang="en-US" b="1" dirty="0">
                <a:solidFill>
                  <a:srgbClr val="C00000"/>
                </a:solidFill>
                <a:latin typeface="Aparajita" panose="020B0604020202020204" pitchFamily="34" charset="0"/>
                <a:cs typeface="Aparajita" panose="020B0604020202020204" pitchFamily="34" charset="0"/>
              </a:rPr>
              <a:t>cut-off of 53</a:t>
            </a:r>
            <a:r>
              <a:rPr lang="en-US" b="1" dirty="0">
                <a:latin typeface="Aparajita" panose="020B0604020202020204" pitchFamily="34" charset="0"/>
                <a:cs typeface="Aparajita" panose="020B0604020202020204" pitchFamily="34" charset="0"/>
              </a:rPr>
              <a:t>% gives a </a:t>
            </a:r>
            <a:r>
              <a:rPr lang="en-US" b="1" dirty="0">
                <a:solidFill>
                  <a:srgbClr val="C00000"/>
                </a:solidFill>
                <a:latin typeface="Aparajita" panose="020B0604020202020204" pitchFamily="34" charset="0"/>
                <a:cs typeface="Aparajita" panose="020B0604020202020204" pitchFamily="34" charset="0"/>
              </a:rPr>
              <a:t>99%</a:t>
            </a:r>
            <a:r>
              <a:rPr lang="en-US" b="1" dirty="0">
                <a:latin typeface="Aparajita" panose="020B0604020202020204" pitchFamily="34" charset="0"/>
                <a:cs typeface="Aparajita" panose="020B0604020202020204" pitchFamily="34" charset="0"/>
              </a:rPr>
              <a:t> confidence interval with </a:t>
            </a:r>
            <a:r>
              <a:rPr lang="en-US" b="1" dirty="0">
                <a:solidFill>
                  <a:srgbClr val="C00000"/>
                </a:solidFill>
                <a:latin typeface="Aparajita" panose="020B0604020202020204" pitchFamily="34" charset="0"/>
                <a:cs typeface="Aparajita" panose="020B0604020202020204" pitchFamily="34" charset="0"/>
              </a:rPr>
              <a:t>less than 1% </a:t>
            </a:r>
            <a:r>
              <a:rPr lang="en-US" b="1" dirty="0">
                <a:latin typeface="Aparajita" panose="020B0604020202020204" pitchFamily="34" charset="0"/>
                <a:cs typeface="Aparajita" panose="020B0604020202020204" pitchFamily="34" charset="0"/>
              </a:rPr>
              <a:t>of viable intrauterine pregnancies having a slower rise.</a:t>
            </a:r>
          </a:p>
          <a:p>
            <a:pPr marL="0" indent="0" algn="l">
              <a:lnSpc>
                <a:spcPct val="150000"/>
              </a:lnSpc>
              <a:buNone/>
            </a:pP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41830351-930C-425D-AD11-64E7E1846568}"/>
              </a:ext>
            </a:extLst>
          </p:cNvPr>
          <p:cNvSpPr>
            <a:spLocks noGrp="1"/>
          </p:cNvSpPr>
          <p:nvPr>
            <p:ph type="sldNum" sz="quarter" idx="12"/>
          </p:nvPr>
        </p:nvSpPr>
        <p:spPr/>
        <p:txBody>
          <a:bodyPr/>
          <a:lstStyle/>
          <a:p>
            <a:fld id="{576749D3-ECF5-41DA-9B1C-1CDC22AA1BFE}" type="slidenum">
              <a:rPr lang="fa-IR" smtClean="0"/>
              <a:t>29</a:t>
            </a:fld>
            <a:endParaRPr lang="fa-IR"/>
          </a:p>
        </p:txBody>
      </p:sp>
    </p:spTree>
    <p:extLst>
      <p:ext uri="{BB962C8B-B14F-4D97-AF65-F5344CB8AC3E}">
        <p14:creationId xmlns:p14="http://schemas.microsoft.com/office/powerpoint/2010/main" val="1141933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138B03-998E-4BCE-B970-B436D06ADF23}"/>
              </a:ext>
            </a:extLst>
          </p:cNvPr>
          <p:cNvSpPr>
            <a:spLocks noGrp="1"/>
          </p:cNvSpPr>
          <p:nvPr>
            <p:ph idx="1"/>
          </p:nvPr>
        </p:nvSpPr>
        <p:spPr>
          <a:xfrm>
            <a:off x="1272210" y="755373"/>
            <a:ext cx="9925878" cy="5420140"/>
          </a:xfrm>
        </p:spPr>
        <p:txBody>
          <a:bodyPr>
            <a:normAutofit fontScale="77500" lnSpcReduction="20000"/>
          </a:bodyPr>
          <a:lstStyle/>
          <a:p>
            <a:pPr algn="just" rtl="0">
              <a:lnSpc>
                <a:spcPct val="170000"/>
              </a:lnSpc>
              <a:buFont typeface="Wingdings" panose="05000000000000000000" pitchFamily="2" charset="2"/>
              <a:buChar char="Ø"/>
            </a:pPr>
            <a:r>
              <a:rPr lang="en-US" b="1" dirty="0">
                <a:latin typeface="Aparajita" panose="020B0604020202020204" pitchFamily="34" charset="0"/>
                <a:cs typeface="Aparajita" panose="020B0604020202020204" pitchFamily="34" charset="0"/>
              </a:rPr>
              <a:t>Ectopic pregnancy remains an important cause of maternal morbidity and mortality.</a:t>
            </a:r>
          </a:p>
          <a:p>
            <a:pPr algn="just" rtl="0">
              <a:lnSpc>
                <a:spcPct val="170000"/>
              </a:lnSpc>
              <a:buFont typeface="Wingdings" panose="05000000000000000000" pitchFamily="2" charset="2"/>
              <a:buChar char="Ø"/>
            </a:pPr>
            <a:endParaRPr lang="en-US" b="1" dirty="0">
              <a:latin typeface="Aparajita" panose="020B0604020202020204" pitchFamily="34" charset="0"/>
              <a:cs typeface="Aparajita" panose="020B0604020202020204" pitchFamily="34" charset="0"/>
            </a:endParaRPr>
          </a:p>
          <a:p>
            <a:pPr algn="just" rtl="0">
              <a:lnSpc>
                <a:spcPct val="170000"/>
              </a:lnSpc>
              <a:buFont typeface="Wingdings" panose="05000000000000000000" pitchFamily="2" charset="2"/>
              <a:buChar char="Ø"/>
            </a:pPr>
            <a:r>
              <a:rPr lang="en-US" b="1" dirty="0">
                <a:latin typeface="Aparajita" panose="020B0604020202020204" pitchFamily="34" charset="0"/>
                <a:cs typeface="Aparajita" panose="020B0604020202020204" pitchFamily="34" charset="0"/>
              </a:rPr>
              <a:t>However, because modern diagnostic methods now permit early recognition of most ectopic pregnancies, contemporary treatments are more conservative than in the past.</a:t>
            </a:r>
          </a:p>
          <a:p>
            <a:pPr algn="just" rtl="0">
              <a:lnSpc>
                <a:spcPct val="170000"/>
              </a:lnSpc>
              <a:buFont typeface="Wingdings" panose="05000000000000000000" pitchFamily="2" charset="2"/>
              <a:buChar char="Ø"/>
            </a:pPr>
            <a:endParaRPr lang="en-US" b="1" dirty="0">
              <a:latin typeface="Aparajita" panose="020B0604020202020204" pitchFamily="34" charset="0"/>
              <a:cs typeface="Aparajita" panose="020B0604020202020204" pitchFamily="34" charset="0"/>
            </a:endParaRPr>
          </a:p>
          <a:p>
            <a:pPr algn="just" rtl="0">
              <a:lnSpc>
                <a:spcPct val="170000"/>
              </a:lnSpc>
              <a:buFont typeface="Wingdings" panose="05000000000000000000" pitchFamily="2" charset="2"/>
              <a:buChar char="Ø"/>
            </a:pPr>
            <a:r>
              <a:rPr lang="en-US" b="1" dirty="0">
                <a:latin typeface="Aparajita" panose="020B0604020202020204" pitchFamily="34" charset="0"/>
                <a:cs typeface="Aparajita" panose="020B0604020202020204" pitchFamily="34" charset="0"/>
              </a:rPr>
              <a:t>The focus of attention has shifted from emergency surgery for the control of life threatening hemorrhage to medical treatments aimed at avoiding surgery and preserving reproductive anatomy and retaining potential for future fertility. </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252A00F7-B042-4426-B44F-E3E41ABA073A}"/>
              </a:ext>
            </a:extLst>
          </p:cNvPr>
          <p:cNvSpPr>
            <a:spLocks noGrp="1"/>
          </p:cNvSpPr>
          <p:nvPr>
            <p:ph type="sldNum" sz="quarter" idx="12"/>
          </p:nvPr>
        </p:nvSpPr>
        <p:spPr/>
        <p:txBody>
          <a:bodyPr/>
          <a:lstStyle/>
          <a:p>
            <a:fld id="{576749D3-ECF5-41DA-9B1C-1CDC22AA1BFE}" type="slidenum">
              <a:rPr lang="fa-IR" smtClean="0"/>
              <a:t>3</a:t>
            </a:fld>
            <a:endParaRPr lang="fa-IR"/>
          </a:p>
        </p:txBody>
      </p:sp>
    </p:spTree>
    <p:extLst>
      <p:ext uri="{BB962C8B-B14F-4D97-AF65-F5344CB8AC3E}">
        <p14:creationId xmlns:p14="http://schemas.microsoft.com/office/powerpoint/2010/main" val="19142216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Follow-up research suggests that the expected rise in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is dependent upon starting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a:t>
            </a:r>
          </a:p>
          <a:p>
            <a:pPr marL="0" indent="0" algn="l">
              <a:lnSpc>
                <a:spcPct val="150000"/>
              </a:lnSpc>
              <a:buNone/>
            </a:pPr>
            <a:r>
              <a:rPr lang="en-US" b="1" dirty="0">
                <a:latin typeface="Aparajita" panose="020B0604020202020204" pitchFamily="34" charset="0"/>
                <a:cs typeface="Aparajita" panose="020B0604020202020204" pitchFamily="34" charset="0"/>
              </a:rPr>
              <a:t>If the initial </a:t>
            </a:r>
            <a:r>
              <a:rPr lang="en-US" b="1" dirty="0">
                <a:solidFill>
                  <a:srgbClr val="C00000"/>
                </a:solidFill>
                <a:latin typeface="Aparajita" panose="020B0604020202020204" pitchFamily="34" charset="0"/>
                <a:cs typeface="Aparajita" panose="020B0604020202020204" pitchFamily="34" charset="0"/>
              </a:rPr>
              <a:t>a-</a:t>
            </a:r>
            <a:r>
              <a:rPr lang="en-US" b="1" dirty="0" err="1">
                <a:solidFill>
                  <a:srgbClr val="C00000"/>
                </a:solidFill>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is less than 1,500, 1,500 to 3,000, or greater than 3,000 </a:t>
            </a:r>
            <a:r>
              <a:rPr lang="en-US" b="1" dirty="0" err="1">
                <a:latin typeface="Aparajita" panose="020B0604020202020204" pitchFamily="34" charset="0"/>
                <a:cs typeface="Aparajita" panose="020B0604020202020204" pitchFamily="34" charset="0"/>
              </a:rPr>
              <a:t>mIU</a:t>
            </a:r>
            <a:r>
              <a:rPr lang="en-US" b="1" dirty="0">
                <a:latin typeface="Aparajita" panose="020B0604020202020204" pitchFamily="34" charset="0"/>
                <a:cs typeface="Aparajita" panose="020B0604020202020204" pitchFamily="34" charset="0"/>
              </a:rPr>
              <a:t>/mL, then the predicted rise at 48 hours is 49%, 40%, and 33%, respectively.</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859251FA-D63A-4720-9A2A-BC3CB6A29B7C}"/>
              </a:ext>
            </a:extLst>
          </p:cNvPr>
          <p:cNvSpPr>
            <a:spLocks noGrp="1"/>
          </p:cNvSpPr>
          <p:nvPr>
            <p:ph type="sldNum" sz="quarter" idx="12"/>
          </p:nvPr>
        </p:nvSpPr>
        <p:spPr/>
        <p:txBody>
          <a:bodyPr/>
          <a:lstStyle/>
          <a:p>
            <a:fld id="{576749D3-ECF5-41DA-9B1C-1CDC22AA1BFE}" type="slidenum">
              <a:rPr lang="fa-IR" smtClean="0"/>
              <a:t>30</a:t>
            </a:fld>
            <a:endParaRPr lang="fa-IR"/>
          </a:p>
        </p:txBody>
      </p:sp>
    </p:spTree>
    <p:extLst>
      <p:ext uri="{BB962C8B-B14F-4D97-AF65-F5344CB8AC3E}">
        <p14:creationId xmlns:p14="http://schemas.microsoft.com/office/powerpoint/2010/main" val="34065298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Based on these data the traditional 66% should </a:t>
            </a:r>
            <a:r>
              <a:rPr lang="en-US" b="1" dirty="0">
                <a:solidFill>
                  <a:srgbClr val="C00000"/>
                </a:solidFill>
                <a:latin typeface="Aparajita" panose="020B0604020202020204" pitchFamily="34" charset="0"/>
                <a:cs typeface="Aparajita" panose="020B0604020202020204" pitchFamily="34" charset="0"/>
              </a:rPr>
              <a:t>no longer </a:t>
            </a:r>
            <a:r>
              <a:rPr lang="en-US" b="1" dirty="0">
                <a:latin typeface="Aparajita" panose="020B0604020202020204" pitchFamily="34" charset="0"/>
                <a:cs typeface="Aparajita" panose="020B0604020202020204" pitchFamily="34" charset="0"/>
              </a:rPr>
              <a:t>be used in diagnosing ectopic pregnancies. </a:t>
            </a:r>
          </a:p>
          <a:p>
            <a:pPr marL="0" indent="0" algn="l">
              <a:lnSpc>
                <a:spcPct val="150000"/>
              </a:lnSpc>
              <a:buNone/>
            </a:pPr>
            <a:r>
              <a:rPr lang="en-US" b="1" dirty="0">
                <a:latin typeface="Aparajita" panose="020B0604020202020204" pitchFamily="34" charset="0"/>
                <a:cs typeface="Aparajita" panose="020B0604020202020204" pitchFamily="34" charset="0"/>
              </a:rPr>
              <a:t>A cut-off of </a:t>
            </a:r>
            <a:r>
              <a:rPr lang="en-US" b="1" dirty="0">
                <a:solidFill>
                  <a:srgbClr val="C00000"/>
                </a:solidFill>
                <a:latin typeface="Aparajita" panose="020B0604020202020204" pitchFamily="34" charset="0"/>
                <a:cs typeface="Aparajita" panose="020B0604020202020204" pitchFamily="34" charset="0"/>
              </a:rPr>
              <a:t>53% or even lower to 35% </a:t>
            </a:r>
            <a:r>
              <a:rPr lang="en-US" b="1" dirty="0">
                <a:latin typeface="Aparajita" panose="020B0604020202020204" pitchFamily="34" charset="0"/>
                <a:cs typeface="Aparajita" panose="020B0604020202020204" pitchFamily="34" charset="0"/>
              </a:rPr>
              <a:t>may be more appropriate and decrease the risk of intervening in what may be a viable intrauterine pregnancy.</a:t>
            </a:r>
          </a:p>
          <a:p>
            <a:pPr algn="l" rtl="0">
              <a:lnSpc>
                <a:spcPct val="150000"/>
              </a:lnSpc>
              <a:buFont typeface="Wingdings" panose="05000000000000000000" pitchFamily="2" charset="2"/>
              <a:buChar char="q"/>
            </a:pPr>
            <a:r>
              <a:rPr lang="en-US" b="1" dirty="0">
                <a:latin typeface="Aparajita" panose="020B0604020202020204" pitchFamily="34" charset="0"/>
                <a:cs typeface="Aparajita" panose="020B0604020202020204" pitchFamily="34" charset="0"/>
              </a:rPr>
              <a:t> </a:t>
            </a:r>
            <a:r>
              <a:rPr lang="en-US" b="1" dirty="0">
                <a:solidFill>
                  <a:srgbClr val="C00000"/>
                </a:solidFill>
                <a:latin typeface="Aparajita" panose="020B0604020202020204" pitchFamily="34" charset="0"/>
                <a:cs typeface="Aparajita" panose="020B0604020202020204" pitchFamily="34" charset="0"/>
              </a:rPr>
              <a:t>β-</a:t>
            </a:r>
            <a:r>
              <a:rPr lang="en-US" b="1" dirty="0" err="1">
                <a:solidFill>
                  <a:srgbClr val="C00000"/>
                </a:solidFill>
                <a:latin typeface="Aparajita" panose="020B0604020202020204" pitchFamily="34" charset="0"/>
                <a:cs typeface="Aparajita" panose="020B0604020202020204" pitchFamily="34" charset="0"/>
              </a:rPr>
              <a:t>hCG</a:t>
            </a:r>
            <a:r>
              <a:rPr lang="en-US" b="1" dirty="0">
                <a:solidFill>
                  <a:srgbClr val="C00000"/>
                </a:solidFill>
                <a:latin typeface="Aparajita" panose="020B0604020202020204" pitchFamily="34" charset="0"/>
                <a:cs typeface="Aparajita" panose="020B0604020202020204" pitchFamily="34" charset="0"/>
              </a:rPr>
              <a:t> levels </a:t>
            </a:r>
            <a:r>
              <a:rPr lang="en-US" b="1" dirty="0">
                <a:latin typeface="Aparajita" panose="020B0604020202020204" pitchFamily="34" charset="0"/>
                <a:cs typeface="Aparajita" panose="020B0604020202020204" pitchFamily="34" charset="0"/>
              </a:rPr>
              <a:t>alone usually are </a:t>
            </a:r>
            <a:r>
              <a:rPr lang="en-US" b="1" dirty="0">
                <a:solidFill>
                  <a:srgbClr val="C00000"/>
                </a:solidFill>
                <a:latin typeface="Aparajita" panose="020B0604020202020204" pitchFamily="34" charset="0"/>
                <a:cs typeface="Aparajita" panose="020B0604020202020204" pitchFamily="34" charset="0"/>
              </a:rPr>
              <a:t>not enough </a:t>
            </a:r>
            <a:r>
              <a:rPr lang="en-US" b="1" dirty="0">
                <a:latin typeface="Aparajita" panose="020B0604020202020204" pitchFamily="34" charset="0"/>
                <a:cs typeface="Aparajita" panose="020B0604020202020204" pitchFamily="34" charset="0"/>
              </a:rPr>
              <a:t>to make a diagnosis in a pregnancy of </a:t>
            </a:r>
            <a:r>
              <a:rPr lang="en-US" b="1" dirty="0">
                <a:solidFill>
                  <a:srgbClr val="C00000"/>
                </a:solidFill>
                <a:latin typeface="Aparajita" panose="020B0604020202020204" pitchFamily="34" charset="0"/>
                <a:cs typeface="Aparajita" panose="020B0604020202020204" pitchFamily="34" charset="0"/>
              </a:rPr>
              <a:t>unknown location</a:t>
            </a:r>
            <a:r>
              <a:rPr lang="en-US" b="1" dirty="0">
                <a:latin typeface="Aparajita" panose="020B0604020202020204" pitchFamily="34" charset="0"/>
                <a:cs typeface="Aparajita" panose="020B0604020202020204" pitchFamily="34" charset="0"/>
              </a:rPr>
              <a:t>.</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E0101F0F-034F-494A-9BF7-ED4E35F4FE93}"/>
              </a:ext>
            </a:extLst>
          </p:cNvPr>
          <p:cNvSpPr>
            <a:spLocks noGrp="1"/>
          </p:cNvSpPr>
          <p:nvPr>
            <p:ph type="sldNum" sz="quarter" idx="12"/>
          </p:nvPr>
        </p:nvSpPr>
        <p:spPr/>
        <p:txBody>
          <a:bodyPr/>
          <a:lstStyle/>
          <a:p>
            <a:fld id="{576749D3-ECF5-41DA-9B1C-1CDC22AA1BFE}" type="slidenum">
              <a:rPr lang="fa-IR" smtClean="0"/>
              <a:t>31</a:t>
            </a:fld>
            <a:endParaRPr lang="fa-IR"/>
          </a:p>
        </p:txBody>
      </p:sp>
    </p:spTree>
    <p:extLst>
      <p:ext uri="{BB962C8B-B14F-4D97-AF65-F5344CB8AC3E}">
        <p14:creationId xmlns:p14="http://schemas.microsoft.com/office/powerpoint/2010/main" val="3685201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parajita" panose="020B0604020202020204" pitchFamily="34" charset="0"/>
                <a:cs typeface="Aparajita" panose="020B0604020202020204" pitchFamily="34" charset="0"/>
              </a:rPr>
              <a:t>The entire </a:t>
            </a:r>
            <a:r>
              <a:rPr lang="en-US" b="1" dirty="0">
                <a:solidFill>
                  <a:srgbClr val="C00000"/>
                </a:solidFill>
                <a:latin typeface="Aparajita" panose="020B0604020202020204" pitchFamily="34" charset="0"/>
                <a:cs typeface="Aparajita" panose="020B0604020202020204" pitchFamily="34" charset="0"/>
              </a:rPr>
              <a:t>clinical picture </a:t>
            </a:r>
            <a:r>
              <a:rPr lang="en-US" b="1" dirty="0">
                <a:latin typeface="Aparajita" panose="020B0604020202020204" pitchFamily="34" charset="0"/>
                <a:cs typeface="Aparajita" panose="020B0604020202020204" pitchFamily="34" charset="0"/>
              </a:rPr>
              <a:t>including history, physical examination, and ultrasound findings, combined with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are needed to make an accurate diagnosis.</a:t>
            </a:r>
          </a:p>
          <a:p>
            <a:pPr marL="0" indent="0" algn="l">
              <a:buNone/>
            </a:pPr>
            <a:r>
              <a:rPr lang="en-US" b="1" dirty="0">
                <a:latin typeface="Aparajita" panose="020B0604020202020204" pitchFamily="34" charset="0"/>
                <a:cs typeface="Aparajita" panose="020B0604020202020204" pitchFamily="34" charset="0"/>
              </a:rPr>
              <a:t>If there is a </a:t>
            </a:r>
            <a:r>
              <a:rPr lang="en-US" b="1" dirty="0">
                <a:solidFill>
                  <a:srgbClr val="C00000"/>
                </a:solidFill>
                <a:latin typeface="Aparajita" panose="020B0604020202020204" pitchFamily="34" charset="0"/>
                <a:cs typeface="Aparajita" panose="020B0604020202020204" pitchFamily="34" charset="0"/>
              </a:rPr>
              <a:t>plateau or decline </a:t>
            </a:r>
            <a:r>
              <a:rPr lang="en-US" b="1" dirty="0">
                <a:latin typeface="Aparajita" panose="020B0604020202020204" pitchFamily="34" charset="0"/>
                <a:cs typeface="Aparajita" panose="020B0604020202020204" pitchFamily="34" charset="0"/>
              </a:rPr>
              <a:t>in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this is usually indicative of a </a:t>
            </a:r>
            <a:r>
              <a:rPr lang="en-US" b="1" dirty="0">
                <a:solidFill>
                  <a:srgbClr val="C00000"/>
                </a:solidFill>
                <a:latin typeface="Aparajita" panose="020B0604020202020204" pitchFamily="34" charset="0"/>
                <a:cs typeface="Aparajita" panose="020B0604020202020204" pitchFamily="34" charset="0"/>
              </a:rPr>
              <a:t>nonviable</a:t>
            </a:r>
            <a:r>
              <a:rPr lang="en-US" b="1" dirty="0">
                <a:latin typeface="Aparajita" panose="020B0604020202020204" pitchFamily="34" charset="0"/>
                <a:cs typeface="Aparajita" panose="020B0604020202020204" pitchFamily="34" charset="0"/>
              </a:rPr>
              <a:t> pregnancy, either </a:t>
            </a:r>
            <a:r>
              <a:rPr lang="en-US" b="1" dirty="0">
                <a:solidFill>
                  <a:srgbClr val="C00000"/>
                </a:solidFill>
                <a:latin typeface="Aparajita" panose="020B0604020202020204" pitchFamily="34" charset="0"/>
                <a:cs typeface="Aparajita" panose="020B0604020202020204" pitchFamily="34" charset="0"/>
              </a:rPr>
              <a:t>intra</a:t>
            </a:r>
            <a:r>
              <a:rPr lang="en-US" b="1" dirty="0">
                <a:latin typeface="Aparajita" panose="020B0604020202020204" pitchFamily="34" charset="0"/>
                <a:cs typeface="Aparajita" panose="020B0604020202020204" pitchFamily="34" charset="0"/>
              </a:rPr>
              <a:t>uterine or e</a:t>
            </a:r>
            <a:r>
              <a:rPr lang="en-US" b="1" dirty="0">
                <a:solidFill>
                  <a:srgbClr val="C00000"/>
                </a:solidFill>
                <a:latin typeface="Aparajita" panose="020B0604020202020204" pitchFamily="34" charset="0"/>
                <a:cs typeface="Aparajita" panose="020B0604020202020204" pitchFamily="34" charset="0"/>
              </a:rPr>
              <a:t>xtra</a:t>
            </a:r>
            <a:r>
              <a:rPr lang="en-US" b="1" dirty="0">
                <a:latin typeface="Aparajita" panose="020B0604020202020204" pitchFamily="34" charset="0"/>
                <a:cs typeface="Aparajita" panose="020B0604020202020204" pitchFamily="34" charset="0"/>
              </a:rPr>
              <a:t>uterine. </a:t>
            </a:r>
          </a:p>
          <a:p>
            <a:pPr marL="0" indent="0" algn="l">
              <a:buNone/>
            </a:pPr>
            <a:r>
              <a:rPr lang="en-US" b="1" dirty="0">
                <a:latin typeface="Aparajita" panose="020B0604020202020204" pitchFamily="34" charset="0"/>
                <a:cs typeface="Aparajita" panose="020B0604020202020204" pitchFamily="34" charset="0"/>
              </a:rPr>
              <a:t>The decline in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can be helpful in diagnosing a pregnancy of unknown location</a:t>
            </a:r>
          </a:p>
          <a:p>
            <a:pPr marL="0" indent="0" algn="l">
              <a:buNone/>
            </a:pPr>
            <a:r>
              <a:rPr lang="en-US" b="1" dirty="0">
                <a:solidFill>
                  <a:srgbClr val="C00000"/>
                </a:solidFill>
                <a:latin typeface="Aparajita" panose="020B0604020202020204" pitchFamily="34" charset="0"/>
              </a:rPr>
              <a:t>Ectopic</a:t>
            </a:r>
            <a:r>
              <a:rPr lang="en-US" b="1" dirty="0">
                <a:latin typeface="Aparajita" panose="020B0604020202020204" pitchFamily="34" charset="0"/>
              </a:rPr>
              <a:t> pregnancies will </a:t>
            </a:r>
            <a:r>
              <a:rPr lang="en-US" b="1" dirty="0">
                <a:solidFill>
                  <a:srgbClr val="C00000"/>
                </a:solidFill>
                <a:latin typeface="Aparajita" panose="020B0604020202020204" pitchFamily="34" charset="0"/>
              </a:rPr>
              <a:t>plateau</a:t>
            </a:r>
            <a:r>
              <a:rPr lang="en-US" b="1" dirty="0">
                <a:latin typeface="Aparajita" panose="020B0604020202020204" pitchFamily="34" charset="0"/>
              </a:rPr>
              <a:t> or have a </a:t>
            </a:r>
            <a:r>
              <a:rPr lang="en-US" b="1" dirty="0">
                <a:solidFill>
                  <a:srgbClr val="C00000"/>
                </a:solidFill>
                <a:latin typeface="Aparajita" panose="020B0604020202020204" pitchFamily="34" charset="0"/>
              </a:rPr>
              <a:t>slower rate of decline </a:t>
            </a:r>
            <a:r>
              <a:rPr lang="en-US" b="1" dirty="0">
                <a:latin typeface="Aparajita" panose="020B0604020202020204" pitchFamily="34" charset="0"/>
              </a:rPr>
              <a:t>than spontaneous abortions. </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7E1C44A5-36FE-4FC4-B770-B416C1B8568D}"/>
              </a:ext>
            </a:extLst>
          </p:cNvPr>
          <p:cNvSpPr>
            <a:spLocks noGrp="1"/>
          </p:cNvSpPr>
          <p:nvPr>
            <p:ph type="sldNum" sz="quarter" idx="12"/>
          </p:nvPr>
        </p:nvSpPr>
        <p:spPr/>
        <p:txBody>
          <a:bodyPr/>
          <a:lstStyle/>
          <a:p>
            <a:fld id="{576749D3-ECF5-41DA-9B1C-1CDC22AA1BFE}" type="slidenum">
              <a:rPr lang="fa-IR" smtClean="0"/>
              <a:t>32</a:t>
            </a:fld>
            <a:endParaRPr lang="fa-IR"/>
          </a:p>
        </p:txBody>
      </p:sp>
    </p:spTree>
    <p:extLst>
      <p:ext uri="{BB962C8B-B14F-4D97-AF65-F5344CB8AC3E}">
        <p14:creationId xmlns:p14="http://schemas.microsoft.com/office/powerpoint/2010/main" val="3364318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4A7E3-DDF8-4045-8A3F-FAF4CF2A3C24}"/>
              </a:ext>
            </a:extLst>
          </p:cNvPr>
          <p:cNvSpPr>
            <a:spLocks noGrp="1"/>
          </p:cNvSpPr>
          <p:nvPr>
            <p:ph type="title"/>
          </p:nvPr>
        </p:nvSpPr>
        <p:spPr/>
        <p:txBody>
          <a:bodyPr/>
          <a:lstStyle/>
          <a:p>
            <a:r>
              <a:rPr lang="en-US" b="1" dirty="0">
                <a:solidFill>
                  <a:srgbClr val="B40033"/>
                </a:solidFill>
                <a:latin typeface="Arial-BoldMT"/>
              </a:rPr>
              <a:t>Serum Progesterone</a:t>
            </a:r>
            <a:endParaRPr lang="fa-IR" dirty="0"/>
          </a:p>
        </p:txBody>
      </p:sp>
      <p:sp>
        <p:nvSpPr>
          <p:cNvPr id="3" name="Content Placeholder 2">
            <a:extLst>
              <a:ext uri="{FF2B5EF4-FFF2-40B4-BE49-F238E27FC236}">
                <a16:creationId xmlns:a16="http://schemas.microsoft.com/office/drawing/2014/main" id="{38210EAB-C260-4DAC-A880-61739DC313DA}"/>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0E7493B4-24B0-4629-AC77-830C2989132A}"/>
              </a:ext>
            </a:extLst>
          </p:cNvPr>
          <p:cNvSpPr>
            <a:spLocks noGrp="1"/>
          </p:cNvSpPr>
          <p:nvPr>
            <p:ph type="sldNum" sz="quarter" idx="12"/>
          </p:nvPr>
        </p:nvSpPr>
        <p:spPr/>
        <p:txBody>
          <a:bodyPr/>
          <a:lstStyle/>
          <a:p>
            <a:fld id="{576749D3-ECF5-41DA-9B1C-1CDC22AA1BFE}" type="slidenum">
              <a:rPr lang="fa-IR" smtClean="0"/>
              <a:t>33</a:t>
            </a:fld>
            <a:endParaRPr lang="fa-IR"/>
          </a:p>
        </p:txBody>
      </p:sp>
    </p:spTree>
    <p:extLst>
      <p:ext uri="{BB962C8B-B14F-4D97-AF65-F5344CB8AC3E}">
        <p14:creationId xmlns:p14="http://schemas.microsoft.com/office/powerpoint/2010/main" val="11252585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parajita" panose="020B0604020202020204" pitchFamily="34" charset="0"/>
                <a:cs typeface="Aparajita" panose="020B0604020202020204" pitchFamily="34" charset="0"/>
              </a:rPr>
              <a:t>There are progesterone thresholds that can aid in the evaluation of patient with pregnancy of </a:t>
            </a:r>
            <a:r>
              <a:rPr lang="en-US" b="1" dirty="0">
                <a:solidFill>
                  <a:srgbClr val="C00000"/>
                </a:solidFill>
                <a:latin typeface="Aparajita" panose="020B0604020202020204" pitchFamily="34" charset="0"/>
                <a:cs typeface="Aparajita" panose="020B0604020202020204" pitchFamily="34" charset="0"/>
              </a:rPr>
              <a:t>un</a:t>
            </a:r>
            <a:r>
              <a:rPr lang="en-US" b="1" dirty="0">
                <a:latin typeface="Aparajita" panose="020B0604020202020204" pitchFamily="34" charset="0"/>
                <a:cs typeface="Aparajita" panose="020B0604020202020204" pitchFamily="34" charset="0"/>
              </a:rPr>
              <a:t>known location. </a:t>
            </a:r>
          </a:p>
          <a:p>
            <a:pPr marL="0" indent="0" algn="l">
              <a:buNone/>
            </a:pPr>
            <a:r>
              <a:rPr lang="en-US" b="1" dirty="0">
                <a:latin typeface="Aparajita" panose="020B0604020202020204" pitchFamily="34" charset="0"/>
                <a:cs typeface="Aparajita" panose="020B0604020202020204" pitchFamily="34" charset="0"/>
              </a:rPr>
              <a:t>Progesterone levels </a:t>
            </a:r>
            <a:r>
              <a:rPr lang="en-US" b="1" dirty="0">
                <a:solidFill>
                  <a:srgbClr val="C00000"/>
                </a:solidFill>
                <a:latin typeface="Aparajita" panose="020B0604020202020204" pitchFamily="34" charset="0"/>
                <a:cs typeface="Aparajita" panose="020B0604020202020204" pitchFamily="34" charset="0"/>
              </a:rPr>
              <a:t>greater than or equal to 25 ng/mL </a:t>
            </a:r>
            <a:r>
              <a:rPr lang="en-US" b="1" dirty="0">
                <a:latin typeface="Aparajita" panose="020B0604020202020204" pitchFamily="34" charset="0"/>
                <a:cs typeface="Aparajita" panose="020B0604020202020204" pitchFamily="34" charset="0"/>
              </a:rPr>
              <a:t>are associated with </a:t>
            </a:r>
            <a:r>
              <a:rPr lang="en-US" b="1" dirty="0">
                <a:solidFill>
                  <a:srgbClr val="C00000"/>
                </a:solidFill>
                <a:latin typeface="Aparajita" panose="020B0604020202020204" pitchFamily="34" charset="0"/>
                <a:cs typeface="Aparajita" panose="020B0604020202020204" pitchFamily="34" charset="0"/>
              </a:rPr>
              <a:t>viable intra</a:t>
            </a:r>
            <a:r>
              <a:rPr lang="en-US" b="1" dirty="0">
                <a:latin typeface="Aparajita" panose="020B0604020202020204" pitchFamily="34" charset="0"/>
                <a:cs typeface="Aparajita" panose="020B0604020202020204" pitchFamily="34" charset="0"/>
              </a:rPr>
              <a:t>uterine pregnancies as only </a:t>
            </a:r>
            <a:r>
              <a:rPr lang="en-US" b="1" dirty="0">
                <a:solidFill>
                  <a:srgbClr val="C00000"/>
                </a:solidFill>
                <a:latin typeface="Aparajita" panose="020B0604020202020204" pitchFamily="34" charset="0"/>
                <a:cs typeface="Aparajita" panose="020B0604020202020204" pitchFamily="34" charset="0"/>
              </a:rPr>
              <a:t>1% to 2% of ectopic </a:t>
            </a:r>
            <a:r>
              <a:rPr lang="en-US" b="1" dirty="0">
                <a:latin typeface="Aparajita" panose="020B0604020202020204" pitchFamily="34" charset="0"/>
                <a:cs typeface="Aparajita" panose="020B0604020202020204" pitchFamily="34" charset="0"/>
              </a:rPr>
              <a:t>pregnancies will have levels this high.</a:t>
            </a:r>
          </a:p>
          <a:p>
            <a:pPr marL="0" indent="0" algn="l">
              <a:buNone/>
            </a:pPr>
            <a:r>
              <a:rPr lang="en-US" b="1" dirty="0">
                <a:solidFill>
                  <a:srgbClr val="000000"/>
                </a:solidFill>
                <a:latin typeface="Aparajita" panose="020B0604020202020204" pitchFamily="34" charset="0"/>
                <a:cs typeface="Aparajita" panose="020B0604020202020204" pitchFamily="34" charset="0"/>
              </a:rPr>
              <a:t>If the </a:t>
            </a:r>
            <a:r>
              <a:rPr lang="en-US" b="1" dirty="0">
                <a:solidFill>
                  <a:srgbClr val="C00000"/>
                </a:solidFill>
                <a:latin typeface="Aparajita" panose="020B0604020202020204" pitchFamily="34" charset="0"/>
                <a:cs typeface="Aparajita" panose="020B0604020202020204" pitchFamily="34" charset="0"/>
              </a:rPr>
              <a:t>ectopic</a:t>
            </a:r>
            <a:r>
              <a:rPr lang="en-US" b="1" dirty="0">
                <a:solidFill>
                  <a:srgbClr val="000000"/>
                </a:solidFill>
                <a:latin typeface="Aparajita" panose="020B0604020202020204" pitchFamily="34" charset="0"/>
                <a:cs typeface="Aparajita" panose="020B0604020202020204" pitchFamily="34" charset="0"/>
              </a:rPr>
              <a:t> pregnancy does have a level above this threshold it is usually associated with </a:t>
            </a:r>
            <a:r>
              <a:rPr lang="en-US" b="1" dirty="0">
                <a:solidFill>
                  <a:srgbClr val="C00000"/>
                </a:solidFill>
                <a:latin typeface="Aparajita" panose="020B0604020202020204" pitchFamily="34" charset="0"/>
                <a:cs typeface="Aparajita" panose="020B0604020202020204" pitchFamily="34" charset="0"/>
              </a:rPr>
              <a:t>cardiac activity and identifiable </a:t>
            </a:r>
            <a:r>
              <a:rPr lang="en-US" b="1" dirty="0">
                <a:solidFill>
                  <a:srgbClr val="000000"/>
                </a:solidFill>
                <a:latin typeface="Aparajita" panose="020B0604020202020204" pitchFamily="34" charset="0"/>
                <a:cs typeface="Aparajita" panose="020B0604020202020204" pitchFamily="34" charset="0"/>
              </a:rPr>
              <a:t>on ultrasound. Serum progesterone levels &lt;5 mg/mL are associated with </a:t>
            </a:r>
            <a:r>
              <a:rPr lang="en-US" b="1" dirty="0">
                <a:solidFill>
                  <a:srgbClr val="C00000"/>
                </a:solidFill>
                <a:latin typeface="Aparajita" panose="020B0604020202020204" pitchFamily="34" charset="0"/>
                <a:cs typeface="Aparajita" panose="020B0604020202020204" pitchFamily="34" charset="0"/>
              </a:rPr>
              <a:t>pregnancy failure</a:t>
            </a:r>
            <a:r>
              <a:rPr lang="en-US" b="1" dirty="0">
                <a:solidFill>
                  <a:srgbClr val="000000"/>
                </a:solidFill>
                <a:latin typeface="Aparajita" panose="020B0604020202020204" pitchFamily="34" charset="0"/>
                <a:cs typeface="Aparajita" panose="020B0604020202020204" pitchFamily="34" charset="0"/>
              </a:rPr>
              <a:t>.</a:t>
            </a:r>
          </a:p>
          <a:p>
            <a:pPr marL="0" indent="0" algn="l">
              <a:buNone/>
            </a:pPr>
            <a:r>
              <a:rPr lang="en-US" b="1" dirty="0">
                <a:solidFill>
                  <a:srgbClr val="000000"/>
                </a:solidFill>
                <a:latin typeface="Aparajita" panose="020B0604020202020204" pitchFamily="34" charset="0"/>
                <a:cs typeface="Aparajita" panose="020B0604020202020204" pitchFamily="34" charset="0"/>
              </a:rPr>
              <a:t> Less than 1% of </a:t>
            </a:r>
            <a:r>
              <a:rPr lang="en-US" b="1" dirty="0">
                <a:solidFill>
                  <a:srgbClr val="C00000"/>
                </a:solidFill>
                <a:latin typeface="Aparajita" panose="020B0604020202020204" pitchFamily="34" charset="0"/>
                <a:cs typeface="Aparajita" panose="020B0604020202020204" pitchFamily="34" charset="0"/>
              </a:rPr>
              <a:t>viable intra</a:t>
            </a:r>
            <a:r>
              <a:rPr lang="en-US" b="1" dirty="0">
                <a:solidFill>
                  <a:srgbClr val="000000"/>
                </a:solidFill>
                <a:latin typeface="Aparajita" panose="020B0604020202020204" pitchFamily="34" charset="0"/>
                <a:cs typeface="Aparajita" panose="020B0604020202020204" pitchFamily="34" charset="0"/>
              </a:rPr>
              <a:t>uterine pregnancies are below this cut-off </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6D29E73D-BEBE-49C6-92C9-7001D4FF57C5}"/>
              </a:ext>
            </a:extLst>
          </p:cNvPr>
          <p:cNvSpPr>
            <a:spLocks noGrp="1"/>
          </p:cNvSpPr>
          <p:nvPr>
            <p:ph type="sldNum" sz="quarter" idx="12"/>
          </p:nvPr>
        </p:nvSpPr>
        <p:spPr/>
        <p:txBody>
          <a:bodyPr/>
          <a:lstStyle/>
          <a:p>
            <a:fld id="{576749D3-ECF5-41DA-9B1C-1CDC22AA1BFE}" type="slidenum">
              <a:rPr lang="fa-IR" smtClean="0"/>
              <a:t>34</a:t>
            </a:fld>
            <a:endParaRPr lang="fa-IR"/>
          </a:p>
        </p:txBody>
      </p:sp>
    </p:spTree>
    <p:extLst>
      <p:ext uri="{BB962C8B-B14F-4D97-AF65-F5344CB8AC3E}">
        <p14:creationId xmlns:p14="http://schemas.microsoft.com/office/powerpoint/2010/main" val="18838872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794E5-5E2F-4C9B-BD23-DB5D2D886F1F}"/>
              </a:ext>
            </a:extLst>
          </p:cNvPr>
          <p:cNvSpPr>
            <a:spLocks noGrp="1"/>
          </p:cNvSpPr>
          <p:nvPr>
            <p:ph type="title"/>
          </p:nvPr>
        </p:nvSpPr>
        <p:spPr/>
        <p:txBody>
          <a:bodyPr/>
          <a:lstStyle/>
          <a:p>
            <a:r>
              <a:rPr lang="en-US" b="1" dirty="0">
                <a:solidFill>
                  <a:srgbClr val="B40033"/>
                </a:solidFill>
                <a:latin typeface="Arial-BoldMT"/>
              </a:rPr>
              <a:t>Ultrasonography</a:t>
            </a:r>
            <a:endParaRPr lang="fa-IR" dirty="0"/>
          </a:p>
        </p:txBody>
      </p:sp>
      <p:sp>
        <p:nvSpPr>
          <p:cNvPr id="3" name="Content Placeholder 2">
            <a:extLst>
              <a:ext uri="{FF2B5EF4-FFF2-40B4-BE49-F238E27FC236}">
                <a16:creationId xmlns:a16="http://schemas.microsoft.com/office/drawing/2014/main" id="{53BC1837-148E-4941-BC5E-7B1FF7FA29AB}"/>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8B524005-6DCF-4EAE-A987-3838CE005E19}"/>
              </a:ext>
            </a:extLst>
          </p:cNvPr>
          <p:cNvSpPr>
            <a:spLocks noGrp="1"/>
          </p:cNvSpPr>
          <p:nvPr>
            <p:ph type="sldNum" sz="quarter" idx="12"/>
          </p:nvPr>
        </p:nvSpPr>
        <p:spPr/>
        <p:txBody>
          <a:bodyPr/>
          <a:lstStyle/>
          <a:p>
            <a:fld id="{576749D3-ECF5-41DA-9B1C-1CDC22AA1BFE}" type="slidenum">
              <a:rPr lang="fa-IR" smtClean="0"/>
              <a:t>35</a:t>
            </a:fld>
            <a:endParaRPr lang="fa-IR"/>
          </a:p>
        </p:txBody>
      </p:sp>
    </p:spTree>
    <p:extLst>
      <p:ext uri="{BB962C8B-B14F-4D97-AF65-F5344CB8AC3E}">
        <p14:creationId xmlns:p14="http://schemas.microsoft.com/office/powerpoint/2010/main" val="1084734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solidFill>
                  <a:srgbClr val="C00000"/>
                </a:solidFill>
                <a:latin typeface="Aparajita" panose="020B0604020202020204" pitchFamily="34" charset="0"/>
                <a:cs typeface="Aparajita" panose="020B0604020202020204" pitchFamily="34" charset="0"/>
              </a:rPr>
              <a:t>Transvaginal </a:t>
            </a:r>
            <a:r>
              <a:rPr lang="en-US" b="1" dirty="0">
                <a:solidFill>
                  <a:srgbClr val="000000"/>
                </a:solidFill>
                <a:latin typeface="Aparajita" panose="020B0604020202020204" pitchFamily="34" charset="0"/>
                <a:cs typeface="Aparajita" panose="020B0604020202020204" pitchFamily="34" charset="0"/>
              </a:rPr>
              <a:t>ultrasound is the imaging </a:t>
            </a:r>
            <a:r>
              <a:rPr lang="en-US" b="1" dirty="0">
                <a:solidFill>
                  <a:srgbClr val="C00000"/>
                </a:solidFill>
                <a:latin typeface="Aparajita" panose="020B0604020202020204" pitchFamily="34" charset="0"/>
                <a:cs typeface="Aparajita" panose="020B0604020202020204" pitchFamily="34" charset="0"/>
              </a:rPr>
              <a:t>modality of choice </a:t>
            </a:r>
            <a:r>
              <a:rPr lang="en-US" b="1" dirty="0">
                <a:solidFill>
                  <a:srgbClr val="000000"/>
                </a:solidFill>
                <a:latin typeface="Aparajita" panose="020B0604020202020204" pitchFamily="34" charset="0"/>
                <a:cs typeface="Aparajita" panose="020B0604020202020204" pitchFamily="34" charset="0"/>
              </a:rPr>
              <a:t>for evaluating the pelvic structures and the location of a newly diagnosed pregnancy.</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 </a:t>
            </a:r>
            <a:r>
              <a:rPr lang="en-US" b="1" dirty="0">
                <a:solidFill>
                  <a:srgbClr val="C00000"/>
                </a:solidFill>
                <a:latin typeface="Aparajita" panose="020B0604020202020204" pitchFamily="34" charset="0"/>
                <a:cs typeface="Aparajita" panose="020B0604020202020204" pitchFamily="34" charset="0"/>
              </a:rPr>
              <a:t>Transabdominal</a:t>
            </a:r>
            <a:r>
              <a:rPr lang="en-US" b="1" dirty="0">
                <a:solidFill>
                  <a:srgbClr val="000000"/>
                </a:solidFill>
                <a:latin typeface="Aparajita" panose="020B0604020202020204" pitchFamily="34" charset="0"/>
                <a:cs typeface="Aparajita" panose="020B0604020202020204" pitchFamily="34" charset="0"/>
              </a:rPr>
              <a:t> ultrasonography permits visualization of the pelvis and abdominal cavity and </a:t>
            </a:r>
            <a:r>
              <a:rPr lang="en-US" b="1" dirty="0">
                <a:solidFill>
                  <a:srgbClr val="C00000"/>
                </a:solidFill>
                <a:latin typeface="Aparajita" panose="020B0604020202020204" pitchFamily="34" charset="0"/>
                <a:cs typeface="Aparajita" panose="020B0604020202020204" pitchFamily="34" charset="0"/>
              </a:rPr>
              <a:t>should be </a:t>
            </a:r>
            <a:r>
              <a:rPr lang="en-US" b="1" dirty="0">
                <a:solidFill>
                  <a:srgbClr val="000000"/>
                </a:solidFill>
                <a:latin typeface="Aparajita" panose="020B0604020202020204" pitchFamily="34" charset="0"/>
                <a:cs typeface="Aparajita" panose="020B0604020202020204" pitchFamily="34" charset="0"/>
              </a:rPr>
              <a:t>included as part of the complete ectopic pregnancy evaluation to </a:t>
            </a:r>
            <a:r>
              <a:rPr lang="en-US" b="1" dirty="0">
                <a:solidFill>
                  <a:srgbClr val="C00000"/>
                </a:solidFill>
                <a:latin typeface="Aparajita" panose="020B0604020202020204" pitchFamily="34" charset="0"/>
                <a:cs typeface="Aparajita" panose="020B0604020202020204" pitchFamily="34" charset="0"/>
              </a:rPr>
              <a:t>detect adnexal masses </a:t>
            </a:r>
            <a:r>
              <a:rPr lang="en-US" b="1" dirty="0">
                <a:solidFill>
                  <a:srgbClr val="000000"/>
                </a:solidFill>
                <a:latin typeface="Aparajita" panose="020B0604020202020204" pitchFamily="34" charset="0"/>
                <a:cs typeface="Aparajita" panose="020B0604020202020204" pitchFamily="34" charset="0"/>
              </a:rPr>
              <a:t>and </a:t>
            </a:r>
            <a:r>
              <a:rPr lang="en-US" b="1" dirty="0">
                <a:solidFill>
                  <a:srgbClr val="C00000"/>
                </a:solidFill>
                <a:latin typeface="Aparajita" panose="020B0604020202020204" pitchFamily="34" charset="0"/>
                <a:cs typeface="Aparajita" panose="020B0604020202020204" pitchFamily="34" charset="0"/>
              </a:rPr>
              <a:t>hemoperitoneum</a:t>
            </a:r>
            <a:endParaRPr lang="fa-IR" b="1" dirty="0">
              <a:solidFill>
                <a:srgbClr val="C00000"/>
              </a:solidFill>
              <a:latin typeface="Aparajita" panose="020B0604020202020204" pitchFamily="34" charset="0"/>
            </a:endParaRPr>
          </a:p>
        </p:txBody>
      </p:sp>
      <p:sp>
        <p:nvSpPr>
          <p:cNvPr id="2" name="Slide Number Placeholder 1">
            <a:extLst>
              <a:ext uri="{FF2B5EF4-FFF2-40B4-BE49-F238E27FC236}">
                <a16:creationId xmlns:a16="http://schemas.microsoft.com/office/drawing/2014/main" id="{5EC5F2BE-AA1B-4FEA-AB2B-4C522FF568FF}"/>
              </a:ext>
            </a:extLst>
          </p:cNvPr>
          <p:cNvSpPr>
            <a:spLocks noGrp="1"/>
          </p:cNvSpPr>
          <p:nvPr>
            <p:ph type="sldNum" sz="quarter" idx="12"/>
          </p:nvPr>
        </p:nvSpPr>
        <p:spPr/>
        <p:txBody>
          <a:bodyPr/>
          <a:lstStyle/>
          <a:p>
            <a:fld id="{576749D3-ECF5-41DA-9B1C-1CDC22AA1BFE}" type="slidenum">
              <a:rPr lang="fa-IR" smtClean="0"/>
              <a:t>36</a:t>
            </a:fld>
            <a:endParaRPr lang="fa-IR"/>
          </a:p>
        </p:txBody>
      </p:sp>
    </p:spTree>
    <p:extLst>
      <p:ext uri="{BB962C8B-B14F-4D97-AF65-F5344CB8AC3E}">
        <p14:creationId xmlns:p14="http://schemas.microsoft.com/office/powerpoint/2010/main" val="16544910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The earliest ultrasound finding of an intrauterine pregnancy is the </a:t>
            </a:r>
            <a:r>
              <a:rPr lang="en-US" b="1" dirty="0">
                <a:solidFill>
                  <a:srgbClr val="C00000"/>
                </a:solidFill>
                <a:latin typeface="Aparajita" panose="020B0604020202020204" pitchFamily="34" charset="0"/>
                <a:cs typeface="Aparajita" panose="020B0604020202020204" pitchFamily="34" charset="0"/>
              </a:rPr>
              <a:t>gestational sac</a:t>
            </a:r>
            <a:r>
              <a:rPr lang="en-US" b="1" dirty="0">
                <a:latin typeface="Aparajita" panose="020B0604020202020204" pitchFamily="34" charset="0"/>
                <a:cs typeface="Aparajita" panose="020B0604020202020204" pitchFamily="34" charset="0"/>
              </a:rPr>
              <a:t> that characteristically has a </a:t>
            </a:r>
            <a:r>
              <a:rPr lang="en-US" b="1" dirty="0">
                <a:solidFill>
                  <a:srgbClr val="C00000"/>
                </a:solidFill>
                <a:latin typeface="Aparajita" panose="020B0604020202020204" pitchFamily="34" charset="0"/>
                <a:cs typeface="Aparajita" panose="020B0604020202020204" pitchFamily="34" charset="0"/>
              </a:rPr>
              <a:t>round, thick echogenic </a:t>
            </a:r>
            <a:r>
              <a:rPr lang="en-US" b="1" dirty="0">
                <a:latin typeface="Aparajita" panose="020B0604020202020204" pitchFamily="34" charset="0"/>
                <a:cs typeface="Aparajita" panose="020B0604020202020204" pitchFamily="34" charset="0"/>
              </a:rPr>
              <a:t>ring surrounding a sonolucent center. </a:t>
            </a:r>
          </a:p>
          <a:p>
            <a:pPr marL="0" indent="0" algn="l">
              <a:lnSpc>
                <a:spcPct val="150000"/>
              </a:lnSpc>
              <a:buNone/>
            </a:pPr>
            <a:r>
              <a:rPr lang="en-US" b="1" dirty="0">
                <a:latin typeface="Aparajita" panose="020B0604020202020204" pitchFamily="34" charset="0"/>
                <a:cs typeface="Aparajita" panose="020B0604020202020204" pitchFamily="34" charset="0"/>
              </a:rPr>
              <a:t>As the pregnancy progresses this sac becomes eccentrically located</a:t>
            </a:r>
          </a:p>
          <a:p>
            <a:pPr marL="0" indent="0" algn="l">
              <a:lnSpc>
                <a:spcPct val="150000"/>
              </a:lnSpc>
              <a:buNone/>
            </a:pPr>
            <a:r>
              <a:rPr lang="en-US" b="1" dirty="0">
                <a:latin typeface="Aparajita" panose="020B0604020202020204" pitchFamily="34" charset="0"/>
                <a:cs typeface="Aparajita" panose="020B0604020202020204" pitchFamily="34" charset="0"/>
              </a:rPr>
              <a:t>within the endometrial cavity. Although the gestational sac is the first sign of a definitive intrauterine pregnancy it can be </a:t>
            </a:r>
            <a:r>
              <a:rPr lang="en-US" b="1" dirty="0">
                <a:solidFill>
                  <a:srgbClr val="FF0000"/>
                </a:solidFill>
                <a:latin typeface="Aparajita" panose="020B0604020202020204" pitchFamily="34" charset="0"/>
                <a:cs typeface="Aparajita" panose="020B0604020202020204" pitchFamily="34" charset="0"/>
              </a:rPr>
              <a:t>mimicked</a:t>
            </a:r>
            <a:r>
              <a:rPr lang="en-US" b="1" dirty="0">
                <a:latin typeface="Aparajita" panose="020B0604020202020204" pitchFamily="34" charset="0"/>
                <a:cs typeface="Aparajita" panose="020B0604020202020204" pitchFamily="34" charset="0"/>
              </a:rPr>
              <a:t> by an </a:t>
            </a:r>
            <a:r>
              <a:rPr lang="en-US" b="1" dirty="0">
                <a:solidFill>
                  <a:srgbClr val="C00000"/>
                </a:solidFill>
                <a:latin typeface="Aparajita" panose="020B0604020202020204" pitchFamily="34" charset="0"/>
                <a:cs typeface="Aparajita" panose="020B0604020202020204" pitchFamily="34" charset="0"/>
              </a:rPr>
              <a:t>intrauterine fluid collection </a:t>
            </a:r>
            <a:r>
              <a:rPr lang="en-US" b="1" dirty="0">
                <a:latin typeface="Aparajita" panose="020B0604020202020204" pitchFamily="34" charset="0"/>
                <a:cs typeface="Aparajita" panose="020B0604020202020204" pitchFamily="34" charset="0"/>
              </a:rPr>
              <a:t>called a </a:t>
            </a:r>
            <a:r>
              <a:rPr lang="en-US" b="1" dirty="0" err="1">
                <a:solidFill>
                  <a:srgbClr val="C00000"/>
                </a:solidFill>
                <a:latin typeface="Aparajita" panose="020B0604020202020204" pitchFamily="34" charset="0"/>
                <a:cs typeface="Aparajita" panose="020B0604020202020204" pitchFamily="34" charset="0"/>
              </a:rPr>
              <a:t>pseudo</a:t>
            </a:r>
            <a:r>
              <a:rPr lang="en-US" b="1" dirty="0" err="1">
                <a:latin typeface="Aparajita" panose="020B0604020202020204" pitchFamily="34" charset="0"/>
                <a:cs typeface="Aparajita" panose="020B0604020202020204" pitchFamily="34" charset="0"/>
              </a:rPr>
              <a:t>gestational</a:t>
            </a:r>
            <a:r>
              <a:rPr lang="en-US" b="1" dirty="0">
                <a:latin typeface="Aparajita" panose="020B0604020202020204" pitchFamily="34" charset="0"/>
                <a:cs typeface="Aparajita" panose="020B0604020202020204" pitchFamily="34" charset="0"/>
              </a:rPr>
              <a:t> sac.</a:t>
            </a:r>
          </a:p>
          <a:p>
            <a:pPr marL="0" indent="0" algn="l">
              <a:lnSpc>
                <a:spcPct val="150000"/>
              </a:lnSpc>
              <a:buNone/>
            </a:pPr>
            <a:r>
              <a:rPr lang="en-US" b="1" dirty="0">
                <a:latin typeface="Aparajita" panose="020B0604020202020204" pitchFamily="34" charset="0"/>
                <a:cs typeface="Aparajita" panose="020B0604020202020204" pitchFamily="34" charset="0"/>
              </a:rPr>
              <a:t> </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2C77F2F8-93A6-4040-8315-28EA1A23BAC3}"/>
              </a:ext>
            </a:extLst>
          </p:cNvPr>
          <p:cNvSpPr>
            <a:spLocks noGrp="1"/>
          </p:cNvSpPr>
          <p:nvPr>
            <p:ph type="sldNum" sz="quarter" idx="12"/>
          </p:nvPr>
        </p:nvSpPr>
        <p:spPr/>
        <p:txBody>
          <a:bodyPr/>
          <a:lstStyle/>
          <a:p>
            <a:fld id="{576749D3-ECF5-41DA-9B1C-1CDC22AA1BFE}" type="slidenum">
              <a:rPr lang="fa-IR" smtClean="0"/>
              <a:t>37</a:t>
            </a:fld>
            <a:endParaRPr lang="fa-IR"/>
          </a:p>
        </p:txBody>
      </p:sp>
    </p:spTree>
    <p:extLst>
      <p:ext uri="{BB962C8B-B14F-4D97-AF65-F5344CB8AC3E}">
        <p14:creationId xmlns:p14="http://schemas.microsoft.com/office/powerpoint/2010/main" val="1823701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a:lnSpc>
                <a:spcPct val="150000"/>
              </a:lnSpc>
              <a:buNone/>
            </a:pPr>
            <a:r>
              <a:rPr lang="en-US" b="1" dirty="0" err="1">
                <a:latin typeface="Aparajita" panose="020B0604020202020204" pitchFamily="34" charset="0"/>
                <a:cs typeface="Aparajita" panose="020B0604020202020204" pitchFamily="34" charset="0"/>
              </a:rPr>
              <a:t>Pseudosacs</a:t>
            </a:r>
            <a:r>
              <a:rPr lang="en-US" b="1" dirty="0">
                <a:latin typeface="Aparajita" panose="020B0604020202020204" pitchFamily="34" charset="0"/>
                <a:cs typeface="Aparajita" panose="020B0604020202020204" pitchFamily="34" charset="0"/>
              </a:rPr>
              <a:t> occur in </a:t>
            </a:r>
            <a:r>
              <a:rPr lang="en-US" b="1" dirty="0">
                <a:solidFill>
                  <a:srgbClr val="C00000"/>
                </a:solidFill>
                <a:latin typeface="Aparajita" panose="020B0604020202020204" pitchFamily="34" charset="0"/>
                <a:cs typeface="Aparajita" panose="020B0604020202020204" pitchFamily="34" charset="0"/>
              </a:rPr>
              <a:t>8% to 29% </a:t>
            </a:r>
            <a:r>
              <a:rPr lang="en-US" b="1" dirty="0">
                <a:latin typeface="Aparajita" panose="020B0604020202020204" pitchFamily="34" charset="0"/>
                <a:cs typeface="Aparajita" panose="020B0604020202020204" pitchFamily="34" charset="0"/>
              </a:rPr>
              <a:t>of patients with </a:t>
            </a:r>
            <a:r>
              <a:rPr lang="en-US" b="1" dirty="0">
                <a:solidFill>
                  <a:srgbClr val="C00000"/>
                </a:solidFill>
                <a:latin typeface="Aparajita" panose="020B0604020202020204" pitchFamily="34" charset="0"/>
                <a:cs typeface="Aparajita" panose="020B0604020202020204" pitchFamily="34" charset="0"/>
              </a:rPr>
              <a:t>ectopic </a:t>
            </a:r>
            <a:r>
              <a:rPr lang="en-US" b="1" dirty="0">
                <a:latin typeface="Aparajita" panose="020B0604020202020204" pitchFamily="34" charset="0"/>
                <a:cs typeface="Aparajita" panose="020B0604020202020204" pitchFamily="34" charset="0"/>
              </a:rPr>
              <a:t>pregnancy . This ultrasonographic </a:t>
            </a:r>
            <a:r>
              <a:rPr lang="en-US" b="1" dirty="0" err="1">
                <a:latin typeface="Aparajita" panose="020B0604020202020204" pitchFamily="34" charset="0"/>
                <a:cs typeface="Aparajita" panose="020B0604020202020204" pitchFamily="34" charset="0"/>
              </a:rPr>
              <a:t>lucency</a:t>
            </a:r>
            <a:r>
              <a:rPr lang="en-US" b="1" dirty="0">
                <a:latin typeface="Aparajita" panose="020B0604020202020204" pitchFamily="34" charset="0"/>
                <a:cs typeface="Aparajita" panose="020B0604020202020204" pitchFamily="34" charset="0"/>
              </a:rPr>
              <a:t>, centrally located, probably</a:t>
            </a:r>
          </a:p>
          <a:p>
            <a:pPr marL="0" indent="0" algn="l">
              <a:lnSpc>
                <a:spcPct val="150000"/>
              </a:lnSpc>
              <a:buNone/>
            </a:pPr>
            <a:r>
              <a:rPr lang="en-US" b="1" dirty="0">
                <a:latin typeface="Aparajita" panose="020B0604020202020204" pitchFamily="34" charset="0"/>
                <a:cs typeface="Aparajita" panose="020B0604020202020204" pitchFamily="34" charset="0"/>
              </a:rPr>
              <a:t>represents </a:t>
            </a:r>
            <a:r>
              <a:rPr lang="en-US" b="1" dirty="0">
                <a:solidFill>
                  <a:srgbClr val="C00000"/>
                </a:solidFill>
                <a:latin typeface="Aparajita" panose="020B0604020202020204" pitchFamily="34" charset="0"/>
                <a:cs typeface="Aparajita" panose="020B0604020202020204" pitchFamily="34" charset="0"/>
              </a:rPr>
              <a:t>bleeding into the endometrial cavity </a:t>
            </a:r>
            <a:r>
              <a:rPr lang="en-US" b="1" dirty="0">
                <a:latin typeface="Aparajita" panose="020B0604020202020204" pitchFamily="34" charset="0"/>
                <a:cs typeface="Aparajita" panose="020B0604020202020204" pitchFamily="34" charset="0"/>
              </a:rPr>
              <a:t>by the decidual cast. </a:t>
            </a:r>
            <a:r>
              <a:rPr lang="en-US" b="1" u="sng" dirty="0">
                <a:latin typeface="Aparajita" panose="020B0604020202020204" pitchFamily="34" charset="0"/>
                <a:cs typeface="Aparajita" panose="020B0604020202020204" pitchFamily="34" charset="0"/>
              </a:rPr>
              <a:t>Clots within this </a:t>
            </a:r>
            <a:r>
              <a:rPr lang="en-US" b="1" u="sng" dirty="0" err="1">
                <a:latin typeface="Aparajita" panose="020B0604020202020204" pitchFamily="34" charset="0"/>
                <a:cs typeface="Aparajita" panose="020B0604020202020204" pitchFamily="34" charset="0"/>
              </a:rPr>
              <a:t>lucency</a:t>
            </a:r>
            <a:r>
              <a:rPr lang="en-US" b="1" u="sng" dirty="0">
                <a:latin typeface="Aparajita" panose="020B0604020202020204" pitchFamily="34" charset="0"/>
                <a:cs typeface="Aparajita" panose="020B0604020202020204" pitchFamily="34" charset="0"/>
              </a:rPr>
              <a:t> may mimic a </a:t>
            </a:r>
            <a:r>
              <a:rPr lang="en-US" b="1" u="sng" dirty="0">
                <a:solidFill>
                  <a:srgbClr val="0070C0"/>
                </a:solidFill>
                <a:latin typeface="Aparajita" panose="020B0604020202020204" pitchFamily="34" charset="0"/>
                <a:cs typeface="Aparajita" panose="020B0604020202020204" pitchFamily="34" charset="0"/>
              </a:rPr>
              <a:t>fetal pole</a:t>
            </a:r>
          </a:p>
          <a:p>
            <a:pPr marL="0" indent="0" algn="l">
              <a:lnSpc>
                <a:spcPct val="150000"/>
              </a:lnSpc>
              <a:buNone/>
            </a:pPr>
            <a:r>
              <a:rPr lang="en-US" b="1" dirty="0">
                <a:latin typeface="Aparajita" panose="020B0604020202020204" pitchFamily="34" charset="0"/>
                <a:cs typeface="Aparajita" panose="020B0604020202020204" pitchFamily="34" charset="0"/>
              </a:rPr>
              <a:t>The appearance of a </a:t>
            </a:r>
            <a:r>
              <a:rPr lang="en-US" b="1" dirty="0">
                <a:solidFill>
                  <a:srgbClr val="FF0000"/>
                </a:solidFill>
                <a:latin typeface="Aparajita" panose="020B0604020202020204" pitchFamily="34" charset="0"/>
                <a:cs typeface="Aparajita" panose="020B0604020202020204" pitchFamily="34" charset="0"/>
              </a:rPr>
              <a:t>yolk sac within the gestational sac is diagnostic </a:t>
            </a:r>
            <a:r>
              <a:rPr lang="en-US" b="1" dirty="0">
                <a:latin typeface="Aparajita" panose="020B0604020202020204" pitchFamily="34" charset="0"/>
                <a:cs typeface="Aparajita" panose="020B0604020202020204" pitchFamily="34" charset="0"/>
              </a:rPr>
              <a:t>of an </a:t>
            </a:r>
            <a:r>
              <a:rPr lang="en-US" b="1" dirty="0">
                <a:solidFill>
                  <a:srgbClr val="FF0000"/>
                </a:solidFill>
                <a:latin typeface="Aparajita" panose="020B0604020202020204" pitchFamily="34" charset="0"/>
                <a:cs typeface="Aparajita" panose="020B0604020202020204" pitchFamily="34" charset="0"/>
              </a:rPr>
              <a:t>intra</a:t>
            </a:r>
            <a:r>
              <a:rPr lang="en-US" b="1" dirty="0">
                <a:latin typeface="Aparajita" panose="020B0604020202020204" pitchFamily="34" charset="0"/>
                <a:cs typeface="Aparajita" panose="020B0604020202020204" pitchFamily="34" charset="0"/>
              </a:rPr>
              <a:t>uterine pregnancy, while the gestational sac </a:t>
            </a:r>
            <a:r>
              <a:rPr lang="en-US" b="1" dirty="0">
                <a:solidFill>
                  <a:srgbClr val="FF0000"/>
                </a:solidFill>
                <a:latin typeface="Aparajita" panose="020B0604020202020204" pitchFamily="34" charset="0"/>
                <a:cs typeface="Aparajita" panose="020B0604020202020204" pitchFamily="34" charset="0"/>
              </a:rPr>
              <a:t>alone</a:t>
            </a:r>
            <a:r>
              <a:rPr lang="en-US" b="1" dirty="0">
                <a:latin typeface="Aparajita" panose="020B0604020202020204" pitchFamily="34" charset="0"/>
                <a:cs typeface="Aparajita" panose="020B0604020202020204" pitchFamily="34" charset="0"/>
              </a:rPr>
              <a:t> is </a:t>
            </a:r>
            <a:r>
              <a:rPr lang="en-US" b="1" dirty="0">
                <a:solidFill>
                  <a:srgbClr val="FF0000"/>
                </a:solidFill>
                <a:latin typeface="Aparajita" panose="020B0604020202020204" pitchFamily="34" charset="0"/>
                <a:cs typeface="Aparajita" panose="020B0604020202020204" pitchFamily="34" charset="0"/>
              </a:rPr>
              <a:t>not sufficient </a:t>
            </a:r>
            <a:r>
              <a:rPr lang="en-US" b="1" dirty="0">
                <a:latin typeface="Aparajita" panose="020B0604020202020204" pitchFamily="34" charset="0"/>
                <a:cs typeface="Aparajita" panose="020B0604020202020204" pitchFamily="34" charset="0"/>
              </a:rPr>
              <a:t>because of the risk of misdiagnosis.</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B427A770-AD8E-4E3A-899F-9DC9D083917E}"/>
              </a:ext>
            </a:extLst>
          </p:cNvPr>
          <p:cNvSpPr>
            <a:spLocks noGrp="1"/>
          </p:cNvSpPr>
          <p:nvPr>
            <p:ph type="sldNum" sz="quarter" idx="12"/>
          </p:nvPr>
        </p:nvSpPr>
        <p:spPr/>
        <p:txBody>
          <a:bodyPr/>
          <a:lstStyle/>
          <a:p>
            <a:fld id="{576749D3-ECF5-41DA-9B1C-1CDC22AA1BFE}" type="slidenum">
              <a:rPr lang="fa-IR" smtClean="0"/>
              <a:t>38</a:t>
            </a:fld>
            <a:endParaRPr lang="fa-IR"/>
          </a:p>
        </p:txBody>
      </p:sp>
    </p:spTree>
    <p:extLst>
      <p:ext uri="{BB962C8B-B14F-4D97-AF65-F5344CB8AC3E}">
        <p14:creationId xmlns:p14="http://schemas.microsoft.com/office/powerpoint/2010/main" val="526264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039923" cy="5650173"/>
          </a:xfrm>
        </p:spPr>
        <p:txBody>
          <a:bodyPr/>
          <a:lstStyle/>
          <a:p>
            <a:pPr marL="0" indent="0" algn="l">
              <a:buNone/>
            </a:pPr>
            <a:r>
              <a:rPr lang="en-US" b="1" dirty="0">
                <a:latin typeface="Aparajita" panose="020B0604020202020204" pitchFamily="34" charset="0"/>
                <a:cs typeface="Aparajita" panose="020B0604020202020204" pitchFamily="34" charset="0"/>
              </a:rPr>
              <a:t>Complex or solid adnexal masses are frequently associated with </a:t>
            </a:r>
            <a:r>
              <a:rPr lang="en-US" b="1" dirty="0">
                <a:solidFill>
                  <a:srgbClr val="FF0000"/>
                </a:solidFill>
                <a:latin typeface="Aparajita" panose="020B0604020202020204" pitchFamily="34" charset="0"/>
                <a:cs typeface="Aparajita" panose="020B0604020202020204" pitchFamily="34" charset="0"/>
              </a:rPr>
              <a:t>ectopic </a:t>
            </a:r>
            <a:r>
              <a:rPr lang="en-US" b="1" dirty="0">
                <a:latin typeface="Aparajita" panose="020B0604020202020204" pitchFamily="34" charset="0"/>
                <a:cs typeface="Aparajita" panose="020B0604020202020204" pitchFamily="34" charset="0"/>
              </a:rPr>
              <a:t>pregnancy; however, the mass </a:t>
            </a:r>
            <a:r>
              <a:rPr lang="en-US" b="1" dirty="0">
                <a:solidFill>
                  <a:srgbClr val="FF0000"/>
                </a:solidFill>
                <a:latin typeface="Aparajita" panose="020B0604020202020204" pitchFamily="34" charset="0"/>
                <a:cs typeface="Aparajita" panose="020B0604020202020204" pitchFamily="34" charset="0"/>
              </a:rPr>
              <a:t>may represent </a:t>
            </a:r>
            <a:r>
              <a:rPr lang="en-US" b="1" dirty="0">
                <a:latin typeface="Aparajita" panose="020B0604020202020204" pitchFamily="34" charset="0"/>
                <a:cs typeface="Aparajita" panose="020B0604020202020204" pitchFamily="34" charset="0"/>
              </a:rPr>
              <a:t>a corpus</a:t>
            </a:r>
          </a:p>
          <a:p>
            <a:pPr marL="0" indent="0" algn="l">
              <a:buNone/>
            </a:pPr>
            <a:r>
              <a:rPr lang="en-US" b="1" dirty="0">
                <a:latin typeface="Aparajita" panose="020B0604020202020204" pitchFamily="34" charset="0"/>
                <a:cs typeface="Aparajita" panose="020B0604020202020204" pitchFamily="34" charset="0"/>
              </a:rPr>
              <a:t>luteum, endometrioma, hydrosalpinx, ovarian neoplasm (e.g., dermoid cyst), or pedunculated fibroid</a:t>
            </a:r>
          </a:p>
          <a:p>
            <a:pPr marL="0" indent="0" algn="l">
              <a:buNone/>
            </a:pPr>
            <a:endParaRPr lang="fa-IR"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4E54938-8CD8-455D-9248-170361185901}"/>
              </a:ext>
            </a:extLst>
          </p:cNvPr>
          <p:cNvSpPr>
            <a:spLocks noGrp="1"/>
          </p:cNvSpPr>
          <p:nvPr>
            <p:ph type="sldNum" sz="quarter" idx="12"/>
          </p:nvPr>
        </p:nvSpPr>
        <p:spPr/>
        <p:txBody>
          <a:bodyPr/>
          <a:lstStyle/>
          <a:p>
            <a:fld id="{576749D3-ECF5-41DA-9B1C-1CDC22AA1BFE}" type="slidenum">
              <a:rPr lang="fa-IR" smtClean="0"/>
              <a:t>39</a:t>
            </a:fld>
            <a:endParaRPr lang="fa-IR"/>
          </a:p>
        </p:txBody>
      </p:sp>
    </p:spTree>
    <p:extLst>
      <p:ext uri="{BB962C8B-B14F-4D97-AF65-F5344CB8AC3E}">
        <p14:creationId xmlns:p14="http://schemas.microsoft.com/office/powerpoint/2010/main" val="293448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sz="2800" b="1" dirty="0">
                <a:solidFill>
                  <a:srgbClr val="000000"/>
                </a:solidFill>
                <a:latin typeface="Aparajita" panose="020B0604020202020204" pitchFamily="34" charset="0"/>
                <a:cs typeface="Aparajita" panose="020B0604020202020204" pitchFamily="34" charset="0"/>
              </a:rPr>
              <a:t>The incidence of ectopic pregnancy is approximately </a:t>
            </a:r>
            <a:r>
              <a:rPr lang="en-US" sz="2800" b="1" dirty="0">
                <a:solidFill>
                  <a:srgbClr val="0070C0"/>
                </a:solidFill>
                <a:latin typeface="Aparajita" panose="020B0604020202020204" pitchFamily="34" charset="0"/>
                <a:cs typeface="Aparajita" panose="020B0604020202020204" pitchFamily="34" charset="0"/>
              </a:rPr>
              <a:t>1.5–2%</a:t>
            </a:r>
            <a:r>
              <a:rPr lang="en-US" sz="2800" b="1" dirty="0">
                <a:solidFill>
                  <a:srgbClr val="000000"/>
                </a:solidFill>
                <a:latin typeface="Aparajita" panose="020B0604020202020204" pitchFamily="34" charset="0"/>
                <a:cs typeface="Aparajita" panose="020B0604020202020204" pitchFamily="34" charset="0"/>
              </a:rPr>
              <a:t> of all pregnancies. </a:t>
            </a:r>
          </a:p>
          <a:p>
            <a:pPr marL="0" indent="0" algn="l">
              <a:lnSpc>
                <a:spcPct val="150000"/>
              </a:lnSpc>
              <a:buNone/>
            </a:pPr>
            <a:r>
              <a:rPr lang="en-US" sz="2800" b="1" dirty="0">
                <a:solidFill>
                  <a:srgbClr val="000000"/>
                </a:solidFill>
                <a:latin typeface="Aparajita" panose="020B0604020202020204" pitchFamily="34" charset="0"/>
                <a:cs typeface="Aparajita" panose="020B0604020202020204" pitchFamily="34" charset="0"/>
              </a:rPr>
              <a:t>The incidence </a:t>
            </a:r>
            <a:r>
              <a:rPr lang="en-US" sz="2800" b="1" u="sng" dirty="0">
                <a:solidFill>
                  <a:srgbClr val="C00000"/>
                </a:solidFill>
                <a:latin typeface="Aparajita" panose="020B0604020202020204" pitchFamily="34" charset="0"/>
                <a:cs typeface="Aparajita" panose="020B0604020202020204" pitchFamily="34" charset="0"/>
              </a:rPr>
              <a:t>increased</a:t>
            </a:r>
            <a:r>
              <a:rPr lang="en-US" sz="2800" b="1" dirty="0">
                <a:solidFill>
                  <a:srgbClr val="000000"/>
                </a:solidFill>
                <a:latin typeface="Aparajita" panose="020B0604020202020204" pitchFamily="34" charset="0"/>
                <a:cs typeface="Aparajita" panose="020B0604020202020204" pitchFamily="34" charset="0"/>
              </a:rPr>
              <a:t> dramatically, by about </a:t>
            </a:r>
            <a:r>
              <a:rPr lang="en-US" sz="2800" b="1" dirty="0">
                <a:solidFill>
                  <a:srgbClr val="C00000"/>
                </a:solidFill>
                <a:latin typeface="Aparajita" panose="020B0604020202020204" pitchFamily="34" charset="0"/>
                <a:cs typeface="Aparajita" panose="020B0604020202020204" pitchFamily="34" charset="0"/>
              </a:rPr>
              <a:t>six</a:t>
            </a:r>
            <a:r>
              <a:rPr lang="en-US" sz="2800" b="1" dirty="0">
                <a:solidFill>
                  <a:srgbClr val="000000"/>
                </a:solidFill>
                <a:latin typeface="Aparajita" panose="020B0604020202020204" pitchFamily="34" charset="0"/>
                <a:cs typeface="Aparajita" panose="020B0604020202020204" pitchFamily="34" charset="0"/>
              </a:rPr>
              <a:t> fold, between 1970 and 1992. At the same time, the risk of death related to ectopic pregnancy </a:t>
            </a:r>
            <a:r>
              <a:rPr lang="en-US" sz="2800" b="1" dirty="0">
                <a:solidFill>
                  <a:srgbClr val="006600"/>
                </a:solidFill>
                <a:latin typeface="Aparajita" panose="020B0604020202020204" pitchFamily="34" charset="0"/>
                <a:cs typeface="Aparajita" panose="020B0604020202020204" pitchFamily="34" charset="0"/>
              </a:rPr>
              <a:t>decreased</a:t>
            </a:r>
            <a:r>
              <a:rPr lang="en-US" sz="2800" b="1" dirty="0">
                <a:solidFill>
                  <a:srgbClr val="B9B9B9"/>
                </a:solidFill>
                <a:latin typeface="Aparajita" panose="020B0604020202020204" pitchFamily="34" charset="0"/>
                <a:cs typeface="Aparajita" panose="020B0604020202020204" pitchFamily="34" charset="0"/>
              </a:rPr>
              <a:t> </a:t>
            </a:r>
            <a:r>
              <a:rPr lang="en-US" sz="2800" b="1" dirty="0">
                <a:solidFill>
                  <a:srgbClr val="000000"/>
                </a:solidFill>
                <a:latin typeface="Aparajita" panose="020B0604020202020204" pitchFamily="34" charset="0"/>
                <a:cs typeface="Aparajita" panose="020B0604020202020204" pitchFamily="34" charset="0"/>
              </a:rPr>
              <a:t>by almost </a:t>
            </a:r>
            <a:r>
              <a:rPr lang="en-US" sz="2800" b="1" dirty="0">
                <a:solidFill>
                  <a:srgbClr val="C00000"/>
                </a:solidFill>
                <a:latin typeface="Aparajita" panose="020B0604020202020204" pitchFamily="34" charset="0"/>
                <a:cs typeface="Aparajita" panose="020B0604020202020204" pitchFamily="34" charset="0"/>
              </a:rPr>
              <a:t>90%</a:t>
            </a:r>
            <a:r>
              <a:rPr lang="en-US" sz="2800" b="1" dirty="0">
                <a:solidFill>
                  <a:srgbClr val="000000"/>
                </a:solidFill>
                <a:latin typeface="Aparajita" panose="020B0604020202020204" pitchFamily="34" charset="0"/>
                <a:cs typeface="Aparajita" panose="020B0604020202020204" pitchFamily="34" charset="0"/>
              </a:rPr>
              <a:t> (from 35.5 to 3.8 deaths/10,000 ectopic pregnancies).</a:t>
            </a:r>
            <a:endParaRPr lang="en-US" sz="2800" b="1" dirty="0">
              <a:solidFill>
                <a:srgbClr val="0000EF"/>
              </a:solidFill>
              <a:latin typeface="Aparajita" panose="020B0604020202020204" pitchFamily="34" charset="0"/>
              <a:cs typeface="Aparajita" panose="020B0604020202020204" pitchFamily="34" charset="0"/>
            </a:endParaRPr>
          </a:p>
          <a:p>
            <a:pPr marL="0" indent="0" algn="l">
              <a:lnSpc>
                <a:spcPct val="150000"/>
              </a:lnSpc>
              <a:buNone/>
            </a:pPr>
            <a:r>
              <a:rPr lang="en-US" sz="2800" b="1" dirty="0">
                <a:solidFill>
                  <a:srgbClr val="000000"/>
                </a:solidFill>
                <a:latin typeface="Aparajita" panose="020B0604020202020204" pitchFamily="34" charset="0"/>
                <a:cs typeface="Aparajita" panose="020B0604020202020204" pitchFamily="34" charset="0"/>
              </a:rPr>
              <a:t>In 1989, less than 2% of all pregnancies were ectopic, but related complications accounted for 4–10% of all pregnancy-related deaths and were the leading cause of maternal death during the first trimester.</a:t>
            </a:r>
          </a:p>
        </p:txBody>
      </p:sp>
      <p:sp>
        <p:nvSpPr>
          <p:cNvPr id="2" name="Slide Number Placeholder 1">
            <a:extLst>
              <a:ext uri="{FF2B5EF4-FFF2-40B4-BE49-F238E27FC236}">
                <a16:creationId xmlns:a16="http://schemas.microsoft.com/office/drawing/2014/main" id="{BE06D3E6-2E6F-491F-B179-C23BA427E201}"/>
              </a:ext>
            </a:extLst>
          </p:cNvPr>
          <p:cNvSpPr>
            <a:spLocks noGrp="1"/>
          </p:cNvSpPr>
          <p:nvPr>
            <p:ph type="sldNum" sz="quarter" idx="12"/>
          </p:nvPr>
        </p:nvSpPr>
        <p:spPr/>
        <p:txBody>
          <a:bodyPr/>
          <a:lstStyle/>
          <a:p>
            <a:fld id="{576749D3-ECF5-41DA-9B1C-1CDC22AA1BFE}" type="slidenum">
              <a:rPr lang="fa-IR" smtClean="0"/>
              <a:t>4</a:t>
            </a:fld>
            <a:endParaRPr lang="fa-IR"/>
          </a:p>
        </p:txBody>
      </p:sp>
    </p:spTree>
    <p:extLst>
      <p:ext uri="{BB962C8B-B14F-4D97-AF65-F5344CB8AC3E}">
        <p14:creationId xmlns:p14="http://schemas.microsoft.com/office/powerpoint/2010/main" val="1568907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039923" cy="5650173"/>
          </a:xfrm>
        </p:spPr>
        <p:txBody>
          <a:bodyPr/>
          <a:lstStyle/>
          <a:p>
            <a:pPr marL="0" indent="0" algn="l">
              <a:buNone/>
            </a:pPr>
            <a:r>
              <a:rPr lang="en-US" b="1" dirty="0">
                <a:solidFill>
                  <a:srgbClr val="000000"/>
                </a:solidFill>
                <a:latin typeface="Aparajita" panose="020B0604020202020204" pitchFamily="34" charset="0"/>
                <a:cs typeface="Aparajita" panose="020B0604020202020204" pitchFamily="34" charset="0"/>
              </a:rPr>
              <a:t>Discriminatory zones for trans</a:t>
            </a:r>
            <a:r>
              <a:rPr lang="en-US" b="1" dirty="0">
                <a:solidFill>
                  <a:srgbClr val="FF0000"/>
                </a:solidFill>
                <a:latin typeface="Aparajita" panose="020B0604020202020204" pitchFamily="34" charset="0"/>
                <a:cs typeface="Aparajita" panose="020B0604020202020204" pitchFamily="34" charset="0"/>
              </a:rPr>
              <a:t>vaginal</a:t>
            </a:r>
            <a:r>
              <a:rPr lang="en-US" b="1" dirty="0">
                <a:solidFill>
                  <a:srgbClr val="000000"/>
                </a:solidFill>
                <a:latin typeface="Aparajita" panose="020B0604020202020204" pitchFamily="34" charset="0"/>
                <a:cs typeface="Aparajita" panose="020B0604020202020204" pitchFamily="34" charset="0"/>
              </a:rPr>
              <a:t> ultrasonography are reported at levels from </a:t>
            </a:r>
            <a:r>
              <a:rPr lang="en-US" b="1" dirty="0">
                <a:solidFill>
                  <a:srgbClr val="FF0000"/>
                </a:solidFill>
                <a:latin typeface="Aparajita" panose="020B0604020202020204" pitchFamily="34" charset="0"/>
                <a:cs typeface="Aparajita" panose="020B0604020202020204" pitchFamily="34" charset="0"/>
              </a:rPr>
              <a:t>1,000 to 2,000 </a:t>
            </a:r>
            <a:r>
              <a:rPr lang="en-US" b="1" dirty="0" err="1">
                <a:solidFill>
                  <a:srgbClr val="000000"/>
                </a:solidFill>
                <a:latin typeface="Aparajita" panose="020B0604020202020204" pitchFamily="34" charset="0"/>
                <a:cs typeface="Aparajita" panose="020B0604020202020204" pitchFamily="34" charset="0"/>
              </a:rPr>
              <a:t>mIU</a:t>
            </a:r>
            <a:r>
              <a:rPr lang="en-US" b="1" dirty="0">
                <a:solidFill>
                  <a:srgbClr val="000000"/>
                </a:solidFill>
                <a:latin typeface="Aparajita" panose="020B0604020202020204" pitchFamily="34" charset="0"/>
                <a:cs typeface="Aparajita" panose="020B0604020202020204" pitchFamily="34" charset="0"/>
              </a:rPr>
              <a:t>/mL </a:t>
            </a:r>
            <a:r>
              <a:rPr lang="en-US" dirty="0">
                <a:solidFill>
                  <a:srgbClr val="000000"/>
                </a:solidFill>
                <a:latin typeface="Aparajita" panose="020B0604020202020204" pitchFamily="34" charset="0"/>
                <a:cs typeface="Aparajita" panose="020B0604020202020204" pitchFamily="34" charset="0"/>
              </a:rPr>
              <a:t>and vary by institution .</a:t>
            </a:r>
          </a:p>
          <a:p>
            <a:pPr marL="0" indent="0" algn="l">
              <a:buNone/>
            </a:pPr>
            <a:r>
              <a:rPr lang="en-US" b="1" dirty="0">
                <a:solidFill>
                  <a:srgbClr val="000000"/>
                </a:solidFill>
                <a:latin typeface="Aparajita" panose="020B0604020202020204" pitchFamily="34" charset="0"/>
                <a:cs typeface="Aparajita" panose="020B0604020202020204" pitchFamily="34" charset="0"/>
              </a:rPr>
              <a:t>Studies have suggested raising the discriminatory zone </a:t>
            </a:r>
            <a:r>
              <a:rPr lang="en-US" b="1" dirty="0">
                <a:solidFill>
                  <a:srgbClr val="FF0000"/>
                </a:solidFill>
                <a:latin typeface="Aparajita" panose="020B0604020202020204" pitchFamily="34" charset="0"/>
                <a:cs typeface="Aparajita" panose="020B0604020202020204" pitchFamily="34" charset="0"/>
              </a:rPr>
              <a:t>to 3,510 </a:t>
            </a:r>
            <a:r>
              <a:rPr lang="en-US" b="1" dirty="0" err="1">
                <a:solidFill>
                  <a:srgbClr val="000000"/>
                </a:solidFill>
                <a:latin typeface="Aparajita" panose="020B0604020202020204" pitchFamily="34" charset="0"/>
                <a:cs typeface="Aparajita" panose="020B0604020202020204" pitchFamily="34" charset="0"/>
              </a:rPr>
              <a:t>mIU</a:t>
            </a:r>
            <a:r>
              <a:rPr lang="en-US" b="1" dirty="0">
                <a:solidFill>
                  <a:srgbClr val="000000"/>
                </a:solidFill>
                <a:latin typeface="Aparajita" panose="020B0604020202020204" pitchFamily="34" charset="0"/>
                <a:cs typeface="Aparajita" panose="020B0604020202020204" pitchFamily="34" charset="0"/>
              </a:rPr>
              <a:t>/mL in order to avoid false results </a:t>
            </a:r>
            <a:r>
              <a:rPr lang="en-US" dirty="0">
                <a:solidFill>
                  <a:srgbClr val="000000"/>
                </a:solidFill>
                <a:latin typeface="Aparajita" panose="020B0604020202020204" pitchFamily="34" charset="0"/>
                <a:cs typeface="Aparajita" panose="020B0604020202020204" pitchFamily="34" charset="0"/>
              </a:rPr>
              <a:t>for an abnormal pregnancy . Discriminatory zones vary according to:</a:t>
            </a:r>
          </a:p>
          <a:p>
            <a:pPr algn="l" rtl="0">
              <a:buFont typeface="Wingdings" panose="05000000000000000000" pitchFamily="2" charset="2"/>
              <a:buChar char="ü"/>
            </a:pPr>
            <a:r>
              <a:rPr lang="en-US" dirty="0">
                <a:solidFill>
                  <a:srgbClr val="000000"/>
                </a:solidFill>
                <a:latin typeface="Aparajita" panose="020B0604020202020204" pitchFamily="34" charset="0"/>
                <a:cs typeface="Aparajita" panose="020B0604020202020204" pitchFamily="34" charset="0"/>
              </a:rPr>
              <a:t> the expertise of the examiner</a:t>
            </a:r>
          </a:p>
          <a:p>
            <a:pPr algn="l" rtl="0">
              <a:buFont typeface="Wingdings" panose="05000000000000000000" pitchFamily="2" charset="2"/>
              <a:buChar char="ü"/>
            </a:pPr>
            <a:r>
              <a:rPr lang="en-US" dirty="0">
                <a:solidFill>
                  <a:srgbClr val="000000"/>
                </a:solidFill>
                <a:latin typeface="Aparajita" panose="020B0604020202020204" pitchFamily="34" charset="0"/>
                <a:cs typeface="Aparajita" panose="020B0604020202020204" pitchFamily="34" charset="0"/>
              </a:rPr>
              <a:t>capability of the equipment</a:t>
            </a:r>
          </a:p>
          <a:p>
            <a:pPr algn="l" rtl="0">
              <a:buFont typeface="Wingdings" panose="05000000000000000000" pitchFamily="2" charset="2"/>
              <a:buChar char="ü"/>
            </a:pPr>
            <a:r>
              <a:rPr lang="en-US" dirty="0">
                <a:solidFill>
                  <a:srgbClr val="000000"/>
                </a:solidFill>
                <a:latin typeface="Aparajita" panose="020B0604020202020204" pitchFamily="34" charset="0"/>
                <a:cs typeface="Aparajita" panose="020B0604020202020204" pitchFamily="34" charset="0"/>
              </a:rPr>
              <a:t> pregnancy-related characteristics such as multiples</a:t>
            </a:r>
            <a:endParaRPr lang="fa-IR"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0A84EA0C-E480-49D7-AA69-8A312DDC0FD2}"/>
              </a:ext>
            </a:extLst>
          </p:cNvPr>
          <p:cNvSpPr>
            <a:spLocks noGrp="1"/>
          </p:cNvSpPr>
          <p:nvPr>
            <p:ph type="sldNum" sz="quarter" idx="12"/>
          </p:nvPr>
        </p:nvSpPr>
        <p:spPr/>
        <p:txBody>
          <a:bodyPr/>
          <a:lstStyle/>
          <a:p>
            <a:fld id="{576749D3-ECF5-41DA-9B1C-1CDC22AA1BFE}" type="slidenum">
              <a:rPr lang="fa-IR" smtClean="0"/>
              <a:t>40</a:t>
            </a:fld>
            <a:endParaRPr lang="fa-IR"/>
          </a:p>
        </p:txBody>
      </p:sp>
    </p:spTree>
    <p:extLst>
      <p:ext uri="{BB962C8B-B14F-4D97-AF65-F5344CB8AC3E}">
        <p14:creationId xmlns:p14="http://schemas.microsoft.com/office/powerpoint/2010/main" val="11327230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039923" cy="5650173"/>
          </a:xfrm>
        </p:spPr>
        <p:txBody>
          <a:bodyPr/>
          <a:lstStyle/>
          <a:p>
            <a:pPr marL="0" indent="0" algn="just" rtl="0">
              <a:lnSpc>
                <a:spcPct val="150000"/>
              </a:lnSpc>
              <a:buNone/>
            </a:pPr>
            <a:r>
              <a:rPr lang="en-US" b="1" dirty="0">
                <a:latin typeface="Aparajita" panose="020B0604020202020204" pitchFamily="34" charset="0"/>
                <a:cs typeface="Aparajita" panose="020B0604020202020204" pitchFamily="34" charset="0"/>
              </a:rPr>
              <a:t>Although there are guidelines for a discriminatory zone for </a:t>
            </a:r>
            <a:r>
              <a:rPr lang="en-US" b="1" dirty="0">
                <a:solidFill>
                  <a:srgbClr val="FF0000"/>
                </a:solidFill>
                <a:latin typeface="Aparajita" panose="020B0604020202020204" pitchFamily="34" charset="0"/>
                <a:cs typeface="Aparajita" panose="020B0604020202020204" pitchFamily="34" charset="0"/>
              </a:rPr>
              <a:t>intrauterine</a:t>
            </a:r>
            <a:r>
              <a:rPr lang="en-US" b="1" dirty="0">
                <a:latin typeface="Aparajita" panose="020B0604020202020204" pitchFamily="34" charset="0"/>
                <a:cs typeface="Aparajita" panose="020B0604020202020204" pitchFamily="34" charset="0"/>
              </a:rPr>
              <a:t> pregnancy, there is </a:t>
            </a:r>
            <a:r>
              <a:rPr lang="en-US" b="1" dirty="0">
                <a:solidFill>
                  <a:srgbClr val="FF0000"/>
                </a:solidFill>
                <a:latin typeface="Aparajita" panose="020B0604020202020204" pitchFamily="34" charset="0"/>
                <a:cs typeface="Aparajita" panose="020B0604020202020204" pitchFamily="34" charset="0"/>
              </a:rPr>
              <a:t>no such zone </a:t>
            </a:r>
            <a:r>
              <a:rPr lang="en-US" b="1" dirty="0">
                <a:latin typeface="Aparajita" panose="020B0604020202020204" pitchFamily="34" charset="0"/>
                <a:cs typeface="Aparajita" panose="020B0604020202020204" pitchFamily="34" charset="0"/>
              </a:rPr>
              <a:t>for </a:t>
            </a:r>
            <a:r>
              <a:rPr lang="en-US" b="1" dirty="0">
                <a:solidFill>
                  <a:srgbClr val="FF0000"/>
                </a:solidFill>
                <a:latin typeface="Aparajita" panose="020B0604020202020204" pitchFamily="34" charset="0"/>
                <a:cs typeface="Aparajita" panose="020B0604020202020204" pitchFamily="34" charset="0"/>
              </a:rPr>
              <a:t>ec</a:t>
            </a:r>
            <a:r>
              <a:rPr lang="en-US" b="1" dirty="0">
                <a:latin typeface="Aparajita" panose="020B0604020202020204" pitchFamily="34" charset="0"/>
                <a:cs typeface="Aparajita" panose="020B0604020202020204" pitchFamily="34" charset="0"/>
              </a:rPr>
              <a:t>topic pregnancy. </a:t>
            </a:r>
            <a:r>
              <a:rPr lang="en-US" b="1" u="sng" dirty="0">
                <a:solidFill>
                  <a:srgbClr val="C00000"/>
                </a:solidFill>
                <a:latin typeface="Aparajita" panose="020B0604020202020204" pitchFamily="34" charset="0"/>
                <a:cs typeface="Aparajita" panose="020B0604020202020204" pitchFamily="34" charset="0"/>
              </a:rPr>
              <a:t>Levels</a:t>
            </a:r>
            <a:r>
              <a:rPr lang="en-US" b="1" u="sng" dirty="0">
                <a:latin typeface="Aparajita" panose="020B0604020202020204" pitchFamily="34" charset="0"/>
                <a:cs typeface="Aparajita" panose="020B0604020202020204" pitchFamily="34" charset="0"/>
              </a:rPr>
              <a:t> of β-</a:t>
            </a:r>
            <a:r>
              <a:rPr lang="en-US" b="1" u="sng" dirty="0" err="1">
                <a:latin typeface="Aparajita" panose="020B0604020202020204" pitchFamily="34" charset="0"/>
                <a:cs typeface="Aparajita" panose="020B0604020202020204" pitchFamily="34" charset="0"/>
              </a:rPr>
              <a:t>hCG</a:t>
            </a:r>
            <a:r>
              <a:rPr lang="en-US" b="1" u="sng" dirty="0">
                <a:latin typeface="Aparajita" panose="020B0604020202020204" pitchFamily="34" charset="0"/>
                <a:cs typeface="Aparajita" panose="020B0604020202020204" pitchFamily="34" charset="0"/>
              </a:rPr>
              <a:t> </a:t>
            </a:r>
            <a:r>
              <a:rPr lang="en-US" sz="3600" b="1" u="sng" dirty="0">
                <a:solidFill>
                  <a:srgbClr val="0070C0"/>
                </a:solidFill>
                <a:latin typeface="Aparajita" panose="020B0604020202020204" pitchFamily="34" charset="0"/>
                <a:cs typeface="Aparajita" panose="020B0604020202020204" pitchFamily="34" charset="0"/>
              </a:rPr>
              <a:t>do not </a:t>
            </a:r>
            <a:r>
              <a:rPr lang="en-US" b="1" u="sng" dirty="0">
                <a:latin typeface="Aparajita" panose="020B0604020202020204" pitchFamily="34" charset="0"/>
                <a:cs typeface="Aparajita" panose="020B0604020202020204" pitchFamily="34" charset="0"/>
              </a:rPr>
              <a:t>correlate with the </a:t>
            </a:r>
            <a:r>
              <a:rPr lang="en-US" b="1" u="sng" dirty="0">
                <a:solidFill>
                  <a:srgbClr val="C00000"/>
                </a:solidFill>
                <a:latin typeface="Aparajita" panose="020B0604020202020204" pitchFamily="34" charset="0"/>
                <a:cs typeface="Aparajita" panose="020B0604020202020204" pitchFamily="34" charset="0"/>
              </a:rPr>
              <a:t>size</a:t>
            </a:r>
            <a:r>
              <a:rPr lang="en-US" b="1" u="sng" dirty="0">
                <a:latin typeface="Aparajita" panose="020B0604020202020204" pitchFamily="34" charset="0"/>
                <a:cs typeface="Aparajita" panose="020B0604020202020204" pitchFamily="34" charset="0"/>
              </a:rPr>
              <a:t> of ectopic pregnancy. </a:t>
            </a:r>
            <a:r>
              <a:rPr lang="en-US" b="1" dirty="0">
                <a:latin typeface="Aparajita" panose="020B0604020202020204" pitchFamily="34" charset="0"/>
                <a:cs typeface="Aparajita" panose="020B0604020202020204" pitchFamily="34" charset="0"/>
              </a:rPr>
              <a:t>Regardless of how high the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may be, </a:t>
            </a:r>
            <a:r>
              <a:rPr lang="en-US" b="1" dirty="0" err="1">
                <a:latin typeface="Aparajita" panose="020B0604020202020204" pitchFamily="34" charset="0"/>
                <a:cs typeface="Aparajita" panose="020B0604020202020204" pitchFamily="34" charset="0"/>
              </a:rPr>
              <a:t>nonvisualization</a:t>
            </a:r>
            <a:r>
              <a:rPr lang="en-US" b="1" dirty="0">
                <a:latin typeface="Aparajita" panose="020B0604020202020204" pitchFamily="34" charset="0"/>
                <a:cs typeface="Aparajita" panose="020B0604020202020204" pitchFamily="34" charset="0"/>
              </a:rPr>
              <a:t> of the pregnancy outside the uterus does </a:t>
            </a:r>
            <a:r>
              <a:rPr lang="en-US" b="1" dirty="0">
                <a:solidFill>
                  <a:srgbClr val="FF0000"/>
                </a:solidFill>
                <a:latin typeface="Aparajita" panose="020B0604020202020204" pitchFamily="34" charset="0"/>
                <a:cs typeface="Aparajita" panose="020B0604020202020204" pitchFamily="34" charset="0"/>
              </a:rPr>
              <a:t>not exclude </a:t>
            </a:r>
            <a:r>
              <a:rPr lang="en-US" b="1" dirty="0">
                <a:latin typeface="Aparajita" panose="020B0604020202020204" pitchFamily="34" charset="0"/>
                <a:cs typeface="Aparajita" panose="020B0604020202020204" pitchFamily="34" charset="0"/>
              </a:rPr>
              <a:t>ectopic pregnancy. An ectopic pregnancy may be present </a:t>
            </a:r>
            <a:r>
              <a:rPr lang="en-US" b="1" dirty="0">
                <a:solidFill>
                  <a:srgbClr val="C00000"/>
                </a:solidFill>
                <a:latin typeface="Aparajita" panose="020B0604020202020204" pitchFamily="34" charset="0"/>
                <a:cs typeface="Aparajita" panose="020B0604020202020204" pitchFamily="34" charset="0"/>
              </a:rPr>
              <a:t>anywhere in the abdominal </a:t>
            </a:r>
            <a:r>
              <a:rPr lang="en-US" b="1" dirty="0">
                <a:latin typeface="Aparajita" panose="020B0604020202020204" pitchFamily="34" charset="0"/>
                <a:cs typeface="Aparajita" panose="020B0604020202020204" pitchFamily="34" charset="0"/>
              </a:rPr>
              <a:t>cavity, making ultrasonographic visualization difficult.</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AF96F574-3D5A-423F-B5C4-E32160FC031E}"/>
              </a:ext>
            </a:extLst>
          </p:cNvPr>
          <p:cNvSpPr>
            <a:spLocks noGrp="1"/>
          </p:cNvSpPr>
          <p:nvPr>
            <p:ph type="sldNum" sz="quarter" idx="12"/>
          </p:nvPr>
        </p:nvSpPr>
        <p:spPr/>
        <p:txBody>
          <a:bodyPr/>
          <a:lstStyle/>
          <a:p>
            <a:fld id="{576749D3-ECF5-41DA-9B1C-1CDC22AA1BFE}" type="slidenum">
              <a:rPr lang="fa-IR" smtClean="0"/>
              <a:t>41</a:t>
            </a:fld>
            <a:endParaRPr lang="fa-IR"/>
          </a:p>
        </p:txBody>
      </p:sp>
    </p:spTree>
    <p:extLst>
      <p:ext uri="{BB962C8B-B14F-4D97-AF65-F5344CB8AC3E}">
        <p14:creationId xmlns:p14="http://schemas.microsoft.com/office/powerpoint/2010/main" val="80058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66532" cy="5650173"/>
          </a:xfrm>
        </p:spPr>
        <p:txBody>
          <a:bodyPr/>
          <a:lstStyle/>
          <a:p>
            <a:pPr marL="0" indent="0" algn="l">
              <a:lnSpc>
                <a:spcPct val="150000"/>
              </a:lnSpc>
              <a:buNone/>
            </a:pPr>
            <a:r>
              <a:rPr lang="en-US" sz="2000" b="1" dirty="0">
                <a:solidFill>
                  <a:srgbClr val="B40033"/>
                </a:solidFill>
                <a:latin typeface="Arial-BoldMT"/>
              </a:rPr>
              <a:t>Dilation and Curettage</a:t>
            </a:r>
          </a:p>
          <a:p>
            <a:pPr marL="0" indent="0" algn="l">
              <a:lnSpc>
                <a:spcPct val="150000"/>
              </a:lnSpc>
              <a:buNone/>
            </a:pPr>
            <a:r>
              <a:rPr lang="en-US" b="1" dirty="0">
                <a:solidFill>
                  <a:srgbClr val="000000"/>
                </a:solidFill>
                <a:latin typeface="TimesNewRomanPS-BoldMT"/>
              </a:rPr>
              <a:t>Uterine curettage is performed when the pregnancy is confirmed to be </a:t>
            </a:r>
            <a:r>
              <a:rPr lang="en-US" b="1" dirty="0">
                <a:solidFill>
                  <a:srgbClr val="FF0000"/>
                </a:solidFill>
                <a:latin typeface="TimesNewRomanPS-BoldMT"/>
              </a:rPr>
              <a:t>non</a:t>
            </a:r>
            <a:r>
              <a:rPr lang="en-US" b="1" dirty="0">
                <a:solidFill>
                  <a:srgbClr val="000000"/>
                </a:solidFill>
                <a:latin typeface="TimesNewRomanPS-BoldMT"/>
              </a:rPr>
              <a:t>viable or is </a:t>
            </a:r>
            <a:r>
              <a:rPr lang="en-US" b="1" dirty="0">
                <a:solidFill>
                  <a:srgbClr val="FF0000"/>
                </a:solidFill>
                <a:latin typeface="TimesNewRomanPS-BoldMT"/>
              </a:rPr>
              <a:t>not desired </a:t>
            </a:r>
            <a:r>
              <a:rPr lang="en-US" b="1" dirty="0">
                <a:solidFill>
                  <a:srgbClr val="000000"/>
                </a:solidFill>
                <a:latin typeface="TimesNewRomanPS-BoldMT"/>
              </a:rPr>
              <a:t>and the </a:t>
            </a:r>
            <a:r>
              <a:rPr lang="en-US" b="1" dirty="0">
                <a:solidFill>
                  <a:srgbClr val="FF0000"/>
                </a:solidFill>
                <a:latin typeface="TimesNewRomanPS-BoldMT"/>
              </a:rPr>
              <a:t>location </a:t>
            </a:r>
            <a:r>
              <a:rPr lang="en-US" b="1" dirty="0">
                <a:solidFill>
                  <a:srgbClr val="000000"/>
                </a:solidFill>
                <a:latin typeface="TimesNewRomanPS-BoldMT"/>
              </a:rPr>
              <a:t>of the pregnancy cannot be determined by</a:t>
            </a:r>
          </a:p>
          <a:p>
            <a:pPr marL="0" indent="0" algn="l">
              <a:lnSpc>
                <a:spcPct val="150000"/>
              </a:lnSpc>
              <a:buNone/>
            </a:pPr>
            <a:r>
              <a:rPr lang="en-US" b="1" dirty="0">
                <a:solidFill>
                  <a:srgbClr val="000000"/>
                </a:solidFill>
                <a:latin typeface="TimesNewRomanPS-BoldMT"/>
              </a:rPr>
              <a:t>Ultrasonography. </a:t>
            </a:r>
          </a:p>
          <a:p>
            <a:pPr marL="0" indent="0" algn="l">
              <a:lnSpc>
                <a:spcPct val="150000"/>
              </a:lnSpc>
              <a:buNone/>
            </a:pPr>
            <a:r>
              <a:rPr lang="en-US" b="1" dirty="0">
                <a:solidFill>
                  <a:srgbClr val="000000"/>
                </a:solidFill>
                <a:latin typeface="TimesNewRomanPS-BoldMT"/>
              </a:rPr>
              <a:t>After tissue is obtained by curettage, it can be added to saline, in which it will float. </a:t>
            </a:r>
            <a:r>
              <a:rPr lang="en-US" b="1" dirty="0">
                <a:solidFill>
                  <a:srgbClr val="FF0000"/>
                </a:solidFill>
                <a:latin typeface="TimesNewRomanPS-BoldMT"/>
              </a:rPr>
              <a:t>Decidual</a:t>
            </a:r>
            <a:r>
              <a:rPr lang="en-US" b="1" dirty="0">
                <a:solidFill>
                  <a:srgbClr val="000000"/>
                </a:solidFill>
                <a:latin typeface="TimesNewRomanPS-BoldMT"/>
              </a:rPr>
              <a:t> tissue does not float.</a:t>
            </a:r>
          </a:p>
          <a:p>
            <a:pPr marL="0" indent="0" algn="l">
              <a:lnSpc>
                <a:spcPct val="150000"/>
              </a:lnSpc>
              <a:buNone/>
            </a:pPr>
            <a:endParaRPr lang="fa-IR" dirty="0"/>
          </a:p>
        </p:txBody>
      </p:sp>
      <p:sp>
        <p:nvSpPr>
          <p:cNvPr id="2" name="Slide Number Placeholder 1">
            <a:extLst>
              <a:ext uri="{FF2B5EF4-FFF2-40B4-BE49-F238E27FC236}">
                <a16:creationId xmlns:a16="http://schemas.microsoft.com/office/drawing/2014/main" id="{8F789653-6D41-44C8-A401-C7C904B675FF}"/>
              </a:ext>
            </a:extLst>
          </p:cNvPr>
          <p:cNvSpPr>
            <a:spLocks noGrp="1"/>
          </p:cNvSpPr>
          <p:nvPr>
            <p:ph type="sldNum" sz="quarter" idx="12"/>
          </p:nvPr>
        </p:nvSpPr>
        <p:spPr/>
        <p:txBody>
          <a:bodyPr/>
          <a:lstStyle/>
          <a:p>
            <a:fld id="{576749D3-ECF5-41DA-9B1C-1CDC22AA1BFE}" type="slidenum">
              <a:rPr lang="fa-IR" smtClean="0"/>
              <a:t>42</a:t>
            </a:fld>
            <a:endParaRPr lang="fa-IR"/>
          </a:p>
        </p:txBody>
      </p:sp>
    </p:spTree>
    <p:extLst>
      <p:ext uri="{BB962C8B-B14F-4D97-AF65-F5344CB8AC3E}">
        <p14:creationId xmlns:p14="http://schemas.microsoft.com/office/powerpoint/2010/main" val="214813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039923" cy="5650173"/>
          </a:xfrm>
        </p:spPr>
        <p:txBody>
          <a:bodyPr/>
          <a:lstStyle/>
          <a:p>
            <a:pPr algn="l"/>
            <a:r>
              <a:rPr lang="en-US" sz="2000" b="1" dirty="0" err="1">
                <a:solidFill>
                  <a:srgbClr val="B40033"/>
                </a:solidFill>
                <a:latin typeface="Arial-BoldMT"/>
              </a:rPr>
              <a:t>Culdocentesis</a:t>
            </a:r>
            <a:endParaRPr lang="en-US" sz="2000" b="1" dirty="0">
              <a:solidFill>
                <a:srgbClr val="B40033"/>
              </a:solidFill>
              <a:latin typeface="Arial-BoldMT"/>
            </a:endParaRPr>
          </a:p>
          <a:p>
            <a:pPr algn="l"/>
            <a:r>
              <a:rPr lang="en-US" dirty="0" err="1">
                <a:solidFill>
                  <a:srgbClr val="000000"/>
                </a:solidFill>
                <a:latin typeface="TimesNewRomanPSMT"/>
              </a:rPr>
              <a:t>Culdocentesis</a:t>
            </a:r>
            <a:r>
              <a:rPr lang="en-US" dirty="0">
                <a:solidFill>
                  <a:srgbClr val="000000"/>
                </a:solidFill>
                <a:latin typeface="TimesNewRomanPSMT"/>
              </a:rPr>
              <a:t> was historically widely used as a diagnostic technique for ectopic</a:t>
            </a:r>
          </a:p>
          <a:p>
            <a:pPr algn="l"/>
            <a:r>
              <a:rPr lang="en-US" dirty="0">
                <a:solidFill>
                  <a:srgbClr val="000000"/>
                </a:solidFill>
                <a:latin typeface="TimesNewRomanPSMT"/>
              </a:rPr>
              <a:t>pregnancy. With the use of β-</a:t>
            </a:r>
            <a:r>
              <a:rPr lang="en-US" dirty="0" err="1">
                <a:solidFill>
                  <a:srgbClr val="000000"/>
                </a:solidFill>
                <a:latin typeface="TimesNewRomanPSMT"/>
              </a:rPr>
              <a:t>hCG</a:t>
            </a:r>
            <a:r>
              <a:rPr lang="en-US" dirty="0">
                <a:solidFill>
                  <a:srgbClr val="000000"/>
                </a:solidFill>
                <a:latin typeface="TimesNewRomanPSMT"/>
              </a:rPr>
              <a:t> testing and transvaginal ultrasonography,</a:t>
            </a:r>
          </a:p>
          <a:p>
            <a:pPr algn="l"/>
            <a:r>
              <a:rPr lang="en-US" dirty="0" err="1">
                <a:solidFill>
                  <a:srgbClr val="000000"/>
                </a:solidFill>
                <a:latin typeface="TimesNewRomanPSMT"/>
              </a:rPr>
              <a:t>culdocentesis</a:t>
            </a:r>
            <a:r>
              <a:rPr lang="en-US" dirty="0">
                <a:solidFill>
                  <a:srgbClr val="000000"/>
                </a:solidFill>
                <a:latin typeface="TimesNewRomanPSMT"/>
              </a:rPr>
              <a:t> is rarely indicated and is considered obsolete in the evaluation of ectopic</a:t>
            </a:r>
          </a:p>
          <a:p>
            <a:pPr algn="l"/>
            <a:r>
              <a:rPr lang="en-US" dirty="0">
                <a:solidFill>
                  <a:srgbClr val="000000"/>
                </a:solidFill>
                <a:latin typeface="TimesNewRomanPSMT"/>
              </a:rPr>
              <a:t>pregnancies</a:t>
            </a:r>
            <a:endParaRPr lang="fa-IR" dirty="0"/>
          </a:p>
        </p:txBody>
      </p:sp>
      <p:sp>
        <p:nvSpPr>
          <p:cNvPr id="2" name="Slide Number Placeholder 1">
            <a:extLst>
              <a:ext uri="{FF2B5EF4-FFF2-40B4-BE49-F238E27FC236}">
                <a16:creationId xmlns:a16="http://schemas.microsoft.com/office/drawing/2014/main" id="{C81008B6-62BB-4ADB-ADF1-E44101D1725A}"/>
              </a:ext>
            </a:extLst>
          </p:cNvPr>
          <p:cNvSpPr>
            <a:spLocks noGrp="1"/>
          </p:cNvSpPr>
          <p:nvPr>
            <p:ph type="sldNum" sz="quarter" idx="12"/>
          </p:nvPr>
        </p:nvSpPr>
        <p:spPr/>
        <p:txBody>
          <a:bodyPr/>
          <a:lstStyle/>
          <a:p>
            <a:fld id="{576749D3-ECF5-41DA-9B1C-1CDC22AA1BFE}" type="slidenum">
              <a:rPr lang="fa-IR" smtClean="0"/>
              <a:t>43</a:t>
            </a:fld>
            <a:endParaRPr lang="fa-IR"/>
          </a:p>
        </p:txBody>
      </p:sp>
    </p:spTree>
    <p:extLst>
      <p:ext uri="{BB962C8B-B14F-4D97-AF65-F5344CB8AC3E}">
        <p14:creationId xmlns:p14="http://schemas.microsoft.com/office/powerpoint/2010/main" val="10242512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039923" cy="5981079"/>
          </a:xfrm>
        </p:spPr>
        <p:txBody>
          <a:bodyPr/>
          <a:lstStyle/>
          <a:p>
            <a:pPr marL="0" indent="0" algn="l">
              <a:buNone/>
            </a:pPr>
            <a:r>
              <a:rPr lang="en-US" b="1" dirty="0">
                <a:solidFill>
                  <a:srgbClr val="B40033"/>
                </a:solidFill>
                <a:latin typeface="Aparajita" panose="020B0604020202020204" pitchFamily="34" charset="0"/>
                <a:cs typeface="Aparajita" panose="020B0604020202020204" pitchFamily="34" charset="0"/>
              </a:rPr>
              <a:t>Laparoscopy</a:t>
            </a:r>
          </a:p>
          <a:p>
            <a:pPr marL="0" indent="0" algn="l">
              <a:buNone/>
            </a:pPr>
            <a:r>
              <a:rPr lang="en-US" b="1" dirty="0">
                <a:solidFill>
                  <a:srgbClr val="000000"/>
                </a:solidFill>
                <a:latin typeface="Aparajita" panose="020B0604020202020204" pitchFamily="34" charset="0"/>
                <a:cs typeface="Aparajita" panose="020B0604020202020204" pitchFamily="34" charset="0"/>
              </a:rPr>
              <a:t>Traditionally laparoscopy was the gold standard for the diagnosis of ectopic pregnancy.</a:t>
            </a:r>
          </a:p>
          <a:p>
            <a:pPr marL="0" indent="0" algn="l">
              <a:buNone/>
            </a:pPr>
            <a:r>
              <a:rPr lang="en-US" b="1" dirty="0">
                <a:solidFill>
                  <a:srgbClr val="000000"/>
                </a:solidFill>
                <a:latin typeface="Aparajita" panose="020B0604020202020204" pitchFamily="34" charset="0"/>
                <a:cs typeface="Aparajita" panose="020B0604020202020204" pitchFamily="34" charset="0"/>
              </a:rPr>
              <a:t>At the time of laparoscopy, the fallopian tubes are easily visualized and evaluated, but the </a:t>
            </a:r>
            <a:r>
              <a:rPr lang="en-US" b="1" dirty="0">
                <a:solidFill>
                  <a:srgbClr val="FF0000"/>
                </a:solidFill>
                <a:latin typeface="Aparajita" panose="020B0604020202020204" pitchFamily="34" charset="0"/>
                <a:cs typeface="Aparajita" panose="020B0604020202020204" pitchFamily="34" charset="0"/>
              </a:rPr>
              <a:t>diagnosis of ectopic </a:t>
            </a:r>
            <a:r>
              <a:rPr lang="en-US" b="1" dirty="0">
                <a:solidFill>
                  <a:srgbClr val="000000"/>
                </a:solidFill>
                <a:latin typeface="Aparajita" panose="020B0604020202020204" pitchFamily="34" charset="0"/>
                <a:cs typeface="Aparajita" panose="020B0604020202020204" pitchFamily="34" charset="0"/>
              </a:rPr>
              <a:t>pregnancy is </a:t>
            </a:r>
            <a:r>
              <a:rPr lang="en-US" b="1" dirty="0">
                <a:solidFill>
                  <a:srgbClr val="FF0000"/>
                </a:solidFill>
                <a:latin typeface="Aparajita" panose="020B0604020202020204" pitchFamily="34" charset="0"/>
                <a:cs typeface="Aparajita" panose="020B0604020202020204" pitchFamily="34" charset="0"/>
              </a:rPr>
              <a:t>missed in 3% to 4% </a:t>
            </a:r>
            <a:r>
              <a:rPr lang="en-US" b="1" dirty="0">
                <a:solidFill>
                  <a:srgbClr val="000000"/>
                </a:solidFill>
                <a:latin typeface="Aparajita" panose="020B0604020202020204" pitchFamily="34" charset="0"/>
                <a:cs typeface="Aparajita" panose="020B0604020202020204" pitchFamily="34" charset="0"/>
              </a:rPr>
              <a:t>of patients who have very s</a:t>
            </a:r>
            <a:r>
              <a:rPr lang="en-US" b="1" dirty="0">
                <a:solidFill>
                  <a:srgbClr val="FF0000"/>
                </a:solidFill>
                <a:latin typeface="Aparajita" panose="020B0604020202020204" pitchFamily="34" charset="0"/>
                <a:cs typeface="Aparajita" panose="020B0604020202020204" pitchFamily="34" charset="0"/>
              </a:rPr>
              <a:t>mall</a:t>
            </a:r>
            <a:r>
              <a:rPr lang="en-US" b="1" dirty="0">
                <a:solidFill>
                  <a:srgbClr val="000000"/>
                </a:solidFill>
                <a:latin typeface="Aparajita" panose="020B0604020202020204" pitchFamily="34" charset="0"/>
                <a:cs typeface="Aparajita" panose="020B0604020202020204" pitchFamily="34" charset="0"/>
              </a:rPr>
              <a:t> ectopic gestations.</a:t>
            </a:r>
          </a:p>
          <a:p>
            <a:pPr marL="0" indent="0" algn="l">
              <a:buNone/>
            </a:pPr>
            <a:r>
              <a:rPr lang="en-US" b="1" dirty="0">
                <a:solidFill>
                  <a:srgbClr val="000000"/>
                </a:solidFill>
                <a:latin typeface="Aparajita" panose="020B0604020202020204" pitchFamily="34" charset="0"/>
                <a:cs typeface="Aparajita" panose="020B0604020202020204" pitchFamily="34" charset="0"/>
              </a:rPr>
              <a:t>The ectopic gestation is seen distorting the normal tubal</a:t>
            </a:r>
          </a:p>
          <a:p>
            <a:pPr marL="0" indent="0" algn="l">
              <a:buNone/>
            </a:pPr>
            <a:r>
              <a:rPr lang="en-US" b="1" dirty="0">
                <a:solidFill>
                  <a:srgbClr val="000000"/>
                </a:solidFill>
                <a:latin typeface="Aparajita" panose="020B0604020202020204" pitchFamily="34" charset="0"/>
                <a:cs typeface="Aparajita" panose="020B0604020202020204" pitchFamily="34" charset="0"/>
              </a:rPr>
              <a:t>architecture. </a:t>
            </a:r>
          </a:p>
          <a:p>
            <a:pPr marL="0" indent="0" algn="l">
              <a:buNone/>
            </a:pPr>
            <a:r>
              <a:rPr lang="en-US" b="1" dirty="0">
                <a:solidFill>
                  <a:srgbClr val="000000"/>
                </a:solidFill>
                <a:latin typeface="Aparajita" panose="020B0604020202020204" pitchFamily="34" charset="0"/>
                <a:cs typeface="Aparajita" panose="020B0604020202020204" pitchFamily="34" charset="0"/>
              </a:rPr>
              <a:t>With earlier diagnosis, the possibility increases that a small ectopic pregnancy may not be visualized.</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1DF198A-509C-42F8-88AB-9C15DE9F5738}"/>
              </a:ext>
            </a:extLst>
          </p:cNvPr>
          <p:cNvSpPr>
            <a:spLocks noGrp="1"/>
          </p:cNvSpPr>
          <p:nvPr>
            <p:ph type="sldNum" sz="quarter" idx="12"/>
          </p:nvPr>
        </p:nvSpPr>
        <p:spPr/>
        <p:txBody>
          <a:bodyPr/>
          <a:lstStyle/>
          <a:p>
            <a:fld id="{576749D3-ECF5-41DA-9B1C-1CDC22AA1BFE}" type="slidenum">
              <a:rPr lang="fa-IR" smtClean="0"/>
              <a:t>44</a:t>
            </a:fld>
            <a:endParaRPr lang="fa-IR"/>
          </a:p>
        </p:txBody>
      </p:sp>
    </p:spTree>
    <p:extLst>
      <p:ext uri="{BB962C8B-B14F-4D97-AF65-F5344CB8AC3E}">
        <p14:creationId xmlns:p14="http://schemas.microsoft.com/office/powerpoint/2010/main" val="15908583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987378"/>
          </a:xfrm>
        </p:spPr>
        <p:txBody>
          <a:bodyPr/>
          <a:lstStyle/>
          <a:p>
            <a:pPr marL="0" indent="0" algn="l">
              <a:lnSpc>
                <a:spcPct val="150000"/>
              </a:lnSpc>
              <a:buNone/>
            </a:pPr>
            <a:r>
              <a:rPr lang="en-US" b="1" dirty="0">
                <a:solidFill>
                  <a:srgbClr val="FF0000"/>
                </a:solidFill>
                <a:latin typeface="Aparajita" panose="020B0604020202020204" pitchFamily="34" charset="0"/>
                <a:cs typeface="Aparajita" panose="020B0604020202020204" pitchFamily="34" charset="0"/>
              </a:rPr>
              <a:t>False-positive </a:t>
            </a:r>
            <a:r>
              <a:rPr lang="en-US" b="1" dirty="0">
                <a:solidFill>
                  <a:srgbClr val="000000"/>
                </a:solidFill>
                <a:latin typeface="Aparajita" panose="020B0604020202020204" pitchFamily="34" charset="0"/>
                <a:cs typeface="Aparajita" panose="020B0604020202020204" pitchFamily="34" charset="0"/>
              </a:rPr>
              <a:t>results occur when </a:t>
            </a:r>
            <a:r>
              <a:rPr lang="en-US" b="1" dirty="0">
                <a:solidFill>
                  <a:srgbClr val="FF0000"/>
                </a:solidFill>
                <a:latin typeface="Aparajita" panose="020B0604020202020204" pitchFamily="34" charset="0"/>
                <a:cs typeface="Aparajita" panose="020B0604020202020204" pitchFamily="34" charset="0"/>
              </a:rPr>
              <a:t>tubal dilation </a:t>
            </a:r>
            <a:r>
              <a:rPr lang="en-US" b="1" dirty="0">
                <a:solidFill>
                  <a:srgbClr val="000000"/>
                </a:solidFill>
                <a:latin typeface="Aparajita" panose="020B0604020202020204" pitchFamily="34" charset="0"/>
                <a:cs typeface="Aparajita" panose="020B0604020202020204" pitchFamily="34" charset="0"/>
              </a:rPr>
              <a:t>or</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discoloration is </a:t>
            </a:r>
            <a:r>
              <a:rPr lang="en-US" b="1" dirty="0">
                <a:solidFill>
                  <a:srgbClr val="FF0000"/>
                </a:solidFill>
                <a:latin typeface="Aparajita" panose="020B0604020202020204" pitchFamily="34" charset="0"/>
                <a:cs typeface="Aparajita" panose="020B0604020202020204" pitchFamily="34" charset="0"/>
              </a:rPr>
              <a:t>mis</a:t>
            </a:r>
            <a:r>
              <a:rPr lang="en-US" b="1" dirty="0">
                <a:solidFill>
                  <a:srgbClr val="000000"/>
                </a:solidFill>
                <a:latin typeface="Aparajita" panose="020B0604020202020204" pitchFamily="34" charset="0"/>
                <a:cs typeface="Aparajita" panose="020B0604020202020204" pitchFamily="34" charset="0"/>
              </a:rPr>
              <a:t>interpreted as an ectopic pregnancy, in which case the tube can be </a:t>
            </a:r>
            <a:r>
              <a:rPr lang="en-US" b="1" dirty="0">
                <a:solidFill>
                  <a:srgbClr val="FF0000"/>
                </a:solidFill>
                <a:latin typeface="Aparajita" panose="020B0604020202020204" pitchFamily="34" charset="0"/>
                <a:cs typeface="Aparajita" panose="020B0604020202020204" pitchFamily="34" charset="0"/>
              </a:rPr>
              <a:t>incised unnecessarily </a:t>
            </a:r>
            <a:r>
              <a:rPr lang="en-US" b="1" dirty="0">
                <a:solidFill>
                  <a:srgbClr val="000000"/>
                </a:solidFill>
                <a:latin typeface="Aparajita" panose="020B0604020202020204" pitchFamily="34" charset="0"/>
                <a:cs typeface="Aparajita" panose="020B0604020202020204" pitchFamily="34" charset="0"/>
              </a:rPr>
              <a:t>and damaged.</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 With the advances in ultrasound technology, more</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ectopic pregnancies are being diagnosed earlier allowing for medical interventions and reducing the need for surgical management, thus </a:t>
            </a:r>
            <a:r>
              <a:rPr lang="en-US" b="1" u="sng" dirty="0">
                <a:solidFill>
                  <a:srgbClr val="000000"/>
                </a:solidFill>
                <a:latin typeface="Aparajita" panose="020B0604020202020204" pitchFamily="34" charset="0"/>
                <a:cs typeface="Aparajita" panose="020B0604020202020204" pitchFamily="34" charset="0"/>
              </a:rPr>
              <a:t>laparoscopy is </a:t>
            </a:r>
            <a:r>
              <a:rPr lang="en-US" b="1" u="sng" dirty="0">
                <a:solidFill>
                  <a:srgbClr val="FF0000"/>
                </a:solidFill>
                <a:latin typeface="Aparajita" panose="020B0604020202020204" pitchFamily="34" charset="0"/>
                <a:cs typeface="Aparajita" panose="020B0604020202020204" pitchFamily="34" charset="0"/>
              </a:rPr>
              <a:t>no longer </a:t>
            </a:r>
            <a:r>
              <a:rPr lang="en-US" b="1" u="sng" dirty="0">
                <a:solidFill>
                  <a:srgbClr val="000000"/>
                </a:solidFill>
                <a:latin typeface="Aparajita" panose="020B0604020202020204" pitchFamily="34" charset="0"/>
                <a:cs typeface="Aparajita" panose="020B0604020202020204" pitchFamily="34" charset="0"/>
              </a:rPr>
              <a:t>considered the </a:t>
            </a:r>
            <a:r>
              <a:rPr lang="en-US" b="1" u="sng" dirty="0">
                <a:solidFill>
                  <a:srgbClr val="FF0000"/>
                </a:solidFill>
                <a:latin typeface="Aparajita" panose="020B0604020202020204" pitchFamily="34" charset="0"/>
                <a:cs typeface="Aparajita" panose="020B0604020202020204" pitchFamily="34" charset="0"/>
              </a:rPr>
              <a:t>gold standard </a:t>
            </a:r>
            <a:r>
              <a:rPr lang="en-US" b="1" u="sng" dirty="0">
                <a:solidFill>
                  <a:srgbClr val="000000"/>
                </a:solidFill>
                <a:latin typeface="Aparajita" panose="020B0604020202020204" pitchFamily="34" charset="0"/>
                <a:cs typeface="Aparajita" panose="020B0604020202020204" pitchFamily="34" charset="0"/>
              </a:rPr>
              <a:t>for diagnosis</a:t>
            </a:r>
            <a:r>
              <a:rPr lang="en-US" b="1" dirty="0">
                <a:solidFill>
                  <a:srgbClr val="000000"/>
                </a:solidFill>
                <a:latin typeface="Aparajita" panose="020B0604020202020204" pitchFamily="34" charset="0"/>
                <a:cs typeface="Aparajita" panose="020B0604020202020204" pitchFamily="34" charset="0"/>
              </a:rPr>
              <a:t>.</a:t>
            </a:r>
          </a:p>
        </p:txBody>
      </p:sp>
      <p:sp>
        <p:nvSpPr>
          <p:cNvPr id="2" name="Slide Number Placeholder 1">
            <a:extLst>
              <a:ext uri="{FF2B5EF4-FFF2-40B4-BE49-F238E27FC236}">
                <a16:creationId xmlns:a16="http://schemas.microsoft.com/office/drawing/2014/main" id="{3958C45B-9ADD-4934-AE27-501988FD56B9}"/>
              </a:ext>
            </a:extLst>
          </p:cNvPr>
          <p:cNvSpPr>
            <a:spLocks noGrp="1"/>
          </p:cNvSpPr>
          <p:nvPr>
            <p:ph type="sldNum" sz="quarter" idx="12"/>
          </p:nvPr>
        </p:nvSpPr>
        <p:spPr/>
        <p:txBody>
          <a:bodyPr/>
          <a:lstStyle/>
          <a:p>
            <a:fld id="{576749D3-ECF5-41DA-9B1C-1CDC22AA1BFE}" type="slidenum">
              <a:rPr lang="fa-IR" smtClean="0"/>
              <a:t>45</a:t>
            </a:fld>
            <a:endParaRPr lang="fa-IR"/>
          </a:p>
        </p:txBody>
      </p:sp>
    </p:spTree>
    <p:extLst>
      <p:ext uri="{BB962C8B-B14F-4D97-AF65-F5344CB8AC3E}">
        <p14:creationId xmlns:p14="http://schemas.microsoft.com/office/powerpoint/2010/main" val="31478602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6FE12-FBBE-4742-A5BB-40BCA0605D47}"/>
              </a:ext>
            </a:extLst>
          </p:cNvPr>
          <p:cNvSpPr>
            <a:spLocks noGrp="1"/>
          </p:cNvSpPr>
          <p:nvPr>
            <p:ph type="title"/>
          </p:nvPr>
        </p:nvSpPr>
        <p:spPr/>
        <p:txBody>
          <a:bodyPr/>
          <a:lstStyle/>
          <a:p>
            <a:r>
              <a:rPr lang="en-US" b="1" dirty="0">
                <a:solidFill>
                  <a:srgbClr val="B40033"/>
                </a:solidFill>
                <a:latin typeface="Arial-BoldMT"/>
              </a:rPr>
              <a:t>Diagnostic Algorithm</a:t>
            </a:r>
            <a:endParaRPr lang="fa-IR" dirty="0"/>
          </a:p>
        </p:txBody>
      </p:sp>
      <p:sp>
        <p:nvSpPr>
          <p:cNvPr id="3" name="Content Placeholder 2">
            <a:extLst>
              <a:ext uri="{FF2B5EF4-FFF2-40B4-BE49-F238E27FC236}">
                <a16:creationId xmlns:a16="http://schemas.microsoft.com/office/drawing/2014/main" id="{7E64A7E9-5752-4758-BB17-E5A9F1F2DA65}"/>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65947BE1-97C8-4AF8-860E-8D0E9BFABA27}"/>
              </a:ext>
            </a:extLst>
          </p:cNvPr>
          <p:cNvSpPr>
            <a:spLocks noGrp="1"/>
          </p:cNvSpPr>
          <p:nvPr>
            <p:ph type="sldNum" sz="quarter" idx="12"/>
          </p:nvPr>
        </p:nvSpPr>
        <p:spPr/>
        <p:txBody>
          <a:bodyPr/>
          <a:lstStyle/>
          <a:p>
            <a:fld id="{576749D3-ECF5-41DA-9B1C-1CDC22AA1BFE}" type="slidenum">
              <a:rPr lang="fa-IR" smtClean="0"/>
              <a:t>46</a:t>
            </a:fld>
            <a:endParaRPr lang="fa-IR"/>
          </a:p>
        </p:txBody>
      </p:sp>
    </p:spTree>
    <p:extLst>
      <p:ext uri="{BB962C8B-B14F-4D97-AF65-F5344CB8AC3E}">
        <p14:creationId xmlns:p14="http://schemas.microsoft.com/office/powerpoint/2010/main" val="2873763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The presenting symptoms and physical findings of patients with </a:t>
            </a:r>
            <a:r>
              <a:rPr lang="en-US" b="1" dirty="0">
                <a:solidFill>
                  <a:srgbClr val="FF0000"/>
                </a:solidFill>
                <a:latin typeface="Aparajita" panose="020B0604020202020204" pitchFamily="34" charset="0"/>
                <a:cs typeface="Aparajita" panose="020B0604020202020204" pitchFamily="34" charset="0"/>
              </a:rPr>
              <a:t>un</a:t>
            </a:r>
            <a:r>
              <a:rPr lang="en-US" b="1" dirty="0">
                <a:latin typeface="Aparajita" panose="020B0604020202020204" pitchFamily="34" charset="0"/>
                <a:cs typeface="Aparajita" panose="020B0604020202020204" pitchFamily="34" charset="0"/>
              </a:rPr>
              <a:t>ruptured ectopic pregnancies are similar to those of patients with </a:t>
            </a:r>
            <a:r>
              <a:rPr lang="en-US" b="1" dirty="0">
                <a:solidFill>
                  <a:srgbClr val="FF0000"/>
                </a:solidFill>
                <a:latin typeface="Aparajita" panose="020B0604020202020204" pitchFamily="34" charset="0"/>
                <a:cs typeface="Aparajita" panose="020B0604020202020204" pitchFamily="34" charset="0"/>
              </a:rPr>
              <a:t>normal intra</a:t>
            </a:r>
            <a:r>
              <a:rPr lang="en-US" b="1" dirty="0">
                <a:latin typeface="Aparajita" panose="020B0604020202020204" pitchFamily="34" charset="0"/>
                <a:cs typeface="Aparajita" panose="020B0604020202020204" pitchFamily="34" charset="0"/>
              </a:rPr>
              <a:t>uterine </a:t>
            </a:r>
            <a:r>
              <a:rPr lang="en-US" b="1" dirty="0" err="1">
                <a:latin typeface="Aparajita" panose="020B0604020202020204" pitchFamily="34" charset="0"/>
                <a:cs typeface="Aparajita" panose="020B0604020202020204" pitchFamily="34" charset="0"/>
              </a:rPr>
              <a:t>pregnancie</a:t>
            </a:r>
            <a:endParaRPr lang="en-US" b="1" dirty="0">
              <a:latin typeface="Aparajita" panose="020B0604020202020204" pitchFamily="34" charset="0"/>
              <a:cs typeface="Aparajita" panose="020B0604020202020204" pitchFamily="34" charset="0"/>
            </a:endParaRPr>
          </a:p>
          <a:p>
            <a:pPr marL="0" indent="0" algn="l">
              <a:lnSpc>
                <a:spcPct val="150000"/>
              </a:lnSpc>
              <a:buNone/>
            </a:pPr>
            <a:r>
              <a:rPr lang="en-US" b="1" dirty="0">
                <a:latin typeface="Aparajita" panose="020B0604020202020204" pitchFamily="34" charset="0"/>
                <a:cs typeface="Aparajita" panose="020B0604020202020204" pitchFamily="34" charset="0"/>
              </a:rPr>
              <a:t>For patients in a </a:t>
            </a:r>
            <a:r>
              <a:rPr lang="en-US" b="1" dirty="0">
                <a:solidFill>
                  <a:srgbClr val="FF0000"/>
                </a:solidFill>
                <a:latin typeface="Aparajita" panose="020B0604020202020204" pitchFamily="34" charset="0"/>
                <a:cs typeface="Aparajita" panose="020B0604020202020204" pitchFamily="34" charset="0"/>
              </a:rPr>
              <a:t>stable</a:t>
            </a:r>
            <a:r>
              <a:rPr lang="en-US" b="1" dirty="0">
                <a:latin typeface="Aparajita" panose="020B0604020202020204" pitchFamily="34" charset="0"/>
                <a:cs typeface="Aparajita" panose="020B0604020202020204" pitchFamily="34" charset="0"/>
              </a:rPr>
              <a:t> condition, a treatment decision is never based on a single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a:t>
            </a:r>
          </a:p>
        </p:txBody>
      </p:sp>
      <p:sp>
        <p:nvSpPr>
          <p:cNvPr id="2" name="Slide Number Placeholder 1">
            <a:extLst>
              <a:ext uri="{FF2B5EF4-FFF2-40B4-BE49-F238E27FC236}">
                <a16:creationId xmlns:a16="http://schemas.microsoft.com/office/drawing/2014/main" id="{9CCBC4D6-9AFE-4D2D-A477-129E5A9639A1}"/>
              </a:ext>
            </a:extLst>
          </p:cNvPr>
          <p:cNvSpPr>
            <a:spLocks noGrp="1"/>
          </p:cNvSpPr>
          <p:nvPr>
            <p:ph type="sldNum" sz="quarter" idx="12"/>
          </p:nvPr>
        </p:nvSpPr>
        <p:spPr/>
        <p:txBody>
          <a:bodyPr/>
          <a:lstStyle/>
          <a:p>
            <a:fld id="{576749D3-ECF5-41DA-9B1C-1CDC22AA1BFE}" type="slidenum">
              <a:rPr lang="fa-IR" smtClean="0"/>
              <a:t>47</a:t>
            </a:fld>
            <a:endParaRPr lang="fa-IR"/>
          </a:p>
        </p:txBody>
      </p:sp>
    </p:spTree>
    <p:extLst>
      <p:ext uri="{BB962C8B-B14F-4D97-AF65-F5344CB8AC3E}">
        <p14:creationId xmlns:p14="http://schemas.microsoft.com/office/powerpoint/2010/main" val="23884950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514350" indent="-514350" algn="l" rtl="0">
              <a:lnSpc>
                <a:spcPct val="150000"/>
              </a:lnSpc>
              <a:buFont typeface="+mj-lt"/>
              <a:buAutoNum type="arabicParenR"/>
            </a:pPr>
            <a:r>
              <a:rPr lang="en-US" b="1" dirty="0">
                <a:latin typeface="Aparajita" panose="020B0604020202020204" pitchFamily="34" charset="0"/>
                <a:cs typeface="Aparajita" panose="020B0604020202020204" pitchFamily="34" charset="0"/>
              </a:rPr>
              <a:t>After the initial evaluation, the patient is seen again at 48 hours for a repeat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a:t>
            </a:r>
          </a:p>
          <a:p>
            <a:pPr marL="514350" indent="-514350" algn="l" rtl="0">
              <a:lnSpc>
                <a:spcPct val="150000"/>
              </a:lnSpc>
              <a:buFont typeface="+mj-lt"/>
              <a:buAutoNum type="arabicParenR"/>
            </a:pPr>
            <a:r>
              <a:rPr lang="en-US" b="1" dirty="0">
                <a:latin typeface="Aparajita" panose="020B0604020202020204" pitchFamily="34" charset="0"/>
                <a:cs typeface="Aparajita" panose="020B0604020202020204" pitchFamily="34" charset="0"/>
              </a:rPr>
              <a:t>At this time, transvaginal ultrasonography often is repeated so the findings can be correlated with the two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a:t>
            </a:r>
          </a:p>
          <a:p>
            <a:pPr marL="514350" indent="-514350" algn="l" rtl="0">
              <a:lnSpc>
                <a:spcPct val="150000"/>
              </a:lnSpc>
              <a:buFont typeface="+mj-lt"/>
              <a:buAutoNum type="arabicParenR"/>
            </a:pPr>
            <a:r>
              <a:rPr lang="en-US" b="1" dirty="0">
                <a:latin typeface="Aparajita" panose="020B0604020202020204" pitchFamily="34" charset="0"/>
                <a:cs typeface="Aparajita" panose="020B0604020202020204" pitchFamily="34" charset="0"/>
              </a:rPr>
              <a:t>The algorithm has been updated to account for changes in the new recommendations for a discriminatory zone and expected changes in the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with a viable intrauterine pregnancy.</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396FCB3A-0D69-4E9F-AD6B-F12F76CECC2D}"/>
              </a:ext>
            </a:extLst>
          </p:cNvPr>
          <p:cNvSpPr>
            <a:spLocks noGrp="1"/>
          </p:cNvSpPr>
          <p:nvPr>
            <p:ph type="sldNum" sz="quarter" idx="12"/>
          </p:nvPr>
        </p:nvSpPr>
        <p:spPr/>
        <p:txBody>
          <a:bodyPr/>
          <a:lstStyle/>
          <a:p>
            <a:fld id="{576749D3-ECF5-41DA-9B1C-1CDC22AA1BFE}" type="slidenum">
              <a:rPr lang="fa-IR" smtClean="0"/>
              <a:t>48</a:t>
            </a:fld>
            <a:endParaRPr lang="fa-IR"/>
          </a:p>
        </p:txBody>
      </p:sp>
    </p:spTree>
    <p:extLst>
      <p:ext uri="{BB962C8B-B14F-4D97-AF65-F5344CB8AC3E}">
        <p14:creationId xmlns:p14="http://schemas.microsoft.com/office/powerpoint/2010/main" val="36492069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rtl="0">
              <a:buNone/>
            </a:pPr>
            <a:r>
              <a:rPr lang="en-US" b="1" dirty="0">
                <a:latin typeface="Aparajita" panose="020B0604020202020204" pitchFamily="34" charset="0"/>
                <a:cs typeface="Aparajita" panose="020B0604020202020204" pitchFamily="34" charset="0"/>
              </a:rPr>
              <a:t>In this algorithm, transvaginal ultrasonography is used as follows:</a:t>
            </a:r>
          </a:p>
          <a:p>
            <a:pPr marL="0" indent="0" algn="l">
              <a:buNone/>
            </a:pPr>
            <a:r>
              <a:rPr lang="en-US" b="1" dirty="0">
                <a:latin typeface="Aparajita" panose="020B0604020202020204" pitchFamily="34" charset="0"/>
                <a:cs typeface="Aparajita" panose="020B0604020202020204" pitchFamily="34" charset="0"/>
              </a:rPr>
              <a:t>1. The identification of an intrauterine gestational sac with </a:t>
            </a:r>
            <a:r>
              <a:rPr lang="en-US" b="1" dirty="0">
                <a:solidFill>
                  <a:srgbClr val="FF0000"/>
                </a:solidFill>
                <a:latin typeface="Aparajita" panose="020B0604020202020204" pitchFamily="34" charset="0"/>
                <a:cs typeface="Aparajita" panose="020B0604020202020204" pitchFamily="34" charset="0"/>
              </a:rPr>
              <a:t>yolk sac excludes</a:t>
            </a:r>
            <a:r>
              <a:rPr lang="en-US" b="1" dirty="0">
                <a:latin typeface="Aparajita" panose="020B0604020202020204" pitchFamily="34" charset="0"/>
                <a:cs typeface="Aparajita" panose="020B0604020202020204" pitchFamily="34" charset="0"/>
              </a:rPr>
              <a:t> the presence of an extrauterine pregnancy. If the patient has a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of more than </a:t>
            </a:r>
            <a:r>
              <a:rPr lang="en-US" b="1" dirty="0">
                <a:solidFill>
                  <a:srgbClr val="FF0000"/>
                </a:solidFill>
                <a:latin typeface="Aparajita" panose="020B0604020202020204" pitchFamily="34" charset="0"/>
                <a:cs typeface="Aparajita" panose="020B0604020202020204" pitchFamily="34" charset="0"/>
              </a:rPr>
              <a:t>3,510 </a:t>
            </a:r>
            <a:r>
              <a:rPr lang="en-US" b="1" dirty="0" err="1">
                <a:solidFill>
                  <a:srgbClr val="FF0000"/>
                </a:solidFill>
                <a:latin typeface="Aparajita" panose="020B0604020202020204" pitchFamily="34" charset="0"/>
                <a:cs typeface="Aparajita" panose="020B0604020202020204" pitchFamily="34" charset="0"/>
              </a:rPr>
              <a:t>mIU</a:t>
            </a:r>
            <a:r>
              <a:rPr lang="en-US" b="1" dirty="0">
                <a:solidFill>
                  <a:srgbClr val="FF0000"/>
                </a:solidFill>
                <a:latin typeface="Aparajita" panose="020B0604020202020204" pitchFamily="34" charset="0"/>
                <a:cs typeface="Aparajita" panose="020B0604020202020204" pitchFamily="34" charset="0"/>
              </a:rPr>
              <a:t>/mL</a:t>
            </a:r>
            <a:r>
              <a:rPr lang="en-US" b="1" dirty="0">
                <a:latin typeface="Aparajita" panose="020B0604020202020204" pitchFamily="34" charset="0"/>
                <a:cs typeface="Aparajita" panose="020B0604020202020204" pitchFamily="34" charset="0"/>
              </a:rPr>
              <a:t>, and </a:t>
            </a:r>
            <a:r>
              <a:rPr lang="en-US" b="1" dirty="0">
                <a:solidFill>
                  <a:srgbClr val="FF0000"/>
                </a:solidFill>
                <a:latin typeface="Aparajita" panose="020B0604020202020204" pitchFamily="34" charset="0"/>
                <a:cs typeface="Aparajita" panose="020B0604020202020204" pitchFamily="34" charset="0"/>
              </a:rPr>
              <a:t>no</a:t>
            </a:r>
            <a:r>
              <a:rPr lang="en-US" b="1" dirty="0">
                <a:latin typeface="Aparajita" panose="020B0604020202020204" pitchFamily="34" charset="0"/>
                <a:cs typeface="Aparajita" panose="020B0604020202020204" pitchFamily="34" charset="0"/>
              </a:rPr>
              <a:t> intrauterine gestational sac is identified, the patient is considered to have an extrauterine pregnancy and can be treated </a:t>
            </a:r>
            <a:r>
              <a:rPr lang="en-US" b="1" dirty="0">
                <a:solidFill>
                  <a:srgbClr val="FF0000"/>
                </a:solidFill>
                <a:latin typeface="Aparajita" panose="020B0604020202020204" pitchFamily="34" charset="0"/>
                <a:cs typeface="Aparajita" panose="020B0604020202020204" pitchFamily="34" charset="0"/>
              </a:rPr>
              <a:t>without</a:t>
            </a:r>
            <a:r>
              <a:rPr lang="en-US" b="1" dirty="0">
                <a:latin typeface="Aparajita" panose="020B0604020202020204" pitchFamily="34" charset="0"/>
                <a:cs typeface="Aparajita" panose="020B0604020202020204" pitchFamily="34" charset="0"/>
              </a:rPr>
              <a:t> further testing.</a:t>
            </a:r>
          </a:p>
          <a:p>
            <a:pPr marL="0" indent="0" algn="l">
              <a:buNone/>
            </a:pPr>
            <a:r>
              <a:rPr lang="en-US" b="1" dirty="0">
                <a:latin typeface="Aparajita" panose="020B0604020202020204" pitchFamily="34" charset="0"/>
                <a:cs typeface="Aparajita" panose="020B0604020202020204" pitchFamily="34" charset="0"/>
              </a:rPr>
              <a:t>2. Adnexal gestational sac with a yolk sac or embryo, when seen, definitively </a:t>
            </a:r>
            <a:r>
              <a:rPr lang="en-US" b="1" dirty="0">
                <a:solidFill>
                  <a:srgbClr val="FF0000"/>
                </a:solidFill>
                <a:latin typeface="Aparajita" panose="020B0604020202020204" pitchFamily="34" charset="0"/>
                <a:cs typeface="Aparajita" panose="020B0604020202020204" pitchFamily="34" charset="0"/>
              </a:rPr>
              <a:t>confirms the diagnosis of ectopic </a:t>
            </a:r>
            <a:r>
              <a:rPr lang="en-US" b="1" dirty="0">
                <a:latin typeface="Aparajita" panose="020B0604020202020204" pitchFamily="34" charset="0"/>
                <a:cs typeface="Aparajita" panose="020B0604020202020204" pitchFamily="34" charset="0"/>
              </a:rPr>
              <a:t>pregnancy.</a:t>
            </a:r>
          </a:p>
          <a:p>
            <a:pPr marL="0" indent="0" algn="l">
              <a:buNone/>
            </a:pPr>
            <a:r>
              <a:rPr lang="en-US" b="1" dirty="0">
                <a:latin typeface="Aparajita" panose="020B0604020202020204" pitchFamily="34" charset="0"/>
                <a:cs typeface="Aparajita" panose="020B0604020202020204" pitchFamily="34" charset="0"/>
              </a:rPr>
              <a:t>3. A tubal mass as small </a:t>
            </a:r>
            <a:r>
              <a:rPr lang="en-US" b="1" dirty="0">
                <a:solidFill>
                  <a:srgbClr val="FF0000"/>
                </a:solidFill>
                <a:latin typeface="Aparajita" panose="020B0604020202020204" pitchFamily="34" charset="0"/>
                <a:cs typeface="Aparajita" panose="020B0604020202020204" pitchFamily="34" charset="0"/>
              </a:rPr>
              <a:t>as 1 cm </a:t>
            </a:r>
            <a:r>
              <a:rPr lang="en-US" b="1" dirty="0">
                <a:latin typeface="Aparajita" panose="020B0604020202020204" pitchFamily="34" charset="0"/>
                <a:cs typeface="Aparajita" panose="020B0604020202020204" pitchFamily="34" charset="0"/>
              </a:rPr>
              <a:t>can be identified and characterized</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9D51760B-ACE4-420D-AA7D-AD85DEDA2D79}"/>
              </a:ext>
            </a:extLst>
          </p:cNvPr>
          <p:cNvSpPr>
            <a:spLocks noGrp="1"/>
          </p:cNvSpPr>
          <p:nvPr>
            <p:ph type="sldNum" sz="quarter" idx="12"/>
          </p:nvPr>
        </p:nvSpPr>
        <p:spPr/>
        <p:txBody>
          <a:bodyPr/>
          <a:lstStyle/>
          <a:p>
            <a:fld id="{576749D3-ECF5-41DA-9B1C-1CDC22AA1BFE}" type="slidenum">
              <a:rPr lang="fa-IR" smtClean="0"/>
              <a:t>49</a:t>
            </a:fld>
            <a:endParaRPr lang="fa-IR"/>
          </a:p>
        </p:txBody>
      </p:sp>
    </p:spTree>
    <p:extLst>
      <p:ext uri="{BB962C8B-B14F-4D97-AF65-F5344CB8AC3E}">
        <p14:creationId xmlns:p14="http://schemas.microsoft.com/office/powerpoint/2010/main" val="4153216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310185" y="532264"/>
            <a:ext cx="10099344" cy="5581934"/>
          </a:xfrm>
        </p:spPr>
        <p:txBody>
          <a:bodyPr/>
          <a:lstStyle/>
          <a:p>
            <a:pPr algn="l" rtl="0">
              <a:lnSpc>
                <a:spcPct val="150000"/>
              </a:lnSpc>
              <a:buFont typeface="Wingdings" panose="05000000000000000000" pitchFamily="2" charset="2"/>
              <a:buChar char="Ø"/>
            </a:pPr>
            <a:r>
              <a:rPr lang="en-US" sz="2800" b="1" dirty="0">
                <a:solidFill>
                  <a:srgbClr val="000000"/>
                </a:solidFill>
                <a:latin typeface="Aparajita" panose="020B0604020202020204" pitchFamily="34" charset="0"/>
                <a:cs typeface="Aparajita" panose="020B0604020202020204" pitchFamily="34" charset="0"/>
              </a:rPr>
              <a:t>The Centers for Disease Control and Prevention, in 1992, combined data from the National Medical Care Survey and estimated the incidence of ectopic </a:t>
            </a:r>
            <a:r>
              <a:rPr lang="en-US" sz="2800" b="1" dirty="0">
                <a:latin typeface="Aparajita" panose="020B0604020202020204" pitchFamily="34" charset="0"/>
                <a:cs typeface="Aparajita" panose="020B0604020202020204" pitchFamily="34" charset="0"/>
              </a:rPr>
              <a:t>pregnancy at </a:t>
            </a:r>
            <a:r>
              <a:rPr lang="en-US" sz="2800" b="1" dirty="0">
                <a:solidFill>
                  <a:srgbClr val="C00000"/>
                </a:solidFill>
                <a:latin typeface="Aparajita" panose="020B0604020202020204" pitchFamily="34" charset="0"/>
                <a:cs typeface="Aparajita" panose="020B0604020202020204" pitchFamily="34" charset="0"/>
              </a:rPr>
              <a:t>19.7/1,000</a:t>
            </a:r>
            <a:r>
              <a:rPr lang="en-US" sz="2800" b="1" dirty="0">
                <a:latin typeface="Aparajita" panose="020B0604020202020204" pitchFamily="34" charset="0"/>
                <a:cs typeface="Aparajita" panose="020B0604020202020204" pitchFamily="34" charset="0"/>
              </a:rPr>
              <a:t> reported pregnancies.</a:t>
            </a:r>
          </a:p>
          <a:p>
            <a:pPr algn="l"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Moreover, the incidence of ectopic pregnancy is expressed as the number of ectopic pregnancies per </a:t>
            </a:r>
            <a:r>
              <a:rPr lang="en-US" sz="2800" b="1" dirty="0">
                <a:solidFill>
                  <a:srgbClr val="C00000"/>
                </a:solidFill>
                <a:latin typeface="Aparajita" panose="020B0604020202020204" pitchFamily="34" charset="0"/>
                <a:cs typeface="Aparajita" panose="020B0604020202020204" pitchFamily="34" charset="0"/>
              </a:rPr>
              <a:t>1,000 </a:t>
            </a:r>
            <a:r>
              <a:rPr lang="en-US" sz="2800" b="1" dirty="0">
                <a:latin typeface="Aparajita" panose="020B0604020202020204" pitchFamily="34" charset="0"/>
                <a:cs typeface="Aparajita" panose="020B0604020202020204" pitchFamily="34" charset="0"/>
              </a:rPr>
              <a:t>pregnancies, but pregnancies not resulting in delivery or hospitalization are not counted.</a:t>
            </a:r>
          </a:p>
          <a:p>
            <a:pPr marL="0" indent="0" algn="l">
              <a:lnSpc>
                <a:spcPct val="150000"/>
              </a:lnSpc>
              <a:buNone/>
            </a:pPr>
            <a:r>
              <a:rPr lang="fa-IR" sz="2800" b="1" dirty="0">
                <a:solidFill>
                  <a:srgbClr val="000000"/>
                </a:solidFill>
                <a:latin typeface="Aparajita" panose="020B0604020202020204" pitchFamily="34" charset="0"/>
                <a:cs typeface="Aparajita" panose="020B0604020202020204" pitchFamily="34" charset="0"/>
              </a:rPr>
              <a:t> </a:t>
            </a:r>
            <a:endParaRPr lang="en-US" sz="2800" b="1" dirty="0">
              <a:solidFill>
                <a:srgbClr val="000000"/>
              </a:solidFill>
              <a:latin typeface="Aparajita" panose="020B0604020202020204" pitchFamily="34" charset="0"/>
              <a:cs typeface="Aparajita" panose="020B0604020202020204" pitchFamily="34" charset="0"/>
            </a:endParaRPr>
          </a:p>
          <a:p>
            <a:pPr algn="just"/>
            <a:endParaRPr lang="fa-IR" sz="2800" b="1" dirty="0"/>
          </a:p>
        </p:txBody>
      </p:sp>
      <p:sp>
        <p:nvSpPr>
          <p:cNvPr id="2" name="Slide Number Placeholder 1">
            <a:extLst>
              <a:ext uri="{FF2B5EF4-FFF2-40B4-BE49-F238E27FC236}">
                <a16:creationId xmlns:a16="http://schemas.microsoft.com/office/drawing/2014/main" id="{A0C7B335-1CC3-42B0-9042-1C034461070C}"/>
              </a:ext>
            </a:extLst>
          </p:cNvPr>
          <p:cNvSpPr>
            <a:spLocks noGrp="1"/>
          </p:cNvSpPr>
          <p:nvPr>
            <p:ph type="sldNum" sz="quarter" idx="12"/>
          </p:nvPr>
        </p:nvSpPr>
        <p:spPr/>
        <p:txBody>
          <a:bodyPr/>
          <a:lstStyle/>
          <a:p>
            <a:fld id="{576749D3-ECF5-41DA-9B1C-1CDC22AA1BFE}" type="slidenum">
              <a:rPr lang="fa-IR" smtClean="0"/>
              <a:t>5</a:t>
            </a:fld>
            <a:endParaRPr lang="fa-IR"/>
          </a:p>
        </p:txBody>
      </p:sp>
    </p:spTree>
    <p:extLst>
      <p:ext uri="{BB962C8B-B14F-4D97-AF65-F5344CB8AC3E}">
        <p14:creationId xmlns:p14="http://schemas.microsoft.com/office/powerpoint/2010/main" val="7587691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a:buNone/>
            </a:pPr>
            <a:r>
              <a:rPr lang="en-US" b="1" dirty="0">
                <a:latin typeface="Aparajita" panose="020B0604020202020204" pitchFamily="34" charset="0"/>
                <a:cs typeface="Aparajita" panose="020B0604020202020204" pitchFamily="34" charset="0"/>
              </a:rPr>
              <a:t>Suction curettage is used to differentiate nonviable intrauterine pregnancies from ectopic gestations (less than 53%, or even as low as 35%, rise in a-</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over 48 hours, an a-</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 of less than 3,510 </a:t>
            </a:r>
            <a:r>
              <a:rPr lang="en-US" b="1" dirty="0" err="1">
                <a:latin typeface="Aparajita" panose="020B0604020202020204" pitchFamily="34" charset="0"/>
                <a:cs typeface="Aparajita" panose="020B0604020202020204" pitchFamily="34" charset="0"/>
              </a:rPr>
              <a:t>mIU</a:t>
            </a:r>
            <a:r>
              <a:rPr lang="en-US" b="1" dirty="0">
                <a:latin typeface="Aparajita" panose="020B0604020202020204" pitchFamily="34" charset="0"/>
                <a:cs typeface="Aparajita" panose="020B0604020202020204" pitchFamily="34" charset="0"/>
              </a:rPr>
              <a:t>/mL, and indeterminate ultrasonography findings). Performance of this procedure </a:t>
            </a:r>
            <a:r>
              <a:rPr lang="en-US" b="1" dirty="0">
                <a:solidFill>
                  <a:srgbClr val="FF0000"/>
                </a:solidFill>
                <a:latin typeface="Aparajita" panose="020B0604020202020204" pitchFamily="34" charset="0"/>
                <a:cs typeface="Aparajita" panose="020B0604020202020204" pitchFamily="34" charset="0"/>
              </a:rPr>
              <a:t>avoids unnecessary use of </a:t>
            </a:r>
            <a:r>
              <a:rPr lang="en-US" b="1" i="1" dirty="0">
                <a:solidFill>
                  <a:srgbClr val="FF0000"/>
                </a:solidFill>
                <a:latin typeface="Aparajita" panose="020B0604020202020204" pitchFamily="34" charset="0"/>
                <a:cs typeface="Aparajita" panose="020B0604020202020204" pitchFamily="34" charset="0"/>
              </a:rPr>
              <a:t>methotrexate </a:t>
            </a:r>
            <a:r>
              <a:rPr lang="en-US" b="1" dirty="0">
                <a:latin typeface="Aparajita" panose="020B0604020202020204" pitchFamily="34" charset="0"/>
                <a:cs typeface="Aparajita" panose="020B0604020202020204" pitchFamily="34" charset="0"/>
              </a:rPr>
              <a:t>in patients with abnormal intrauterine pregnancy that can be diagnosed only by evacuating the uterus. </a:t>
            </a:r>
          </a:p>
          <a:p>
            <a:pPr marL="0" indent="0" algn="l">
              <a:buNone/>
            </a:pPr>
            <a:r>
              <a:rPr lang="en-US" b="1" dirty="0">
                <a:latin typeface="Aparajita" panose="020B0604020202020204" pitchFamily="34" charset="0"/>
                <a:cs typeface="Aparajita" panose="020B0604020202020204" pitchFamily="34" charset="0"/>
              </a:rPr>
              <a:t>An unlikely potential problem with suction curettage is </a:t>
            </a:r>
            <a:r>
              <a:rPr lang="en-US" b="1" dirty="0">
                <a:solidFill>
                  <a:srgbClr val="FF0000"/>
                </a:solidFill>
                <a:latin typeface="Aparajita" panose="020B0604020202020204" pitchFamily="34" charset="0"/>
                <a:cs typeface="Aparajita" panose="020B0604020202020204" pitchFamily="34" charset="0"/>
              </a:rPr>
              <a:t>missing</a:t>
            </a:r>
            <a:r>
              <a:rPr lang="en-US" b="1" dirty="0">
                <a:latin typeface="Aparajita" panose="020B0604020202020204" pitchFamily="34" charset="0"/>
                <a:cs typeface="Aparajita" panose="020B0604020202020204" pitchFamily="34" charset="0"/>
              </a:rPr>
              <a:t> either an </a:t>
            </a:r>
            <a:r>
              <a:rPr lang="en-US" b="1" dirty="0">
                <a:solidFill>
                  <a:srgbClr val="FF0000"/>
                </a:solidFill>
                <a:latin typeface="Aparajita" panose="020B0604020202020204" pitchFamily="34" charset="0"/>
                <a:cs typeface="Aparajita" panose="020B0604020202020204" pitchFamily="34" charset="0"/>
              </a:rPr>
              <a:t>early nonviable </a:t>
            </a:r>
            <a:r>
              <a:rPr lang="en-US" b="1" dirty="0">
                <a:latin typeface="Aparajita" panose="020B0604020202020204" pitchFamily="34" charset="0"/>
                <a:cs typeface="Aparajita" panose="020B0604020202020204" pitchFamily="34" charset="0"/>
              </a:rPr>
              <a:t>intrauterine pregnancy or </a:t>
            </a:r>
            <a:r>
              <a:rPr lang="en-US" b="1" dirty="0">
                <a:solidFill>
                  <a:srgbClr val="FF0000"/>
                </a:solidFill>
                <a:latin typeface="Aparajita" panose="020B0604020202020204" pitchFamily="34" charset="0"/>
                <a:cs typeface="Aparajita" panose="020B0604020202020204" pitchFamily="34" charset="0"/>
              </a:rPr>
              <a:t>combined intrauterine and extrauterine </a:t>
            </a:r>
            <a:r>
              <a:rPr lang="en-US" b="1" dirty="0">
                <a:latin typeface="Aparajita" panose="020B0604020202020204" pitchFamily="34" charset="0"/>
                <a:cs typeface="Aparajita" panose="020B0604020202020204" pitchFamily="34" charset="0"/>
              </a:rPr>
              <a:t>pregnancies</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9D51760B-ACE4-420D-AA7D-AD85DEDA2D79}"/>
              </a:ext>
            </a:extLst>
          </p:cNvPr>
          <p:cNvSpPr>
            <a:spLocks noGrp="1"/>
          </p:cNvSpPr>
          <p:nvPr>
            <p:ph type="sldNum" sz="quarter" idx="12"/>
          </p:nvPr>
        </p:nvSpPr>
        <p:spPr/>
        <p:txBody>
          <a:bodyPr/>
          <a:lstStyle/>
          <a:p>
            <a:fld id="{576749D3-ECF5-41DA-9B1C-1CDC22AA1BFE}" type="slidenum">
              <a:rPr lang="fa-IR" smtClean="0"/>
              <a:t>50</a:t>
            </a:fld>
            <a:endParaRPr lang="fa-IR"/>
          </a:p>
        </p:txBody>
      </p:sp>
    </p:spTree>
    <p:extLst>
      <p:ext uri="{BB962C8B-B14F-4D97-AF65-F5344CB8AC3E}">
        <p14:creationId xmlns:p14="http://schemas.microsoft.com/office/powerpoint/2010/main" val="2713700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A28B6-278C-40CA-8618-B7831B979E08}"/>
              </a:ext>
            </a:extLst>
          </p:cNvPr>
          <p:cNvSpPr>
            <a:spLocks noGrp="1"/>
          </p:cNvSpPr>
          <p:nvPr>
            <p:ph type="title"/>
          </p:nvPr>
        </p:nvSpPr>
        <p:spPr/>
        <p:txBody>
          <a:bodyPr/>
          <a:lstStyle/>
          <a:p>
            <a:r>
              <a:rPr lang="en-US" b="1" dirty="0">
                <a:solidFill>
                  <a:srgbClr val="05377B"/>
                </a:solidFill>
                <a:latin typeface="Arial-BoldMT"/>
              </a:rPr>
              <a:t>Treatment</a:t>
            </a:r>
            <a:endParaRPr lang="fa-IR" dirty="0"/>
          </a:p>
        </p:txBody>
      </p:sp>
      <p:sp>
        <p:nvSpPr>
          <p:cNvPr id="3" name="Content Placeholder 2">
            <a:extLst>
              <a:ext uri="{FF2B5EF4-FFF2-40B4-BE49-F238E27FC236}">
                <a16:creationId xmlns:a16="http://schemas.microsoft.com/office/drawing/2014/main" id="{0D1C3EBE-884D-4C61-84C8-9FF841A9BC86}"/>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12643CD6-9ACF-4D44-BBC8-8FB40B790B40}"/>
              </a:ext>
            </a:extLst>
          </p:cNvPr>
          <p:cNvSpPr>
            <a:spLocks noGrp="1"/>
          </p:cNvSpPr>
          <p:nvPr>
            <p:ph type="sldNum" sz="quarter" idx="12"/>
          </p:nvPr>
        </p:nvSpPr>
        <p:spPr/>
        <p:txBody>
          <a:bodyPr/>
          <a:lstStyle/>
          <a:p>
            <a:fld id="{576749D3-ECF5-41DA-9B1C-1CDC22AA1BFE}" type="slidenum">
              <a:rPr lang="fa-IR" smtClean="0"/>
              <a:t>51</a:t>
            </a:fld>
            <a:endParaRPr lang="fa-IR"/>
          </a:p>
        </p:txBody>
      </p:sp>
    </p:spTree>
    <p:extLst>
      <p:ext uri="{BB962C8B-B14F-4D97-AF65-F5344CB8AC3E}">
        <p14:creationId xmlns:p14="http://schemas.microsoft.com/office/powerpoint/2010/main" val="25841740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a:lnSpc>
                <a:spcPct val="150000"/>
              </a:lnSpc>
              <a:buNone/>
            </a:pPr>
            <a:r>
              <a:rPr lang="en-US" sz="2800" b="1" dirty="0">
                <a:solidFill>
                  <a:srgbClr val="000000"/>
                </a:solidFill>
                <a:latin typeface="Aparajita" panose="020B0604020202020204" pitchFamily="34" charset="0"/>
                <a:cs typeface="Aparajita" panose="020B0604020202020204" pitchFamily="34" charset="0"/>
              </a:rPr>
              <a:t>Ectopic pregnancy can be </a:t>
            </a:r>
            <a:r>
              <a:rPr lang="en-US" sz="2800" b="1" dirty="0">
                <a:solidFill>
                  <a:srgbClr val="FF0000"/>
                </a:solidFill>
                <a:latin typeface="Aparajita" panose="020B0604020202020204" pitchFamily="34" charset="0"/>
                <a:cs typeface="Aparajita" panose="020B0604020202020204" pitchFamily="34" charset="0"/>
              </a:rPr>
              <a:t>effectively</a:t>
            </a:r>
            <a:r>
              <a:rPr lang="en-US" sz="2800" b="1" dirty="0">
                <a:solidFill>
                  <a:srgbClr val="000000"/>
                </a:solidFill>
                <a:latin typeface="Aparajita" panose="020B0604020202020204" pitchFamily="34" charset="0"/>
                <a:cs typeface="Aparajita" panose="020B0604020202020204" pitchFamily="34" charset="0"/>
              </a:rPr>
              <a:t> treated </a:t>
            </a:r>
            <a:r>
              <a:rPr lang="en-US" sz="2800" b="1" dirty="0">
                <a:solidFill>
                  <a:srgbClr val="FF0000"/>
                </a:solidFill>
                <a:latin typeface="Aparajita" panose="020B0604020202020204" pitchFamily="34" charset="0"/>
                <a:cs typeface="Aparajita" panose="020B0604020202020204" pitchFamily="34" charset="0"/>
              </a:rPr>
              <a:t>medically or surgically</a:t>
            </a:r>
            <a:r>
              <a:rPr lang="en-US" sz="2800" b="1" dirty="0">
                <a:solidFill>
                  <a:srgbClr val="000000"/>
                </a:solidFill>
                <a:latin typeface="Aparajita" panose="020B0604020202020204" pitchFamily="34" charset="0"/>
                <a:cs typeface="Aparajita" panose="020B0604020202020204" pitchFamily="34" charset="0"/>
              </a:rPr>
              <a:t>. Traditionally, </a:t>
            </a:r>
            <a:r>
              <a:rPr lang="en-US" sz="2800" b="1" dirty="0">
                <a:solidFill>
                  <a:srgbClr val="FF0000"/>
                </a:solidFill>
                <a:latin typeface="Aparajita" panose="020B0604020202020204" pitchFamily="34" charset="0"/>
                <a:cs typeface="Aparajita" panose="020B0604020202020204" pitchFamily="34" charset="0"/>
              </a:rPr>
              <a:t>exploratory laparotomy </a:t>
            </a:r>
            <a:r>
              <a:rPr lang="en-US" sz="2800" b="1" dirty="0">
                <a:solidFill>
                  <a:srgbClr val="000000"/>
                </a:solidFill>
                <a:latin typeface="Aparajita" panose="020B0604020202020204" pitchFamily="34" charset="0"/>
                <a:cs typeface="Aparajita" panose="020B0604020202020204" pitchFamily="34" charset="0"/>
              </a:rPr>
              <a:t>with unilateral salpingectomy was used for diagnosis and treatment for ectopic pregnancies. </a:t>
            </a:r>
          </a:p>
          <a:p>
            <a:pPr marL="0" indent="0" algn="l">
              <a:lnSpc>
                <a:spcPct val="150000"/>
              </a:lnSpc>
              <a:buNone/>
            </a:pPr>
            <a:r>
              <a:rPr lang="en-US" sz="2800" b="1" dirty="0">
                <a:solidFill>
                  <a:srgbClr val="000000"/>
                </a:solidFill>
                <a:latin typeface="Aparajita" panose="020B0604020202020204" pitchFamily="34" charset="0"/>
                <a:cs typeface="Aparajita" panose="020B0604020202020204" pitchFamily="34" charset="0"/>
              </a:rPr>
              <a:t>With techniques available that allow for </a:t>
            </a:r>
            <a:r>
              <a:rPr lang="en-US" sz="2800" b="1" dirty="0">
                <a:solidFill>
                  <a:srgbClr val="FF0000"/>
                </a:solidFill>
                <a:latin typeface="Aparajita" panose="020B0604020202020204" pitchFamily="34" charset="0"/>
                <a:cs typeface="Aparajita" panose="020B0604020202020204" pitchFamily="34" charset="0"/>
              </a:rPr>
              <a:t>early detection</a:t>
            </a:r>
            <a:r>
              <a:rPr lang="en-US" sz="2800" b="1" dirty="0">
                <a:solidFill>
                  <a:srgbClr val="000000"/>
                </a:solidFill>
                <a:latin typeface="Aparajita" panose="020B0604020202020204" pitchFamily="34" charset="0"/>
                <a:cs typeface="Aparajita" panose="020B0604020202020204" pitchFamily="34" charset="0"/>
              </a:rPr>
              <a:t>, including serum quantitative β-</a:t>
            </a:r>
            <a:r>
              <a:rPr lang="en-US" sz="2800" b="1" dirty="0" err="1">
                <a:solidFill>
                  <a:srgbClr val="000000"/>
                </a:solidFill>
                <a:latin typeface="Aparajita" panose="020B0604020202020204" pitchFamily="34" charset="0"/>
                <a:cs typeface="Aparajita" panose="020B0604020202020204" pitchFamily="34" charset="0"/>
              </a:rPr>
              <a:t>hCG</a:t>
            </a:r>
            <a:r>
              <a:rPr lang="en-US" sz="2800" b="1" dirty="0">
                <a:solidFill>
                  <a:srgbClr val="000000"/>
                </a:solidFill>
                <a:latin typeface="Aparajita" panose="020B0604020202020204" pitchFamily="34" charset="0"/>
                <a:cs typeface="Aparajita" panose="020B0604020202020204" pitchFamily="34" charset="0"/>
              </a:rPr>
              <a:t> levels and ultrasound, more conservative treatment options are available.</a:t>
            </a:r>
          </a:p>
          <a:p>
            <a:pPr marL="0" indent="0" algn="l">
              <a:lnSpc>
                <a:spcPct val="150000"/>
              </a:lnSpc>
              <a:buNone/>
            </a:pPr>
            <a:r>
              <a:rPr lang="en-US" sz="2800" b="1" dirty="0">
                <a:solidFill>
                  <a:srgbClr val="FF0000"/>
                </a:solidFill>
                <a:latin typeface="Aparajita" panose="020B0604020202020204" pitchFamily="34" charset="0"/>
                <a:cs typeface="Aparajita" panose="020B0604020202020204" pitchFamily="34" charset="0"/>
              </a:rPr>
              <a:t>Minimally invasive surgical </a:t>
            </a:r>
            <a:r>
              <a:rPr lang="en-US" sz="2800" b="1" dirty="0">
                <a:solidFill>
                  <a:srgbClr val="000000"/>
                </a:solidFill>
                <a:latin typeface="Aparajita" panose="020B0604020202020204" pitchFamily="34" charset="0"/>
                <a:cs typeface="Aparajita" panose="020B0604020202020204" pitchFamily="34" charset="0"/>
              </a:rPr>
              <a:t>techniques and medical management with </a:t>
            </a:r>
            <a:r>
              <a:rPr lang="en-US" sz="2800" b="1" i="1" dirty="0">
                <a:solidFill>
                  <a:srgbClr val="FF0000"/>
                </a:solidFill>
                <a:latin typeface="Aparajita" panose="020B0604020202020204" pitchFamily="34" charset="0"/>
                <a:cs typeface="Aparajita" panose="020B0604020202020204" pitchFamily="34" charset="0"/>
              </a:rPr>
              <a:t>methotrexate </a:t>
            </a:r>
            <a:r>
              <a:rPr lang="en-US" sz="2800" b="1" dirty="0">
                <a:solidFill>
                  <a:srgbClr val="FF0000"/>
                </a:solidFill>
                <a:latin typeface="Aparajita" panose="020B0604020202020204" pitchFamily="34" charset="0"/>
                <a:cs typeface="Aparajita" panose="020B0604020202020204" pitchFamily="34" charset="0"/>
              </a:rPr>
              <a:t>are </a:t>
            </a:r>
            <a:r>
              <a:rPr lang="en-US" sz="2800" b="1" dirty="0">
                <a:solidFill>
                  <a:srgbClr val="000000"/>
                </a:solidFill>
                <a:latin typeface="Aparajita" panose="020B0604020202020204" pitchFamily="34" charset="0"/>
                <a:cs typeface="Aparajita" panose="020B0604020202020204" pitchFamily="34" charset="0"/>
              </a:rPr>
              <a:t>the commonly used treatment options for ectopic pregnancies. </a:t>
            </a:r>
          </a:p>
        </p:txBody>
      </p:sp>
      <p:sp>
        <p:nvSpPr>
          <p:cNvPr id="2" name="Slide Number Placeholder 1">
            <a:extLst>
              <a:ext uri="{FF2B5EF4-FFF2-40B4-BE49-F238E27FC236}">
                <a16:creationId xmlns:a16="http://schemas.microsoft.com/office/drawing/2014/main" id="{9D51760B-ACE4-420D-AA7D-AD85DEDA2D79}"/>
              </a:ext>
            </a:extLst>
          </p:cNvPr>
          <p:cNvSpPr>
            <a:spLocks noGrp="1"/>
          </p:cNvSpPr>
          <p:nvPr>
            <p:ph type="sldNum" sz="quarter" idx="12"/>
          </p:nvPr>
        </p:nvSpPr>
        <p:spPr/>
        <p:txBody>
          <a:bodyPr/>
          <a:lstStyle/>
          <a:p>
            <a:fld id="{576749D3-ECF5-41DA-9B1C-1CDC22AA1BFE}" type="slidenum">
              <a:rPr lang="fa-IR" smtClean="0"/>
              <a:t>52</a:t>
            </a:fld>
            <a:endParaRPr lang="fa-IR"/>
          </a:p>
        </p:txBody>
      </p:sp>
    </p:spTree>
    <p:extLst>
      <p:ext uri="{BB962C8B-B14F-4D97-AF65-F5344CB8AC3E}">
        <p14:creationId xmlns:p14="http://schemas.microsoft.com/office/powerpoint/2010/main" val="24421173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a:buNone/>
            </a:pPr>
            <a:r>
              <a:rPr lang="en-US" b="1" dirty="0">
                <a:solidFill>
                  <a:srgbClr val="000000"/>
                </a:solidFill>
                <a:latin typeface="Aparajita" panose="020B0604020202020204" pitchFamily="34" charset="0"/>
                <a:cs typeface="Aparajita" panose="020B0604020202020204" pitchFamily="34" charset="0"/>
              </a:rPr>
              <a:t>The treatment approach depends on:</a:t>
            </a:r>
            <a:endParaRPr lang="fa-IR" b="1" dirty="0">
              <a:solidFill>
                <a:srgbClr val="000000"/>
              </a:solidFill>
              <a:latin typeface="Aparajita" panose="020B0604020202020204" pitchFamily="34" charset="0"/>
              <a:cs typeface="Aparajita" panose="020B0604020202020204" pitchFamily="34" charset="0"/>
            </a:endParaRPr>
          </a:p>
          <a:p>
            <a:pPr marL="0" indent="0" algn="l">
              <a:buNone/>
            </a:pPr>
            <a:endParaRPr lang="en-US" b="1" dirty="0">
              <a:solidFill>
                <a:srgbClr val="000000"/>
              </a:solidFill>
              <a:latin typeface="Aparajita" panose="020B0604020202020204" pitchFamily="34" charset="0"/>
              <a:cs typeface="Aparajita" panose="020B0604020202020204" pitchFamily="34" charset="0"/>
            </a:endParaRPr>
          </a:p>
          <a:p>
            <a:pPr lvl="1" algn="l" rtl="0">
              <a:buFont typeface="Wingdings" panose="05000000000000000000" pitchFamily="2" charset="2"/>
              <a:buChar char="q"/>
            </a:pPr>
            <a:r>
              <a:rPr lang="en-US" b="1" dirty="0">
                <a:solidFill>
                  <a:srgbClr val="000000"/>
                </a:solidFill>
                <a:latin typeface="Aparajita" panose="020B0604020202020204" pitchFamily="34" charset="0"/>
                <a:cs typeface="Aparajita" panose="020B0604020202020204" pitchFamily="34" charset="0"/>
              </a:rPr>
              <a:t> the clinical circumstances</a:t>
            </a:r>
          </a:p>
          <a:p>
            <a:pPr lvl="1" algn="l" rtl="0">
              <a:buFont typeface="Wingdings" panose="05000000000000000000" pitchFamily="2" charset="2"/>
              <a:buChar char="q"/>
            </a:pPr>
            <a:r>
              <a:rPr lang="en-US" b="1" dirty="0">
                <a:solidFill>
                  <a:srgbClr val="000000"/>
                </a:solidFill>
                <a:latin typeface="Aparajita" panose="020B0604020202020204" pitchFamily="34" charset="0"/>
                <a:cs typeface="Aparajita" panose="020B0604020202020204" pitchFamily="34" charset="0"/>
              </a:rPr>
              <a:t>the site of the ectopic pregnancy </a:t>
            </a:r>
          </a:p>
          <a:p>
            <a:pPr lvl="1" algn="l" rtl="0">
              <a:buFont typeface="Wingdings" panose="05000000000000000000" pitchFamily="2" charset="2"/>
              <a:buChar char="q"/>
            </a:pPr>
            <a:r>
              <a:rPr lang="en-US" b="1" dirty="0">
                <a:solidFill>
                  <a:srgbClr val="000000"/>
                </a:solidFill>
                <a:latin typeface="Aparajita" panose="020B0604020202020204" pitchFamily="34" charset="0"/>
                <a:cs typeface="Aparajita" panose="020B0604020202020204" pitchFamily="34" charset="0"/>
              </a:rPr>
              <a:t>the available resources</a:t>
            </a:r>
            <a:r>
              <a:rPr lang="en-US" dirty="0">
                <a:solidFill>
                  <a:srgbClr val="000000"/>
                </a:solidFill>
                <a:latin typeface="Aparajita" panose="020B0604020202020204" pitchFamily="34" charset="0"/>
                <a:cs typeface="Aparajita" panose="020B0604020202020204" pitchFamily="34" charset="0"/>
              </a:rPr>
              <a:t>.</a:t>
            </a:r>
            <a:endParaRPr lang="fa-IR" dirty="0">
              <a:latin typeface="Aparajita" panose="020B0604020202020204" pitchFamily="34" charset="0"/>
            </a:endParaRPr>
          </a:p>
          <a:p>
            <a:endParaRPr lang="fa-IR" dirty="0"/>
          </a:p>
        </p:txBody>
      </p:sp>
      <p:sp>
        <p:nvSpPr>
          <p:cNvPr id="2" name="Slide Number Placeholder 1">
            <a:extLst>
              <a:ext uri="{FF2B5EF4-FFF2-40B4-BE49-F238E27FC236}">
                <a16:creationId xmlns:a16="http://schemas.microsoft.com/office/drawing/2014/main" id="{9D51760B-ACE4-420D-AA7D-AD85DEDA2D79}"/>
              </a:ext>
            </a:extLst>
          </p:cNvPr>
          <p:cNvSpPr>
            <a:spLocks noGrp="1"/>
          </p:cNvSpPr>
          <p:nvPr>
            <p:ph type="sldNum" sz="quarter" idx="12"/>
          </p:nvPr>
        </p:nvSpPr>
        <p:spPr/>
        <p:txBody>
          <a:bodyPr/>
          <a:lstStyle/>
          <a:p>
            <a:fld id="{576749D3-ECF5-41DA-9B1C-1CDC22AA1BFE}" type="slidenum">
              <a:rPr lang="fa-IR" smtClean="0"/>
              <a:t>53</a:t>
            </a:fld>
            <a:endParaRPr lang="fa-IR"/>
          </a:p>
        </p:txBody>
      </p:sp>
    </p:spTree>
    <p:extLst>
      <p:ext uri="{BB962C8B-B14F-4D97-AF65-F5344CB8AC3E}">
        <p14:creationId xmlns:p14="http://schemas.microsoft.com/office/powerpoint/2010/main" val="15972181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736979"/>
            <a:ext cx="10167583" cy="5418161"/>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Treatment of an ectopic pregnancy can be accomplished by laparoscopy or laparotomy. </a:t>
            </a:r>
          </a:p>
          <a:p>
            <a:pPr marL="0" indent="0" algn="l">
              <a:lnSpc>
                <a:spcPct val="150000"/>
              </a:lnSpc>
              <a:buNone/>
            </a:pPr>
            <a:r>
              <a:rPr lang="en-US" b="1" dirty="0">
                <a:latin typeface="Aparajita" panose="020B0604020202020204" pitchFamily="34" charset="0"/>
                <a:cs typeface="Aparajita" panose="020B0604020202020204" pitchFamily="34" charset="0"/>
              </a:rPr>
              <a:t>The hemodynamic stability of the patient, </a:t>
            </a:r>
            <a:r>
              <a:rPr lang="en-US" b="1" dirty="0">
                <a:solidFill>
                  <a:srgbClr val="FF0000"/>
                </a:solidFill>
                <a:latin typeface="Aparajita" panose="020B0604020202020204" pitchFamily="34" charset="0"/>
                <a:cs typeface="Aparajita" panose="020B0604020202020204" pitchFamily="34" charset="0"/>
              </a:rPr>
              <a:t>size and location </a:t>
            </a:r>
            <a:r>
              <a:rPr lang="en-US" b="1" dirty="0">
                <a:latin typeface="Aparajita" panose="020B0604020202020204" pitchFamily="34" charset="0"/>
                <a:cs typeface="Aparajita" panose="020B0604020202020204" pitchFamily="34" charset="0"/>
              </a:rPr>
              <a:t>of the ectopic mass, and the </a:t>
            </a:r>
            <a:r>
              <a:rPr lang="en-US" b="1" dirty="0">
                <a:solidFill>
                  <a:srgbClr val="FF0000"/>
                </a:solidFill>
                <a:latin typeface="Aparajita" panose="020B0604020202020204" pitchFamily="34" charset="0"/>
                <a:cs typeface="Aparajita" panose="020B0604020202020204" pitchFamily="34" charset="0"/>
              </a:rPr>
              <a:t>surgeon’s expertise </a:t>
            </a:r>
            <a:r>
              <a:rPr lang="en-US" b="1" dirty="0">
                <a:latin typeface="Aparajita" panose="020B0604020202020204" pitchFamily="34" charset="0"/>
                <a:cs typeface="Aparajita" panose="020B0604020202020204" pitchFamily="34" charset="0"/>
              </a:rPr>
              <a:t>all contribute to determining the appropriate surgical approach.</a:t>
            </a:r>
          </a:p>
          <a:p>
            <a:pPr marL="0" indent="0" algn="l">
              <a:lnSpc>
                <a:spcPct val="150000"/>
              </a:lnSpc>
              <a:buNone/>
            </a:pPr>
            <a:r>
              <a:rPr lang="en-US" b="1" dirty="0">
                <a:latin typeface="Aparajita" panose="020B0604020202020204" pitchFamily="34" charset="0"/>
                <a:cs typeface="Aparajita" panose="020B0604020202020204" pitchFamily="34" charset="0"/>
              </a:rPr>
              <a:t> Laparotomy is indicated when the patient becomes hemodynamically</a:t>
            </a:r>
          </a:p>
          <a:p>
            <a:pPr marL="0" indent="0" algn="l">
              <a:lnSpc>
                <a:spcPct val="150000"/>
              </a:lnSpc>
              <a:buNone/>
            </a:pPr>
            <a:r>
              <a:rPr lang="en-US" b="1" dirty="0">
                <a:solidFill>
                  <a:srgbClr val="0070C0"/>
                </a:solidFill>
                <a:latin typeface="Aparajita" panose="020B0604020202020204" pitchFamily="34" charset="0"/>
                <a:cs typeface="Aparajita" panose="020B0604020202020204" pitchFamily="34" charset="0"/>
              </a:rPr>
              <a:t>unstable</a:t>
            </a:r>
            <a:r>
              <a:rPr lang="en-US" b="1" dirty="0">
                <a:latin typeface="Aparajita" panose="020B0604020202020204" pitchFamily="34" charset="0"/>
                <a:cs typeface="Aparajita" panose="020B0604020202020204" pitchFamily="34" charset="0"/>
              </a:rPr>
              <a:t> and an </a:t>
            </a:r>
            <a:r>
              <a:rPr lang="en-US" b="1" dirty="0">
                <a:solidFill>
                  <a:srgbClr val="0070C0"/>
                </a:solidFill>
                <a:latin typeface="Aparajita" panose="020B0604020202020204" pitchFamily="34" charset="0"/>
                <a:cs typeface="Aparajita" panose="020B0604020202020204" pitchFamily="34" charset="0"/>
              </a:rPr>
              <a:t>expedited abdominal entry </a:t>
            </a:r>
            <a:r>
              <a:rPr lang="en-US" b="1" dirty="0">
                <a:latin typeface="Aparajita" panose="020B0604020202020204" pitchFamily="34" charset="0"/>
                <a:cs typeface="Aparajita" panose="020B0604020202020204" pitchFamily="34" charset="0"/>
              </a:rPr>
              <a:t>is required. </a:t>
            </a:r>
          </a:p>
        </p:txBody>
      </p:sp>
      <p:sp>
        <p:nvSpPr>
          <p:cNvPr id="2" name="Slide Number Placeholder 1">
            <a:extLst>
              <a:ext uri="{FF2B5EF4-FFF2-40B4-BE49-F238E27FC236}">
                <a16:creationId xmlns:a16="http://schemas.microsoft.com/office/drawing/2014/main" id="{9D51760B-ACE4-420D-AA7D-AD85DEDA2D79}"/>
              </a:ext>
            </a:extLst>
          </p:cNvPr>
          <p:cNvSpPr>
            <a:spLocks noGrp="1"/>
          </p:cNvSpPr>
          <p:nvPr>
            <p:ph type="sldNum" sz="quarter" idx="12"/>
          </p:nvPr>
        </p:nvSpPr>
        <p:spPr/>
        <p:txBody>
          <a:bodyPr/>
          <a:lstStyle/>
          <a:p>
            <a:fld id="{576749D3-ECF5-41DA-9B1C-1CDC22AA1BFE}" type="slidenum">
              <a:rPr lang="fa-IR" smtClean="0"/>
              <a:t>54</a:t>
            </a:fld>
            <a:endParaRPr lang="fa-IR"/>
          </a:p>
        </p:txBody>
      </p:sp>
    </p:spTree>
    <p:extLst>
      <p:ext uri="{BB962C8B-B14F-4D97-AF65-F5344CB8AC3E}">
        <p14:creationId xmlns:p14="http://schemas.microsoft.com/office/powerpoint/2010/main" val="6964345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4BCA4E-4CF3-4D3F-A45A-BD73770BC44E}"/>
              </a:ext>
            </a:extLst>
          </p:cNvPr>
          <p:cNvSpPr>
            <a:spLocks noGrp="1"/>
          </p:cNvSpPr>
          <p:nvPr>
            <p:ph idx="1"/>
          </p:nvPr>
        </p:nvSpPr>
        <p:spPr>
          <a:xfrm>
            <a:off x="1323832" y="436099"/>
            <a:ext cx="10167583" cy="5719042"/>
          </a:xfrm>
        </p:spPr>
        <p:txBody>
          <a:bodyPr/>
          <a:lstStyle/>
          <a:p>
            <a:pPr marL="0" indent="0" algn="just" rtl="0">
              <a:lnSpc>
                <a:spcPct val="150000"/>
              </a:lnSpc>
              <a:buNone/>
            </a:pPr>
            <a:r>
              <a:rPr lang="en-US" sz="3000" b="1" dirty="0">
                <a:latin typeface="Aparajita" panose="020B0604020202020204" pitchFamily="34" charset="0"/>
                <a:cs typeface="Aparajita" panose="020B0604020202020204" pitchFamily="34" charset="0"/>
              </a:rPr>
              <a:t>A ruptured ectopic pregnancy does </a:t>
            </a:r>
            <a:r>
              <a:rPr lang="en-US" sz="3000" b="1" dirty="0">
                <a:solidFill>
                  <a:srgbClr val="FF0066"/>
                </a:solidFill>
                <a:latin typeface="Aparajita" panose="020B0604020202020204" pitchFamily="34" charset="0"/>
                <a:cs typeface="Aparajita" panose="020B0604020202020204" pitchFamily="34" charset="0"/>
              </a:rPr>
              <a:t>not </a:t>
            </a:r>
            <a:r>
              <a:rPr lang="en-US" sz="3000" b="1" dirty="0">
                <a:latin typeface="Aparajita" panose="020B0604020202020204" pitchFamily="34" charset="0"/>
                <a:cs typeface="Aparajita" panose="020B0604020202020204" pitchFamily="34" charset="0"/>
              </a:rPr>
              <a:t>necessarily require laparotomy .If the hemoperitoneum cannot be evacuated in a timely manner, laparotomy should be considered. </a:t>
            </a:r>
          </a:p>
          <a:p>
            <a:pPr marL="0" indent="0" algn="just" rtl="0">
              <a:lnSpc>
                <a:spcPct val="150000"/>
              </a:lnSpc>
              <a:buNone/>
            </a:pPr>
            <a:r>
              <a:rPr lang="en-US" sz="3000" b="1" dirty="0">
                <a:latin typeface="Aparajita" panose="020B0604020202020204" pitchFamily="34" charset="0"/>
                <a:cs typeface="Aparajita" panose="020B0604020202020204" pitchFamily="34" charset="0"/>
              </a:rPr>
              <a:t>Surgeon’s experience with laparoscopy and the availability of laparoscopic equipment will determine the surgical approach</a:t>
            </a:r>
          </a:p>
          <a:p>
            <a:pPr marL="0" indent="0" algn="just" rtl="0">
              <a:lnSpc>
                <a:spcPct val="150000"/>
              </a:lnSpc>
              <a:buNone/>
            </a:pPr>
            <a:r>
              <a:rPr lang="en-US" sz="3000" b="1" dirty="0">
                <a:latin typeface="Aparajita" panose="020B0604020202020204" pitchFamily="34" charset="0"/>
                <a:cs typeface="Aparajita" panose="020B0604020202020204" pitchFamily="34" charset="0"/>
              </a:rPr>
              <a:t>The indications for laparotomy include </a:t>
            </a:r>
            <a:r>
              <a:rPr lang="en-US" sz="3000" b="1" dirty="0">
                <a:solidFill>
                  <a:srgbClr val="FF0066"/>
                </a:solidFill>
                <a:latin typeface="Aparajita" panose="020B0604020202020204" pitchFamily="34" charset="0"/>
                <a:cs typeface="Aparajita" panose="020B0604020202020204" pitchFamily="34" charset="0"/>
              </a:rPr>
              <a:t>abdominal pregnancy</a:t>
            </a:r>
            <a:r>
              <a:rPr lang="en-US" sz="3000" b="1" dirty="0">
                <a:latin typeface="Aparajita" panose="020B0604020202020204" pitchFamily="34" charset="0"/>
                <a:cs typeface="Aparajita" panose="020B0604020202020204" pitchFamily="34" charset="0"/>
              </a:rPr>
              <a:t>,</a:t>
            </a:r>
          </a:p>
          <a:p>
            <a:pPr marL="0" indent="0" algn="just" rtl="0">
              <a:lnSpc>
                <a:spcPct val="150000"/>
              </a:lnSpc>
              <a:buNone/>
            </a:pPr>
            <a:r>
              <a:rPr lang="en-US" sz="3000" b="1" dirty="0">
                <a:latin typeface="Aparajita" panose="020B0604020202020204" pitchFamily="34" charset="0"/>
                <a:cs typeface="Aparajita" panose="020B0604020202020204" pitchFamily="34" charset="0"/>
              </a:rPr>
              <a:t>extensive abdominal or pelvic </a:t>
            </a:r>
            <a:r>
              <a:rPr lang="en-US" sz="3000" b="1" dirty="0">
                <a:solidFill>
                  <a:srgbClr val="FF0066"/>
                </a:solidFill>
                <a:latin typeface="Aparajita" panose="020B0604020202020204" pitchFamily="34" charset="0"/>
                <a:cs typeface="Aparajita" panose="020B0604020202020204" pitchFamily="34" charset="0"/>
              </a:rPr>
              <a:t>adhesive disease</a:t>
            </a:r>
            <a:r>
              <a:rPr lang="en-US" sz="3000" b="1" dirty="0">
                <a:latin typeface="Aparajita" panose="020B0604020202020204" pitchFamily="34" charset="0"/>
                <a:cs typeface="Aparajita" panose="020B0604020202020204" pitchFamily="34" charset="0"/>
              </a:rPr>
              <a:t>, and </a:t>
            </a:r>
            <a:r>
              <a:rPr lang="en-US" sz="3000" b="1" dirty="0">
                <a:solidFill>
                  <a:srgbClr val="FF0066"/>
                </a:solidFill>
                <a:latin typeface="Aparajita" panose="020B0604020202020204" pitchFamily="34" charset="0"/>
                <a:cs typeface="Aparajita" panose="020B0604020202020204" pitchFamily="34" charset="0"/>
              </a:rPr>
              <a:t>any</a:t>
            </a:r>
            <a:r>
              <a:rPr lang="en-US" sz="3000" b="1" dirty="0">
                <a:latin typeface="Aparajita" panose="020B0604020202020204" pitchFamily="34" charset="0"/>
                <a:cs typeface="Aparajita" panose="020B0604020202020204" pitchFamily="34" charset="0"/>
              </a:rPr>
              <a:t> other condition making laparoscopy difficult or unsafe.</a:t>
            </a:r>
          </a:p>
          <a:p>
            <a:pPr marL="0" indent="0" algn="just" rtl="0">
              <a:lnSpc>
                <a:spcPct val="150000"/>
              </a:lnSpc>
              <a:buNone/>
            </a:pPr>
            <a:endParaRPr lang="fa-IR" sz="3000" b="1" dirty="0">
              <a:latin typeface="Aparajita" panose="020B0604020202020204" pitchFamily="34" charset="0"/>
            </a:endParaRPr>
          </a:p>
          <a:p>
            <a:pPr algn="just" rtl="0">
              <a:lnSpc>
                <a:spcPct val="150000"/>
              </a:lnSpc>
            </a:pPr>
            <a:endParaRPr lang="fa-IR" sz="3000" dirty="0"/>
          </a:p>
        </p:txBody>
      </p:sp>
      <p:sp>
        <p:nvSpPr>
          <p:cNvPr id="2" name="Slide Number Placeholder 1">
            <a:extLst>
              <a:ext uri="{FF2B5EF4-FFF2-40B4-BE49-F238E27FC236}">
                <a16:creationId xmlns:a16="http://schemas.microsoft.com/office/drawing/2014/main" id="{53ABF6B7-5219-45E4-9D45-2566C6E210A6}"/>
              </a:ext>
            </a:extLst>
          </p:cNvPr>
          <p:cNvSpPr>
            <a:spLocks noGrp="1"/>
          </p:cNvSpPr>
          <p:nvPr>
            <p:ph type="sldNum" sz="quarter" idx="12"/>
          </p:nvPr>
        </p:nvSpPr>
        <p:spPr/>
        <p:txBody>
          <a:bodyPr/>
          <a:lstStyle/>
          <a:p>
            <a:fld id="{576749D3-ECF5-41DA-9B1C-1CDC22AA1BFE}" type="slidenum">
              <a:rPr lang="fa-IR" smtClean="0"/>
              <a:t>55</a:t>
            </a:fld>
            <a:endParaRPr lang="fa-IR"/>
          </a:p>
        </p:txBody>
      </p:sp>
    </p:spTree>
    <p:extLst>
      <p:ext uri="{BB962C8B-B14F-4D97-AF65-F5344CB8AC3E}">
        <p14:creationId xmlns:p14="http://schemas.microsoft.com/office/powerpoint/2010/main" val="21287193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18195"/>
            <a:ext cx="10181230" cy="5995146"/>
          </a:xfrm>
        </p:spPr>
        <p:txBody>
          <a:bodyPr/>
          <a:lstStyle/>
          <a:p>
            <a:pPr marL="0" indent="0" algn="l">
              <a:lnSpc>
                <a:spcPct val="150000"/>
              </a:lnSpc>
              <a:buNone/>
            </a:pPr>
            <a:r>
              <a:rPr lang="en-US" b="1" dirty="0">
                <a:solidFill>
                  <a:srgbClr val="FF0066"/>
                </a:solidFill>
                <a:latin typeface="Aparajita" panose="020B0604020202020204" pitchFamily="34" charset="0"/>
                <a:cs typeface="Aparajita" panose="020B0604020202020204" pitchFamily="34" charset="0"/>
              </a:rPr>
              <a:t>Laparoscopic</a:t>
            </a:r>
            <a:r>
              <a:rPr lang="en-US" b="1" dirty="0">
                <a:latin typeface="Aparajita" panose="020B0604020202020204" pitchFamily="34" charset="0"/>
                <a:cs typeface="Aparajita" panose="020B0604020202020204" pitchFamily="34" charset="0"/>
              </a:rPr>
              <a:t> management was associated with </a:t>
            </a:r>
            <a:r>
              <a:rPr lang="en-US" b="1" dirty="0">
                <a:solidFill>
                  <a:srgbClr val="FF0066"/>
                </a:solidFill>
                <a:latin typeface="Aparajita" panose="020B0604020202020204" pitchFamily="34" charset="0"/>
                <a:cs typeface="Aparajita" panose="020B0604020202020204" pitchFamily="34" charset="0"/>
              </a:rPr>
              <a:t>significant cost savings </a:t>
            </a:r>
            <a:r>
              <a:rPr lang="en-US" b="1" dirty="0">
                <a:latin typeface="Aparajita" panose="020B0604020202020204" pitchFamily="34" charset="0"/>
                <a:cs typeface="Aparajita" panose="020B0604020202020204" pitchFamily="34" charset="0"/>
              </a:rPr>
              <a:t>when compared with laparotomy. </a:t>
            </a:r>
          </a:p>
          <a:p>
            <a:pPr marL="0" indent="0" algn="l">
              <a:lnSpc>
                <a:spcPct val="150000"/>
              </a:lnSpc>
              <a:buNone/>
            </a:pPr>
            <a:r>
              <a:rPr lang="en-US" b="1" dirty="0">
                <a:latin typeface="Aparajita" panose="020B0604020202020204" pitchFamily="34" charset="0"/>
                <a:cs typeface="Aparajita" panose="020B0604020202020204" pitchFamily="34" charset="0"/>
              </a:rPr>
              <a:t>Tubal patency on the ipsilateral side after conservative laparoscopic management is about 84% . In a study of 143 patients followed</a:t>
            </a:r>
          </a:p>
          <a:p>
            <a:pPr marL="0" indent="0" algn="l">
              <a:lnSpc>
                <a:spcPct val="150000"/>
              </a:lnSpc>
              <a:buNone/>
            </a:pPr>
            <a:r>
              <a:rPr lang="en-US" b="1" dirty="0">
                <a:latin typeface="Aparajita" panose="020B0604020202020204" pitchFamily="34" charset="0"/>
                <a:cs typeface="Aparajita" panose="020B0604020202020204" pitchFamily="34" charset="0"/>
              </a:rPr>
              <a:t>after undergoing laparoscopic procedures for ectopic pregnancy, the overall intrauterine pregnancy rates after laparoscopic s</a:t>
            </a:r>
            <a:r>
              <a:rPr lang="en-US" b="1" dirty="0">
                <a:solidFill>
                  <a:srgbClr val="FF0066"/>
                </a:solidFill>
                <a:latin typeface="Aparajita" panose="020B0604020202020204" pitchFamily="34" charset="0"/>
                <a:cs typeface="Aparajita" panose="020B0604020202020204" pitchFamily="34" charset="0"/>
              </a:rPr>
              <a:t>alpingostomy </a:t>
            </a:r>
            <a:r>
              <a:rPr lang="en-US" b="1" dirty="0">
                <a:latin typeface="Aparajita" panose="020B0604020202020204" pitchFamily="34" charset="0"/>
                <a:cs typeface="Aparajita" panose="020B0604020202020204" pitchFamily="34" charset="0"/>
              </a:rPr>
              <a:t>(</a:t>
            </a:r>
            <a:r>
              <a:rPr lang="en-US" sz="3000" b="1" dirty="0">
                <a:latin typeface="Aparajita" panose="020B0604020202020204" pitchFamily="34" charset="0"/>
                <a:cs typeface="Aparajita" panose="020B0604020202020204" pitchFamily="34" charset="0"/>
              </a:rPr>
              <a:t>60%) and laparoscopic </a:t>
            </a:r>
            <a:r>
              <a:rPr lang="en-US" sz="3000" b="1" dirty="0">
                <a:solidFill>
                  <a:srgbClr val="FF0066"/>
                </a:solidFill>
                <a:latin typeface="Aparajita" panose="020B0604020202020204" pitchFamily="34" charset="0"/>
                <a:cs typeface="Aparajita" panose="020B0604020202020204" pitchFamily="34" charset="0"/>
              </a:rPr>
              <a:t>salpingectomy</a:t>
            </a:r>
            <a:r>
              <a:rPr lang="en-US" sz="3000" b="1" dirty="0">
                <a:latin typeface="Aparajita" panose="020B0604020202020204" pitchFamily="34" charset="0"/>
                <a:cs typeface="Aparajita" panose="020B0604020202020204" pitchFamily="34" charset="0"/>
              </a:rPr>
              <a:t> (54%) were </a:t>
            </a:r>
            <a:r>
              <a:rPr lang="en-US" sz="3000" b="1" dirty="0">
                <a:solidFill>
                  <a:srgbClr val="FF0066"/>
                </a:solidFill>
                <a:latin typeface="Aparajita" panose="020B0604020202020204" pitchFamily="34" charset="0"/>
                <a:cs typeface="Aparajita" panose="020B0604020202020204" pitchFamily="34" charset="0"/>
              </a:rPr>
              <a:t>not</a:t>
            </a:r>
            <a:r>
              <a:rPr lang="en-US" sz="3000" b="1" dirty="0">
                <a:latin typeface="Aparajita" panose="020B0604020202020204" pitchFamily="34" charset="0"/>
                <a:cs typeface="Aparajita" panose="020B0604020202020204" pitchFamily="34" charset="0"/>
              </a:rPr>
              <a:t> significantly  different</a:t>
            </a:r>
          </a:p>
          <a:p>
            <a:pPr marL="0" indent="0" algn="l">
              <a:lnSpc>
                <a:spcPct val="150000"/>
              </a:lnSpc>
              <a:buNone/>
            </a:pPr>
            <a:endParaRPr lang="fa-IR"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2D831D2A-4037-4C7B-B258-9B75300C845E}"/>
              </a:ext>
            </a:extLst>
          </p:cNvPr>
          <p:cNvSpPr>
            <a:spLocks noGrp="1"/>
          </p:cNvSpPr>
          <p:nvPr>
            <p:ph type="sldNum" sz="quarter" idx="12"/>
          </p:nvPr>
        </p:nvSpPr>
        <p:spPr/>
        <p:txBody>
          <a:bodyPr/>
          <a:lstStyle/>
          <a:p>
            <a:fld id="{576749D3-ECF5-41DA-9B1C-1CDC22AA1BFE}" type="slidenum">
              <a:rPr lang="fa-IR" smtClean="0"/>
              <a:t>56</a:t>
            </a:fld>
            <a:endParaRPr lang="fa-IR"/>
          </a:p>
        </p:txBody>
      </p:sp>
    </p:spTree>
    <p:extLst>
      <p:ext uri="{BB962C8B-B14F-4D97-AF65-F5344CB8AC3E}">
        <p14:creationId xmlns:p14="http://schemas.microsoft.com/office/powerpoint/2010/main" val="4433746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CF28-53EE-4FE1-8EDA-A7186D385452}"/>
              </a:ext>
            </a:extLst>
          </p:cNvPr>
          <p:cNvSpPr>
            <a:spLocks noGrp="1"/>
          </p:cNvSpPr>
          <p:nvPr>
            <p:ph type="title"/>
          </p:nvPr>
        </p:nvSpPr>
        <p:spPr/>
        <p:txBody>
          <a:bodyPr/>
          <a:lstStyle/>
          <a:p>
            <a:r>
              <a:rPr lang="en-US" b="1" dirty="0">
                <a:solidFill>
                  <a:srgbClr val="B40033"/>
                </a:solidFill>
                <a:latin typeface="Arial-BoldMT"/>
              </a:rPr>
              <a:t>Medical Treatment</a:t>
            </a:r>
            <a:endParaRPr lang="fa-IR" dirty="0"/>
          </a:p>
        </p:txBody>
      </p:sp>
      <p:sp>
        <p:nvSpPr>
          <p:cNvPr id="3" name="Content Placeholder 2">
            <a:extLst>
              <a:ext uri="{FF2B5EF4-FFF2-40B4-BE49-F238E27FC236}">
                <a16:creationId xmlns:a16="http://schemas.microsoft.com/office/drawing/2014/main" id="{2DB48EA1-2C0F-4D8B-A983-A084D996E7B3}"/>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E7F88B78-293F-4CBD-8AFC-573C09C3FF7D}"/>
              </a:ext>
            </a:extLst>
          </p:cNvPr>
          <p:cNvSpPr>
            <a:spLocks noGrp="1"/>
          </p:cNvSpPr>
          <p:nvPr>
            <p:ph type="sldNum" sz="quarter" idx="12"/>
          </p:nvPr>
        </p:nvSpPr>
        <p:spPr/>
        <p:txBody>
          <a:bodyPr/>
          <a:lstStyle/>
          <a:p>
            <a:fld id="{576749D3-ECF5-41DA-9B1C-1CDC22AA1BFE}" type="slidenum">
              <a:rPr lang="fa-IR" smtClean="0"/>
              <a:t>57</a:t>
            </a:fld>
            <a:endParaRPr lang="fa-IR"/>
          </a:p>
        </p:txBody>
      </p:sp>
    </p:spTree>
    <p:extLst>
      <p:ext uri="{BB962C8B-B14F-4D97-AF65-F5344CB8AC3E}">
        <p14:creationId xmlns:p14="http://schemas.microsoft.com/office/powerpoint/2010/main" val="21466959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8" y="532263"/>
            <a:ext cx="10354101" cy="5650173"/>
          </a:xfrm>
        </p:spPr>
        <p:txBody>
          <a:bodyPr/>
          <a:lstStyle/>
          <a:p>
            <a:pPr marL="0" indent="0" algn="l">
              <a:buNone/>
            </a:pPr>
            <a:r>
              <a:rPr lang="en-US" b="1" dirty="0">
                <a:solidFill>
                  <a:srgbClr val="000000"/>
                </a:solidFill>
                <a:latin typeface="Aparajita" panose="020B0604020202020204" pitchFamily="34" charset="0"/>
                <a:cs typeface="Aparajita" panose="020B0604020202020204" pitchFamily="34" charset="0"/>
              </a:rPr>
              <a:t>The drug </a:t>
            </a:r>
            <a:r>
              <a:rPr lang="en-US" b="1" dirty="0">
                <a:solidFill>
                  <a:srgbClr val="FF0066"/>
                </a:solidFill>
                <a:latin typeface="Aparajita" panose="020B0604020202020204" pitchFamily="34" charset="0"/>
                <a:cs typeface="Aparajita" panose="020B0604020202020204" pitchFamily="34" charset="0"/>
              </a:rPr>
              <a:t>most frequently </a:t>
            </a:r>
            <a:r>
              <a:rPr lang="en-US" b="1" dirty="0">
                <a:solidFill>
                  <a:srgbClr val="000000"/>
                </a:solidFill>
                <a:latin typeface="Aparajita" panose="020B0604020202020204" pitchFamily="34" charset="0"/>
                <a:cs typeface="Aparajita" panose="020B0604020202020204" pitchFamily="34" charset="0"/>
              </a:rPr>
              <a:t>used for medical management of ectopic pregnancy </a:t>
            </a:r>
            <a:r>
              <a:rPr lang="en-US" b="1" dirty="0">
                <a:solidFill>
                  <a:srgbClr val="FF0066"/>
                </a:solidFill>
                <a:latin typeface="Aparajita" panose="020B0604020202020204" pitchFamily="34" charset="0"/>
                <a:cs typeface="Aparajita" panose="020B0604020202020204" pitchFamily="34" charset="0"/>
              </a:rPr>
              <a:t>is </a:t>
            </a:r>
            <a:r>
              <a:rPr lang="en-US" b="1" i="1" dirty="0">
                <a:solidFill>
                  <a:srgbClr val="FF0066"/>
                </a:solidFill>
                <a:latin typeface="Aparajita" panose="020B0604020202020204" pitchFamily="34" charset="0"/>
                <a:cs typeface="Aparajita" panose="020B0604020202020204" pitchFamily="34" charset="0"/>
              </a:rPr>
              <a:t>methotrexate</a:t>
            </a:r>
            <a:r>
              <a:rPr lang="en-US" b="1" i="1" dirty="0">
                <a:solidFill>
                  <a:srgbClr val="000000"/>
                </a:solidFill>
                <a:latin typeface="Aparajita" panose="020B0604020202020204" pitchFamily="34" charset="0"/>
                <a:cs typeface="Aparajita" panose="020B0604020202020204" pitchFamily="34" charset="0"/>
              </a:rPr>
              <a:t>, </a:t>
            </a:r>
            <a:r>
              <a:rPr lang="en-US" b="1" dirty="0">
                <a:solidFill>
                  <a:srgbClr val="000000"/>
                </a:solidFill>
                <a:latin typeface="Aparajita" panose="020B0604020202020204" pitchFamily="34" charset="0"/>
                <a:cs typeface="Aparajita" panose="020B0604020202020204" pitchFamily="34" charset="0"/>
              </a:rPr>
              <a:t>although other agents have been studied, including potassium chloride (</a:t>
            </a:r>
            <a:r>
              <a:rPr lang="en-US" b="1" dirty="0" err="1">
                <a:solidFill>
                  <a:srgbClr val="FF0066"/>
                </a:solidFill>
                <a:latin typeface="Aparajita" panose="020B0604020202020204" pitchFamily="34" charset="0"/>
                <a:cs typeface="Aparajita" panose="020B0604020202020204" pitchFamily="34" charset="0"/>
              </a:rPr>
              <a:t>KCl</a:t>
            </a:r>
            <a:r>
              <a:rPr lang="en-US" b="1" dirty="0">
                <a:solidFill>
                  <a:srgbClr val="FF0066"/>
                </a:solidFill>
                <a:latin typeface="Aparajita" panose="020B0604020202020204" pitchFamily="34" charset="0"/>
                <a:cs typeface="Aparajita" panose="020B0604020202020204" pitchFamily="34" charset="0"/>
              </a:rPr>
              <a:t>), hyperosmolar glucose, prostaglandins, and </a:t>
            </a:r>
            <a:r>
              <a:rPr lang="en-US" b="1" i="1" dirty="0">
                <a:solidFill>
                  <a:srgbClr val="FF0066"/>
                </a:solidFill>
                <a:latin typeface="Aparajita" panose="020B0604020202020204" pitchFamily="34" charset="0"/>
                <a:cs typeface="Aparajita" panose="020B0604020202020204" pitchFamily="34" charset="0"/>
              </a:rPr>
              <a:t>RU-486. </a:t>
            </a:r>
          </a:p>
          <a:p>
            <a:pPr marL="0" indent="0" algn="l">
              <a:buNone/>
            </a:pPr>
            <a:r>
              <a:rPr lang="en-US" b="1" dirty="0">
                <a:solidFill>
                  <a:srgbClr val="000000"/>
                </a:solidFill>
                <a:latin typeface="Aparajita" panose="020B0604020202020204" pitchFamily="34" charset="0"/>
                <a:cs typeface="Aparajita" panose="020B0604020202020204" pitchFamily="34" charset="0"/>
              </a:rPr>
              <a:t>These agents may be given systemically (intravenously, intramuscularly, or orally) or locally (laparoscopic direct injection, ultrasound-guided injection, or retrograde </a:t>
            </a:r>
            <a:r>
              <a:rPr lang="en-US" b="1" dirty="0" err="1">
                <a:solidFill>
                  <a:srgbClr val="000000"/>
                </a:solidFill>
                <a:latin typeface="Aparajita" panose="020B0604020202020204" pitchFamily="34" charset="0"/>
                <a:cs typeface="Aparajita" panose="020B0604020202020204" pitchFamily="34" charset="0"/>
              </a:rPr>
              <a:t>salpingography</a:t>
            </a:r>
            <a:r>
              <a:rPr lang="en-US" b="1" dirty="0">
                <a:solidFill>
                  <a:srgbClr val="000000"/>
                </a:solidFill>
                <a:latin typeface="Aparajita" panose="020B0604020202020204" pitchFamily="34" charset="0"/>
                <a:cs typeface="Aparajita" panose="020B0604020202020204" pitchFamily="34" charset="0"/>
              </a:rPr>
              <a:t>).</a:t>
            </a:r>
          </a:p>
          <a:p>
            <a:pPr marL="0" indent="0" algn="l">
              <a:buNone/>
            </a:pPr>
            <a:r>
              <a:rPr lang="en-US" b="1" dirty="0">
                <a:solidFill>
                  <a:srgbClr val="000000"/>
                </a:solidFill>
                <a:latin typeface="Aparajita" panose="020B0604020202020204" pitchFamily="34" charset="0"/>
                <a:cs typeface="Aparajita" panose="020B0604020202020204" pitchFamily="34" charset="0"/>
              </a:rPr>
              <a:t> Other agents besides </a:t>
            </a:r>
            <a:r>
              <a:rPr lang="en-US" b="1" i="1" dirty="0">
                <a:solidFill>
                  <a:srgbClr val="000000"/>
                </a:solidFill>
                <a:latin typeface="Aparajita" panose="020B0604020202020204" pitchFamily="34" charset="0"/>
                <a:cs typeface="Aparajita" panose="020B0604020202020204" pitchFamily="34" charset="0"/>
              </a:rPr>
              <a:t>methotrexate </a:t>
            </a:r>
            <a:r>
              <a:rPr lang="en-US" b="1" dirty="0">
                <a:solidFill>
                  <a:srgbClr val="FF0066"/>
                </a:solidFill>
                <a:latin typeface="Aparajita" panose="020B0604020202020204" pitchFamily="34" charset="0"/>
                <a:cs typeface="Aparajita" panose="020B0604020202020204" pitchFamily="34" charset="0"/>
              </a:rPr>
              <a:t>are not </a:t>
            </a:r>
            <a:r>
              <a:rPr lang="en-US" b="1" dirty="0">
                <a:solidFill>
                  <a:srgbClr val="000000"/>
                </a:solidFill>
                <a:latin typeface="Aparajita" panose="020B0604020202020204" pitchFamily="34" charset="0"/>
                <a:cs typeface="Aparajita" panose="020B0604020202020204" pitchFamily="34" charset="0"/>
              </a:rPr>
              <a:t>recommended for the treatment of ectopic pregnancy because </a:t>
            </a:r>
            <a:r>
              <a:rPr lang="en-US" b="1" dirty="0">
                <a:solidFill>
                  <a:srgbClr val="FF0066"/>
                </a:solidFill>
                <a:latin typeface="Aparajita" panose="020B0604020202020204" pitchFamily="34" charset="0"/>
                <a:cs typeface="Aparajita" panose="020B0604020202020204" pitchFamily="34" charset="0"/>
              </a:rPr>
              <a:t>their safety and efficacy are not </a:t>
            </a:r>
            <a:r>
              <a:rPr lang="en-US" b="1" dirty="0">
                <a:solidFill>
                  <a:srgbClr val="000000"/>
                </a:solidFill>
                <a:latin typeface="Aparajita" panose="020B0604020202020204" pitchFamily="34" charset="0"/>
                <a:cs typeface="Aparajita" panose="020B0604020202020204" pitchFamily="34" charset="0"/>
              </a:rPr>
              <a:t>well-documented.</a:t>
            </a:r>
            <a:endParaRPr lang="en-US" sz="2000" b="1" i="1" dirty="0">
              <a:solidFill>
                <a:srgbClr val="8D63AC"/>
              </a:solidFill>
              <a:latin typeface="Aparajita" panose="020B0604020202020204" pitchFamily="34" charset="0"/>
              <a:cs typeface="Aparajita" panose="020B0604020202020204" pitchFamily="34" charset="0"/>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58</a:t>
            </a:fld>
            <a:endParaRPr lang="fa-IR"/>
          </a:p>
        </p:txBody>
      </p:sp>
    </p:spTree>
    <p:extLst>
      <p:ext uri="{BB962C8B-B14F-4D97-AF65-F5344CB8AC3E}">
        <p14:creationId xmlns:p14="http://schemas.microsoft.com/office/powerpoint/2010/main" val="9869892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i="1" dirty="0">
                <a:latin typeface="Aparajita" panose="020B0604020202020204" pitchFamily="34" charset="0"/>
                <a:cs typeface="Aparajita" panose="020B0604020202020204" pitchFamily="34" charset="0"/>
              </a:rPr>
              <a:t>Methotrexate </a:t>
            </a:r>
            <a:r>
              <a:rPr lang="en-US" b="1" dirty="0">
                <a:latin typeface="Aparajita" panose="020B0604020202020204" pitchFamily="34" charset="0"/>
                <a:cs typeface="Aparajita" panose="020B0604020202020204" pitchFamily="34" charset="0"/>
              </a:rPr>
              <a:t>is a folic acid analog that inhibits </a:t>
            </a:r>
            <a:r>
              <a:rPr lang="en-US" b="1" dirty="0" err="1">
                <a:latin typeface="Aparajita" panose="020B0604020202020204" pitchFamily="34" charset="0"/>
                <a:cs typeface="Aparajita" panose="020B0604020202020204" pitchFamily="34" charset="0"/>
              </a:rPr>
              <a:t>dehydrofolate</a:t>
            </a:r>
            <a:r>
              <a:rPr lang="en-US" b="1" dirty="0">
                <a:latin typeface="Aparajita" panose="020B0604020202020204" pitchFamily="34" charset="0"/>
                <a:cs typeface="Aparajita" panose="020B0604020202020204" pitchFamily="34" charset="0"/>
              </a:rPr>
              <a:t> reductase and thereby prevents synthesis of DNA. </a:t>
            </a:r>
          </a:p>
          <a:p>
            <a:pPr marL="0" indent="0" algn="l">
              <a:buNone/>
            </a:pPr>
            <a:r>
              <a:rPr lang="en-US" b="1" i="1" dirty="0">
                <a:latin typeface="Aparajita" panose="020B0604020202020204" pitchFamily="34" charset="0"/>
                <a:cs typeface="Aparajita" panose="020B0604020202020204" pitchFamily="34" charset="0"/>
              </a:rPr>
              <a:t>Methotrexate </a:t>
            </a:r>
            <a:r>
              <a:rPr lang="en-US" b="1" dirty="0">
                <a:latin typeface="Aparajita" panose="020B0604020202020204" pitchFamily="34" charset="0"/>
                <a:cs typeface="Aparajita" panose="020B0604020202020204" pitchFamily="34" charset="0"/>
              </a:rPr>
              <a:t>affects actively growing cells including trophoblastic tissues, malignant cells, bone marrow, intestinal mucosa and  respiratory epithelium.</a:t>
            </a:r>
            <a:endParaRPr lang="fa-IR"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59</a:t>
            </a:fld>
            <a:endParaRPr lang="fa-IR"/>
          </a:p>
        </p:txBody>
      </p:sp>
    </p:spTree>
    <p:extLst>
      <p:ext uri="{BB962C8B-B14F-4D97-AF65-F5344CB8AC3E}">
        <p14:creationId xmlns:p14="http://schemas.microsoft.com/office/powerpoint/2010/main" val="3732856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algn="l" rtl="0">
              <a:lnSpc>
                <a:spcPct val="150000"/>
              </a:lnSpc>
              <a:buFont typeface="Wingdings" panose="05000000000000000000" pitchFamily="2" charset="2"/>
              <a:buChar char="Ø"/>
            </a:pPr>
            <a:r>
              <a:rPr lang="en-US" sz="2800" b="1" dirty="0">
                <a:solidFill>
                  <a:srgbClr val="C00000"/>
                </a:solidFill>
                <a:latin typeface="Aparajita" panose="020B0604020202020204" pitchFamily="34" charset="0"/>
                <a:cs typeface="Aparajita" panose="020B0604020202020204" pitchFamily="34" charset="0"/>
              </a:rPr>
              <a:t>Racial</a:t>
            </a:r>
            <a:r>
              <a:rPr lang="en-US" sz="2800" b="1" dirty="0">
                <a:solidFill>
                  <a:srgbClr val="000000"/>
                </a:solidFill>
                <a:latin typeface="Aparajita" panose="020B0604020202020204" pitchFamily="34" charset="0"/>
                <a:cs typeface="Aparajita" panose="020B0604020202020204" pitchFamily="34" charset="0"/>
              </a:rPr>
              <a:t> and </a:t>
            </a:r>
            <a:r>
              <a:rPr lang="en-US" sz="2800" b="1" dirty="0">
                <a:solidFill>
                  <a:srgbClr val="C00000"/>
                </a:solidFill>
                <a:latin typeface="Aparajita" panose="020B0604020202020204" pitchFamily="34" charset="0"/>
                <a:cs typeface="Aparajita" panose="020B0604020202020204" pitchFamily="34" charset="0"/>
              </a:rPr>
              <a:t>socioeconomic </a:t>
            </a:r>
            <a:r>
              <a:rPr lang="en-US" sz="2800" b="1" dirty="0">
                <a:solidFill>
                  <a:srgbClr val="000000"/>
                </a:solidFill>
                <a:latin typeface="Aparajita" panose="020B0604020202020204" pitchFamily="34" charset="0"/>
                <a:cs typeface="Aparajita" panose="020B0604020202020204" pitchFamily="34" charset="0"/>
              </a:rPr>
              <a:t>disparities in the incidence of ectopic pregnancy are recognized. </a:t>
            </a:r>
          </a:p>
          <a:p>
            <a:pPr algn="l" rtl="0">
              <a:lnSpc>
                <a:spcPct val="150000"/>
              </a:lnSpc>
              <a:buFont typeface="Wingdings" panose="05000000000000000000" pitchFamily="2" charset="2"/>
              <a:buChar char="Ø"/>
            </a:pPr>
            <a:r>
              <a:rPr lang="en-US" sz="2800" b="1" dirty="0">
                <a:solidFill>
                  <a:srgbClr val="000000"/>
                </a:solidFill>
                <a:latin typeface="Aparajita" panose="020B0604020202020204" pitchFamily="34" charset="0"/>
                <a:cs typeface="Aparajita" panose="020B0604020202020204" pitchFamily="34" charset="0"/>
              </a:rPr>
              <a:t>Ectopic pregnancy rates are higher among minorities than in whites and are also higher in socioeconomically disadvantaged populations.</a:t>
            </a:r>
          </a:p>
          <a:p>
            <a:pPr algn="l" rtl="0">
              <a:lnSpc>
                <a:spcPct val="150000"/>
              </a:lnSpc>
              <a:buFont typeface="Wingdings" panose="05000000000000000000" pitchFamily="2" charset="2"/>
              <a:buChar char="Ø"/>
            </a:pPr>
            <a:r>
              <a:rPr lang="en-US" sz="2800" b="1" dirty="0">
                <a:solidFill>
                  <a:srgbClr val="000000"/>
                </a:solidFill>
                <a:latin typeface="Aparajita" panose="020B0604020202020204" pitchFamily="34" charset="0"/>
                <a:cs typeface="Aparajita" panose="020B0604020202020204" pitchFamily="34" charset="0"/>
              </a:rPr>
              <a:t>In all age groups. For all races, ectopic pregnancy rate increases progressively with </a:t>
            </a:r>
            <a:r>
              <a:rPr lang="en-US" sz="2800" b="1" dirty="0">
                <a:solidFill>
                  <a:srgbClr val="C00000"/>
                </a:solidFill>
                <a:latin typeface="Aparajita" panose="020B0604020202020204" pitchFamily="34" charset="0"/>
                <a:cs typeface="Aparajita" panose="020B0604020202020204" pitchFamily="34" charset="0"/>
              </a:rPr>
              <a:t>age</a:t>
            </a:r>
            <a:r>
              <a:rPr lang="en-US" sz="2800" b="1" dirty="0">
                <a:solidFill>
                  <a:srgbClr val="000000"/>
                </a:solidFill>
                <a:latin typeface="Aparajita" panose="020B0604020202020204" pitchFamily="34" charset="0"/>
                <a:cs typeface="Aparajita" panose="020B0604020202020204" pitchFamily="34" charset="0"/>
              </a:rPr>
              <a:t> and is 3–4 times higher for women aged </a:t>
            </a:r>
            <a:r>
              <a:rPr lang="en-US" sz="2400" b="1" dirty="0">
                <a:solidFill>
                  <a:srgbClr val="000000"/>
                </a:solidFill>
                <a:latin typeface="Aparajita" panose="020B0604020202020204" pitchFamily="34" charset="0"/>
                <a:cs typeface="Aparajita" panose="020B0604020202020204" pitchFamily="34" charset="0"/>
              </a:rPr>
              <a:t>35–44</a:t>
            </a:r>
            <a:r>
              <a:rPr lang="en-US" sz="2800" b="1" dirty="0">
                <a:solidFill>
                  <a:srgbClr val="000000"/>
                </a:solidFill>
                <a:latin typeface="Aparajita" panose="020B0604020202020204" pitchFamily="34" charset="0"/>
                <a:cs typeface="Aparajita" panose="020B0604020202020204" pitchFamily="34" charset="0"/>
              </a:rPr>
              <a:t> than for those aged </a:t>
            </a:r>
            <a:r>
              <a:rPr lang="en-US" sz="2000" b="1" dirty="0">
                <a:solidFill>
                  <a:srgbClr val="000000"/>
                </a:solidFill>
                <a:latin typeface="Aparajita" panose="020B0604020202020204" pitchFamily="34" charset="0"/>
                <a:cs typeface="Aparajita" panose="020B0604020202020204" pitchFamily="34" charset="0"/>
              </a:rPr>
              <a:t>15–24.</a:t>
            </a:r>
            <a:r>
              <a:rPr lang="en-US" sz="2000" b="1" dirty="0">
                <a:solidFill>
                  <a:srgbClr val="0000EF"/>
                </a:solidFill>
                <a:latin typeface="Aparajita" panose="020B0604020202020204" pitchFamily="34" charset="0"/>
                <a:cs typeface="Aparajita" panose="020B0604020202020204" pitchFamily="34" charset="0"/>
              </a:rPr>
              <a:t> </a:t>
            </a:r>
            <a:endParaRPr lang="fa-IR" sz="28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7BF20148-CA50-4E48-BAED-546D9AD1010E}"/>
              </a:ext>
            </a:extLst>
          </p:cNvPr>
          <p:cNvSpPr>
            <a:spLocks noGrp="1"/>
          </p:cNvSpPr>
          <p:nvPr>
            <p:ph type="sldNum" sz="quarter" idx="12"/>
          </p:nvPr>
        </p:nvSpPr>
        <p:spPr/>
        <p:txBody>
          <a:bodyPr/>
          <a:lstStyle/>
          <a:p>
            <a:fld id="{576749D3-ECF5-41DA-9B1C-1CDC22AA1BFE}" type="slidenum">
              <a:rPr lang="fa-IR" smtClean="0"/>
              <a:t>6</a:t>
            </a:fld>
            <a:endParaRPr lang="fa-IR"/>
          </a:p>
        </p:txBody>
      </p:sp>
    </p:spTree>
    <p:extLst>
      <p:ext uri="{BB962C8B-B14F-4D97-AF65-F5344CB8AC3E}">
        <p14:creationId xmlns:p14="http://schemas.microsoft.com/office/powerpoint/2010/main" val="32995927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084D8-7563-411D-9687-5D9E42DF605A}"/>
              </a:ext>
            </a:extLst>
          </p:cNvPr>
          <p:cNvSpPr>
            <a:spLocks noGrp="1"/>
          </p:cNvSpPr>
          <p:nvPr>
            <p:ph type="title"/>
          </p:nvPr>
        </p:nvSpPr>
        <p:spPr>
          <a:xfrm>
            <a:off x="609600" y="2061235"/>
            <a:ext cx="10972800" cy="1143000"/>
          </a:xfrm>
        </p:spPr>
        <p:txBody>
          <a:bodyPr/>
          <a:lstStyle/>
          <a:p>
            <a:pPr lvl="0">
              <a:spcBef>
                <a:spcPct val="20000"/>
              </a:spcBef>
            </a:pPr>
            <a:r>
              <a:rPr lang="en-US" sz="3200" b="1" dirty="0">
                <a:solidFill>
                  <a:srgbClr val="000000"/>
                </a:solidFill>
                <a:latin typeface="Arial-BoldMT"/>
                <a:ea typeface="+mn-ea"/>
                <a:cs typeface="+mn-cs"/>
              </a:rPr>
              <a:t>Contraindications to Medical Therapy</a:t>
            </a:r>
            <a:br>
              <a:rPr lang="en-US" sz="3200" b="1" dirty="0">
                <a:solidFill>
                  <a:srgbClr val="000000"/>
                </a:solidFill>
                <a:latin typeface="Arial-BoldMT"/>
                <a:ea typeface="+mn-ea"/>
                <a:cs typeface="+mn-cs"/>
              </a:rPr>
            </a:br>
            <a:endParaRPr lang="fa-IR" dirty="0"/>
          </a:p>
        </p:txBody>
      </p:sp>
      <p:sp>
        <p:nvSpPr>
          <p:cNvPr id="3" name="Content Placeholder 2">
            <a:extLst>
              <a:ext uri="{FF2B5EF4-FFF2-40B4-BE49-F238E27FC236}">
                <a16:creationId xmlns:a16="http://schemas.microsoft.com/office/drawing/2014/main" id="{D32B778D-79FC-4099-84B0-408D72AC7A4C}"/>
              </a:ext>
            </a:extLst>
          </p:cNvPr>
          <p:cNvSpPr>
            <a:spLocks noGrp="1"/>
          </p:cNvSpPr>
          <p:nvPr>
            <p:ph idx="1"/>
          </p:nvPr>
        </p:nvSpPr>
        <p:spPr/>
        <p:txBody>
          <a:bodyPr/>
          <a:lstStyle/>
          <a:p>
            <a:endParaRPr lang="fa-IR"/>
          </a:p>
        </p:txBody>
      </p:sp>
      <p:sp>
        <p:nvSpPr>
          <p:cNvPr id="4" name="Slide Number Placeholder 3">
            <a:extLst>
              <a:ext uri="{FF2B5EF4-FFF2-40B4-BE49-F238E27FC236}">
                <a16:creationId xmlns:a16="http://schemas.microsoft.com/office/drawing/2014/main" id="{E3E0FE89-7D30-4B02-A81A-D95C884EB80B}"/>
              </a:ext>
            </a:extLst>
          </p:cNvPr>
          <p:cNvSpPr>
            <a:spLocks noGrp="1"/>
          </p:cNvSpPr>
          <p:nvPr>
            <p:ph type="sldNum" sz="quarter" idx="12"/>
          </p:nvPr>
        </p:nvSpPr>
        <p:spPr/>
        <p:txBody>
          <a:bodyPr/>
          <a:lstStyle/>
          <a:p>
            <a:fld id="{576749D3-ECF5-41DA-9B1C-1CDC22AA1BFE}" type="slidenum">
              <a:rPr lang="fa-IR" smtClean="0"/>
              <a:t>60</a:t>
            </a:fld>
            <a:endParaRPr lang="fa-IR"/>
          </a:p>
        </p:txBody>
      </p:sp>
    </p:spTree>
    <p:extLst>
      <p:ext uri="{BB962C8B-B14F-4D97-AF65-F5344CB8AC3E}">
        <p14:creationId xmlns:p14="http://schemas.microsoft.com/office/powerpoint/2010/main" val="26369131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solidFill>
                  <a:srgbClr val="000000"/>
                </a:solidFill>
                <a:latin typeface="Arial-BoldMT"/>
              </a:rPr>
              <a:t>Absolute Contraindications:</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Intrauterine pregnancy</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Hemodynamically unstable</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Ruptured ectopic pregnancy</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Breastfeeding</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Immunodeficiency</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Moderate to severe anemia, leukopenia or thrombocytopenia</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Known sensitivity to </a:t>
            </a:r>
            <a:r>
              <a:rPr lang="en-US" sz="3000" b="1" i="1" dirty="0">
                <a:solidFill>
                  <a:srgbClr val="000000"/>
                </a:solidFill>
                <a:latin typeface="Aparajita" panose="020B0604020202020204" pitchFamily="34" charset="0"/>
                <a:cs typeface="Aparajita" panose="020B0604020202020204" pitchFamily="34" charset="0"/>
              </a:rPr>
              <a:t>methotrexate</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Active pulmonary disease</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Active peptic ulcer disease</a:t>
            </a:r>
          </a:p>
          <a:p>
            <a:pPr marL="514350" indent="-514350" algn="l" rtl="0">
              <a:buFont typeface="+mj-lt"/>
              <a:buAutoNum type="arabicParenR"/>
            </a:pPr>
            <a:r>
              <a:rPr lang="en-US" sz="3000" b="1" dirty="0">
                <a:solidFill>
                  <a:srgbClr val="000000"/>
                </a:solidFill>
                <a:latin typeface="Aparajita" panose="020B0604020202020204" pitchFamily="34" charset="0"/>
                <a:cs typeface="Aparajita" panose="020B0604020202020204" pitchFamily="34" charset="0"/>
              </a:rPr>
              <a:t>Clinically important hepatic or renal dysfunction</a:t>
            </a:r>
            <a:endParaRPr lang="fa-IR" sz="30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61</a:t>
            </a:fld>
            <a:endParaRPr lang="fa-IR"/>
          </a:p>
        </p:txBody>
      </p:sp>
    </p:spTree>
    <p:extLst>
      <p:ext uri="{BB962C8B-B14F-4D97-AF65-F5344CB8AC3E}">
        <p14:creationId xmlns:p14="http://schemas.microsoft.com/office/powerpoint/2010/main" val="35991573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parajita" panose="020B0604020202020204" pitchFamily="34" charset="0"/>
                <a:cs typeface="Aparajita" panose="020B0604020202020204" pitchFamily="34" charset="0"/>
              </a:rPr>
              <a:t>Relative Contraindications:</a:t>
            </a:r>
          </a:p>
          <a:p>
            <a:pPr marL="0" indent="0" algn="l">
              <a:buNone/>
            </a:pPr>
            <a:endParaRPr lang="en-US" b="1" dirty="0">
              <a:latin typeface="Aparajita" panose="020B0604020202020204" pitchFamily="34" charset="0"/>
              <a:cs typeface="Aparajita" panose="020B0604020202020204" pitchFamily="34" charset="0"/>
            </a:endParaRPr>
          </a:p>
          <a:p>
            <a:pPr marL="914400" lvl="1" indent="-514350" algn="l" rtl="0">
              <a:buFont typeface="+mj-lt"/>
              <a:buAutoNum type="arabicParenR"/>
            </a:pPr>
            <a:r>
              <a:rPr lang="en-US" sz="3200" b="1" dirty="0">
                <a:latin typeface="Aparajita" panose="020B0604020202020204" pitchFamily="34" charset="0"/>
                <a:cs typeface="Aparajita" panose="020B0604020202020204" pitchFamily="34" charset="0"/>
              </a:rPr>
              <a:t>Ectopic pregnancy &gt;4 cm in size by transvaginal ultrasound</a:t>
            </a:r>
          </a:p>
          <a:p>
            <a:pPr marL="914400" lvl="1" indent="-514350" algn="l" rtl="0">
              <a:buFont typeface="+mj-lt"/>
              <a:buAutoNum type="arabicParenR"/>
            </a:pPr>
            <a:r>
              <a:rPr lang="en-US" sz="3200" b="1" dirty="0">
                <a:latin typeface="Aparajita" panose="020B0604020202020204" pitchFamily="34" charset="0"/>
                <a:cs typeface="Aparajita" panose="020B0604020202020204" pitchFamily="34" charset="0"/>
              </a:rPr>
              <a:t>Embryonic cardiac motion detected on transvaginal ultrasound</a:t>
            </a:r>
          </a:p>
          <a:p>
            <a:pPr marL="914400" lvl="1" indent="-514350" algn="l" rtl="0">
              <a:buFont typeface="+mj-lt"/>
              <a:buAutoNum type="arabicParenR"/>
            </a:pPr>
            <a:r>
              <a:rPr lang="en-US" sz="3200" b="1" dirty="0">
                <a:latin typeface="Aparajita" panose="020B0604020202020204" pitchFamily="34" charset="0"/>
                <a:cs typeface="Aparajita" panose="020B0604020202020204" pitchFamily="34" charset="0"/>
              </a:rPr>
              <a:t>Unable to comply with medical management follow-up</a:t>
            </a:r>
          </a:p>
          <a:p>
            <a:pPr marL="914400" lvl="1" indent="-514350" algn="l" rtl="0">
              <a:buFont typeface="+mj-lt"/>
              <a:buAutoNum type="arabicParenR"/>
            </a:pPr>
            <a:r>
              <a:rPr lang="en-US" sz="3200" b="1" dirty="0">
                <a:latin typeface="Aparajita" panose="020B0604020202020204" pitchFamily="34" charset="0"/>
                <a:cs typeface="Aparajita" panose="020B0604020202020204" pitchFamily="34" charset="0"/>
              </a:rPr>
              <a:t>High initial β-</a:t>
            </a:r>
            <a:r>
              <a:rPr lang="en-US" sz="3200" b="1" dirty="0" err="1">
                <a:latin typeface="Aparajita" panose="020B0604020202020204" pitchFamily="34" charset="0"/>
                <a:cs typeface="Aparajita" panose="020B0604020202020204" pitchFamily="34" charset="0"/>
              </a:rPr>
              <a:t>hCG</a:t>
            </a:r>
            <a:r>
              <a:rPr lang="en-US" sz="3200" b="1" dirty="0">
                <a:latin typeface="Aparajita" panose="020B0604020202020204" pitchFamily="34" charset="0"/>
                <a:cs typeface="Aparajita" panose="020B0604020202020204" pitchFamily="34" charset="0"/>
              </a:rPr>
              <a:t> concentration (&gt;5,000 </a:t>
            </a:r>
            <a:r>
              <a:rPr lang="en-US" sz="3200" b="1" dirty="0" err="1">
                <a:latin typeface="Aparajita" panose="020B0604020202020204" pitchFamily="34" charset="0"/>
                <a:cs typeface="Aparajita" panose="020B0604020202020204" pitchFamily="34" charset="0"/>
              </a:rPr>
              <a:t>mIU</a:t>
            </a:r>
            <a:r>
              <a:rPr lang="en-US" sz="3200" b="1" dirty="0">
                <a:latin typeface="Aparajita" panose="020B0604020202020204" pitchFamily="34" charset="0"/>
                <a:cs typeface="Aparajita" panose="020B0604020202020204" pitchFamily="34" charset="0"/>
              </a:rPr>
              <a:t>/mL)</a:t>
            </a:r>
          </a:p>
          <a:p>
            <a:pPr marL="914400" lvl="1" indent="-514350" algn="l" rtl="0">
              <a:buFont typeface="+mj-lt"/>
              <a:buAutoNum type="arabicParenR"/>
            </a:pPr>
            <a:r>
              <a:rPr lang="en-US" sz="3200" b="1" dirty="0">
                <a:latin typeface="Aparajita" panose="020B0604020202020204" pitchFamily="34" charset="0"/>
                <a:cs typeface="Aparajita" panose="020B0604020202020204" pitchFamily="34" charset="0"/>
              </a:rPr>
              <a:t>Refusal to accept blood transfusion</a:t>
            </a:r>
            <a:endParaRPr lang="fa-IR" sz="32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62</a:t>
            </a:fld>
            <a:endParaRPr lang="fa-IR"/>
          </a:p>
        </p:txBody>
      </p:sp>
    </p:spTree>
    <p:extLst>
      <p:ext uri="{BB962C8B-B14F-4D97-AF65-F5344CB8AC3E}">
        <p14:creationId xmlns:p14="http://schemas.microsoft.com/office/powerpoint/2010/main" val="3474655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i="1" dirty="0">
                <a:latin typeface="TimesNewRomanPS-ItalicMT"/>
              </a:rPr>
              <a:t>Methotrexate </a:t>
            </a:r>
            <a:r>
              <a:rPr lang="en-US" dirty="0">
                <a:latin typeface="TimesNewRomanPSMT"/>
              </a:rPr>
              <a:t>is typically given via </a:t>
            </a:r>
            <a:r>
              <a:rPr lang="en-US" dirty="0">
                <a:solidFill>
                  <a:srgbClr val="FF0066"/>
                </a:solidFill>
                <a:latin typeface="TimesNewRomanPSMT"/>
              </a:rPr>
              <a:t>intramuscular</a:t>
            </a:r>
            <a:r>
              <a:rPr lang="en-US" dirty="0">
                <a:latin typeface="TimesNewRomanPSMT"/>
              </a:rPr>
              <a:t> injection but can be administered </a:t>
            </a:r>
            <a:r>
              <a:rPr lang="en-US" dirty="0">
                <a:solidFill>
                  <a:srgbClr val="00B050"/>
                </a:solidFill>
                <a:latin typeface="TimesNewRomanPSMT"/>
              </a:rPr>
              <a:t>orally or by intravenous </a:t>
            </a:r>
            <a:r>
              <a:rPr lang="en-US" dirty="0">
                <a:latin typeface="TimesNewRomanPSMT"/>
              </a:rPr>
              <a:t>infusion. There are three published regimens for administration</a:t>
            </a:r>
          </a:p>
          <a:p>
            <a:pPr marL="0" indent="0" algn="l">
              <a:buNone/>
            </a:pPr>
            <a:r>
              <a:rPr lang="en-US" dirty="0">
                <a:latin typeface="TimesNewRomanPSMT"/>
              </a:rPr>
              <a:t>of methotrexate: </a:t>
            </a:r>
            <a:r>
              <a:rPr lang="en-US" dirty="0">
                <a:solidFill>
                  <a:srgbClr val="FF0066"/>
                </a:solidFill>
                <a:latin typeface="TimesNewRomanPSMT"/>
              </a:rPr>
              <a:t>single-dose</a:t>
            </a:r>
            <a:r>
              <a:rPr lang="en-US" dirty="0">
                <a:latin typeface="TimesNewRomanPSMT"/>
              </a:rPr>
              <a:t> regimen, a </a:t>
            </a:r>
            <a:r>
              <a:rPr lang="en-US" dirty="0">
                <a:solidFill>
                  <a:srgbClr val="FF0066"/>
                </a:solidFill>
                <a:latin typeface="TimesNewRomanPSMT"/>
              </a:rPr>
              <a:t>two-dose</a:t>
            </a:r>
            <a:r>
              <a:rPr lang="en-US" dirty="0">
                <a:latin typeface="TimesNewRomanPSMT"/>
              </a:rPr>
              <a:t> regimen, and a </a:t>
            </a:r>
            <a:r>
              <a:rPr lang="en-US" dirty="0">
                <a:solidFill>
                  <a:srgbClr val="FF0066"/>
                </a:solidFill>
                <a:latin typeface="TimesNewRomanPSMT"/>
              </a:rPr>
              <a:t>multidose regimen.</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63</a:t>
            </a:fld>
            <a:endParaRPr lang="fa-IR"/>
          </a:p>
        </p:txBody>
      </p:sp>
    </p:spTree>
    <p:extLst>
      <p:ext uri="{BB962C8B-B14F-4D97-AF65-F5344CB8AC3E}">
        <p14:creationId xmlns:p14="http://schemas.microsoft.com/office/powerpoint/2010/main" val="32739348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i="1" dirty="0">
                <a:solidFill>
                  <a:srgbClr val="000000"/>
                </a:solidFill>
                <a:latin typeface="Aparajita" panose="020B0604020202020204" pitchFamily="34" charset="0"/>
                <a:cs typeface="Aparajita" panose="020B0604020202020204" pitchFamily="34" charset="0"/>
              </a:rPr>
              <a:t>Methotrexate </a:t>
            </a:r>
            <a:r>
              <a:rPr lang="en-US" b="1" dirty="0">
                <a:solidFill>
                  <a:srgbClr val="000000"/>
                </a:solidFill>
                <a:latin typeface="Aparajita" panose="020B0604020202020204" pitchFamily="34" charset="0"/>
                <a:cs typeface="Aparajita" panose="020B0604020202020204" pitchFamily="34" charset="0"/>
              </a:rPr>
              <a:t>traditionally was administered using a multidose regimen, but single dosing protocols have </a:t>
            </a:r>
            <a:r>
              <a:rPr lang="en-US" b="1" dirty="0">
                <a:solidFill>
                  <a:srgbClr val="FF0000"/>
                </a:solidFill>
                <a:latin typeface="Aparajita" panose="020B0604020202020204" pitchFamily="34" charset="0"/>
                <a:cs typeface="Aparajita" panose="020B0604020202020204" pitchFamily="34" charset="0"/>
              </a:rPr>
              <a:t>improved patient compliance </a:t>
            </a:r>
            <a:r>
              <a:rPr lang="en-US" b="1" dirty="0">
                <a:solidFill>
                  <a:srgbClr val="000000"/>
                </a:solidFill>
                <a:latin typeface="Aparajita" panose="020B0604020202020204" pitchFamily="34" charset="0"/>
                <a:cs typeface="Aparajita" panose="020B0604020202020204" pitchFamily="34" charset="0"/>
              </a:rPr>
              <a:t>and have similar success rates of </a:t>
            </a:r>
            <a:r>
              <a:rPr lang="en-US" b="1" dirty="0">
                <a:solidFill>
                  <a:srgbClr val="FF0000"/>
                </a:solidFill>
                <a:latin typeface="Aparajita" panose="020B0604020202020204" pitchFamily="34" charset="0"/>
                <a:cs typeface="Aparajita" panose="020B0604020202020204" pitchFamily="34" charset="0"/>
              </a:rPr>
              <a:t>approximately 90%</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The single-dose protocol also has </a:t>
            </a:r>
            <a:r>
              <a:rPr lang="en-US" b="1" dirty="0">
                <a:solidFill>
                  <a:srgbClr val="FF0000"/>
                </a:solidFill>
                <a:latin typeface="Aparajita" panose="020B0604020202020204" pitchFamily="34" charset="0"/>
                <a:cs typeface="Aparajita" panose="020B0604020202020204" pitchFamily="34" charset="0"/>
              </a:rPr>
              <a:t>fewer side effects</a:t>
            </a:r>
            <a:r>
              <a:rPr lang="en-US" b="1" dirty="0">
                <a:solidFill>
                  <a:srgbClr val="000000"/>
                </a:solidFill>
                <a:latin typeface="Aparajita" panose="020B0604020202020204" pitchFamily="34" charset="0"/>
                <a:cs typeface="Aparajita" panose="020B0604020202020204" pitchFamily="34" charset="0"/>
              </a:rPr>
              <a:t>,</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however an </a:t>
            </a:r>
            <a:r>
              <a:rPr lang="en-US" b="1" dirty="0">
                <a:solidFill>
                  <a:srgbClr val="FF0000"/>
                </a:solidFill>
                <a:latin typeface="Aparajita" panose="020B0604020202020204" pitchFamily="34" charset="0"/>
                <a:cs typeface="Aparajita" panose="020B0604020202020204" pitchFamily="34" charset="0"/>
              </a:rPr>
              <a:t>additional dose </a:t>
            </a:r>
            <a:r>
              <a:rPr lang="en-US" b="1" dirty="0">
                <a:solidFill>
                  <a:srgbClr val="000000"/>
                </a:solidFill>
                <a:latin typeface="Aparajita" panose="020B0604020202020204" pitchFamily="34" charset="0"/>
                <a:cs typeface="Aparajita" panose="020B0604020202020204" pitchFamily="34" charset="0"/>
              </a:rPr>
              <a:t>of methotrexate may be required in up to </a:t>
            </a:r>
            <a:r>
              <a:rPr lang="en-US" b="1" dirty="0">
                <a:solidFill>
                  <a:srgbClr val="FF0000"/>
                </a:solidFill>
                <a:latin typeface="Aparajita" panose="020B0604020202020204" pitchFamily="34" charset="0"/>
                <a:cs typeface="Aparajita" panose="020B0604020202020204" pitchFamily="34" charset="0"/>
              </a:rPr>
              <a:t>25% of </a:t>
            </a:r>
            <a:r>
              <a:rPr lang="en-US" b="1" dirty="0">
                <a:solidFill>
                  <a:srgbClr val="000000"/>
                </a:solidFill>
                <a:latin typeface="Aparajita" panose="020B0604020202020204" pitchFamily="34" charset="0"/>
                <a:cs typeface="Aparajita" panose="020B0604020202020204" pitchFamily="34" charset="0"/>
              </a:rPr>
              <a:t>women who receive this treatment. This second dose is more often required in women with higher starting β-</a:t>
            </a:r>
            <a:r>
              <a:rPr lang="en-US" b="1" dirty="0" err="1">
                <a:solidFill>
                  <a:srgbClr val="000000"/>
                </a:solidFill>
                <a:latin typeface="Aparajita" panose="020B0604020202020204" pitchFamily="34" charset="0"/>
                <a:cs typeface="Aparajita" panose="020B0604020202020204" pitchFamily="34" charset="0"/>
              </a:rPr>
              <a:t>hCG</a:t>
            </a:r>
            <a:r>
              <a:rPr lang="en-US" b="1" dirty="0">
                <a:solidFill>
                  <a:srgbClr val="000000"/>
                </a:solidFill>
                <a:latin typeface="Aparajita" panose="020B0604020202020204" pitchFamily="34" charset="0"/>
                <a:cs typeface="Aparajita" panose="020B0604020202020204" pitchFamily="34" charset="0"/>
              </a:rPr>
              <a:t> levels.</a:t>
            </a:r>
            <a:endParaRPr lang="fa-IR" b="1" dirty="0">
              <a:solidFill>
                <a:srgbClr val="FF0066"/>
              </a:solidFill>
              <a:latin typeface="Aparajita" panose="020B0604020202020204" pitchFamily="34" charset="0"/>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64</a:t>
            </a:fld>
            <a:endParaRPr lang="fa-IR"/>
          </a:p>
        </p:txBody>
      </p:sp>
    </p:spTree>
    <p:extLst>
      <p:ext uri="{BB962C8B-B14F-4D97-AF65-F5344CB8AC3E}">
        <p14:creationId xmlns:p14="http://schemas.microsoft.com/office/powerpoint/2010/main" val="35028368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rial-BoldMT"/>
              </a:rPr>
              <a:t>Single-Dose Regimen</a:t>
            </a:r>
          </a:p>
          <a:p>
            <a:pPr marL="0" indent="0" algn="l">
              <a:buNone/>
            </a:pPr>
            <a:r>
              <a:rPr lang="en-US" dirty="0">
                <a:latin typeface="ArialMT"/>
              </a:rPr>
              <a:t>Administer </a:t>
            </a:r>
            <a:r>
              <a:rPr lang="en-US" i="1" dirty="0">
                <a:latin typeface="Arial-ItalicMT"/>
              </a:rPr>
              <a:t>MTX </a:t>
            </a:r>
            <a:r>
              <a:rPr lang="en-US" dirty="0">
                <a:latin typeface="ArialMT"/>
              </a:rPr>
              <a:t>50 mg/m</a:t>
            </a:r>
            <a:r>
              <a:rPr lang="en-US" sz="2000" dirty="0">
                <a:latin typeface="ArialMT"/>
              </a:rPr>
              <a:t>2 </a:t>
            </a:r>
            <a:r>
              <a:rPr lang="en-US" dirty="0">
                <a:latin typeface="ArialMT"/>
              </a:rPr>
              <a:t>on day 0</a:t>
            </a:r>
          </a:p>
          <a:p>
            <a:pPr marL="0" indent="0" algn="l">
              <a:buNone/>
            </a:pPr>
            <a:r>
              <a:rPr lang="en-US" dirty="0">
                <a:latin typeface="ArialMT"/>
              </a:rPr>
              <a:t>Measure β-</a:t>
            </a:r>
            <a:r>
              <a:rPr lang="en-US" dirty="0" err="1">
                <a:latin typeface="ArialMT"/>
              </a:rPr>
              <a:t>hCG</a:t>
            </a:r>
            <a:r>
              <a:rPr lang="en-US" dirty="0">
                <a:latin typeface="ArialMT"/>
              </a:rPr>
              <a:t> level on days 4 and 7</a:t>
            </a:r>
          </a:p>
          <a:p>
            <a:pPr marL="0" indent="0" algn="l">
              <a:buNone/>
            </a:pPr>
            <a:r>
              <a:rPr lang="en-US" dirty="0">
                <a:latin typeface="ArialMT"/>
              </a:rPr>
              <a:t>If levels drop by 15%, monitor β-</a:t>
            </a:r>
            <a:r>
              <a:rPr lang="en-US" dirty="0" err="1">
                <a:latin typeface="ArialMT"/>
              </a:rPr>
              <a:t>hCG</a:t>
            </a:r>
            <a:r>
              <a:rPr lang="en-US" dirty="0">
                <a:latin typeface="ArialMT"/>
              </a:rPr>
              <a:t> weekly until nonpregnant level</a:t>
            </a:r>
          </a:p>
          <a:p>
            <a:pPr marL="0" indent="0" algn="l">
              <a:buNone/>
            </a:pPr>
            <a:r>
              <a:rPr lang="en-US" dirty="0">
                <a:latin typeface="ArialMT"/>
              </a:rPr>
              <a:t>If levels do not drop by 15%, repeat dose of </a:t>
            </a:r>
            <a:r>
              <a:rPr lang="en-US" i="1" dirty="0">
                <a:latin typeface="Arial-ItalicMT"/>
              </a:rPr>
              <a:t>MTX </a:t>
            </a:r>
            <a:r>
              <a:rPr lang="en-US" dirty="0">
                <a:latin typeface="ArialMT"/>
              </a:rPr>
              <a:t>and measure β-</a:t>
            </a:r>
            <a:r>
              <a:rPr lang="en-US" dirty="0" err="1">
                <a:latin typeface="ArialMT"/>
              </a:rPr>
              <a:t>hCG</a:t>
            </a:r>
            <a:r>
              <a:rPr lang="en-US" dirty="0">
                <a:latin typeface="ArialMT"/>
              </a:rPr>
              <a:t> on days 4 and 7</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65</a:t>
            </a:fld>
            <a:endParaRPr lang="fa-IR"/>
          </a:p>
        </p:txBody>
      </p:sp>
    </p:spTree>
    <p:extLst>
      <p:ext uri="{BB962C8B-B14F-4D97-AF65-F5344CB8AC3E}">
        <p14:creationId xmlns:p14="http://schemas.microsoft.com/office/powerpoint/2010/main" val="31391853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rial-BoldMT"/>
              </a:rPr>
              <a:t>Multidose Regimen</a:t>
            </a:r>
          </a:p>
          <a:p>
            <a:pPr marL="0" indent="0" algn="l">
              <a:buNone/>
            </a:pPr>
            <a:r>
              <a:rPr lang="de-DE" dirty="0">
                <a:latin typeface="ArialMT"/>
              </a:rPr>
              <a:t>Administer </a:t>
            </a:r>
            <a:r>
              <a:rPr lang="de-DE" i="1" dirty="0">
                <a:latin typeface="Arial-ItalicMT"/>
              </a:rPr>
              <a:t>MTX </a:t>
            </a:r>
            <a:r>
              <a:rPr lang="de-DE" dirty="0">
                <a:latin typeface="ArialMT"/>
              </a:rPr>
              <a:t>1 mg/kg IM days 1, 3, 5, 7</a:t>
            </a:r>
          </a:p>
          <a:p>
            <a:pPr marL="0" indent="0" algn="l">
              <a:buNone/>
            </a:pPr>
            <a:r>
              <a:rPr lang="de-DE" dirty="0">
                <a:latin typeface="ArialMT"/>
              </a:rPr>
              <a:t>Administer </a:t>
            </a:r>
            <a:r>
              <a:rPr lang="de-DE" i="1" dirty="0">
                <a:latin typeface="Arial-ItalicMT"/>
              </a:rPr>
              <a:t>leucovorin </a:t>
            </a:r>
            <a:r>
              <a:rPr lang="de-DE" dirty="0">
                <a:latin typeface="ArialMT"/>
              </a:rPr>
              <a:t>0.1 mg/kg IM days 2, 4, 6, 8</a:t>
            </a:r>
          </a:p>
          <a:p>
            <a:pPr marL="0" indent="0" algn="l">
              <a:buNone/>
            </a:pPr>
            <a:r>
              <a:rPr lang="en-US" dirty="0">
                <a:latin typeface="ArialMT"/>
              </a:rPr>
              <a:t>Measure β-</a:t>
            </a:r>
            <a:r>
              <a:rPr lang="en-US" dirty="0" err="1">
                <a:latin typeface="ArialMT"/>
              </a:rPr>
              <a:t>hCG</a:t>
            </a:r>
            <a:r>
              <a:rPr lang="en-US" dirty="0">
                <a:latin typeface="ArialMT"/>
              </a:rPr>
              <a:t> levels on days 1, 3, 5, 7 until 15% decrease between two measurements</a:t>
            </a:r>
          </a:p>
          <a:p>
            <a:pPr marL="0" indent="0" algn="l">
              <a:buNone/>
            </a:pPr>
            <a:r>
              <a:rPr lang="en-US" dirty="0">
                <a:latin typeface="ArialMT"/>
              </a:rPr>
              <a:t>Once </a:t>
            </a:r>
            <a:r>
              <a:rPr lang="el-GR" dirty="0">
                <a:latin typeface="ArialMT"/>
              </a:rPr>
              <a:t>β-</a:t>
            </a:r>
            <a:r>
              <a:rPr lang="en-US" dirty="0" err="1">
                <a:latin typeface="ArialMT"/>
              </a:rPr>
              <a:t>hCG</a:t>
            </a:r>
            <a:r>
              <a:rPr lang="en-US" dirty="0">
                <a:latin typeface="ArialMT"/>
              </a:rPr>
              <a:t> levels drop 15%, stop </a:t>
            </a:r>
            <a:r>
              <a:rPr lang="en-US" i="1" dirty="0">
                <a:latin typeface="Arial-ItalicMT"/>
              </a:rPr>
              <a:t>MTX </a:t>
            </a:r>
            <a:r>
              <a:rPr lang="en-US" dirty="0">
                <a:latin typeface="ArialMT"/>
              </a:rPr>
              <a:t>and monitor </a:t>
            </a:r>
            <a:r>
              <a:rPr lang="el-GR" dirty="0">
                <a:latin typeface="ArialMT"/>
              </a:rPr>
              <a:t>β-</a:t>
            </a:r>
            <a:r>
              <a:rPr lang="en-US" dirty="0" err="1">
                <a:latin typeface="ArialMT"/>
              </a:rPr>
              <a:t>hCG</a:t>
            </a:r>
            <a:r>
              <a:rPr lang="en-US" dirty="0">
                <a:latin typeface="ArialMT"/>
              </a:rPr>
              <a:t> weekly until nonpregnant level</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66</a:t>
            </a:fld>
            <a:endParaRPr lang="fa-IR"/>
          </a:p>
        </p:txBody>
      </p:sp>
    </p:spTree>
    <p:extLst>
      <p:ext uri="{BB962C8B-B14F-4D97-AF65-F5344CB8AC3E}">
        <p14:creationId xmlns:p14="http://schemas.microsoft.com/office/powerpoint/2010/main" val="37376433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Arial-BoldMT"/>
              </a:rPr>
              <a:t>Two-Dose Regimen</a:t>
            </a:r>
          </a:p>
          <a:p>
            <a:pPr marL="0" indent="0" algn="l">
              <a:buNone/>
            </a:pPr>
            <a:r>
              <a:rPr lang="en-US" dirty="0">
                <a:latin typeface="ArialMT"/>
              </a:rPr>
              <a:t>Administer </a:t>
            </a:r>
            <a:r>
              <a:rPr lang="en-US" i="1" dirty="0">
                <a:latin typeface="Arial-ItalicMT"/>
              </a:rPr>
              <a:t>MTX </a:t>
            </a:r>
            <a:r>
              <a:rPr lang="en-US" dirty="0">
                <a:latin typeface="ArialMT"/>
              </a:rPr>
              <a:t>50 mg/m</a:t>
            </a:r>
            <a:r>
              <a:rPr lang="en-US" sz="2000" dirty="0">
                <a:latin typeface="ArialMT"/>
              </a:rPr>
              <a:t>2 </a:t>
            </a:r>
            <a:r>
              <a:rPr lang="en-US" dirty="0">
                <a:latin typeface="ArialMT"/>
              </a:rPr>
              <a:t>on days 0 and 4</a:t>
            </a:r>
          </a:p>
          <a:p>
            <a:pPr marL="0" indent="0" algn="l">
              <a:buNone/>
            </a:pPr>
            <a:r>
              <a:rPr lang="en-US" dirty="0">
                <a:latin typeface="ArialMT"/>
              </a:rPr>
              <a:t>Measure β-</a:t>
            </a:r>
            <a:r>
              <a:rPr lang="en-US" dirty="0" err="1">
                <a:latin typeface="ArialMT"/>
              </a:rPr>
              <a:t>hCG</a:t>
            </a:r>
            <a:r>
              <a:rPr lang="en-US" dirty="0">
                <a:latin typeface="ArialMT"/>
              </a:rPr>
              <a:t> level on days 4 and 7</a:t>
            </a:r>
          </a:p>
          <a:p>
            <a:pPr marL="0" indent="0" algn="l">
              <a:buNone/>
            </a:pPr>
            <a:r>
              <a:rPr lang="en-US" dirty="0">
                <a:latin typeface="ArialMT"/>
              </a:rPr>
              <a:t>If levels drop by 15%, monitor β-</a:t>
            </a:r>
            <a:r>
              <a:rPr lang="en-US" dirty="0" err="1">
                <a:latin typeface="ArialMT"/>
              </a:rPr>
              <a:t>hCG</a:t>
            </a:r>
            <a:r>
              <a:rPr lang="en-US" dirty="0">
                <a:latin typeface="ArialMT"/>
              </a:rPr>
              <a:t> weekly until nonpregnant level</a:t>
            </a:r>
          </a:p>
          <a:p>
            <a:pPr marL="0" indent="0" algn="l">
              <a:buNone/>
            </a:pPr>
            <a:r>
              <a:rPr lang="en-US" dirty="0">
                <a:latin typeface="ArialMT"/>
              </a:rPr>
              <a:t>If levels do not drop by 15%, repeat dose of </a:t>
            </a:r>
            <a:r>
              <a:rPr lang="en-US" i="1" dirty="0">
                <a:latin typeface="Arial-ItalicMT"/>
              </a:rPr>
              <a:t>MTX </a:t>
            </a:r>
            <a:r>
              <a:rPr lang="en-US" dirty="0">
                <a:latin typeface="ArialMT"/>
              </a:rPr>
              <a:t>on days 7 and 11 and measure β-</a:t>
            </a:r>
            <a:r>
              <a:rPr lang="en-US" dirty="0" err="1">
                <a:latin typeface="ArialMT"/>
              </a:rPr>
              <a:t>hCG</a:t>
            </a:r>
            <a:r>
              <a:rPr lang="en-US" dirty="0">
                <a:latin typeface="ArialMT"/>
              </a:rPr>
              <a:t> on days 11</a:t>
            </a:r>
          </a:p>
          <a:p>
            <a:pPr marL="0" indent="0" algn="l">
              <a:buNone/>
            </a:pPr>
            <a:r>
              <a:rPr lang="en-US" dirty="0">
                <a:latin typeface="ArialMT"/>
              </a:rPr>
              <a:t>and 14. If levels drop 15%, monitor β-</a:t>
            </a:r>
            <a:r>
              <a:rPr lang="en-US" dirty="0" err="1">
                <a:latin typeface="ArialMT"/>
              </a:rPr>
              <a:t>hCG</a:t>
            </a:r>
            <a:r>
              <a:rPr lang="en-US" dirty="0">
                <a:latin typeface="ArialMT"/>
              </a:rPr>
              <a:t> weekly until nonpregnant </a:t>
            </a:r>
            <a:r>
              <a:rPr lang="en-US" dirty="0" err="1">
                <a:latin typeface="ArialMT"/>
              </a:rPr>
              <a:t>leve</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67</a:t>
            </a:fld>
            <a:endParaRPr lang="fa-IR"/>
          </a:p>
        </p:txBody>
      </p:sp>
    </p:spTree>
    <p:extLst>
      <p:ext uri="{BB962C8B-B14F-4D97-AF65-F5344CB8AC3E}">
        <p14:creationId xmlns:p14="http://schemas.microsoft.com/office/powerpoint/2010/main" val="21723078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lnSpc>
                <a:spcPct val="150000"/>
              </a:lnSpc>
              <a:buNone/>
            </a:pPr>
            <a:r>
              <a:rPr lang="en-US" b="1" dirty="0">
                <a:latin typeface="Aparajita" panose="020B0604020202020204" pitchFamily="34" charset="0"/>
                <a:cs typeface="Aparajita" panose="020B0604020202020204" pitchFamily="34" charset="0"/>
              </a:rPr>
              <a:t>Patients with β-</a:t>
            </a:r>
            <a:r>
              <a:rPr lang="en-US" b="1" dirty="0" err="1">
                <a:latin typeface="Aparajita" panose="020B0604020202020204" pitchFamily="34" charset="0"/>
                <a:cs typeface="Aparajita" panose="020B0604020202020204" pitchFamily="34" charset="0"/>
              </a:rPr>
              <a:t>hCG</a:t>
            </a:r>
            <a:r>
              <a:rPr lang="en-US" b="1" dirty="0">
                <a:latin typeface="Aparajita" panose="020B0604020202020204" pitchFamily="34" charset="0"/>
                <a:cs typeface="Aparajita" panose="020B0604020202020204" pitchFamily="34" charset="0"/>
              </a:rPr>
              <a:t> levels greater than 5,000 </a:t>
            </a:r>
            <a:r>
              <a:rPr lang="en-US" b="1" dirty="0" err="1">
                <a:latin typeface="Aparajita" panose="020B0604020202020204" pitchFamily="34" charset="0"/>
                <a:cs typeface="Aparajita" panose="020B0604020202020204" pitchFamily="34" charset="0"/>
              </a:rPr>
              <a:t>mIU</a:t>
            </a:r>
            <a:r>
              <a:rPr lang="en-US" b="1" dirty="0">
                <a:latin typeface="Aparajita" panose="020B0604020202020204" pitchFamily="34" charset="0"/>
                <a:cs typeface="Aparajita" panose="020B0604020202020204" pitchFamily="34" charset="0"/>
              </a:rPr>
              <a:t>/mL have a 14.3% chance of treatment failure compared to only 3.7% for women with levels less than 5,000 </a:t>
            </a:r>
            <a:r>
              <a:rPr lang="en-US" b="1" dirty="0" err="1">
                <a:latin typeface="Aparajita" panose="020B0604020202020204" pitchFamily="34" charset="0"/>
                <a:cs typeface="Aparajita" panose="020B0604020202020204" pitchFamily="34" charset="0"/>
              </a:rPr>
              <a:t>mIU</a:t>
            </a:r>
            <a:r>
              <a:rPr lang="en-US" b="1" dirty="0">
                <a:latin typeface="Aparajita" panose="020B0604020202020204" pitchFamily="34" charset="0"/>
                <a:cs typeface="Aparajita" panose="020B0604020202020204" pitchFamily="34" charset="0"/>
              </a:rPr>
              <a:t>/mL</a:t>
            </a:r>
          </a:p>
          <a:p>
            <a:pPr marL="0" indent="0" algn="l">
              <a:lnSpc>
                <a:spcPct val="150000"/>
              </a:lnSpc>
              <a:buNone/>
            </a:pPr>
            <a:r>
              <a:rPr lang="en-US" b="1" dirty="0">
                <a:solidFill>
                  <a:srgbClr val="000000"/>
                </a:solidFill>
                <a:latin typeface="Aparajita" panose="020B0604020202020204" pitchFamily="34" charset="0"/>
                <a:cs typeface="Aparajita" panose="020B0604020202020204" pitchFamily="34" charset="0"/>
              </a:rPr>
              <a:t>Compared with the multidose protocol, </a:t>
            </a:r>
            <a:r>
              <a:rPr lang="en-US" b="1" dirty="0">
                <a:solidFill>
                  <a:srgbClr val="FF0000"/>
                </a:solidFill>
                <a:latin typeface="Aparajita" panose="020B0604020202020204" pitchFamily="34" charset="0"/>
                <a:cs typeface="Aparajita" panose="020B0604020202020204" pitchFamily="34" charset="0"/>
              </a:rPr>
              <a:t>single</a:t>
            </a:r>
            <a:r>
              <a:rPr lang="en-US" b="1" dirty="0">
                <a:solidFill>
                  <a:srgbClr val="000000"/>
                </a:solidFill>
                <a:latin typeface="Aparajita" panose="020B0604020202020204" pitchFamily="34" charset="0"/>
                <a:cs typeface="Aparajita" panose="020B0604020202020204" pitchFamily="34" charset="0"/>
              </a:rPr>
              <a:t>-dose </a:t>
            </a:r>
            <a:r>
              <a:rPr lang="en-US" b="1" i="1" dirty="0">
                <a:solidFill>
                  <a:srgbClr val="000000"/>
                </a:solidFill>
                <a:latin typeface="Aparajita" panose="020B0604020202020204" pitchFamily="34" charset="0"/>
                <a:cs typeface="Aparajita" panose="020B0604020202020204" pitchFamily="34" charset="0"/>
              </a:rPr>
              <a:t>methotrexate</a:t>
            </a:r>
          </a:p>
          <a:p>
            <a:pPr marL="0" indent="0" algn="l">
              <a:lnSpc>
                <a:spcPct val="150000"/>
              </a:lnSpc>
              <a:buNone/>
            </a:pPr>
            <a:r>
              <a:rPr lang="en-US" b="1" dirty="0">
                <a:solidFill>
                  <a:srgbClr val="FF0000"/>
                </a:solidFill>
                <a:latin typeface="Aparajita" panose="020B0604020202020204" pitchFamily="34" charset="0"/>
                <a:cs typeface="Aparajita" panose="020B0604020202020204" pitchFamily="34" charset="0"/>
              </a:rPr>
              <a:t>is less expensive, patient acceptance </a:t>
            </a:r>
            <a:r>
              <a:rPr lang="en-US" b="1" dirty="0">
                <a:solidFill>
                  <a:srgbClr val="000000"/>
                </a:solidFill>
                <a:latin typeface="Aparajita" panose="020B0604020202020204" pitchFamily="34" charset="0"/>
                <a:cs typeface="Aparajita" panose="020B0604020202020204" pitchFamily="34" charset="0"/>
              </a:rPr>
              <a:t>is greater because </a:t>
            </a:r>
            <a:r>
              <a:rPr lang="en-US" b="1" dirty="0">
                <a:solidFill>
                  <a:srgbClr val="FF0000"/>
                </a:solidFill>
                <a:latin typeface="Aparajita" panose="020B0604020202020204" pitchFamily="34" charset="0"/>
                <a:cs typeface="Aparajita" panose="020B0604020202020204" pitchFamily="34" charset="0"/>
              </a:rPr>
              <a:t>less monitoring </a:t>
            </a:r>
            <a:r>
              <a:rPr lang="en-US" b="1" dirty="0">
                <a:solidFill>
                  <a:srgbClr val="000000"/>
                </a:solidFill>
                <a:latin typeface="Aparajita" panose="020B0604020202020204" pitchFamily="34" charset="0"/>
                <a:cs typeface="Aparajita" panose="020B0604020202020204" pitchFamily="34" charset="0"/>
              </a:rPr>
              <a:t>is required during treatment, and the treatment </a:t>
            </a:r>
            <a:r>
              <a:rPr lang="en-US" b="1" dirty="0">
                <a:solidFill>
                  <a:srgbClr val="FF0000"/>
                </a:solidFill>
                <a:latin typeface="Aparajita" panose="020B0604020202020204" pitchFamily="34" charset="0"/>
                <a:cs typeface="Aparajita" panose="020B0604020202020204" pitchFamily="34" charset="0"/>
              </a:rPr>
              <a:t>results and prospects </a:t>
            </a:r>
            <a:r>
              <a:rPr lang="en-US" b="1" dirty="0">
                <a:solidFill>
                  <a:srgbClr val="000000"/>
                </a:solidFill>
                <a:latin typeface="Aparajita" panose="020B0604020202020204" pitchFamily="34" charset="0"/>
                <a:cs typeface="Aparajita" panose="020B0604020202020204" pitchFamily="34" charset="0"/>
              </a:rPr>
              <a:t>for future fertility are </a:t>
            </a:r>
            <a:r>
              <a:rPr lang="en-US" b="1" dirty="0">
                <a:solidFill>
                  <a:srgbClr val="FF0000"/>
                </a:solidFill>
                <a:latin typeface="Aparajita" panose="020B0604020202020204" pitchFamily="34" charset="0"/>
                <a:cs typeface="Aparajita" panose="020B0604020202020204" pitchFamily="34" charset="0"/>
              </a:rPr>
              <a:t>comparable</a:t>
            </a: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68</a:t>
            </a:fld>
            <a:endParaRPr lang="fa-IR"/>
          </a:p>
        </p:txBody>
      </p:sp>
    </p:spTree>
    <p:extLst>
      <p:ext uri="{BB962C8B-B14F-4D97-AF65-F5344CB8AC3E}">
        <p14:creationId xmlns:p14="http://schemas.microsoft.com/office/powerpoint/2010/main" val="25775371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b="1" dirty="0">
                <a:latin typeface="TimesNewRomanPS-BoldMT"/>
              </a:rPr>
              <a:t>After intramuscular administration of </a:t>
            </a:r>
            <a:r>
              <a:rPr lang="en-US" b="1" i="1" dirty="0">
                <a:latin typeface="TimesNewRomanPS-BoldItalicMT"/>
              </a:rPr>
              <a:t>methotrexate, </a:t>
            </a:r>
            <a:r>
              <a:rPr lang="en-US" b="1" dirty="0">
                <a:latin typeface="TimesNewRomanPS-BoldMT"/>
              </a:rPr>
              <a:t>regardless of the dose regimen</a:t>
            </a:r>
          </a:p>
          <a:p>
            <a:pPr marL="0" indent="0" algn="l">
              <a:buNone/>
            </a:pPr>
            <a:r>
              <a:rPr lang="en-US" b="1" dirty="0">
                <a:latin typeface="TimesNewRomanPS-BoldMT"/>
              </a:rPr>
              <a:t>used, patients are monitored on an </a:t>
            </a:r>
            <a:r>
              <a:rPr lang="en-US" b="1" dirty="0">
                <a:solidFill>
                  <a:srgbClr val="FF0000"/>
                </a:solidFill>
                <a:latin typeface="TimesNewRomanPS-BoldMT"/>
              </a:rPr>
              <a:t>outpatient</a:t>
            </a:r>
            <a:r>
              <a:rPr lang="en-US" b="1" dirty="0">
                <a:latin typeface="TimesNewRomanPS-BoldMT"/>
              </a:rPr>
              <a:t> basis with </a:t>
            </a:r>
            <a:r>
              <a:rPr lang="en-US" b="1" dirty="0">
                <a:solidFill>
                  <a:srgbClr val="FF0000"/>
                </a:solidFill>
                <a:latin typeface="TimesNewRomanPS-BoldMT"/>
              </a:rPr>
              <a:t>weekly </a:t>
            </a:r>
            <a:r>
              <a:rPr lang="en-US" dirty="0">
                <a:solidFill>
                  <a:srgbClr val="FF0000"/>
                </a:solidFill>
                <a:latin typeface="TimesNewRomanPSMT"/>
              </a:rPr>
              <a:t>β</a:t>
            </a:r>
            <a:r>
              <a:rPr lang="en-US" b="1" dirty="0">
                <a:solidFill>
                  <a:srgbClr val="FF0000"/>
                </a:solidFill>
                <a:latin typeface="TimesNewRomanPS-BoldMT"/>
              </a:rPr>
              <a:t>-</a:t>
            </a:r>
            <a:r>
              <a:rPr lang="en-US" b="1" dirty="0" err="1">
                <a:solidFill>
                  <a:srgbClr val="FF0000"/>
                </a:solidFill>
                <a:latin typeface="TimesNewRomanPS-BoldMT"/>
              </a:rPr>
              <a:t>hCG</a:t>
            </a:r>
            <a:r>
              <a:rPr lang="en-US" b="1" dirty="0">
                <a:solidFill>
                  <a:srgbClr val="FF0000"/>
                </a:solidFill>
                <a:latin typeface="TimesNewRomanPS-BoldMT"/>
              </a:rPr>
              <a:t> </a:t>
            </a:r>
            <a:r>
              <a:rPr lang="en-US" b="1" dirty="0">
                <a:latin typeface="TimesNewRomanPS-BoldMT"/>
              </a:rPr>
              <a:t>levels.</a:t>
            </a:r>
          </a:p>
          <a:p>
            <a:pPr marL="0" indent="0" algn="l">
              <a:buNone/>
            </a:pPr>
            <a:r>
              <a:rPr lang="en-US" b="1" dirty="0">
                <a:latin typeface="TimesNewRomanPS-BoldMT"/>
              </a:rPr>
              <a:t>These levels need to be monitored until the </a:t>
            </a:r>
            <a:r>
              <a:rPr lang="en-US" dirty="0">
                <a:latin typeface="TimesNewRomanPSMT"/>
              </a:rPr>
              <a:t>β</a:t>
            </a:r>
            <a:r>
              <a:rPr lang="en-US" b="1" dirty="0">
                <a:latin typeface="TimesNewRomanPS-BoldMT"/>
              </a:rPr>
              <a:t>-</a:t>
            </a:r>
            <a:r>
              <a:rPr lang="en-US" b="1" dirty="0" err="1">
                <a:latin typeface="TimesNewRomanPS-BoldMT"/>
              </a:rPr>
              <a:t>hCG</a:t>
            </a:r>
            <a:r>
              <a:rPr lang="en-US" b="1" dirty="0">
                <a:latin typeface="TimesNewRomanPS-BoldMT"/>
              </a:rPr>
              <a:t> reaches nonpregnant levels</a:t>
            </a:r>
          </a:p>
          <a:p>
            <a:pPr marL="0" indent="0" algn="l">
              <a:buNone/>
            </a:pPr>
            <a:r>
              <a:rPr lang="en-US" dirty="0">
                <a:latin typeface="TimesNewRomanPSMT"/>
              </a:rPr>
              <a:t>A </a:t>
            </a:r>
            <a:r>
              <a:rPr lang="en-US" b="1" dirty="0">
                <a:latin typeface="TimesNewRomanPS-BoldMT"/>
              </a:rPr>
              <a:t>meta-analysis showed 10% of women require only one dose, while nearly 54% will require all four doses</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69</a:t>
            </a:fld>
            <a:endParaRPr lang="fa-IR"/>
          </a:p>
        </p:txBody>
      </p:sp>
    </p:spTree>
    <p:extLst>
      <p:ext uri="{BB962C8B-B14F-4D97-AF65-F5344CB8AC3E}">
        <p14:creationId xmlns:p14="http://schemas.microsoft.com/office/powerpoint/2010/main" val="2961246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4159A-5B06-4E74-9844-86EFC2E3B58E}"/>
              </a:ext>
            </a:extLst>
          </p:cNvPr>
          <p:cNvSpPr>
            <a:spLocks noGrp="1"/>
          </p:cNvSpPr>
          <p:nvPr>
            <p:ph type="title"/>
          </p:nvPr>
        </p:nvSpPr>
        <p:spPr>
          <a:xfrm>
            <a:off x="1119116" y="1038916"/>
            <a:ext cx="10249469" cy="1144726"/>
          </a:xfrm>
        </p:spPr>
        <p:txBody>
          <a:bodyPr/>
          <a:lstStyle/>
          <a:p>
            <a:r>
              <a:rPr lang="en-US" b="1" dirty="0">
                <a:solidFill>
                  <a:srgbClr val="05377B"/>
                </a:solidFill>
                <a:latin typeface="Aparajita" panose="020B0604020202020204" pitchFamily="34" charset="0"/>
                <a:cs typeface="Aparajita" panose="020B0604020202020204" pitchFamily="34" charset="0"/>
              </a:rPr>
              <a:t>Etiology and Risk Factors</a:t>
            </a:r>
            <a:endParaRPr lang="fa-IR" dirty="0">
              <a:latin typeface="Aparajita" panose="020B0604020202020204" pitchFamily="34" charset="0"/>
            </a:endParaRPr>
          </a:p>
        </p:txBody>
      </p:sp>
      <p:sp>
        <p:nvSpPr>
          <p:cNvPr id="3" name="Slide Number Placeholder 2">
            <a:extLst>
              <a:ext uri="{FF2B5EF4-FFF2-40B4-BE49-F238E27FC236}">
                <a16:creationId xmlns:a16="http://schemas.microsoft.com/office/drawing/2014/main" id="{7832886D-C4EE-4088-A83B-47C4788AB982}"/>
              </a:ext>
            </a:extLst>
          </p:cNvPr>
          <p:cNvSpPr>
            <a:spLocks noGrp="1"/>
          </p:cNvSpPr>
          <p:nvPr>
            <p:ph type="sldNum" sz="quarter" idx="12"/>
          </p:nvPr>
        </p:nvSpPr>
        <p:spPr/>
        <p:txBody>
          <a:bodyPr/>
          <a:lstStyle/>
          <a:p>
            <a:fld id="{576749D3-ECF5-41DA-9B1C-1CDC22AA1BFE}" type="slidenum">
              <a:rPr lang="fa-IR" smtClean="0"/>
              <a:t>7</a:t>
            </a:fld>
            <a:endParaRPr lang="fa-IR"/>
          </a:p>
        </p:txBody>
      </p:sp>
    </p:spTree>
    <p:extLst>
      <p:ext uri="{BB962C8B-B14F-4D97-AF65-F5344CB8AC3E}">
        <p14:creationId xmlns:p14="http://schemas.microsoft.com/office/powerpoint/2010/main" val="9961232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r>
              <a:rPr lang="en-US" sz="2000" b="1" i="1" dirty="0">
                <a:latin typeface="TimesNewRomanPS-BoldItalicMT"/>
              </a:rPr>
              <a:t>Side Effects</a:t>
            </a:r>
          </a:p>
          <a:p>
            <a:pPr marL="0" indent="0" algn="l">
              <a:buNone/>
            </a:pPr>
            <a:r>
              <a:rPr lang="en-US" b="1" dirty="0">
                <a:latin typeface="TimesNewRomanPS-BoldMT"/>
              </a:rPr>
              <a:t>Side effects of </a:t>
            </a:r>
            <a:r>
              <a:rPr lang="en-US" b="1" i="1" dirty="0">
                <a:latin typeface="TimesNewRomanPS-BoldItalicMT"/>
              </a:rPr>
              <a:t>methotrexate </a:t>
            </a:r>
            <a:r>
              <a:rPr lang="en-US" b="1" dirty="0">
                <a:latin typeface="TimesNewRomanPS-BoldMT"/>
              </a:rPr>
              <a:t>therapy are dose and frequency dependent. The most</a:t>
            </a:r>
          </a:p>
          <a:p>
            <a:pPr marL="0" indent="0" algn="l">
              <a:buNone/>
            </a:pPr>
            <a:r>
              <a:rPr lang="en-US" b="1" dirty="0">
                <a:latin typeface="TimesNewRomanPS-BoldMT"/>
              </a:rPr>
              <a:t>commonly reported side effects are the gastrointestinal symptoms of nausea,</a:t>
            </a:r>
          </a:p>
          <a:p>
            <a:pPr marL="0" indent="0" algn="l">
              <a:buNone/>
            </a:pPr>
            <a:r>
              <a:rPr lang="en-US" b="1" dirty="0">
                <a:latin typeface="TimesNewRomanPS-BoldMT"/>
              </a:rPr>
              <a:t>vomiting, stomatitis, and abdominal pain.</a:t>
            </a: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70</a:t>
            </a:fld>
            <a:endParaRPr lang="fa-IR"/>
          </a:p>
        </p:txBody>
      </p:sp>
    </p:spTree>
    <p:extLst>
      <p:ext uri="{BB962C8B-B14F-4D97-AF65-F5344CB8AC3E}">
        <p14:creationId xmlns:p14="http://schemas.microsoft.com/office/powerpoint/2010/main" val="24130630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71</a:t>
            </a:fld>
            <a:endParaRPr lang="fa-IR"/>
          </a:p>
        </p:txBody>
      </p:sp>
    </p:spTree>
    <p:extLst>
      <p:ext uri="{BB962C8B-B14F-4D97-AF65-F5344CB8AC3E}">
        <p14:creationId xmlns:p14="http://schemas.microsoft.com/office/powerpoint/2010/main" val="35374472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72</a:t>
            </a:fld>
            <a:endParaRPr lang="fa-IR"/>
          </a:p>
        </p:txBody>
      </p:sp>
    </p:spTree>
    <p:extLst>
      <p:ext uri="{BB962C8B-B14F-4D97-AF65-F5344CB8AC3E}">
        <p14:creationId xmlns:p14="http://schemas.microsoft.com/office/powerpoint/2010/main" val="7875853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73</a:t>
            </a:fld>
            <a:endParaRPr lang="fa-IR"/>
          </a:p>
        </p:txBody>
      </p:sp>
    </p:spTree>
    <p:extLst>
      <p:ext uri="{BB962C8B-B14F-4D97-AF65-F5344CB8AC3E}">
        <p14:creationId xmlns:p14="http://schemas.microsoft.com/office/powerpoint/2010/main" val="37662620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74</a:t>
            </a:fld>
            <a:endParaRPr lang="fa-IR"/>
          </a:p>
        </p:txBody>
      </p:sp>
    </p:spTree>
    <p:extLst>
      <p:ext uri="{BB962C8B-B14F-4D97-AF65-F5344CB8AC3E}">
        <p14:creationId xmlns:p14="http://schemas.microsoft.com/office/powerpoint/2010/main" val="4920678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75</a:t>
            </a:fld>
            <a:endParaRPr lang="fa-IR"/>
          </a:p>
        </p:txBody>
      </p:sp>
    </p:spTree>
    <p:extLst>
      <p:ext uri="{BB962C8B-B14F-4D97-AF65-F5344CB8AC3E}">
        <p14:creationId xmlns:p14="http://schemas.microsoft.com/office/powerpoint/2010/main" val="416084557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76</a:t>
            </a:fld>
            <a:endParaRPr lang="fa-IR"/>
          </a:p>
        </p:txBody>
      </p:sp>
    </p:spTree>
    <p:extLst>
      <p:ext uri="{BB962C8B-B14F-4D97-AF65-F5344CB8AC3E}">
        <p14:creationId xmlns:p14="http://schemas.microsoft.com/office/powerpoint/2010/main" val="10577332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77</a:t>
            </a:fld>
            <a:endParaRPr lang="fa-IR"/>
          </a:p>
        </p:txBody>
      </p:sp>
    </p:spTree>
    <p:extLst>
      <p:ext uri="{BB962C8B-B14F-4D97-AF65-F5344CB8AC3E}">
        <p14:creationId xmlns:p14="http://schemas.microsoft.com/office/powerpoint/2010/main" val="35828809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78</a:t>
            </a:fld>
            <a:endParaRPr lang="fa-IR"/>
          </a:p>
        </p:txBody>
      </p:sp>
    </p:spTree>
    <p:extLst>
      <p:ext uri="{BB962C8B-B14F-4D97-AF65-F5344CB8AC3E}">
        <p14:creationId xmlns:p14="http://schemas.microsoft.com/office/powerpoint/2010/main" val="19195940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28299" y="532263"/>
            <a:ext cx="10181230" cy="5650173"/>
          </a:xfrm>
        </p:spPr>
        <p:txBody>
          <a:bodyPr/>
          <a:lstStyle/>
          <a:p>
            <a:pPr marL="0" indent="0" algn="l">
              <a:buNone/>
            </a:pPr>
            <a:endParaRPr lang="fa-IR" dirty="0">
              <a:solidFill>
                <a:srgbClr val="FF0066"/>
              </a:solidFill>
            </a:endParaRPr>
          </a:p>
        </p:txBody>
      </p:sp>
      <p:sp>
        <p:nvSpPr>
          <p:cNvPr id="2" name="Slide Number Placeholder 1">
            <a:extLst>
              <a:ext uri="{FF2B5EF4-FFF2-40B4-BE49-F238E27FC236}">
                <a16:creationId xmlns:a16="http://schemas.microsoft.com/office/drawing/2014/main" id="{583C3205-C6CD-46DF-984F-3C717F146FD9}"/>
              </a:ext>
            </a:extLst>
          </p:cNvPr>
          <p:cNvSpPr>
            <a:spLocks noGrp="1"/>
          </p:cNvSpPr>
          <p:nvPr>
            <p:ph type="sldNum" sz="quarter" idx="12"/>
          </p:nvPr>
        </p:nvSpPr>
        <p:spPr/>
        <p:txBody>
          <a:bodyPr/>
          <a:lstStyle/>
          <a:p>
            <a:fld id="{576749D3-ECF5-41DA-9B1C-1CDC22AA1BFE}" type="slidenum">
              <a:rPr lang="fa-IR" smtClean="0"/>
              <a:t>79</a:t>
            </a:fld>
            <a:endParaRPr lang="fa-IR"/>
          </a:p>
        </p:txBody>
      </p:sp>
    </p:spTree>
    <p:extLst>
      <p:ext uri="{BB962C8B-B14F-4D97-AF65-F5344CB8AC3E}">
        <p14:creationId xmlns:p14="http://schemas.microsoft.com/office/powerpoint/2010/main" val="684682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294228" y="532263"/>
            <a:ext cx="9889587" cy="5650173"/>
          </a:xfrm>
        </p:spPr>
        <p:txBody>
          <a:bodyPr/>
          <a:lstStyle/>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Ectopic pregnancy results from various factors that interrupt the successful migration of the conceptus to the endometrium.</a:t>
            </a:r>
          </a:p>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Up to </a:t>
            </a:r>
            <a:r>
              <a:rPr lang="en-US" sz="2800" b="1" dirty="0">
                <a:solidFill>
                  <a:srgbClr val="FF0000"/>
                </a:solidFill>
                <a:latin typeface="Aparajita" panose="020B0604020202020204" pitchFamily="34" charset="0"/>
                <a:cs typeface="Aparajita" panose="020B0604020202020204" pitchFamily="34" charset="0"/>
              </a:rPr>
              <a:t>half</a:t>
            </a:r>
            <a:r>
              <a:rPr lang="en-US" sz="2800" b="1" dirty="0">
                <a:latin typeface="Aparajita" panose="020B0604020202020204" pitchFamily="34" charset="0"/>
                <a:cs typeface="Aparajita" panose="020B0604020202020204" pitchFamily="34" charset="0"/>
              </a:rPr>
              <a:t> of women who present with an ectopic pregnancy have no identifiable risk factor, therefore a </a:t>
            </a:r>
            <a:r>
              <a:rPr lang="en-US" sz="2800" b="1" dirty="0">
                <a:solidFill>
                  <a:srgbClr val="C00000"/>
                </a:solidFill>
                <a:latin typeface="Aparajita" panose="020B0604020202020204" pitchFamily="34" charset="0"/>
                <a:cs typeface="Aparajita" panose="020B0604020202020204" pitchFamily="34" charset="0"/>
              </a:rPr>
              <a:t>high index </a:t>
            </a:r>
            <a:r>
              <a:rPr lang="en-US" sz="2800" b="1" dirty="0">
                <a:latin typeface="Aparajita" panose="020B0604020202020204" pitchFamily="34" charset="0"/>
                <a:cs typeface="Aparajita" panose="020B0604020202020204" pitchFamily="34" charset="0"/>
              </a:rPr>
              <a:t>of suspicion is critical.</a:t>
            </a:r>
          </a:p>
          <a:p>
            <a:pPr algn="just" rtl="0">
              <a:lnSpc>
                <a:spcPct val="150000"/>
              </a:lnSpc>
              <a:buFont typeface="Wingdings" panose="05000000000000000000" pitchFamily="2" charset="2"/>
              <a:buChar char="Ø"/>
            </a:pPr>
            <a:r>
              <a:rPr lang="en-US" sz="2800" b="1" dirty="0">
                <a:latin typeface="Aparajita" panose="020B0604020202020204" pitchFamily="34" charset="0"/>
                <a:cs typeface="Aparajita" panose="020B0604020202020204" pitchFamily="34" charset="0"/>
              </a:rPr>
              <a:t>Any condition that delays or interferes with the passage of an embryo through the fallopian tube increases the risk of ectopic pregnancy.</a:t>
            </a:r>
            <a:endParaRPr lang="fa-IR" sz="2800" b="1"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9D23BE62-8E6D-4C5E-BF35-7AFAC9D74F86}"/>
              </a:ext>
            </a:extLst>
          </p:cNvPr>
          <p:cNvSpPr>
            <a:spLocks noGrp="1"/>
          </p:cNvSpPr>
          <p:nvPr>
            <p:ph type="sldNum" sz="quarter" idx="12"/>
          </p:nvPr>
        </p:nvSpPr>
        <p:spPr/>
        <p:txBody>
          <a:bodyPr/>
          <a:lstStyle/>
          <a:p>
            <a:fld id="{576749D3-ECF5-41DA-9B1C-1CDC22AA1BFE}" type="slidenum">
              <a:rPr lang="fa-IR" smtClean="0"/>
              <a:t>8</a:t>
            </a:fld>
            <a:endParaRPr lang="fa-IR"/>
          </a:p>
        </p:txBody>
      </p:sp>
    </p:spTree>
    <p:extLst>
      <p:ext uri="{BB962C8B-B14F-4D97-AF65-F5344CB8AC3E}">
        <p14:creationId xmlns:p14="http://schemas.microsoft.com/office/powerpoint/2010/main" val="2755122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585702-1701-4A89-B913-C5D23100FC63}"/>
              </a:ext>
            </a:extLst>
          </p:cNvPr>
          <p:cNvSpPr>
            <a:spLocks noGrp="1"/>
          </p:cNvSpPr>
          <p:nvPr>
            <p:ph idx="1"/>
          </p:nvPr>
        </p:nvSpPr>
        <p:spPr>
          <a:xfrm>
            <a:off x="1477107" y="532263"/>
            <a:ext cx="9566031" cy="5601251"/>
          </a:xfrm>
        </p:spPr>
        <p:txBody>
          <a:bodyPr/>
          <a:lstStyle/>
          <a:p>
            <a:pPr algn="just" rtl="0">
              <a:lnSpc>
                <a:spcPct val="150000"/>
              </a:lnSpc>
              <a:buFont typeface="Wingdings" panose="05000000000000000000" pitchFamily="2" charset="2"/>
              <a:buChar char="Ø"/>
            </a:pPr>
            <a:r>
              <a:rPr lang="en-US" sz="2800" b="1" dirty="0">
                <a:solidFill>
                  <a:srgbClr val="000000"/>
                </a:solidFill>
                <a:latin typeface="Aparajita" panose="020B0604020202020204" pitchFamily="34" charset="0"/>
                <a:cs typeface="Aparajita" panose="020B0604020202020204" pitchFamily="34" charset="0"/>
              </a:rPr>
              <a:t>The most important risk factor for an ectopic pregnancy is a </a:t>
            </a:r>
            <a:r>
              <a:rPr lang="en-US" sz="2800" b="1" dirty="0">
                <a:solidFill>
                  <a:srgbClr val="C00000"/>
                </a:solidFill>
                <a:latin typeface="Aparajita" panose="020B0604020202020204" pitchFamily="34" charset="0"/>
                <a:cs typeface="Aparajita" panose="020B0604020202020204" pitchFamily="34" charset="0"/>
              </a:rPr>
              <a:t>prior</a:t>
            </a:r>
            <a:r>
              <a:rPr lang="en-US" sz="2800" b="1" dirty="0">
                <a:solidFill>
                  <a:srgbClr val="000000"/>
                </a:solidFill>
                <a:latin typeface="Aparajita" panose="020B0604020202020204" pitchFamily="34" charset="0"/>
                <a:cs typeface="Aparajita" panose="020B0604020202020204" pitchFamily="34" charset="0"/>
              </a:rPr>
              <a:t> ectopic pregnancy with a recurrent risk of </a:t>
            </a:r>
            <a:r>
              <a:rPr lang="en-US" sz="2800" b="1" dirty="0">
                <a:solidFill>
                  <a:srgbClr val="C00000"/>
                </a:solidFill>
                <a:latin typeface="Aparajita" panose="020B0604020202020204" pitchFamily="34" charset="0"/>
                <a:cs typeface="Aparajita" panose="020B0604020202020204" pitchFamily="34" charset="0"/>
              </a:rPr>
              <a:t>10% to 15% </a:t>
            </a:r>
            <a:r>
              <a:rPr lang="en-US" sz="2800" b="1" dirty="0">
                <a:solidFill>
                  <a:srgbClr val="000000"/>
                </a:solidFill>
                <a:latin typeface="Aparajita" panose="020B0604020202020204" pitchFamily="34" charset="0"/>
                <a:cs typeface="Aparajita" panose="020B0604020202020204" pitchFamily="34" charset="0"/>
              </a:rPr>
              <a:t>after </a:t>
            </a:r>
            <a:r>
              <a:rPr lang="en-US" sz="2800" b="1" dirty="0">
                <a:solidFill>
                  <a:srgbClr val="C00000"/>
                </a:solidFill>
                <a:latin typeface="Aparajita" panose="020B0604020202020204" pitchFamily="34" charset="0"/>
                <a:cs typeface="Aparajita" panose="020B0604020202020204" pitchFamily="34" charset="0"/>
              </a:rPr>
              <a:t>first</a:t>
            </a:r>
            <a:r>
              <a:rPr lang="en-US" sz="2800" b="1" dirty="0">
                <a:solidFill>
                  <a:srgbClr val="000000"/>
                </a:solidFill>
                <a:latin typeface="Aparajita" panose="020B0604020202020204" pitchFamily="34" charset="0"/>
                <a:cs typeface="Aparajita" panose="020B0604020202020204" pitchFamily="34" charset="0"/>
              </a:rPr>
              <a:t> ectopic pregnancy and </a:t>
            </a:r>
            <a:r>
              <a:rPr lang="en-US" sz="2800" b="1" dirty="0">
                <a:solidFill>
                  <a:srgbClr val="FF0066"/>
                </a:solidFill>
                <a:latin typeface="Aparajita" panose="020B0604020202020204" pitchFamily="34" charset="0"/>
                <a:cs typeface="Aparajita" panose="020B0604020202020204" pitchFamily="34" charset="0"/>
              </a:rPr>
              <a:t>30%</a:t>
            </a:r>
            <a:r>
              <a:rPr lang="en-US" sz="2800" b="1" dirty="0">
                <a:solidFill>
                  <a:srgbClr val="000000"/>
                </a:solidFill>
                <a:latin typeface="Aparajita" panose="020B0604020202020204" pitchFamily="34" charset="0"/>
                <a:cs typeface="Aparajita" panose="020B0604020202020204" pitchFamily="34" charset="0"/>
              </a:rPr>
              <a:t> after </a:t>
            </a:r>
            <a:r>
              <a:rPr lang="en-US" sz="2800" b="1" dirty="0">
                <a:solidFill>
                  <a:srgbClr val="FF0066"/>
                </a:solidFill>
                <a:latin typeface="Aparajita" panose="020B0604020202020204" pitchFamily="34" charset="0"/>
                <a:cs typeface="Aparajita" panose="020B0604020202020204" pitchFamily="34" charset="0"/>
              </a:rPr>
              <a:t>second</a:t>
            </a:r>
            <a:r>
              <a:rPr lang="en-US" sz="2800" b="1" dirty="0">
                <a:solidFill>
                  <a:srgbClr val="000000"/>
                </a:solidFill>
                <a:latin typeface="Aparajita" panose="020B0604020202020204" pitchFamily="34" charset="0"/>
                <a:cs typeface="Aparajita" panose="020B0604020202020204" pitchFamily="34" charset="0"/>
              </a:rPr>
              <a:t> ectopic pregnancy.</a:t>
            </a:r>
          </a:p>
          <a:p>
            <a:pPr algn="l" rtl="0">
              <a:lnSpc>
                <a:spcPct val="150000"/>
              </a:lnSpc>
              <a:buFont typeface="Wingdings" panose="05000000000000000000" pitchFamily="2" charset="2"/>
              <a:buChar char="Ø"/>
            </a:pPr>
            <a:r>
              <a:rPr lang="en-US" sz="2800" b="1" dirty="0">
                <a:solidFill>
                  <a:srgbClr val="000000"/>
                </a:solidFill>
                <a:latin typeface="Aparajita" panose="020B0604020202020204" pitchFamily="34" charset="0"/>
                <a:cs typeface="Aparajita" panose="020B0604020202020204" pitchFamily="34" charset="0"/>
              </a:rPr>
              <a:t> Other risk factors include :</a:t>
            </a:r>
          </a:p>
          <a:p>
            <a:pPr lvl="2" algn="l" rtl="0">
              <a:lnSpc>
                <a:spcPct val="150000"/>
              </a:lnSpc>
              <a:buFont typeface="Courier New" panose="02070309020205020404" pitchFamily="49" charset="0"/>
              <a:buChar char="o"/>
            </a:pPr>
            <a:r>
              <a:rPr lang="en-US" sz="2600" b="1" dirty="0">
                <a:solidFill>
                  <a:srgbClr val="000000"/>
                </a:solidFill>
                <a:latin typeface="Aparajita" panose="020B0604020202020204" pitchFamily="34" charset="0"/>
                <a:cs typeface="Aparajita" panose="020B0604020202020204" pitchFamily="34" charset="0"/>
              </a:rPr>
              <a:t>History of tubal surgery including tubal ligation</a:t>
            </a:r>
          </a:p>
          <a:p>
            <a:pPr lvl="2" algn="l" rtl="0">
              <a:lnSpc>
                <a:spcPct val="150000"/>
              </a:lnSpc>
              <a:buFont typeface="Courier New" panose="02070309020205020404" pitchFamily="49" charset="0"/>
              <a:buChar char="o"/>
            </a:pPr>
            <a:r>
              <a:rPr lang="en-US" sz="2600" b="1" dirty="0">
                <a:solidFill>
                  <a:srgbClr val="000000"/>
                </a:solidFill>
                <a:latin typeface="Aparajita" panose="020B0604020202020204" pitchFamily="34" charset="0"/>
                <a:cs typeface="Aparajita" panose="020B0604020202020204" pitchFamily="34" charset="0"/>
              </a:rPr>
              <a:t>Assisted reproductive technology</a:t>
            </a:r>
          </a:p>
          <a:p>
            <a:pPr lvl="2" algn="l" rtl="0">
              <a:lnSpc>
                <a:spcPct val="150000"/>
              </a:lnSpc>
              <a:buFont typeface="Courier New" panose="02070309020205020404" pitchFamily="49" charset="0"/>
              <a:buChar char="o"/>
            </a:pPr>
            <a:r>
              <a:rPr lang="en-US" sz="2600" b="1" dirty="0">
                <a:solidFill>
                  <a:srgbClr val="000000"/>
                </a:solidFill>
                <a:latin typeface="Aparajita" panose="020B0604020202020204" pitchFamily="34" charset="0"/>
                <a:cs typeface="Aparajita" panose="020B0604020202020204" pitchFamily="34" charset="0"/>
              </a:rPr>
              <a:t>History of pelvic inflammatory disease (PID),</a:t>
            </a:r>
            <a:r>
              <a:rPr lang="pt-BR" sz="2600" b="1" dirty="0">
                <a:solidFill>
                  <a:srgbClr val="000000"/>
                </a:solidFill>
                <a:latin typeface="Aparajita" panose="020B0604020202020204" pitchFamily="34" charset="0"/>
                <a:cs typeface="Aparajita" panose="020B0604020202020204" pitchFamily="34" charset="0"/>
              </a:rPr>
              <a:t> tubal endometriosis, and salpingitis.</a:t>
            </a:r>
            <a:endParaRPr lang="fa-IR" sz="2800" dirty="0">
              <a:latin typeface="Aparajita" panose="020B0604020202020204" pitchFamily="34" charset="0"/>
            </a:endParaRPr>
          </a:p>
        </p:txBody>
      </p:sp>
      <p:sp>
        <p:nvSpPr>
          <p:cNvPr id="2" name="Slide Number Placeholder 1">
            <a:extLst>
              <a:ext uri="{FF2B5EF4-FFF2-40B4-BE49-F238E27FC236}">
                <a16:creationId xmlns:a16="http://schemas.microsoft.com/office/drawing/2014/main" id="{D0D93901-5DA1-4122-90CA-EFB9C1F5A285}"/>
              </a:ext>
            </a:extLst>
          </p:cNvPr>
          <p:cNvSpPr>
            <a:spLocks noGrp="1"/>
          </p:cNvSpPr>
          <p:nvPr>
            <p:ph type="sldNum" sz="quarter" idx="12"/>
          </p:nvPr>
        </p:nvSpPr>
        <p:spPr/>
        <p:txBody>
          <a:bodyPr/>
          <a:lstStyle/>
          <a:p>
            <a:fld id="{576749D3-ECF5-41DA-9B1C-1CDC22AA1BFE}" type="slidenum">
              <a:rPr lang="fa-IR" smtClean="0"/>
              <a:t>9</a:t>
            </a:fld>
            <a:endParaRPr lang="fa-IR"/>
          </a:p>
        </p:txBody>
      </p:sp>
    </p:spTree>
    <p:extLst>
      <p:ext uri="{BB962C8B-B14F-4D97-AF65-F5344CB8AC3E}">
        <p14:creationId xmlns:p14="http://schemas.microsoft.com/office/powerpoint/2010/main" val="1683130120"/>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fa-IR"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altLang="fa-IR"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574</Template>
  <TotalTime>1326</TotalTime>
  <Words>3749</Words>
  <Application>Microsoft Office PowerPoint</Application>
  <PresentationFormat>Widescreen</PresentationFormat>
  <Paragraphs>312</Paragraphs>
  <Slides>79</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79</vt:i4>
      </vt:variant>
    </vt:vector>
  </HeadingPairs>
  <TitlesOfParts>
    <vt:vector size="92" baseType="lpstr">
      <vt:lpstr>Aparajita</vt:lpstr>
      <vt:lpstr>Arial</vt:lpstr>
      <vt:lpstr>Arial-BoldMT</vt:lpstr>
      <vt:lpstr>Arial-ItalicMT</vt:lpstr>
      <vt:lpstr>ArialMT</vt:lpstr>
      <vt:lpstr>Calibri</vt:lpstr>
      <vt:lpstr>Courier New</vt:lpstr>
      <vt:lpstr>TimesNewRomanPS-BoldItalicMT</vt:lpstr>
      <vt:lpstr>TimesNewRomanPS-BoldMT</vt:lpstr>
      <vt:lpstr>TimesNewRomanPS-ItalicMT</vt:lpstr>
      <vt:lpstr>TimesNewRomanPSMT</vt:lpstr>
      <vt:lpstr>Wingdings</vt:lpstr>
      <vt:lpstr>Diseño predeterminado</vt:lpstr>
      <vt:lpstr>Ectopic Pregnancy</vt:lpstr>
      <vt:lpstr>Etiology and Risk Factors</vt:lpstr>
      <vt:lpstr>PowerPoint Presentation</vt:lpstr>
      <vt:lpstr>PowerPoint Presentation</vt:lpstr>
      <vt:lpstr>PowerPoint Presentation</vt:lpstr>
      <vt:lpstr>PowerPoint Presentation</vt:lpstr>
      <vt:lpstr>Etiology and Risk Factors</vt:lpstr>
      <vt:lpstr>PowerPoint Presentation</vt:lpstr>
      <vt:lpstr>PowerPoint Presentation</vt:lpstr>
      <vt:lpstr>PowerPoint Presentation</vt:lpstr>
      <vt:lpstr>PowerPoint Presentation</vt:lpstr>
      <vt:lpstr>Diagnosis</vt:lpstr>
      <vt:lpstr>PowerPoint Presentation</vt:lpstr>
      <vt:lpstr>PowerPoint Presentation</vt:lpstr>
      <vt:lpstr>PowerPoint Presentation</vt:lpstr>
      <vt:lpstr>PowerPoint Presentation</vt:lpstr>
      <vt:lpstr>PowerPoint Presentation</vt:lpstr>
      <vt:lpstr>Physical Examination</vt:lpstr>
      <vt:lpstr>PowerPoint Presentation</vt:lpstr>
      <vt:lpstr>PowerPoint Presentation</vt:lpstr>
      <vt:lpstr>PowerPoint Presentation</vt:lpstr>
      <vt:lpstr>Laboratory Assessment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Serum Progesterone</vt:lpstr>
      <vt:lpstr>PowerPoint Presentation</vt:lpstr>
      <vt:lpstr>Ultrasonography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Diagnostic Algorithm</vt:lpstr>
      <vt:lpstr>PowerPoint Presentation</vt:lpstr>
      <vt:lpstr>PowerPoint Presentation</vt:lpstr>
      <vt:lpstr>PowerPoint Presentation</vt:lpstr>
      <vt:lpstr>PowerPoint Presentation</vt:lpstr>
      <vt:lpstr>Treatment</vt:lpstr>
      <vt:lpstr>PowerPoint Presentation</vt:lpstr>
      <vt:lpstr>PowerPoint Presentation</vt:lpstr>
      <vt:lpstr>PowerPoint Presentation</vt:lpstr>
      <vt:lpstr>PowerPoint Presentation</vt:lpstr>
      <vt:lpstr>PowerPoint Presentation</vt:lpstr>
      <vt:lpstr>Medical Treatment</vt:lpstr>
      <vt:lpstr>PowerPoint Presentation</vt:lpstr>
      <vt:lpstr>PowerPoint Presentation</vt:lpstr>
      <vt:lpstr>Contraindications to Medical Therapy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Ectopic Pregnancy</dc:title>
  <dc:creator>ATOUSA</dc:creator>
  <cp:lastModifiedBy>Mahsa Saket</cp:lastModifiedBy>
  <cp:revision>61</cp:revision>
  <dcterms:created xsi:type="dcterms:W3CDTF">2020-08-19T15:03:20Z</dcterms:created>
  <dcterms:modified xsi:type="dcterms:W3CDTF">2020-08-20T14:07:18Z</dcterms:modified>
</cp:coreProperties>
</file>