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1FC5"/>
    <a:srgbClr val="DB1F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820800F-99E2-43EC-9115-CFCFC83CE23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1C2047C-FE56-47FF-908C-4DC14ED873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685800"/>
            <a:ext cx="8382000" cy="26670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en-US" sz="3200" b="1" dirty="0" smtClean="0">
                <a:latin typeface="Arial" pitchFamily="34" charset="0"/>
              </a:rPr>
              <a:t>COAGULATION</a:t>
            </a:r>
            <a:endParaRPr lang="fa-IR" sz="3200" b="1" dirty="0" smtClean="0">
              <a:latin typeface="Arial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پروسه ای است که در نتیجه ی آن، ترومبین فعال می شود و فیبرینوژن محلول پلاسما ، به فیبرین نامحلول تبدیل می شود. </a:t>
            </a:r>
            <a:r>
              <a:rPr lang="en-US" dirty="0" smtClean="0">
                <a:latin typeface="Arial" pitchFamily="34" charset="0"/>
              </a:rPr>
              <a:t>(Clot Formation)</a:t>
            </a:r>
            <a:r>
              <a:rPr lang="fa-IR" dirty="0" smtClean="0">
                <a:latin typeface="Arial" pitchFamily="34" charset="0"/>
              </a:rPr>
              <a:t> </a:t>
            </a: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وظیفه ی دستگاه هموستاتیک، برقراری تعادل میان نیروهای انعقادی و ضد انعقادی است</a:t>
            </a:r>
            <a:r>
              <a:rPr lang="fa-IR" dirty="0" smtClean="0">
                <a:latin typeface="Arial" pitchFamily="34" charset="0"/>
              </a:rPr>
              <a:t>.</a:t>
            </a:r>
            <a:endParaRPr lang="fa-IR" dirty="0" smtClean="0">
              <a:latin typeface="Arial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33400" y="4656221"/>
            <a:ext cx="3657600" cy="1058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rtl="1">
              <a:buFontTx/>
              <a:buChar char="-"/>
            </a:pPr>
            <a:r>
              <a:rPr lang="fa-IR" sz="2000" dirty="0" smtClean="0">
                <a:latin typeface="Arial" pitchFamily="34" charset="0"/>
              </a:rPr>
              <a:t>مهارکننده </a:t>
            </a:r>
            <a:r>
              <a:rPr lang="fa-IR" sz="2000" dirty="0" smtClean="0">
                <a:latin typeface="Arial" pitchFamily="34" charset="0"/>
              </a:rPr>
              <a:t>های طبیعی انعقاد</a:t>
            </a:r>
          </a:p>
          <a:p>
            <a:pPr marL="342900" indent="-342900" algn="r" rtl="1">
              <a:buFontTx/>
              <a:buChar char="-"/>
            </a:pPr>
            <a:r>
              <a:rPr lang="fa-IR" sz="2000" dirty="0" smtClean="0">
                <a:latin typeface="Arial" pitchFamily="34" charset="0"/>
              </a:rPr>
              <a:t>فیبرینولیز</a:t>
            </a:r>
            <a:endParaRPr lang="en-US" sz="2000" dirty="0" smtClean="0">
              <a:latin typeface="Arial" pitchFamily="34" charset="0"/>
            </a:endParaRPr>
          </a:p>
          <a:p>
            <a:pPr marL="0" indent="0" algn="r" rtl="1">
              <a:buFont typeface="Georgia" pitchFamily="18" charset="0"/>
              <a:buNone/>
            </a:pPr>
            <a:endParaRPr lang="fa-IR" sz="2000" dirty="0" smtClean="0">
              <a:latin typeface="Arial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205663" y="4648200"/>
            <a:ext cx="36576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rtl="1">
              <a:buFontTx/>
              <a:buChar char="-"/>
            </a:pPr>
            <a:r>
              <a:rPr lang="fa-IR" sz="2000" dirty="0" smtClean="0">
                <a:latin typeface="Arial" pitchFamily="34" charset="0"/>
              </a:rPr>
              <a:t>اتصال </a:t>
            </a:r>
            <a:r>
              <a:rPr lang="fa-IR" sz="2000" dirty="0" smtClean="0">
                <a:latin typeface="Arial" pitchFamily="34" charset="0"/>
              </a:rPr>
              <a:t>و تجمع پلاکتی</a:t>
            </a:r>
          </a:p>
          <a:p>
            <a:pPr marL="342900" indent="-342900" algn="r" rtl="1">
              <a:buFontTx/>
              <a:buChar char="-"/>
            </a:pPr>
            <a:r>
              <a:rPr lang="fa-IR" sz="2000" dirty="0" smtClean="0">
                <a:latin typeface="Arial" pitchFamily="34" charset="0"/>
              </a:rPr>
              <a:t>تشکیل لخته فیبرینی</a:t>
            </a:r>
            <a:endParaRPr lang="en-US" sz="2000" dirty="0" smtClean="0">
              <a:latin typeface="Arial" pitchFamily="34" charset="0"/>
            </a:endParaRPr>
          </a:p>
          <a:p>
            <a:pPr marL="0" indent="0" algn="r" rtl="1">
              <a:buFont typeface="Georgia" pitchFamily="18" charset="0"/>
              <a:buNone/>
            </a:pPr>
            <a:endParaRPr lang="fa-IR" sz="2000" dirty="0" smtClean="0"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3447871"/>
            <a:ext cx="7543800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latin typeface="Arial" pitchFamily="34" charset="0"/>
              </a:rPr>
              <a:t>نیروهای </a:t>
            </a:r>
            <a:r>
              <a:rPr lang="fa-IR" dirty="0" smtClean="0">
                <a:latin typeface="Arial" pitchFamily="34" charset="0"/>
              </a:rPr>
              <a:t>انعقادی                                           </a:t>
            </a:r>
            <a:r>
              <a:rPr lang="fa-IR" dirty="0" smtClean="0">
                <a:latin typeface="Arial" pitchFamily="34" charset="0"/>
              </a:rPr>
              <a:t>نیروهای</a:t>
            </a:r>
            <a:r>
              <a:rPr lang="fa-IR" dirty="0" smtClean="0">
                <a:latin typeface="Arial" pitchFamily="34" charset="0"/>
              </a:rPr>
              <a:t> </a:t>
            </a:r>
            <a:r>
              <a:rPr lang="fa-IR" dirty="0">
                <a:latin typeface="Arial" pitchFamily="34" charset="0"/>
              </a:rPr>
              <a:t>ضد </a:t>
            </a:r>
            <a:r>
              <a:rPr lang="fa-IR" dirty="0" smtClean="0">
                <a:latin typeface="Arial" pitchFamily="34" charset="0"/>
              </a:rPr>
              <a:t>انعقادی</a:t>
            </a:r>
            <a:endParaRPr lang="en-US" dirty="0">
              <a:latin typeface="Arial" pitchFamily="34" charset="0"/>
            </a:endParaRPr>
          </a:p>
          <a:p>
            <a:pPr algn="ctr" rtl="1"/>
            <a:endParaRPr lang="en-US" dirty="0">
              <a:latin typeface="Arial" pitchFamily="34" charset="0"/>
            </a:endParaRPr>
          </a:p>
          <a:p>
            <a:pPr algn="ctr"/>
            <a:r>
              <a:rPr lang="en-US" dirty="0">
                <a:latin typeface="Arial" pitchFamily="34" charset="0"/>
              </a:rPr>
              <a:t>Anti-coagulant </a:t>
            </a:r>
            <a:r>
              <a:rPr lang="en-US" dirty="0" smtClean="0">
                <a:latin typeface="Arial" pitchFamily="34" charset="0"/>
              </a:rPr>
              <a:t>Forces			Pro-coagulant </a:t>
            </a:r>
            <a:r>
              <a:rPr lang="en-US" dirty="0">
                <a:latin typeface="Arial" pitchFamily="34" charset="0"/>
              </a:rPr>
              <a:t>Forces</a:t>
            </a:r>
          </a:p>
          <a:p>
            <a:pPr algn="r"/>
            <a:endParaRPr lang="en-US" dirty="0">
              <a:latin typeface="Arial" pitchFamily="34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4457700" y="4656221"/>
            <a:ext cx="457200" cy="64906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56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143000"/>
            <a:ext cx="8610600" cy="51816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en-US" sz="2400" b="1" dirty="0" smtClean="0">
                <a:latin typeface="Arial" pitchFamily="34" charset="0"/>
              </a:rPr>
              <a:t>Anti </a:t>
            </a:r>
            <a:r>
              <a:rPr lang="en-US" sz="2400" b="1" dirty="0" smtClean="0">
                <a:latin typeface="Arial" pitchFamily="34" charset="0"/>
              </a:rPr>
              <a:t>Thrombotic </a:t>
            </a:r>
            <a:r>
              <a:rPr lang="en-US" sz="2400" b="1" dirty="0" smtClean="0">
                <a:latin typeface="Arial" pitchFamily="34" charset="0"/>
              </a:rPr>
              <a:t>Mechanisms</a:t>
            </a:r>
          </a:p>
          <a:p>
            <a:pPr marL="0" indent="0" algn="ctr" rtl="1">
              <a:buNone/>
            </a:pPr>
            <a:endParaRPr lang="en-US" dirty="0" smtClean="0">
              <a:latin typeface="Arial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- </a:t>
            </a:r>
            <a:r>
              <a:rPr lang="fa-IR" b="1" dirty="0" smtClean="0">
                <a:latin typeface="Arial" pitchFamily="34" charset="0"/>
              </a:rPr>
              <a:t>آنتی </a:t>
            </a:r>
            <a:r>
              <a:rPr lang="fa-IR" b="1" dirty="0" smtClean="0">
                <a:latin typeface="Arial" pitchFamily="34" charset="0"/>
              </a:rPr>
              <a:t>ترومبین (آنتی ترومبین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fa-IR" b="1" dirty="0" smtClean="0">
                <a:latin typeface="Arial" pitchFamily="34" charset="0"/>
              </a:rPr>
              <a:t> )</a:t>
            </a:r>
            <a:r>
              <a:rPr lang="en-US" b="1" dirty="0" smtClean="0">
                <a:latin typeface="Arial" pitchFamily="34" charset="0"/>
              </a:rPr>
              <a:t> </a:t>
            </a:r>
            <a:endParaRPr lang="fa-IR" b="1" dirty="0" smtClean="0">
              <a:latin typeface="Arial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	</a:t>
            </a:r>
            <a:r>
              <a:rPr lang="fa-IR" sz="2000" dirty="0" smtClean="0">
                <a:latin typeface="Arial" pitchFamily="34" charset="0"/>
              </a:rPr>
              <a:t>مهم </a:t>
            </a:r>
            <a:r>
              <a:rPr lang="fa-IR" sz="2000" dirty="0" smtClean="0">
                <a:latin typeface="Arial" pitchFamily="34" charset="0"/>
              </a:rPr>
              <a:t>ترین پروتئاز مهارکننده ترومبین و فاکتورهای انعقادی پلاسما است</a:t>
            </a:r>
            <a:r>
              <a:rPr lang="fa-IR" sz="2000" dirty="0" smtClean="0">
                <a:latin typeface="Arial" pitchFamily="34" charset="0"/>
              </a:rPr>
              <a:t>.</a:t>
            </a:r>
          </a:p>
          <a:p>
            <a:pPr marL="0" indent="0" algn="r" rtl="1">
              <a:buNone/>
            </a:pPr>
            <a:endParaRPr lang="fa-IR" dirty="0" smtClean="0">
              <a:latin typeface="Arial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- </a:t>
            </a:r>
            <a:r>
              <a:rPr lang="fa-IR" b="1" dirty="0" smtClean="0">
                <a:latin typeface="Arial" pitchFamily="34" charset="0"/>
              </a:rPr>
              <a:t>پروتئین </a:t>
            </a:r>
            <a:r>
              <a:rPr lang="en-US" b="1" dirty="0" smtClean="0">
                <a:latin typeface="Arial" pitchFamily="34" charset="0"/>
              </a:rPr>
              <a:t>C</a:t>
            </a:r>
            <a:endParaRPr lang="fa-IR" b="1" dirty="0" smtClean="0">
              <a:latin typeface="Arial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	</a:t>
            </a:r>
            <a:r>
              <a:rPr lang="fa-IR" sz="2000" dirty="0" smtClean="0">
                <a:latin typeface="Arial" pitchFamily="34" charset="0"/>
              </a:rPr>
              <a:t>با </a:t>
            </a:r>
            <a:r>
              <a:rPr lang="fa-IR" sz="2000" dirty="0" smtClean="0">
                <a:latin typeface="Arial" pitchFamily="34" charset="0"/>
              </a:rPr>
              <a:t>تجزیه و غیرفعال کردن </a:t>
            </a:r>
            <a:r>
              <a:rPr lang="en-US" sz="2000" dirty="0" smtClean="0">
                <a:latin typeface="Arial" pitchFamily="34" charset="0"/>
              </a:rPr>
              <a:t>F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fa-IR" sz="2000" dirty="0" smtClean="0">
                <a:latin typeface="Arial" pitchFamily="34" charset="0"/>
              </a:rPr>
              <a:t> و </a:t>
            </a:r>
            <a:r>
              <a:rPr lang="en-US" sz="2000" dirty="0">
                <a:latin typeface="Arial" pitchFamily="34" charset="0"/>
              </a:rPr>
              <a:t>F</a:t>
            </a:r>
            <a:r>
              <a:rPr lang="en-US" sz="2000" dirty="0" smtClean="0">
                <a:latin typeface="Arial" pitchFamily="34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fa-IR" sz="2000" dirty="0" smtClean="0">
                <a:latin typeface="Arial" pitchFamily="34" charset="0"/>
              </a:rPr>
              <a:t> به عنوان ضد انعقاد عمل می </a:t>
            </a:r>
            <a:r>
              <a:rPr lang="fa-IR" sz="2000" dirty="0" smtClean="0">
                <a:latin typeface="Arial" pitchFamily="34" charset="0"/>
              </a:rPr>
              <a:t>کند.</a:t>
            </a:r>
            <a:endParaRPr lang="en-US" sz="2000" dirty="0" smtClean="0">
              <a:latin typeface="Arial" pitchFamily="34" charset="0"/>
            </a:endParaRPr>
          </a:p>
          <a:p>
            <a:pPr marL="0" indent="0" algn="r" rtl="1">
              <a:buNone/>
            </a:pPr>
            <a:endParaRPr lang="fa-IR" dirty="0" smtClean="0">
              <a:latin typeface="Arial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Arial" pitchFamily="34" charset="0"/>
              </a:rPr>
              <a:t>- </a:t>
            </a:r>
            <a:r>
              <a:rPr lang="fa-IR" b="1" dirty="0" smtClean="0">
                <a:latin typeface="Arial" pitchFamily="34" charset="0"/>
              </a:rPr>
              <a:t>پروتئین </a:t>
            </a:r>
            <a:r>
              <a:rPr lang="en-US" b="1" dirty="0">
                <a:latin typeface="Arial" pitchFamily="34" charset="0"/>
              </a:rPr>
              <a:t>S</a:t>
            </a:r>
            <a:r>
              <a:rPr lang="fa-IR" b="1" dirty="0">
                <a:latin typeface="Arial" pitchFamily="34" charset="0"/>
              </a:rPr>
              <a:t> </a:t>
            </a:r>
            <a:r>
              <a:rPr lang="fa-IR" b="1" dirty="0" smtClean="0">
                <a:latin typeface="Arial" pitchFamily="34" charset="0"/>
              </a:rPr>
              <a:t>(کوفاکتور پروتئین </a:t>
            </a:r>
            <a:r>
              <a:rPr lang="en-US" b="1" dirty="0" smtClean="0">
                <a:latin typeface="Arial" pitchFamily="34" charset="0"/>
              </a:rPr>
              <a:t>C</a:t>
            </a:r>
            <a:r>
              <a:rPr lang="fa-IR" b="1" dirty="0" smtClean="0">
                <a:latin typeface="Arial" pitchFamily="34" charset="0"/>
              </a:rPr>
              <a:t>)</a:t>
            </a:r>
            <a:endParaRPr lang="en-U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17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609600"/>
            <a:ext cx="8382000" cy="51054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en-US" b="1" dirty="0" smtClean="0">
                <a:latin typeface="Arial" pitchFamily="34" charset="0"/>
              </a:rPr>
              <a:t>Hypercoagulability </a:t>
            </a:r>
            <a:r>
              <a:rPr lang="en-US" b="1" dirty="0" smtClean="0">
                <a:latin typeface="Arial" pitchFamily="34" charset="0"/>
              </a:rPr>
              <a:t>State</a:t>
            </a:r>
          </a:p>
          <a:p>
            <a:pPr marL="0" indent="0" algn="ctr" rtl="1">
              <a:buNone/>
            </a:pPr>
            <a:r>
              <a:rPr lang="fa-IR" dirty="0">
                <a:latin typeface="Arial" pitchFamily="34" charset="0"/>
              </a:rPr>
              <a:t>و</a:t>
            </a:r>
            <a:r>
              <a:rPr lang="fa-IR" dirty="0" smtClean="0">
                <a:latin typeface="Arial" pitchFamily="34" charset="0"/>
              </a:rPr>
              <a:t>ضعیت افزایش انعقادپذیری</a:t>
            </a:r>
            <a:endParaRPr lang="en-US" dirty="0" smtClean="0">
              <a:latin typeface="Arial" pitchFamily="34" charset="0"/>
            </a:endParaRPr>
          </a:p>
          <a:p>
            <a:pPr marL="0" indent="0" algn="ctr" rtl="1">
              <a:buNone/>
            </a:pPr>
            <a:endParaRPr lang="fa-IR" dirty="0" smtClean="0">
              <a:latin typeface="Arial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fa-IR" dirty="0" smtClean="0">
                <a:latin typeface="Arial" pitchFamily="34" charset="0"/>
              </a:rPr>
              <a:t>کمبود کمی یا کیفی آنتی ترومبین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</a:p>
          <a:p>
            <a:pPr marL="0" indent="0" algn="r" rtl="1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r" rtl="1">
              <a:buFontTx/>
              <a:buChar char="-"/>
            </a:pPr>
            <a:r>
              <a:rPr lang="fa-IR" dirty="0">
                <a:latin typeface="Arial" pitchFamily="34" charset="0"/>
              </a:rPr>
              <a:t>کمبود کمی یا کیفی </a:t>
            </a:r>
            <a:r>
              <a:rPr lang="fa-IR" dirty="0" smtClean="0">
                <a:latin typeface="Arial" pitchFamily="34" charset="0"/>
              </a:rPr>
              <a:t>پروتئین </a:t>
            </a:r>
            <a:r>
              <a:rPr lang="en-US" dirty="0" smtClean="0">
                <a:latin typeface="Arial" pitchFamily="34" charset="0"/>
              </a:rPr>
              <a:t>C</a:t>
            </a:r>
            <a:r>
              <a:rPr lang="fa-IR" dirty="0" smtClean="0">
                <a:latin typeface="Arial" pitchFamily="34" charset="0"/>
              </a:rPr>
              <a:t> </a:t>
            </a:r>
            <a:endParaRPr lang="en-US" dirty="0" smtClean="0">
              <a:latin typeface="Arial" pitchFamily="34" charset="0"/>
            </a:endParaRPr>
          </a:p>
          <a:p>
            <a:pPr marL="0" indent="0" algn="r" rtl="1">
              <a:buNone/>
            </a:pPr>
            <a:endParaRPr lang="en-US" dirty="0">
              <a:latin typeface="Arial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fa-IR" dirty="0">
                <a:latin typeface="Arial" pitchFamily="34" charset="0"/>
              </a:rPr>
              <a:t>کمبود کمی یا </a:t>
            </a:r>
            <a:r>
              <a:rPr lang="fa-IR" dirty="0" smtClean="0">
                <a:latin typeface="Arial" pitchFamily="34" charset="0"/>
              </a:rPr>
              <a:t>کیفی پروتئین </a:t>
            </a:r>
            <a:r>
              <a:rPr lang="en-US" dirty="0" smtClean="0">
                <a:latin typeface="Arial" pitchFamily="34" charset="0"/>
              </a:rPr>
              <a:t>S</a:t>
            </a:r>
            <a:r>
              <a:rPr lang="fa-IR" dirty="0" smtClean="0">
                <a:latin typeface="Arial" pitchFamily="34" charset="0"/>
              </a:rPr>
              <a:t> </a:t>
            </a:r>
            <a:endParaRPr lang="en-US" dirty="0" smtClean="0">
              <a:latin typeface="Arial" pitchFamily="34" charset="0"/>
            </a:endParaRPr>
          </a:p>
          <a:p>
            <a:pPr marL="0" indent="0" algn="r" rtl="1">
              <a:buNone/>
            </a:pPr>
            <a:endParaRPr lang="fa-IR" dirty="0" smtClean="0">
              <a:latin typeface="Arial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en-US" dirty="0" smtClean="0">
                <a:latin typeface="Arial" pitchFamily="34" charset="0"/>
              </a:rPr>
              <a:t>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latin typeface="Arial" pitchFamily="34" charset="0"/>
              </a:rPr>
              <a:t> Leiden Mutation</a:t>
            </a:r>
          </a:p>
          <a:p>
            <a:pPr marL="0" indent="0" algn="r" rtl="1">
              <a:buNone/>
            </a:pPr>
            <a:r>
              <a:rPr lang="en-US" dirty="0" smtClean="0">
                <a:latin typeface="Arial" pitchFamily="34" charset="0"/>
              </a:rPr>
              <a:t>	</a:t>
            </a:r>
            <a:r>
              <a:rPr lang="fa-IR" sz="2000" dirty="0" smtClean="0">
                <a:latin typeface="Arial" pitchFamily="34" charset="0"/>
              </a:rPr>
              <a:t>مقاومت </a:t>
            </a:r>
            <a:r>
              <a:rPr lang="en-US" sz="2000" dirty="0" smtClean="0">
                <a:latin typeface="Arial" pitchFamily="34" charset="0"/>
              </a:rPr>
              <a:t>F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Leiden</a:t>
            </a:r>
            <a:r>
              <a:rPr lang="fa-I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a-IR" sz="2000" dirty="0" smtClean="0">
                <a:latin typeface="Arial" pitchFamily="34" charset="0"/>
              </a:rPr>
              <a:t>در </a:t>
            </a:r>
            <a:r>
              <a:rPr lang="fa-IR" sz="2000" dirty="0" smtClean="0">
                <a:latin typeface="Arial" pitchFamily="34" charset="0"/>
              </a:rPr>
              <a:t>برابر اثر پروتئین </a:t>
            </a:r>
            <a:r>
              <a:rPr lang="en-US" sz="2000" dirty="0" smtClean="0">
                <a:latin typeface="Arial" pitchFamily="34" charset="0"/>
              </a:rPr>
              <a:t>C</a:t>
            </a:r>
            <a:r>
              <a:rPr lang="fa-IR" sz="2000" dirty="0" smtClean="0">
                <a:latin typeface="Arial" pitchFamily="34" charset="0"/>
              </a:rPr>
              <a:t>  </a:t>
            </a:r>
            <a:r>
              <a:rPr lang="en-US" sz="2000" dirty="0" smtClean="0">
                <a:latin typeface="Arial" pitchFamily="34" charset="0"/>
              </a:rPr>
              <a:t>=</a:t>
            </a:r>
            <a:r>
              <a:rPr lang="fa-IR" sz="2000" dirty="0" smtClean="0">
                <a:latin typeface="Arial" pitchFamily="34" charset="0"/>
              </a:rPr>
              <a:t>&gt; </a:t>
            </a:r>
            <a:r>
              <a:rPr lang="fa-IR" sz="2000" dirty="0" smtClean="0">
                <a:latin typeface="Arial" pitchFamily="34" charset="0"/>
              </a:rPr>
              <a:t>پایداری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Leiden </a:t>
            </a:r>
            <a:r>
              <a:rPr lang="fa-IR" sz="2000" dirty="0" smtClean="0">
                <a:latin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</a:rPr>
              <a:t>F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rtl="1">
              <a:buFontTx/>
              <a:buChar char="-"/>
            </a:pPr>
            <a:endParaRPr lang="fa-IR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03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533400"/>
            <a:ext cx="8382000" cy="6248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Factor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Leiden</a:t>
            </a:r>
          </a:p>
          <a:p>
            <a:pPr marL="0" indent="0">
              <a:buNone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- The most common hereditary abnormality 				predisposing to VTE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Glutamine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=&gt; Arginine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Resistant to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Proteolysis by Protein C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Autosom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dominant inheritance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Homozygous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mutation =&gt; 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	- Markedly increase in risk of VTE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	- VTE in younger age (31 yr.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v.s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46 yr.)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in 5% of 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normal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population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- 16% of patients with a first episode of DVT 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- 35% of patients with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idiopathic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DVT</a:t>
            </a:r>
            <a:endParaRPr lang="fa-IR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484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8000"/>
                    </a14:imgEffect>
                    <a14:imgEffect>
                      <a14:brightnessContrast bright="30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08" y="152400"/>
            <a:ext cx="6165983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06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533400"/>
            <a:ext cx="8382000" cy="5791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Hormone Therapy &amp; Coagulation</a:t>
            </a:r>
          </a:p>
          <a:p>
            <a:pPr marL="0" indent="0" algn="ctr">
              <a:buNone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Effects are related to dose of estrogen type of progestin.</a:t>
            </a:r>
          </a:p>
          <a:p>
            <a:pPr marL="342900" indent="-342900">
              <a:buFontTx/>
              <a:buChar char="-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Increase in coagulation markers:</a:t>
            </a:r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Factor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</a:p>
          <a:p>
            <a:pPr marL="342900" indent="-342900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Decrease in coagulation inhibitors: 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Protein S</a:t>
            </a:r>
          </a:p>
          <a:p>
            <a:pPr marL="342900" indent="-342900">
              <a:buFontTx/>
              <a:buChar char="-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Acquired activated Protein C resistance.</a:t>
            </a:r>
          </a:p>
          <a:p>
            <a:pPr marL="342900" indent="-342900">
              <a:buFontTx/>
              <a:buChar char="-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Reduction in tissue factor pathway inhibitor (TFPI)</a:t>
            </a:r>
          </a:p>
          <a:p>
            <a:pPr marL="342900" indent="-342900">
              <a:buFontTx/>
              <a:buChar char="-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61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1605</TotalTime>
  <Words>127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خدا</dc:title>
  <dc:creator>MRT Pack 25 DVDs</dc:creator>
  <cp:lastModifiedBy>MRT Pack 25 DVDs</cp:lastModifiedBy>
  <cp:revision>59</cp:revision>
  <dcterms:created xsi:type="dcterms:W3CDTF">2020-11-12T17:47:21Z</dcterms:created>
  <dcterms:modified xsi:type="dcterms:W3CDTF">2021-04-12T00:57:06Z</dcterms:modified>
</cp:coreProperties>
</file>